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8B97B-F368-44BD-AE6D-E0499CEF587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D9BCE-2CC7-4203-9954-0FF69790C7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5AC54-E3BC-4A6A-BA75-01486CAC5558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25699-8640-4926-B6C4-01854A7A273E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F2447-24FF-4E6C-A54F-226107110CC0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4A77A-AEEE-4B96-A452-090AA98832C3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918285F-FF4D-4C7D-8D08-45353B85742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EA0D87B-FEA6-440C-883A-4956D79A290C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CEDE5-9D57-4D2B-8E8C-CFFD13A5A52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F1959-C44C-4C43-BC5E-ADD3CD8F29B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CDD09C-A206-4AD7-B8B4-BDCFD0D8B03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698D3-0995-430B-8ACF-8012274A609F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CA083-3198-4697-893A-7F46B8CA285E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B7CDE-7921-4A5F-AD2E-2749F9E0AD0E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21E41-7DB8-4F10-B516-9CA78287838E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FB3BD60-D968-4C56-B76F-0E206BF3107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1.png"/><Relationship Id="rId4" Type="http://schemas.openxmlformats.org/officeDocument/2006/relationships/image" Target="../media/image20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828842"/>
            <a:ext cx="9144000" cy="914376"/>
          </a:xfrm>
        </p:spPr>
        <p:txBody>
          <a:bodyPr/>
          <a:lstStyle/>
          <a:p>
            <a:pPr marL="812800" indent="-812800"/>
            <a:r>
              <a:rPr lang="en-US"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倩简体" pitchFamily="65" charset="-122"/>
                <a:ea typeface="方正粗倩简体" pitchFamily="65" charset="-122"/>
              </a:rPr>
              <a:t>1.4 </a:t>
            </a:r>
            <a:r>
              <a:rPr lang="zh-CN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倩简体" pitchFamily="65" charset="-122"/>
                <a:ea typeface="方正粗倩简体" pitchFamily="65" charset="-122"/>
              </a:rPr>
              <a:t>线</a:t>
            </a:r>
            <a:r>
              <a:rPr lang="zh-CN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倩简体" pitchFamily="65" charset="-122"/>
                <a:ea typeface="方正粗倩简体" pitchFamily="65" charset="-122"/>
              </a:rPr>
              <a:t>段的比较与做法</a:t>
            </a:r>
          </a:p>
        </p:txBody>
      </p:sp>
      <p:sp>
        <p:nvSpPr>
          <p:cNvPr id="7" name="矩形 6"/>
          <p:cNvSpPr/>
          <p:nvPr/>
        </p:nvSpPr>
        <p:spPr>
          <a:xfrm>
            <a:off x="2741911" y="502915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228600" y="304800"/>
            <a:ext cx="2438400" cy="762000"/>
          </a:xfrm>
          <a:prstGeom prst="ellipse">
            <a:avLst/>
          </a:prstGeom>
          <a:gradFill rotWithShape="0">
            <a:gsLst>
              <a:gs pos="0">
                <a:srgbClr val="0000FF"/>
              </a:gs>
              <a:gs pos="50000">
                <a:srgbClr val="FFFF00"/>
              </a:gs>
              <a:gs pos="100000">
                <a:srgbClr val="0000FF"/>
              </a:gs>
            </a:gsLst>
            <a:lin ang="5400000" scaled="1"/>
          </a:gradFill>
          <a:ln w="12700" cap="sq">
            <a:solidFill>
              <a:srgbClr val="00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2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grpSp>
        <p:nvGrpSpPr>
          <p:cNvPr id="15363" name="Group 3"/>
          <p:cNvGrpSpPr/>
          <p:nvPr/>
        </p:nvGrpSpPr>
        <p:grpSpPr bwMode="auto">
          <a:xfrm>
            <a:off x="1905000" y="304800"/>
            <a:ext cx="6103938" cy="1854200"/>
            <a:chOff x="0" y="0"/>
            <a:chExt cx="3845" cy="1168"/>
          </a:xfrm>
        </p:grpSpPr>
        <p:sp>
          <p:nvSpPr>
            <p:cNvPr id="15364" name="AutoShape 4"/>
            <p:cNvSpPr>
              <a:spLocks noChangeArrowheads="1"/>
            </p:cNvSpPr>
            <p:nvPr/>
          </p:nvSpPr>
          <p:spPr bwMode="auto">
            <a:xfrm>
              <a:off x="192" y="576"/>
              <a:ext cx="192" cy="192"/>
            </a:xfrm>
            <a:prstGeom prst="flowChartConnector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365" name="AutoShape 5"/>
            <p:cNvSpPr>
              <a:spLocks noChangeArrowheads="1"/>
            </p:cNvSpPr>
            <p:nvPr/>
          </p:nvSpPr>
          <p:spPr bwMode="auto">
            <a:xfrm>
              <a:off x="3408" y="576"/>
              <a:ext cx="192" cy="192"/>
            </a:xfrm>
            <a:prstGeom prst="flowChartConnector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366" name="未知"/>
            <p:cNvSpPr/>
            <p:nvPr/>
          </p:nvSpPr>
          <p:spPr bwMode="auto">
            <a:xfrm>
              <a:off x="336" y="184"/>
              <a:ext cx="3168" cy="488"/>
            </a:xfrm>
            <a:custGeom>
              <a:avLst/>
              <a:gdLst>
                <a:gd name="T0" fmla="*/ 0 w 3168"/>
                <a:gd name="T1" fmla="*/ 488 h 488"/>
                <a:gd name="T2" fmla="*/ 192 w 3168"/>
                <a:gd name="T3" fmla="*/ 200 h 488"/>
                <a:gd name="T4" fmla="*/ 528 w 3168"/>
                <a:gd name="T5" fmla="*/ 248 h 488"/>
                <a:gd name="T6" fmla="*/ 816 w 3168"/>
                <a:gd name="T7" fmla="*/ 344 h 488"/>
                <a:gd name="T8" fmla="*/ 1248 w 3168"/>
                <a:gd name="T9" fmla="*/ 8 h 488"/>
                <a:gd name="T10" fmla="*/ 1968 w 3168"/>
                <a:gd name="T11" fmla="*/ 392 h 488"/>
                <a:gd name="T12" fmla="*/ 2784 w 3168"/>
                <a:gd name="T13" fmla="*/ 200 h 488"/>
                <a:gd name="T14" fmla="*/ 3168 w 3168"/>
                <a:gd name="T15" fmla="*/ 488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68" h="488">
                  <a:moveTo>
                    <a:pt x="0" y="488"/>
                  </a:moveTo>
                  <a:cubicBezTo>
                    <a:pt x="52" y="364"/>
                    <a:pt x="104" y="240"/>
                    <a:pt x="192" y="200"/>
                  </a:cubicBezTo>
                  <a:cubicBezTo>
                    <a:pt x="280" y="160"/>
                    <a:pt x="424" y="224"/>
                    <a:pt x="528" y="248"/>
                  </a:cubicBezTo>
                  <a:cubicBezTo>
                    <a:pt x="632" y="272"/>
                    <a:pt x="696" y="384"/>
                    <a:pt x="816" y="344"/>
                  </a:cubicBezTo>
                  <a:cubicBezTo>
                    <a:pt x="936" y="304"/>
                    <a:pt x="1056" y="0"/>
                    <a:pt x="1248" y="8"/>
                  </a:cubicBezTo>
                  <a:cubicBezTo>
                    <a:pt x="1440" y="16"/>
                    <a:pt x="1712" y="360"/>
                    <a:pt x="1968" y="392"/>
                  </a:cubicBezTo>
                  <a:cubicBezTo>
                    <a:pt x="2224" y="424"/>
                    <a:pt x="2584" y="184"/>
                    <a:pt x="2784" y="200"/>
                  </a:cubicBezTo>
                  <a:cubicBezTo>
                    <a:pt x="2984" y="216"/>
                    <a:pt x="3104" y="440"/>
                    <a:pt x="3168" y="488"/>
                  </a:cubicBezTo>
                </a:path>
              </a:pathLst>
            </a:custGeom>
            <a:noFill/>
            <a:ln w="38100" cap="sq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367" name="未知"/>
            <p:cNvSpPr/>
            <p:nvPr/>
          </p:nvSpPr>
          <p:spPr bwMode="auto">
            <a:xfrm>
              <a:off x="336" y="672"/>
              <a:ext cx="3168" cy="496"/>
            </a:xfrm>
            <a:custGeom>
              <a:avLst/>
              <a:gdLst>
                <a:gd name="T0" fmla="*/ 0 w 3168"/>
                <a:gd name="T1" fmla="*/ 0 h 496"/>
                <a:gd name="T2" fmla="*/ 1392 w 3168"/>
                <a:gd name="T3" fmla="*/ 480 h 496"/>
                <a:gd name="T4" fmla="*/ 3168 w 3168"/>
                <a:gd name="T5" fmla="*/ 9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68" h="496">
                  <a:moveTo>
                    <a:pt x="0" y="0"/>
                  </a:moveTo>
                  <a:cubicBezTo>
                    <a:pt x="432" y="232"/>
                    <a:pt x="864" y="464"/>
                    <a:pt x="1392" y="480"/>
                  </a:cubicBezTo>
                  <a:cubicBezTo>
                    <a:pt x="1920" y="496"/>
                    <a:pt x="2872" y="160"/>
                    <a:pt x="3168" y="96"/>
                  </a:cubicBezTo>
                </a:path>
              </a:pathLst>
            </a:custGeom>
            <a:noFill/>
            <a:ln w="38100" cap="sq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368" name="Line 8"/>
            <p:cNvSpPr>
              <a:spLocks noChangeShapeType="1"/>
            </p:cNvSpPr>
            <p:nvPr/>
          </p:nvSpPr>
          <p:spPr bwMode="auto">
            <a:xfrm flipV="1">
              <a:off x="336" y="0"/>
              <a:ext cx="1056" cy="672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369" name="Line 9"/>
            <p:cNvSpPr>
              <a:spLocks noChangeShapeType="1"/>
            </p:cNvSpPr>
            <p:nvPr/>
          </p:nvSpPr>
          <p:spPr bwMode="auto">
            <a:xfrm>
              <a:off x="1392" y="0"/>
              <a:ext cx="2112" cy="720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370" name="Line 10"/>
            <p:cNvSpPr>
              <a:spLocks noChangeShapeType="1"/>
            </p:cNvSpPr>
            <p:nvPr/>
          </p:nvSpPr>
          <p:spPr bwMode="auto">
            <a:xfrm>
              <a:off x="288" y="624"/>
              <a:ext cx="3168" cy="48"/>
            </a:xfrm>
            <a:prstGeom prst="line">
              <a:avLst/>
            </a:prstGeom>
            <a:noFill/>
            <a:ln w="76200" cap="sq">
              <a:solidFill>
                <a:schemeClr val="fol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371" name="Text Box 11"/>
            <p:cNvSpPr txBox="1">
              <a:spLocks noChangeArrowheads="1"/>
            </p:cNvSpPr>
            <p:nvPr/>
          </p:nvSpPr>
          <p:spPr bwMode="auto">
            <a:xfrm>
              <a:off x="0" y="672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5372" name="Text Box 12"/>
            <p:cNvSpPr txBox="1">
              <a:spLocks noChangeArrowheads="1"/>
            </p:cNvSpPr>
            <p:nvPr/>
          </p:nvSpPr>
          <p:spPr bwMode="auto">
            <a:xfrm>
              <a:off x="3590" y="601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</a:rPr>
                <a:t>B</a:t>
              </a:r>
            </a:p>
          </p:txBody>
        </p:sp>
      </p:grpSp>
      <p:sp>
        <p:nvSpPr>
          <p:cNvPr id="15373" name="AutoShape 13"/>
          <p:cNvSpPr>
            <a:spLocks noChangeArrowheads="1"/>
          </p:cNvSpPr>
          <p:nvPr/>
        </p:nvSpPr>
        <p:spPr bwMode="auto">
          <a:xfrm>
            <a:off x="1295400" y="2286000"/>
            <a:ext cx="7467600" cy="2971800"/>
          </a:xfrm>
          <a:prstGeom prst="cloudCallout">
            <a:avLst>
              <a:gd name="adj1" fmla="val 37755"/>
              <a:gd name="adj2" fmla="val 81676"/>
            </a:avLst>
          </a:prstGeom>
          <a:solidFill>
            <a:srgbClr val="00CCFF"/>
          </a:solidFill>
          <a:ln w="12700" cap="sq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两点间所有连线中，线段最短。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也可以简单说成：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两点之间线段最短。</a:t>
            </a:r>
          </a:p>
        </p:txBody>
      </p:sp>
      <p:pic>
        <p:nvPicPr>
          <p:cNvPr id="15374" name="Picture 14" descr="男童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07338" y="5029200"/>
            <a:ext cx="1236662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-150813" y="1981200"/>
            <a:ext cx="31511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线段的性质：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304800" y="457200"/>
            <a:ext cx="198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0000"/>
                </a:solidFill>
                <a:ea typeface="黑体" panose="02010609060101010101" pitchFamily="49" charset="-122"/>
              </a:rPr>
              <a:t>实践出真知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381000" y="5410200"/>
            <a:ext cx="5867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</a:rPr>
              <a:t>    两点之间线段的长度，叫做这两点间的</a:t>
            </a:r>
            <a:r>
              <a:rPr lang="zh-CN" altLang="en-US" sz="3600" b="1" dirty="0">
                <a:solidFill>
                  <a:srgbClr val="FF0066"/>
                </a:solidFill>
              </a:rPr>
              <a:t>距离</a:t>
            </a:r>
            <a:r>
              <a:rPr lang="en-US" altLang="zh-CN" sz="3600" b="1" dirty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600200" y="228600"/>
            <a:ext cx="7086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Blip>
                <a:blip r:embed="rId3"/>
              </a:buBlip>
            </a:pPr>
            <a:r>
              <a:rPr lang="zh-CN" altLang="en-US" sz="5400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zh-CN" altLang="en-US" sz="5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线段中点的定义：</a:t>
            </a:r>
          </a:p>
        </p:txBody>
      </p:sp>
      <p:sp>
        <p:nvSpPr>
          <p:cNvPr id="16387" name="Text Box 3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0" y="1524000"/>
            <a:ext cx="8763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Blip>
                <a:blip r:embed="rId4"/>
              </a:buBlip>
            </a:pPr>
            <a:r>
              <a:rPr lang="zh-CN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如果点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把线段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AB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分成相等的两条线段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AM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和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BM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，那么点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叫做线段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AB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中点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</p:txBody>
      </p:sp>
      <p:grpSp>
        <p:nvGrpSpPr>
          <p:cNvPr id="16388" name="Group 4"/>
          <p:cNvGrpSpPr/>
          <p:nvPr/>
        </p:nvGrpSpPr>
        <p:grpSpPr bwMode="auto">
          <a:xfrm>
            <a:off x="6172200" y="4572000"/>
            <a:ext cx="2378075" cy="165100"/>
            <a:chOff x="0" y="0"/>
            <a:chExt cx="1498" cy="104"/>
          </a:xfrm>
        </p:grpSpPr>
        <p:sp>
          <p:nvSpPr>
            <p:cNvPr id="16389" name="Line 5"/>
            <p:cNvSpPr>
              <a:spLocks noChangeShapeType="1"/>
            </p:cNvSpPr>
            <p:nvPr/>
          </p:nvSpPr>
          <p:spPr bwMode="auto">
            <a:xfrm>
              <a:off x="0" y="54"/>
              <a:ext cx="14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390" name="AutoShape 6"/>
            <p:cNvSpPr>
              <a:spLocks noChangeArrowheads="1"/>
            </p:cNvSpPr>
            <p:nvPr/>
          </p:nvSpPr>
          <p:spPr bwMode="auto">
            <a:xfrm>
              <a:off x="0" y="8"/>
              <a:ext cx="48" cy="96"/>
            </a:xfrm>
            <a:prstGeom prst="flowChartConnector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391" name="AutoShape 7"/>
            <p:cNvSpPr>
              <a:spLocks noChangeArrowheads="1"/>
            </p:cNvSpPr>
            <p:nvPr/>
          </p:nvSpPr>
          <p:spPr bwMode="auto">
            <a:xfrm>
              <a:off x="1450" y="0"/>
              <a:ext cx="48" cy="96"/>
            </a:xfrm>
            <a:prstGeom prst="flowChartConnector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6392" name="AutoShape 8"/>
          <p:cNvSpPr>
            <a:spLocks noChangeArrowheads="1"/>
          </p:cNvSpPr>
          <p:nvPr/>
        </p:nvSpPr>
        <p:spPr bwMode="auto">
          <a:xfrm flipV="1">
            <a:off x="7315200" y="4648200"/>
            <a:ext cx="76200" cy="76200"/>
          </a:xfrm>
          <a:prstGeom prst="flowChartConnector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5791200" y="4114800"/>
            <a:ext cx="477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8229600" y="4038600"/>
            <a:ext cx="4556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7162800" y="4038600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1066800" y="4876800"/>
            <a:ext cx="3000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AB=2AM=2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BM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746125" y="5835650"/>
            <a:ext cx="6613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ea typeface="黑体" panose="02010609060101010101" pitchFamily="49" charset="-122"/>
              </a:rPr>
              <a:t>任意画一条线段，你能画出它的中点吗？</a:t>
            </a:r>
          </a:p>
        </p:txBody>
      </p:sp>
      <p:grpSp>
        <p:nvGrpSpPr>
          <p:cNvPr id="16398" name="Group 14"/>
          <p:cNvGrpSpPr/>
          <p:nvPr/>
        </p:nvGrpSpPr>
        <p:grpSpPr bwMode="auto">
          <a:xfrm>
            <a:off x="1066800" y="3733800"/>
            <a:ext cx="4495800" cy="1066800"/>
            <a:chOff x="0" y="0"/>
            <a:chExt cx="2832" cy="672"/>
          </a:xfrm>
        </p:grpSpPr>
        <p:sp>
          <p:nvSpPr>
            <p:cNvPr id="16399" name="Text Box 15"/>
            <p:cNvSpPr txBox="1">
              <a:spLocks noChangeArrowheads="1"/>
            </p:cNvSpPr>
            <p:nvPr/>
          </p:nvSpPr>
          <p:spPr bwMode="auto">
            <a:xfrm>
              <a:off x="0" y="144"/>
              <a:ext cx="28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AC=BC=    </a:t>
              </a:r>
              <a:r>
                <a:rPr lang="en-US" altLang="zh-CN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</a:t>
              </a:r>
              <a:endPara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6400" name="Object 16"/>
            <p:cNvGraphicFramePr>
              <a:graphicFrameLocks noChangeAspect="1"/>
            </p:cNvGraphicFramePr>
            <p:nvPr/>
          </p:nvGraphicFramePr>
          <p:xfrm>
            <a:off x="1104" y="0"/>
            <a:ext cx="260" cy="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5" r:id="rId5" imgW="152400" imgH="393700" progId="Equation.DSMT4">
                    <p:embed/>
                  </p:oleObj>
                </mc:Choice>
                <mc:Fallback>
                  <p:oleObj r:id="rId5" imgW="152400" imgH="393700" progId="Equation.DSMT4">
                    <p:embed/>
                    <p:pic>
                      <p:nvPicPr>
                        <p:cNvPr id="0" name="图片 20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0"/>
                          <a:ext cx="260" cy="6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ChangeArrowheads="1"/>
          </p:cNvSpPr>
          <p:nvPr/>
        </p:nvSpPr>
        <p:spPr bwMode="auto">
          <a:xfrm>
            <a:off x="152400" y="609674"/>
            <a:ext cx="8686800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FF0000"/>
                </a:solidFill>
                <a:ea typeface="华文行楷" panose="02010800040101010101" pitchFamily="2" charset="-122"/>
              </a:rPr>
              <a:t>  </a:t>
            </a:r>
            <a:r>
              <a:rPr lang="zh-CN" altLang="en-US" sz="7200" dirty="0">
                <a:solidFill>
                  <a:srgbClr val="FF0000"/>
                </a:solidFill>
                <a:ea typeface="华文行楷" panose="02010800040101010101" pitchFamily="2" charset="-122"/>
              </a:rPr>
              <a:t>展示点评、个个精彩</a:t>
            </a:r>
          </a:p>
        </p:txBody>
      </p:sp>
      <p:pic>
        <p:nvPicPr>
          <p:cNvPr id="18435" name="Picture 5" descr="米老鼠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-227013"/>
            <a:ext cx="1296988" cy="1270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436" name="Group 4"/>
          <p:cNvGraphicFramePr>
            <a:graphicFrameLocks noGrp="1"/>
          </p:cNvGraphicFramePr>
          <p:nvPr>
            <p:ph/>
          </p:nvPr>
        </p:nvGraphicFramePr>
        <p:xfrm>
          <a:off x="457200" y="1676446"/>
          <a:ext cx="8229600" cy="2018935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9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6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74055"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展示内容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755"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展示小组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462" name="Text Box 4"/>
          <p:cNvSpPr txBox="1">
            <a:spLocks noChangeArrowheads="1"/>
          </p:cNvSpPr>
          <p:nvPr/>
        </p:nvSpPr>
        <p:spPr bwMode="auto">
          <a:xfrm>
            <a:off x="152400" y="4038600"/>
            <a:ext cx="8915400" cy="2713038"/>
          </a:xfrm>
          <a:prstGeom prst="rect">
            <a:avLst/>
          </a:prstGeom>
          <a:solidFill>
            <a:srgbClr val="F3FC9E"/>
          </a:solidFill>
          <a:ln w="57150">
            <a:solidFill>
              <a:srgbClr val="BDD00A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00000"/>
                </a:solidFill>
                <a:ea typeface="华文中宋" panose="02010600040101010101" pitchFamily="2" charset="-122"/>
              </a:rPr>
              <a:t>展示要求：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  <a:ea typeface="华文中宋" panose="02010600040101010101" pitchFamily="2" charset="-122"/>
              </a:rPr>
              <a:t>1.</a:t>
            </a:r>
            <a:r>
              <a:rPr lang="zh-CN" altLang="en-US" sz="2800" dirty="0">
                <a:solidFill>
                  <a:srgbClr val="000000"/>
                </a:solidFill>
                <a:ea typeface="华文中宋" panose="02010600040101010101" pitchFamily="2" charset="-122"/>
              </a:rPr>
              <a:t>展示同学</a:t>
            </a:r>
            <a:r>
              <a:rPr lang="zh-CN" altLang="en-US" sz="2800" dirty="0">
                <a:solidFill>
                  <a:srgbClr val="FF0000"/>
                </a:solidFill>
                <a:ea typeface="华文中宋" panose="02010600040101010101" pitchFamily="2" charset="-122"/>
              </a:rPr>
              <a:t>积极到位</a:t>
            </a:r>
            <a:r>
              <a:rPr lang="zh-CN" altLang="en-US" sz="2800" dirty="0">
                <a:solidFill>
                  <a:srgbClr val="000000"/>
                </a:solidFill>
                <a:ea typeface="华文中宋" panose="02010600040101010101" pitchFamily="2" charset="-122"/>
              </a:rPr>
              <a:t>，不参加展示的同学</a:t>
            </a:r>
            <a:r>
              <a:rPr lang="zh-CN" altLang="en-US" sz="2800" dirty="0">
                <a:solidFill>
                  <a:srgbClr val="FF0000"/>
                </a:solidFill>
                <a:ea typeface="华文中宋" panose="02010600040101010101" pitchFamily="2" charset="-122"/>
              </a:rPr>
              <a:t>认真改正</a:t>
            </a:r>
            <a:r>
              <a:rPr lang="zh-CN" altLang="en-US" sz="2800" dirty="0">
                <a:solidFill>
                  <a:srgbClr val="000000"/>
                </a:solidFill>
                <a:ea typeface="华文中宋" panose="02010600040101010101" pitchFamily="2" charset="-122"/>
              </a:rPr>
              <a:t>自己的</a:t>
            </a:r>
            <a:r>
              <a:rPr lang="zh-CN" altLang="en-US" sz="2800" dirty="0">
                <a:solidFill>
                  <a:srgbClr val="FF0000"/>
                </a:solidFill>
                <a:ea typeface="华文中宋" panose="02010600040101010101" pitchFamily="2" charset="-122"/>
              </a:rPr>
              <a:t>错题，并写好错因，开始</a:t>
            </a:r>
            <a:r>
              <a:rPr lang="zh-CN" altLang="en-US" sz="2800" dirty="0">
                <a:solidFill>
                  <a:srgbClr val="000000"/>
                </a:solidFill>
                <a:ea typeface="华文中宋" panose="02010600040101010101" pitchFamily="2" charset="-122"/>
              </a:rPr>
              <a:t>整理典型题目本。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  <a:ea typeface="华文中宋" panose="02010600040101010101" pitchFamily="2" charset="-122"/>
              </a:rPr>
              <a:t>2.</a:t>
            </a:r>
            <a:r>
              <a:rPr lang="zh-CN" altLang="en-US" sz="2800" dirty="0">
                <a:solidFill>
                  <a:srgbClr val="000000"/>
                </a:solidFill>
                <a:ea typeface="华文中宋" panose="02010600040101010101" pitchFamily="2" charset="-122"/>
              </a:rPr>
              <a:t>不仅要展示题目</a:t>
            </a:r>
            <a:r>
              <a:rPr lang="zh-CN" altLang="en-US" sz="2800" dirty="0">
                <a:solidFill>
                  <a:srgbClr val="FF0066"/>
                </a:solidFill>
                <a:ea typeface="华文中宋" panose="02010600040101010101" pitchFamily="2" charset="-122"/>
              </a:rPr>
              <a:t>规范</a:t>
            </a:r>
            <a:r>
              <a:rPr lang="zh-CN" altLang="en-US" sz="2800" dirty="0">
                <a:solidFill>
                  <a:srgbClr val="000000"/>
                </a:solidFill>
                <a:ea typeface="华文中宋" panose="02010600040101010101" pitchFamily="2" charset="-122"/>
              </a:rPr>
              <a:t>的解答过程，还要用</a:t>
            </a:r>
            <a:r>
              <a:rPr lang="zh-CN" altLang="en-US" sz="2800" dirty="0">
                <a:solidFill>
                  <a:srgbClr val="FF0066"/>
                </a:solidFill>
                <a:ea typeface="华文中宋" panose="02010600040101010101" pitchFamily="2" charset="-122"/>
              </a:rPr>
              <a:t>彩色笔</a:t>
            </a:r>
            <a:r>
              <a:rPr lang="zh-CN" altLang="en-US" sz="2800" dirty="0">
                <a:solidFill>
                  <a:srgbClr val="000000"/>
                </a:solidFill>
                <a:ea typeface="华文中宋" panose="02010600040101010101" pitchFamily="2" charset="-122"/>
              </a:rPr>
              <a:t>做好</a:t>
            </a:r>
            <a:r>
              <a:rPr lang="zh-CN" altLang="en-US" sz="2800" dirty="0">
                <a:solidFill>
                  <a:srgbClr val="FF0066"/>
                </a:solidFill>
                <a:ea typeface="华文中宋" panose="02010600040101010101" pitchFamily="2" charset="-122"/>
              </a:rPr>
              <a:t>总结。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FF0066"/>
                </a:solidFill>
                <a:ea typeface="黑体" panose="02010609060101010101" pitchFamily="49" charset="-122"/>
              </a:rPr>
              <a:t>课内探究</a:t>
            </a:r>
            <a:r>
              <a:rPr lang="zh-CN" altLang="en-US" dirty="0"/>
              <a:t> 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7200" y="1219200"/>
            <a:ext cx="8686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FF"/>
                </a:solidFill>
              </a:rPr>
              <a:t>（一）基础知识探究：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-74613" y="1676400"/>
            <a:ext cx="921861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探究点</a:t>
            </a:r>
            <a:r>
              <a:rPr lang="en-US" altLang="zh-CN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线段的基本性质</a:t>
            </a:r>
            <a:endParaRPr lang="zh-CN" altLang="en-US" sz="2800" b="1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问题</a:t>
            </a:r>
            <a:r>
              <a:rPr lang="en-US" altLang="zh-CN" sz="28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1.</a:t>
            </a:r>
            <a:r>
              <a:rPr lang="zh-CN" altLang="en-US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如图，从甲地到乙地有三条路。小明骑自行车从甲地到乙地走哪条路最近？</a:t>
            </a:r>
            <a:endParaRPr lang="zh-CN" altLang="en-US" sz="2800" b="1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800" b="1" dirty="0">
              <a:solidFill>
                <a:srgbClr val="000000"/>
              </a:solidFill>
            </a:endParaRPr>
          </a:p>
        </p:txBody>
      </p:sp>
      <p:grpSp>
        <p:nvGrpSpPr>
          <p:cNvPr id="20486" name="Group 6"/>
          <p:cNvGrpSpPr/>
          <p:nvPr/>
        </p:nvGrpSpPr>
        <p:grpSpPr bwMode="auto">
          <a:xfrm>
            <a:off x="4800600" y="2667000"/>
            <a:ext cx="3962400" cy="2438400"/>
            <a:chOff x="0" y="0"/>
            <a:chExt cx="3200" cy="1223"/>
          </a:xfrm>
        </p:grpSpPr>
        <p:sp>
          <p:nvSpPr>
            <p:cNvPr id="20487" name="Text Box 7"/>
            <p:cNvSpPr txBox="1">
              <a:spLocks noChangeArrowheads="1"/>
            </p:cNvSpPr>
            <p:nvPr/>
          </p:nvSpPr>
          <p:spPr bwMode="auto">
            <a:xfrm>
              <a:off x="1280" y="816"/>
              <a:ext cx="320" cy="4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>
                  <a:solidFill>
                    <a:srgbClr val="00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C</a:t>
              </a:r>
              <a:endParaRPr lang="en-US" altLang="zh-CN">
                <a:solidFill>
                  <a:srgbClr val="000000"/>
                </a:solidFill>
              </a:endParaRPr>
            </a:p>
          </p:txBody>
        </p:sp>
        <p:sp>
          <p:nvSpPr>
            <p:cNvPr id="20488" name="Text Box 8"/>
            <p:cNvSpPr txBox="1">
              <a:spLocks noChangeArrowheads="1"/>
            </p:cNvSpPr>
            <p:nvPr/>
          </p:nvSpPr>
          <p:spPr bwMode="auto">
            <a:xfrm>
              <a:off x="800" y="408"/>
              <a:ext cx="320" cy="4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>
                  <a:solidFill>
                    <a:srgbClr val="00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B</a:t>
              </a:r>
              <a:endParaRPr lang="en-US" altLang="zh-CN">
                <a:solidFill>
                  <a:srgbClr val="000000"/>
                </a:solidFill>
              </a:endParaRPr>
            </a:p>
          </p:txBody>
        </p:sp>
        <p:sp>
          <p:nvSpPr>
            <p:cNvPr id="20489" name="Text Box 9"/>
            <p:cNvSpPr txBox="1">
              <a:spLocks noChangeArrowheads="1"/>
            </p:cNvSpPr>
            <p:nvPr/>
          </p:nvSpPr>
          <p:spPr bwMode="auto">
            <a:xfrm>
              <a:off x="960" y="0"/>
              <a:ext cx="320" cy="4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>
                  <a:solidFill>
                    <a:srgbClr val="00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A</a:t>
              </a:r>
              <a:endParaRPr lang="en-US" altLang="zh-CN">
                <a:solidFill>
                  <a:srgbClr val="000000"/>
                </a:solidFill>
              </a:endParaRPr>
            </a:p>
          </p:txBody>
        </p:sp>
        <p:grpSp>
          <p:nvGrpSpPr>
            <p:cNvPr id="20490" name="Group 10"/>
            <p:cNvGrpSpPr/>
            <p:nvPr/>
          </p:nvGrpSpPr>
          <p:grpSpPr bwMode="auto">
            <a:xfrm>
              <a:off x="0" y="272"/>
              <a:ext cx="3200" cy="702"/>
              <a:chOff x="0" y="0"/>
              <a:chExt cx="3200" cy="702"/>
            </a:xfrm>
          </p:grpSpPr>
          <p:sp>
            <p:nvSpPr>
              <p:cNvPr id="20491" name="Text Box 11"/>
              <p:cNvSpPr txBox="1">
                <a:spLocks noChangeArrowheads="1"/>
              </p:cNvSpPr>
              <p:nvPr/>
            </p:nvSpPr>
            <p:spPr bwMode="auto">
              <a:xfrm>
                <a:off x="2880" y="136"/>
                <a:ext cx="320" cy="40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000">
                    <a:solidFill>
                      <a:srgbClr val="00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乙</a:t>
                </a: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492" name="Text Box 12"/>
              <p:cNvSpPr txBox="1">
                <a:spLocks noChangeArrowheads="1"/>
              </p:cNvSpPr>
              <p:nvPr/>
            </p:nvSpPr>
            <p:spPr bwMode="auto">
              <a:xfrm>
                <a:off x="0" y="272"/>
                <a:ext cx="320" cy="40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000">
                    <a:solidFill>
                      <a:srgbClr val="00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甲</a:t>
                </a: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493" name="Line 13"/>
              <p:cNvSpPr>
                <a:spLocks noChangeShapeType="1"/>
              </p:cNvSpPr>
              <p:nvPr/>
            </p:nvSpPr>
            <p:spPr bwMode="auto">
              <a:xfrm>
                <a:off x="320" y="408"/>
                <a:ext cx="25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494" name="未知"/>
              <p:cNvSpPr/>
              <p:nvPr/>
            </p:nvSpPr>
            <p:spPr bwMode="auto">
              <a:xfrm>
                <a:off x="320" y="0"/>
                <a:ext cx="2560" cy="408"/>
              </a:xfrm>
              <a:custGeom>
                <a:avLst/>
                <a:gdLst>
                  <a:gd name="T0" fmla="*/ 0 w 2880"/>
                  <a:gd name="T1" fmla="*/ 468 h 468"/>
                  <a:gd name="T2" fmla="*/ 720 w 2880"/>
                  <a:gd name="T3" fmla="*/ 0 h 468"/>
                  <a:gd name="T4" fmla="*/ 2880 w 2880"/>
                  <a:gd name="T5" fmla="*/ 468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80" h="468">
                    <a:moveTo>
                      <a:pt x="0" y="468"/>
                    </a:moveTo>
                    <a:cubicBezTo>
                      <a:pt x="120" y="234"/>
                      <a:pt x="240" y="0"/>
                      <a:pt x="720" y="0"/>
                    </a:cubicBezTo>
                    <a:cubicBezTo>
                      <a:pt x="1200" y="0"/>
                      <a:pt x="2520" y="390"/>
                      <a:pt x="2880" y="468"/>
                    </a:cubicBezTo>
                  </a:path>
                </a:pathLst>
              </a:custGeom>
              <a:noFill/>
              <a:ln w="9525" cmpd="sng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495" name="未知"/>
              <p:cNvSpPr/>
              <p:nvPr/>
            </p:nvSpPr>
            <p:spPr bwMode="auto">
              <a:xfrm>
                <a:off x="320" y="408"/>
                <a:ext cx="640" cy="271"/>
              </a:xfrm>
              <a:custGeom>
                <a:avLst/>
                <a:gdLst>
                  <a:gd name="T0" fmla="*/ 0 w 720"/>
                  <a:gd name="T1" fmla="*/ 0 h 312"/>
                  <a:gd name="T2" fmla="*/ 720 w 720"/>
                  <a:gd name="T3" fmla="*/ 312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20" h="312">
                    <a:moveTo>
                      <a:pt x="0" y="0"/>
                    </a:moveTo>
                    <a:cubicBezTo>
                      <a:pt x="0" y="0"/>
                      <a:pt x="360" y="156"/>
                      <a:pt x="720" y="312"/>
                    </a:cubicBezTo>
                  </a:path>
                </a:pathLst>
              </a:custGeom>
              <a:noFill/>
              <a:ln w="9525" cmpd="sng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496" name="未知"/>
              <p:cNvSpPr/>
              <p:nvPr/>
            </p:nvSpPr>
            <p:spPr bwMode="auto">
              <a:xfrm>
                <a:off x="960" y="408"/>
                <a:ext cx="1920" cy="294"/>
              </a:xfrm>
              <a:custGeom>
                <a:avLst/>
                <a:gdLst>
                  <a:gd name="T0" fmla="*/ 0 w 2160"/>
                  <a:gd name="T1" fmla="*/ 312 h 338"/>
                  <a:gd name="T2" fmla="*/ 720 w 2160"/>
                  <a:gd name="T3" fmla="*/ 156 h 338"/>
                  <a:gd name="T4" fmla="*/ 1620 w 2160"/>
                  <a:gd name="T5" fmla="*/ 312 h 338"/>
                  <a:gd name="T6" fmla="*/ 2160 w 2160"/>
                  <a:gd name="T7" fmla="*/ 0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" h="338">
                    <a:moveTo>
                      <a:pt x="0" y="312"/>
                    </a:moveTo>
                    <a:cubicBezTo>
                      <a:pt x="225" y="234"/>
                      <a:pt x="450" y="156"/>
                      <a:pt x="720" y="156"/>
                    </a:cubicBezTo>
                    <a:cubicBezTo>
                      <a:pt x="990" y="156"/>
                      <a:pt x="1380" y="338"/>
                      <a:pt x="1620" y="312"/>
                    </a:cubicBezTo>
                    <a:cubicBezTo>
                      <a:pt x="1860" y="286"/>
                      <a:pt x="2010" y="143"/>
                      <a:pt x="2160" y="0"/>
                    </a:cubicBezTo>
                  </a:path>
                </a:pathLst>
              </a:custGeom>
              <a:noFill/>
              <a:ln w="9525" cmpd="sng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0" y="3216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0" y="4784725"/>
            <a:ext cx="9296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0066"/>
                </a:solidFill>
              </a:rPr>
              <a:t>【</a:t>
            </a:r>
            <a:r>
              <a:rPr lang="zh-CN" altLang="en-US" sz="2800" b="1" dirty="0">
                <a:solidFill>
                  <a:srgbClr val="FF0066"/>
                </a:solidFill>
              </a:rPr>
              <a:t>答案</a:t>
            </a:r>
            <a:r>
              <a:rPr lang="en-US" altLang="zh-CN" sz="2800" b="1" dirty="0">
                <a:solidFill>
                  <a:srgbClr val="FF0066"/>
                </a:solidFill>
              </a:rPr>
              <a:t>】</a:t>
            </a:r>
            <a:r>
              <a:rPr lang="zh-CN" altLang="en-US" sz="2800" b="1" dirty="0">
                <a:solidFill>
                  <a:srgbClr val="FF0066"/>
                </a:solidFill>
              </a:rPr>
              <a:t>走</a:t>
            </a:r>
            <a:r>
              <a:rPr lang="en-US" altLang="zh-CN" sz="2800" b="1" dirty="0">
                <a:solidFill>
                  <a:srgbClr val="FF0066"/>
                </a:solidFill>
              </a:rPr>
              <a:t>B</a:t>
            </a:r>
            <a:r>
              <a:rPr lang="zh-CN" altLang="en-US" sz="2800" b="1" dirty="0">
                <a:solidFill>
                  <a:srgbClr val="FF0066"/>
                </a:solidFill>
              </a:rPr>
              <a:t>这条路最近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问题</a:t>
            </a:r>
            <a:r>
              <a:rPr lang="en-US" altLang="zh-CN" sz="2800" b="1" dirty="0">
                <a:solidFill>
                  <a:srgbClr val="000000"/>
                </a:solidFill>
              </a:rPr>
              <a:t>2.</a:t>
            </a:r>
            <a:r>
              <a:rPr lang="zh-CN" altLang="en-US" sz="2800" b="1" dirty="0">
                <a:solidFill>
                  <a:srgbClr val="000000"/>
                </a:solidFill>
              </a:rPr>
              <a:t>由问题</a:t>
            </a:r>
            <a:r>
              <a:rPr lang="en-US" altLang="zh-CN" sz="2800" b="1" dirty="0">
                <a:solidFill>
                  <a:srgbClr val="000000"/>
                </a:solidFill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</a:rPr>
              <a:t>可知在两点之间的所有连线中，</a:t>
            </a:r>
            <a:r>
              <a:rPr lang="zh-CN" altLang="en-US" sz="2800" b="1" u="sng" dirty="0">
                <a:solidFill>
                  <a:srgbClr val="000000"/>
                </a:solidFill>
              </a:rPr>
              <a:t>         </a:t>
            </a:r>
            <a:r>
              <a:rPr lang="zh-CN" altLang="en-US" sz="2800" b="1" dirty="0">
                <a:solidFill>
                  <a:srgbClr val="000000"/>
                </a:solidFill>
              </a:rPr>
              <a:t>最短</a:t>
            </a:r>
            <a:r>
              <a:rPr lang="en-US" altLang="zh-CN" sz="2800" b="1" dirty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0066"/>
                </a:solidFill>
              </a:rPr>
              <a:t>【</a:t>
            </a:r>
            <a:r>
              <a:rPr lang="zh-CN" altLang="en-US" sz="2800" b="1" dirty="0">
                <a:solidFill>
                  <a:srgbClr val="FF0066"/>
                </a:solidFill>
              </a:rPr>
              <a:t>答案</a:t>
            </a:r>
            <a:r>
              <a:rPr lang="en-US" altLang="zh-CN" sz="2800" b="1" dirty="0">
                <a:solidFill>
                  <a:srgbClr val="FF0066"/>
                </a:solidFill>
              </a:rPr>
              <a:t>】</a:t>
            </a:r>
            <a:r>
              <a:rPr lang="zh-CN" altLang="en-US" sz="2800" b="1" dirty="0">
                <a:solidFill>
                  <a:srgbClr val="FF0066"/>
                </a:solidFill>
              </a:rPr>
              <a:t>线段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914400"/>
            <a:ext cx="9144000" cy="478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探究点</a:t>
            </a:r>
            <a:r>
              <a:rPr lang="en-US" altLang="zh-CN" sz="2800" b="1" dirty="0">
                <a:solidFill>
                  <a:srgbClr val="000000"/>
                </a:solidFill>
              </a:rPr>
              <a:t>2. </a:t>
            </a:r>
            <a:r>
              <a:rPr lang="zh-CN" altLang="en-US" sz="2800" b="1" dirty="0">
                <a:solidFill>
                  <a:srgbClr val="000000"/>
                </a:solidFill>
              </a:rPr>
              <a:t>两点间的距离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问题</a:t>
            </a:r>
            <a:r>
              <a:rPr lang="en-US" altLang="zh-CN" sz="2800" b="1" dirty="0">
                <a:solidFill>
                  <a:srgbClr val="000000"/>
                </a:solidFill>
              </a:rPr>
              <a:t>3.</a:t>
            </a:r>
            <a:r>
              <a:rPr lang="zh-CN" altLang="en-US" sz="2800" b="1" dirty="0">
                <a:solidFill>
                  <a:srgbClr val="000000"/>
                </a:solidFill>
              </a:rPr>
              <a:t>两点之间线段的</a:t>
            </a:r>
            <a:r>
              <a:rPr lang="zh-CN" altLang="en-US" sz="2800" b="1" u="sng" dirty="0">
                <a:solidFill>
                  <a:srgbClr val="000000"/>
                </a:solidFill>
              </a:rPr>
              <a:t>     </a:t>
            </a:r>
            <a:r>
              <a:rPr lang="zh-CN" altLang="en-US" sz="2800" b="1" dirty="0">
                <a:solidFill>
                  <a:srgbClr val="000000"/>
                </a:solidFill>
              </a:rPr>
              <a:t>叫做两点间的距离</a:t>
            </a:r>
            <a:r>
              <a:rPr lang="en-US" altLang="zh-CN" sz="2800" b="1" dirty="0">
                <a:solidFill>
                  <a:srgbClr val="000000"/>
                </a:solidFill>
              </a:rPr>
              <a:t>.</a:t>
            </a:r>
            <a:r>
              <a:rPr lang="zh-CN" altLang="en-US" sz="2800" b="1" dirty="0">
                <a:solidFill>
                  <a:srgbClr val="000000"/>
                </a:solidFill>
              </a:rPr>
              <a:t>用</a:t>
            </a:r>
            <a:r>
              <a:rPr lang="zh-CN" altLang="en-US" sz="2800" b="1" u="sng" dirty="0">
                <a:solidFill>
                  <a:srgbClr val="000000"/>
                </a:solidFill>
              </a:rPr>
              <a:t>             </a:t>
            </a:r>
            <a:r>
              <a:rPr lang="zh-CN" altLang="en-US" sz="2800" b="1" dirty="0">
                <a:solidFill>
                  <a:srgbClr val="000000"/>
                </a:solidFill>
              </a:rPr>
              <a:t>可以测量线段的长度</a:t>
            </a:r>
            <a:r>
              <a:rPr lang="en-US" altLang="zh-CN" sz="2800" b="1" dirty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0066"/>
                </a:solidFill>
              </a:rPr>
              <a:t>【</a:t>
            </a:r>
            <a:r>
              <a:rPr lang="zh-CN" altLang="en-US" sz="2800" b="1" dirty="0">
                <a:solidFill>
                  <a:srgbClr val="FF0066"/>
                </a:solidFill>
              </a:rPr>
              <a:t>答案</a:t>
            </a:r>
            <a:r>
              <a:rPr lang="en-US" altLang="zh-CN" sz="2800" b="1" dirty="0">
                <a:solidFill>
                  <a:srgbClr val="FF0066"/>
                </a:solidFill>
              </a:rPr>
              <a:t>】</a:t>
            </a:r>
            <a:r>
              <a:rPr lang="zh-CN" altLang="en-US" sz="2800" b="1" dirty="0">
                <a:solidFill>
                  <a:srgbClr val="FF0066"/>
                </a:solidFill>
              </a:rPr>
              <a:t>长度</a:t>
            </a:r>
            <a:r>
              <a:rPr lang="en-US" altLang="zh-CN" sz="2800" b="1" dirty="0">
                <a:solidFill>
                  <a:srgbClr val="FF0066"/>
                </a:solidFill>
              </a:rPr>
              <a:t>.  </a:t>
            </a:r>
            <a:r>
              <a:rPr lang="zh-CN" altLang="en-US" sz="2800" b="1" dirty="0">
                <a:solidFill>
                  <a:srgbClr val="FF0066"/>
                </a:solidFill>
              </a:rPr>
              <a:t>有刻度的直尺</a:t>
            </a:r>
            <a:r>
              <a:rPr lang="en-US" altLang="zh-CN" sz="2800" b="1" dirty="0">
                <a:solidFill>
                  <a:srgbClr val="FF0066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0066"/>
                </a:solidFill>
              </a:rPr>
              <a:t>【</a:t>
            </a:r>
            <a:r>
              <a:rPr lang="zh-CN" altLang="en-US" sz="2800" b="1" dirty="0">
                <a:solidFill>
                  <a:srgbClr val="FF0066"/>
                </a:solidFill>
              </a:rPr>
              <a:t>归纳总结</a:t>
            </a:r>
            <a:r>
              <a:rPr lang="en-US" altLang="zh-CN" sz="2800" b="1" dirty="0">
                <a:solidFill>
                  <a:srgbClr val="FF0066"/>
                </a:solidFill>
              </a:rPr>
              <a:t>】</a:t>
            </a:r>
            <a:r>
              <a:rPr lang="zh-CN" altLang="en-US" sz="2800" b="1" dirty="0">
                <a:solidFill>
                  <a:srgbClr val="000000"/>
                </a:solidFill>
              </a:rPr>
              <a:t>距离是指线段长度，是一个数值，而不是线段本身</a:t>
            </a:r>
            <a:r>
              <a:rPr lang="en-US" altLang="zh-CN" sz="2800" b="1" dirty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探究点</a:t>
            </a:r>
            <a:r>
              <a:rPr lang="en-US" altLang="zh-CN" sz="2800" b="1" dirty="0">
                <a:solidFill>
                  <a:srgbClr val="000000"/>
                </a:solidFill>
              </a:rPr>
              <a:t>3.</a:t>
            </a:r>
            <a:r>
              <a:rPr lang="zh-CN" altLang="en-US" sz="2800" b="1" dirty="0">
                <a:solidFill>
                  <a:srgbClr val="000000"/>
                </a:solidFill>
              </a:rPr>
              <a:t>线段的比较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问题</a:t>
            </a:r>
            <a:r>
              <a:rPr lang="en-US" altLang="zh-CN" sz="2800" b="1" dirty="0">
                <a:solidFill>
                  <a:srgbClr val="000000"/>
                </a:solidFill>
              </a:rPr>
              <a:t>4. </a:t>
            </a:r>
            <a:r>
              <a:rPr lang="zh-CN" altLang="en-US" sz="2800" b="1" dirty="0">
                <a:solidFill>
                  <a:srgbClr val="000000"/>
                </a:solidFill>
              </a:rPr>
              <a:t>比较两条线段的长短的方法：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</a:rPr>
              <a:t>）“形”的叠合比较；</a:t>
            </a:r>
            <a:r>
              <a:rPr lang="zh-CN" altLang="en-US" sz="2800" b="1" u="sng" dirty="0">
                <a:solidFill>
                  <a:srgbClr val="000000"/>
                </a:solidFill>
              </a:rPr>
              <a:t>       </a:t>
            </a:r>
            <a:endParaRPr lang="zh-CN" altLang="en-US" sz="28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</a:rPr>
              <a:t>）用刻度尺度量后的比较， </a:t>
            </a:r>
            <a:r>
              <a:rPr lang="zh-CN" altLang="en-US" sz="2800" b="1" u="sng" dirty="0">
                <a:solidFill>
                  <a:srgbClr val="000000"/>
                </a:solidFill>
              </a:rPr>
              <a:t>        </a:t>
            </a:r>
            <a:endParaRPr lang="zh-CN" altLang="en-US" sz="28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0066"/>
                </a:solidFill>
              </a:rPr>
              <a:t>【</a:t>
            </a:r>
            <a:r>
              <a:rPr lang="zh-CN" altLang="en-US" sz="2800" b="1" dirty="0">
                <a:solidFill>
                  <a:srgbClr val="FF0066"/>
                </a:solidFill>
              </a:rPr>
              <a:t>答案</a:t>
            </a:r>
            <a:r>
              <a:rPr lang="en-US" altLang="zh-CN" sz="2800" b="1" dirty="0">
                <a:solidFill>
                  <a:srgbClr val="FF0066"/>
                </a:solidFill>
              </a:rPr>
              <a:t>】</a:t>
            </a:r>
            <a:r>
              <a:rPr lang="zh-CN" altLang="en-US" sz="2800" b="1" dirty="0">
                <a:solidFill>
                  <a:srgbClr val="FF0066"/>
                </a:solidFill>
              </a:rPr>
              <a:t>叠合法、度量法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52516" y="1071895"/>
            <a:ext cx="8991484" cy="4585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indent="2286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0066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【</a:t>
            </a:r>
            <a:r>
              <a:rPr lang="zh-CN" altLang="en-US" sz="2800" b="1" dirty="0">
                <a:solidFill>
                  <a:srgbClr val="FF0066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归纳总结</a:t>
            </a:r>
            <a:r>
              <a:rPr lang="en-US" altLang="zh-CN" sz="2800" b="1" dirty="0">
                <a:solidFill>
                  <a:srgbClr val="FF0066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】</a:t>
            </a:r>
          </a:p>
          <a:p>
            <a:pPr indent="228600" fontAlgn="base">
              <a:spcBef>
                <a:spcPct val="0"/>
              </a:spcBef>
              <a:spcAft>
                <a:spcPct val="0"/>
              </a:spcAft>
            </a:pPr>
            <a:endParaRPr lang="en-US" altLang="zh-CN" sz="24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indent="2286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叠合法</a:t>
            </a:r>
            <a:r>
              <a:rPr lang="zh-CN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将两条线段的各一个端点对齐，看另一个端点的位置．步骤有三：</a:t>
            </a:r>
            <a:endParaRPr lang="zh-CN" altLang="en-US" sz="2400" b="1" dirty="0">
              <a:solidFill>
                <a:srgbClr val="000000"/>
              </a:solidFill>
            </a:endParaRPr>
          </a:p>
          <a:p>
            <a:pPr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(1)</a:t>
            </a:r>
            <a:r>
              <a:rPr lang="zh-CN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将线段</a:t>
            </a:r>
            <a:r>
              <a:rPr lang="en-US" altLang="zh-CN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AB</a:t>
            </a:r>
            <a:r>
              <a:rPr lang="zh-CN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的端点</a:t>
            </a:r>
            <a:r>
              <a:rPr lang="en-US" altLang="zh-CN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与线段</a:t>
            </a:r>
            <a:r>
              <a:rPr lang="en-US" altLang="zh-CN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CD</a:t>
            </a:r>
            <a:r>
              <a:rPr lang="zh-CN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的端点</a:t>
            </a:r>
            <a:r>
              <a:rPr lang="en-US" altLang="zh-CN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重合．</a:t>
            </a:r>
            <a:endParaRPr lang="zh-CN" altLang="en-US" sz="2400" b="1" dirty="0">
              <a:solidFill>
                <a:srgbClr val="000000"/>
              </a:solidFill>
            </a:endParaRPr>
          </a:p>
          <a:p>
            <a:pPr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线段</a:t>
            </a:r>
            <a:r>
              <a:rPr lang="en-US" altLang="zh-CN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AB</a:t>
            </a:r>
            <a:r>
              <a:rPr lang="zh-CN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沿着线段</a:t>
            </a:r>
            <a:r>
              <a:rPr lang="en-US" altLang="zh-CN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CD</a:t>
            </a:r>
            <a:r>
              <a:rPr lang="zh-CN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的方向落下．</a:t>
            </a:r>
            <a:endParaRPr lang="zh-CN" altLang="en-US" sz="2400" b="1" dirty="0">
              <a:solidFill>
                <a:srgbClr val="000000"/>
              </a:solidFill>
            </a:endParaRPr>
          </a:p>
          <a:p>
            <a:pPr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(3)</a:t>
            </a:r>
            <a:r>
              <a:rPr lang="zh-CN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若端点</a:t>
            </a:r>
            <a:r>
              <a:rPr lang="en-US" altLang="zh-CN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与端点</a:t>
            </a:r>
            <a:r>
              <a:rPr lang="en-US" altLang="zh-CN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zh-CN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重合，则得到线段</a:t>
            </a:r>
            <a:r>
              <a:rPr lang="en-US" altLang="zh-CN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AB</a:t>
            </a:r>
            <a:r>
              <a:rPr lang="zh-CN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等于线段</a:t>
            </a:r>
            <a:r>
              <a:rPr lang="en-US" altLang="zh-CN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CD</a:t>
            </a:r>
            <a:r>
              <a:rPr lang="zh-CN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，可以记</a:t>
            </a:r>
            <a:r>
              <a:rPr lang="en-US" altLang="zh-CN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AB=CD</a:t>
            </a:r>
            <a:r>
              <a:rPr lang="zh-CN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．</a:t>
            </a:r>
            <a:endParaRPr lang="zh-CN" altLang="en-US" sz="2400" b="1" dirty="0">
              <a:solidFill>
                <a:srgbClr val="000000"/>
              </a:solidFill>
            </a:endParaRPr>
          </a:p>
          <a:p>
            <a:pPr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若端点</a:t>
            </a:r>
            <a:r>
              <a:rPr lang="en-US" altLang="zh-CN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落在线段</a:t>
            </a:r>
            <a:r>
              <a:rPr lang="en-US" altLang="zh-CN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CD</a:t>
            </a:r>
            <a:r>
              <a:rPr lang="zh-CN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上，则得到线段</a:t>
            </a:r>
            <a:r>
              <a:rPr lang="en-US" altLang="zh-CN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AB</a:t>
            </a:r>
            <a:r>
              <a:rPr lang="zh-CN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小于线段</a:t>
            </a:r>
            <a:r>
              <a:rPr lang="en-US" altLang="zh-CN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CD</a:t>
            </a:r>
            <a:r>
              <a:rPr lang="zh-CN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，可以记作</a:t>
            </a:r>
            <a:r>
              <a:rPr lang="en-US" altLang="zh-CN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AB</a:t>
            </a:r>
            <a:r>
              <a:rPr lang="zh-CN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＜</a:t>
            </a:r>
            <a:r>
              <a:rPr lang="en-US" altLang="zh-CN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CD</a:t>
            </a:r>
            <a:r>
              <a:rPr lang="zh-CN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．</a:t>
            </a:r>
            <a:endParaRPr lang="zh-CN" altLang="en-US" sz="2400" b="1" dirty="0">
              <a:solidFill>
                <a:srgbClr val="000000"/>
              </a:solidFill>
            </a:endParaRPr>
          </a:p>
          <a:p>
            <a:pPr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若端点</a:t>
            </a:r>
            <a:r>
              <a:rPr lang="en-US" altLang="zh-CN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落在线段</a:t>
            </a:r>
            <a:r>
              <a:rPr lang="en-US" altLang="zh-CN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CD</a:t>
            </a:r>
            <a:r>
              <a:rPr lang="zh-CN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外，则得到线段</a:t>
            </a:r>
            <a:r>
              <a:rPr lang="en-US" altLang="zh-CN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AB</a:t>
            </a:r>
            <a:r>
              <a:rPr lang="zh-CN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大于线段</a:t>
            </a:r>
            <a:r>
              <a:rPr lang="en-US" altLang="zh-CN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CD</a:t>
            </a:r>
            <a:r>
              <a:rPr lang="zh-CN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，可以记作</a:t>
            </a:r>
            <a:r>
              <a:rPr lang="en-US" altLang="zh-CN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AB</a:t>
            </a:r>
            <a:r>
              <a:rPr lang="zh-CN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＞</a:t>
            </a:r>
            <a:r>
              <a:rPr lang="en-US" altLang="zh-CN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CD</a:t>
            </a:r>
            <a:r>
              <a:rPr lang="zh-CN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．</a:t>
            </a:r>
            <a:endParaRPr lang="zh-CN" altLang="en-US" sz="2400" b="1" dirty="0">
              <a:solidFill>
                <a:srgbClr val="000000"/>
              </a:solidFill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4449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3367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30295" y="990600"/>
            <a:ext cx="8913705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Arial" panose="020B0604020202020204" pitchFamily="34" charset="0"/>
              </a:rPr>
              <a:t>度量法：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用刻度尺分别量出线段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和线段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CD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的长度，将长度进行比较．可以用推理的写法，培养推理能力．写法如下：</a:t>
            </a:r>
            <a:endParaRPr lang="zh-CN" altLang="en-US" sz="28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     因为  量得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AB=××cm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CD=××cm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</a:t>
            </a:r>
            <a:endParaRPr lang="zh-CN" altLang="en-US" sz="28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     所以  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AB=CD(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或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＜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CD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或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＞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CD)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．</a:t>
            </a:r>
            <a:endParaRPr lang="zh-CN" altLang="en-US" sz="28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800" b="1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pic>
        <p:nvPicPr>
          <p:cNvPr id="23556" name="Picture 4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47800" y="3657600"/>
            <a:ext cx="4267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912" y="914467"/>
            <a:ext cx="8686800" cy="2971722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b="1" dirty="0"/>
              <a:t>探究点</a:t>
            </a:r>
            <a:r>
              <a:rPr lang="en-US" altLang="zh-CN" b="1" dirty="0"/>
              <a:t>4.</a:t>
            </a:r>
            <a:r>
              <a:rPr lang="en-US" altLang="zh-CN" dirty="0"/>
              <a:t> </a:t>
            </a:r>
            <a:r>
              <a:rPr lang="zh-CN" altLang="en-US" b="1" dirty="0"/>
              <a:t>线段的中点</a:t>
            </a:r>
            <a:endParaRPr lang="zh-CN" altLang="en-US" dirty="0"/>
          </a:p>
          <a:p>
            <a:pPr>
              <a:buFontTx/>
              <a:buNone/>
            </a:pPr>
            <a:r>
              <a:rPr lang="zh-CN" altLang="en-US" dirty="0"/>
              <a:t>问题</a:t>
            </a:r>
            <a:r>
              <a:rPr lang="en-US" altLang="zh-CN" dirty="0"/>
              <a:t>4.</a:t>
            </a:r>
            <a:r>
              <a:rPr lang="zh-CN" altLang="en-US" dirty="0"/>
              <a:t>如果点</a:t>
            </a:r>
            <a:r>
              <a:rPr lang="en-US" altLang="zh-CN" dirty="0"/>
              <a:t>M</a:t>
            </a:r>
            <a:r>
              <a:rPr lang="zh-CN" altLang="en-US" dirty="0"/>
              <a:t>把线段</a:t>
            </a:r>
            <a:r>
              <a:rPr lang="en-US" altLang="zh-CN" dirty="0"/>
              <a:t>AB</a:t>
            </a:r>
            <a:r>
              <a:rPr lang="zh-CN" altLang="en-US" dirty="0"/>
              <a:t>分成</a:t>
            </a:r>
            <a:r>
              <a:rPr lang="zh-CN" altLang="en-US" u="sng" dirty="0"/>
              <a:t>      </a:t>
            </a:r>
            <a:r>
              <a:rPr lang="zh-CN" altLang="en-US" dirty="0"/>
              <a:t>的两条线段</a:t>
            </a:r>
            <a:r>
              <a:rPr lang="en-US" altLang="zh-CN" dirty="0"/>
              <a:t>AM</a:t>
            </a:r>
            <a:r>
              <a:rPr lang="zh-CN" altLang="en-US" dirty="0"/>
              <a:t>与</a:t>
            </a:r>
            <a:r>
              <a:rPr lang="en-US" altLang="zh-CN" dirty="0"/>
              <a:t>BM</a:t>
            </a:r>
            <a:r>
              <a:rPr lang="zh-CN" altLang="en-US" dirty="0"/>
              <a:t>，那么点</a:t>
            </a:r>
            <a:r>
              <a:rPr lang="en-US" altLang="zh-CN" dirty="0"/>
              <a:t>M</a:t>
            </a:r>
            <a:r>
              <a:rPr lang="zh-CN" altLang="en-US" dirty="0"/>
              <a:t>叫做线段</a:t>
            </a:r>
            <a:r>
              <a:rPr lang="en-US" altLang="zh-CN" dirty="0"/>
              <a:t>AB</a:t>
            </a:r>
            <a:r>
              <a:rPr lang="zh-CN" altLang="en-US" dirty="0"/>
              <a:t>的中点。</a:t>
            </a:r>
          </a:p>
          <a:p>
            <a:pPr>
              <a:buFontTx/>
              <a:buNone/>
            </a:pPr>
            <a:r>
              <a:rPr lang="zh-CN" altLang="en-US" dirty="0"/>
              <a:t>这时</a:t>
            </a:r>
            <a:r>
              <a:rPr lang="en-US" altLang="zh-CN" dirty="0"/>
              <a:t>AM</a:t>
            </a:r>
            <a:r>
              <a:rPr lang="en-US" altLang="zh-CN" u="sng" dirty="0"/>
              <a:t>      </a:t>
            </a:r>
            <a:r>
              <a:rPr lang="en-US" altLang="zh-CN" dirty="0"/>
              <a:t>BM=</a:t>
            </a:r>
            <a:r>
              <a:rPr lang="en-US" altLang="zh-CN" u="sng" dirty="0"/>
              <a:t>       </a:t>
            </a:r>
            <a:r>
              <a:rPr lang="en-US" altLang="zh-CN" dirty="0"/>
              <a:t>AB</a:t>
            </a:r>
            <a:endParaRPr lang="en-US" altLang="zh-CN" b="1" dirty="0"/>
          </a:p>
          <a:p>
            <a:pPr>
              <a:buFontTx/>
              <a:buNone/>
            </a:pPr>
            <a:r>
              <a:rPr lang="en-US" altLang="zh-CN" b="1" dirty="0">
                <a:solidFill>
                  <a:srgbClr val="FF0066"/>
                </a:solidFill>
              </a:rPr>
              <a:t>【</a:t>
            </a:r>
            <a:r>
              <a:rPr lang="zh-CN" altLang="en-US" b="1" dirty="0">
                <a:solidFill>
                  <a:srgbClr val="FF0066"/>
                </a:solidFill>
              </a:rPr>
              <a:t>答案</a:t>
            </a:r>
            <a:r>
              <a:rPr lang="en-US" altLang="zh-CN" b="1" dirty="0">
                <a:solidFill>
                  <a:srgbClr val="FF0066"/>
                </a:solidFill>
              </a:rPr>
              <a:t>】</a:t>
            </a:r>
            <a:r>
              <a:rPr lang="zh-CN" altLang="en-US" b="1" dirty="0">
                <a:solidFill>
                  <a:srgbClr val="FF0066"/>
                </a:solidFill>
              </a:rPr>
              <a:t>相等   </a:t>
            </a:r>
            <a:r>
              <a:rPr lang="en-US" altLang="zh-CN" b="1" dirty="0">
                <a:solidFill>
                  <a:srgbClr val="FF0066"/>
                </a:solidFill>
              </a:rPr>
              <a:t>=</a:t>
            </a:r>
            <a:r>
              <a:rPr lang="en-US" altLang="zh-CN" dirty="0">
                <a:solidFill>
                  <a:srgbClr val="FF0066"/>
                </a:solidFill>
              </a:rPr>
              <a:t> 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04912" y="3942655"/>
            <a:ext cx="815318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0066"/>
                </a:solidFill>
                <a:latin typeface="宋体" panose="02010600030101010101" pitchFamily="2" charset="-122"/>
              </a:rPr>
              <a:t>【</a:t>
            </a:r>
            <a:r>
              <a:rPr lang="zh-CN" altLang="en-US" sz="2800" b="1" dirty="0">
                <a:solidFill>
                  <a:srgbClr val="FF0066"/>
                </a:solidFill>
                <a:latin typeface="宋体" panose="02010600030101010101" pitchFamily="2" charset="-122"/>
              </a:rPr>
              <a:t>归纳总结</a:t>
            </a:r>
            <a:r>
              <a:rPr lang="en-US" altLang="zh-CN" sz="2800" b="1" dirty="0">
                <a:solidFill>
                  <a:srgbClr val="FF0066"/>
                </a:solidFill>
                <a:latin typeface="宋体" panose="02010600030101010101" pitchFamily="2" charset="-122"/>
              </a:rPr>
              <a:t>】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线段中点的概念非常重要，应学会用符号语言表述，并会应用线段中点的性质进行有关线段的计算</a:t>
            </a:r>
            <a:r>
              <a:rPr lang="en-US" altLang="zh-CN" sz="2800" dirty="0">
                <a:solidFill>
                  <a:srgbClr val="000000"/>
                </a:solidFill>
                <a:latin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5486400" cy="884238"/>
          </a:xfrm>
        </p:spPr>
        <p:txBody>
          <a:bodyPr/>
          <a:lstStyle/>
          <a:p>
            <a:pPr algn="l"/>
            <a:r>
              <a:rPr lang="zh-CN" altLang="en-US" sz="3600" b="1">
                <a:solidFill>
                  <a:srgbClr val="FF0066"/>
                </a:solidFill>
              </a:rPr>
              <a:t>（二）知识综合应用探究</a:t>
            </a:r>
            <a:r>
              <a:rPr lang="zh-CN" altLang="en-US"/>
              <a:t> 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762000"/>
            <a:ext cx="241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800" b="1">
              <a:solidFill>
                <a:srgbClr val="000000"/>
              </a:solidFill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0" y="0"/>
          <a:ext cx="142875" cy="14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r:id="rId3" imgW="139700" imgH="139700" progId="Equation.3">
                  <p:embed/>
                </p:oleObj>
              </mc:Choice>
              <mc:Fallback>
                <p:oleObj r:id="rId3" imgW="139700" imgH="139700" progId="Equation.3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2875" cy="14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606" name="Picture 6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560513" y="367982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1371600"/>
            <a:ext cx="92265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探究点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1. 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两点间的距离</a:t>
            </a:r>
            <a:endParaRPr lang="zh-CN" altLang="en-US" sz="2800" b="1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例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1.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如图，量得线段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的长度为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厘米，因而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A,B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两点间的距离为</a:t>
            </a:r>
            <a:r>
              <a:rPr lang="zh-CN" altLang="en-US" sz="2800" b="1" u="sng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                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，记作：</a:t>
            </a:r>
            <a:r>
              <a:rPr lang="zh-CN" altLang="en-US" sz="2800" b="1" u="sng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              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en-US" sz="2800" b="1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8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grpSp>
        <p:nvGrpSpPr>
          <p:cNvPr id="25608" name="Group 8"/>
          <p:cNvGrpSpPr/>
          <p:nvPr/>
        </p:nvGrpSpPr>
        <p:grpSpPr bwMode="auto">
          <a:xfrm>
            <a:off x="381000" y="2819400"/>
            <a:ext cx="3505200" cy="990600"/>
            <a:chOff x="0" y="0"/>
            <a:chExt cx="3040" cy="544"/>
          </a:xfrm>
        </p:grpSpPr>
        <p:sp>
          <p:nvSpPr>
            <p:cNvPr id="25609" name="Text Box 9"/>
            <p:cNvSpPr txBox="1">
              <a:spLocks noChangeArrowheads="1"/>
            </p:cNvSpPr>
            <p:nvPr/>
          </p:nvSpPr>
          <p:spPr bwMode="auto">
            <a:xfrm>
              <a:off x="960" y="0"/>
              <a:ext cx="960" cy="4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>
                  <a:solidFill>
                    <a:srgbClr val="00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r>
                <a:rPr lang="zh-CN" altLang="en-US" sz="1000">
                  <a:solidFill>
                    <a:srgbClr val="00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厘米</a:t>
              </a: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25610" name="Group 10"/>
            <p:cNvGrpSpPr/>
            <p:nvPr/>
          </p:nvGrpSpPr>
          <p:grpSpPr bwMode="auto">
            <a:xfrm>
              <a:off x="0" y="136"/>
              <a:ext cx="3040" cy="408"/>
              <a:chOff x="0" y="0"/>
              <a:chExt cx="3040" cy="408"/>
            </a:xfrm>
          </p:grpSpPr>
          <p:sp>
            <p:nvSpPr>
              <p:cNvPr id="25611" name="Text Box 11"/>
              <p:cNvSpPr txBox="1">
                <a:spLocks noChangeArrowheads="1"/>
              </p:cNvSpPr>
              <p:nvPr/>
            </p:nvSpPr>
            <p:spPr bwMode="auto">
              <a:xfrm>
                <a:off x="2720" y="0"/>
                <a:ext cx="320" cy="40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000">
                    <a:solidFill>
                      <a:srgbClr val="00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endParaRPr lang="en-US" altLang="zh-CN">
                  <a:solidFill>
                    <a:srgbClr val="000000"/>
                  </a:solidFill>
                </a:endParaRPr>
              </a:p>
            </p:txBody>
          </p:sp>
          <p:sp>
            <p:nvSpPr>
              <p:cNvPr id="25612" name="Text Box 12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20" cy="40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000">
                    <a:solidFill>
                      <a:srgbClr val="0000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endParaRPr lang="en-US" altLang="zh-CN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5613" name="Group 13"/>
              <p:cNvGrpSpPr/>
              <p:nvPr/>
            </p:nvGrpSpPr>
            <p:grpSpPr bwMode="auto">
              <a:xfrm>
                <a:off x="320" y="136"/>
                <a:ext cx="2400" cy="136"/>
                <a:chOff x="0" y="0"/>
                <a:chExt cx="2400" cy="136"/>
              </a:xfrm>
            </p:grpSpPr>
            <p:sp>
              <p:nvSpPr>
                <p:cNvPr id="25614" name="Line 14"/>
                <p:cNvSpPr>
                  <a:spLocks noChangeShapeType="1"/>
                </p:cNvSpPr>
                <p:nvPr/>
              </p:nvSpPr>
              <p:spPr bwMode="auto">
                <a:xfrm>
                  <a:off x="0" y="136"/>
                  <a:ext cx="240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15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0" y="0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16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400" y="0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0" y="3930650"/>
            <a:ext cx="8632825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66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【</a:t>
            </a:r>
            <a:r>
              <a:rPr lang="zh-CN" altLang="en-US" sz="2800" b="1">
                <a:solidFill>
                  <a:srgbClr val="FF0066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800" b="1">
                <a:solidFill>
                  <a:srgbClr val="FF0066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】</a:t>
            </a:r>
            <a:r>
              <a:rPr lang="en-US" altLang="zh-CN" sz="2800" b="1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zh-CN" altLang="en-US" sz="2800" b="1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厘米； 线段</a:t>
            </a:r>
            <a:r>
              <a:rPr lang="en-US" altLang="zh-CN" sz="2800" b="1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AB=3 </a:t>
            </a:r>
            <a:r>
              <a:rPr lang="zh-CN" altLang="en-US" sz="2800" b="1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厘米</a:t>
            </a:r>
            <a:endParaRPr lang="zh-CN" altLang="en-US" sz="2800" b="1">
              <a:solidFill>
                <a:srgbClr val="FF0066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66"/>
                </a:solidFill>
                <a:cs typeface="Courier New" panose="02070309020205020404" pitchFamily="49" charset="0"/>
              </a:rPr>
              <a:t>【</a:t>
            </a:r>
            <a:r>
              <a:rPr lang="zh-CN" altLang="en-US" sz="2800" b="1">
                <a:solidFill>
                  <a:srgbClr val="FF0066"/>
                </a:solidFill>
                <a:cs typeface="Courier New" panose="02070309020205020404" pitchFamily="49" charset="0"/>
              </a:rPr>
              <a:t>规律方法总结</a:t>
            </a:r>
            <a:r>
              <a:rPr lang="en-US" altLang="zh-CN" sz="2800" b="1">
                <a:solidFill>
                  <a:srgbClr val="FF0066"/>
                </a:solidFill>
                <a:cs typeface="Courier New" panose="02070309020205020404" pitchFamily="49" charset="0"/>
              </a:rPr>
              <a:t>】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cs typeface="Courier New" panose="02070309020205020404" pitchFamily="49" charset="0"/>
              </a:rPr>
              <a:t>两点之间线段的长度叫做两点间的距离。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cs typeface="Courier New" panose="02070309020205020404" pitchFamily="49" charset="0"/>
              </a:rPr>
              <a:t>距离是长度，是数，不是线段，线段是一个几何图形</a:t>
            </a:r>
            <a:r>
              <a:rPr lang="en-US" altLang="zh-CN" sz="2800" b="1">
                <a:solidFill>
                  <a:srgbClr val="000000"/>
                </a:solidFill>
                <a:cs typeface="Courier New" panose="02070309020205020404" pitchFamily="49" charset="0"/>
              </a:rPr>
              <a:t>.</a:t>
            </a:r>
            <a:r>
              <a:rPr lang="zh-CN" altLang="en-US" sz="2800" b="1">
                <a:solidFill>
                  <a:srgbClr val="000000"/>
                </a:solidFill>
                <a:cs typeface="Courier New" panose="02070309020205020404" pitchFamily="49" charset="0"/>
              </a:rPr>
              <a:t>不能说</a:t>
            </a:r>
            <a:r>
              <a:rPr lang="zh-CN" altLang="en-US" sz="2800" b="1">
                <a:solidFill>
                  <a:srgbClr val="000000"/>
                </a:solidFill>
                <a:latin typeface="Courier New" panose="02070309020205020404"/>
                <a:cs typeface="Courier New" panose="02070309020205020404" pitchFamily="49" charset="0"/>
              </a:rPr>
              <a:t>“</a:t>
            </a:r>
            <a:r>
              <a:rPr lang="zh-CN" altLang="en-US" sz="2800" b="1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zh-CN" sz="2800" b="1">
                <a:solidFill>
                  <a:srgbClr val="000000"/>
                </a:solidFill>
                <a:cs typeface="Courier New" panose="02070309020205020404" pitchFamily="49" charset="0"/>
              </a:rPr>
              <a:t>A,B</a:t>
            </a:r>
            <a:r>
              <a:rPr lang="zh-CN" altLang="en-US" sz="2800" b="1">
                <a:solidFill>
                  <a:srgbClr val="000000"/>
                </a:solidFill>
                <a:cs typeface="Courier New" panose="02070309020205020404" pitchFamily="49" charset="0"/>
              </a:rPr>
              <a:t>两点间的距离为线段</a:t>
            </a:r>
            <a:r>
              <a:rPr lang="en-US" altLang="zh-CN" sz="2800" b="1">
                <a:solidFill>
                  <a:srgbClr val="000000"/>
                </a:solidFill>
                <a:cs typeface="Courier New" panose="02070309020205020404" pitchFamily="49" charset="0"/>
              </a:rPr>
              <a:t>AB</a:t>
            </a:r>
            <a:r>
              <a:rPr lang="en-US" altLang="zh-CN" sz="2800" b="1">
                <a:solidFill>
                  <a:srgbClr val="000000"/>
                </a:solidFill>
                <a:latin typeface="Courier New" panose="02070309020205020404"/>
                <a:cs typeface="Courier New" panose="02070309020205020404" pitchFamily="49" charset="0"/>
              </a:rPr>
              <a:t>”</a:t>
            </a:r>
            <a:r>
              <a:rPr lang="en-US" altLang="zh-CN" sz="2800" b="1">
                <a:solidFill>
                  <a:srgbClr val="000000"/>
                </a:solidFill>
                <a:cs typeface="Courier New" panose="02070309020205020404" pitchFamily="49" charset="0"/>
              </a:rPr>
              <a:t>.</a:t>
            </a:r>
            <a:endParaRPr lang="en-US" altLang="zh-CN" sz="28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-165100" y="990600"/>
            <a:ext cx="9309100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1143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探究点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2. 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比较两条线段的长短</a:t>
            </a:r>
          </a:p>
          <a:p>
            <a:pPr indent="1143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例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）怎样比较两个人的身高？</a:t>
            </a:r>
          </a:p>
          <a:p>
            <a:pPr indent="1143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方法：</a:t>
            </a:r>
          </a:p>
          <a:p>
            <a:pPr indent="1143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</a:p>
          <a:p>
            <a:pPr indent="1143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）怎样比较两条线段的长短？ 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A_________________B  </a:t>
            </a:r>
          </a:p>
          <a:p>
            <a:pPr indent="1143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C _______________________D</a:t>
            </a:r>
          </a:p>
          <a:p>
            <a:pPr indent="1143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方法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：</a:t>
            </a:r>
          </a:p>
          <a:p>
            <a:pPr indent="1143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 方法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：</a:t>
            </a:r>
          </a:p>
          <a:p>
            <a:pPr indent="1143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8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 idx="4294967295"/>
          </p:nvPr>
        </p:nvSpPr>
        <p:spPr>
          <a:xfrm>
            <a:off x="381000" y="304800"/>
            <a:ext cx="8229600" cy="1143000"/>
          </a:xfrm>
          <a:ln w="19050">
            <a:solidFill>
              <a:schemeClr val="accent1"/>
            </a:solidFill>
            <a:miter lim="800000"/>
          </a:ln>
        </p:spPr>
        <p:txBody>
          <a:bodyPr lIns="0" rIns="0" bIns="0" anchor="b"/>
          <a:lstStyle/>
          <a:p>
            <a:r>
              <a:rPr lang="zh-CN" altLang="en-US" b="1" dirty="0">
                <a:solidFill>
                  <a:srgbClr val="FF0066"/>
                </a:solidFill>
                <a:ea typeface="黑体" panose="02010609060101010101" pitchFamily="49" charset="-122"/>
              </a:rPr>
              <a:t>合作探究</a:t>
            </a:r>
            <a:endParaRPr lang="zh-CN" altLang="en-US" dirty="0">
              <a:solidFill>
                <a:srgbClr val="FF0066"/>
              </a:solidFill>
            </a:endParaRPr>
          </a:p>
        </p:txBody>
      </p:sp>
      <p:sp>
        <p:nvSpPr>
          <p:cNvPr id="7171" name="内容占位符 2"/>
          <p:cNvSpPr>
            <a:spLocks noGrp="1"/>
          </p:cNvSpPr>
          <p:nvPr>
            <p:ph idx="4294967295"/>
          </p:nvPr>
        </p:nvSpPr>
        <p:spPr>
          <a:xfrm>
            <a:off x="304800" y="1600200"/>
            <a:ext cx="8229600" cy="1328738"/>
          </a:xfrm>
          <a:ln w="19050">
            <a:solidFill>
              <a:schemeClr val="accent1"/>
            </a:solidFill>
            <a:miter lim="800000"/>
          </a:ln>
        </p:spPr>
        <p:txBody>
          <a:bodyPr/>
          <a:lstStyle/>
          <a:p>
            <a:pPr marL="273050" indent="-27305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zh-CN" altLang="en-US" b="1" dirty="0">
                <a:solidFill>
                  <a:srgbClr val="0066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内容：</a:t>
            </a:r>
          </a:p>
          <a:p>
            <a:pPr marL="273050" indent="-27305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1. </a:t>
            </a:r>
            <a:r>
              <a:rPr lang="zh-CN" altLang="en-US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学习中遇到的疑问</a:t>
            </a:r>
          </a:p>
          <a:p>
            <a:pPr marL="273050" indent="-27305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2.</a:t>
            </a:r>
            <a:r>
              <a:rPr lang="zh-CN" altLang="en-US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导学案“质疑探究”部分的问题</a:t>
            </a:r>
          </a:p>
          <a:p>
            <a:pPr marL="273050" indent="-273050">
              <a:lnSpc>
                <a:spcPct val="90000"/>
              </a:lnSpc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矩形 4"/>
          <p:cNvSpPr>
            <a:spLocks noChangeArrowheads="1"/>
          </p:cNvSpPr>
          <p:nvPr/>
        </p:nvSpPr>
        <p:spPr bwMode="auto">
          <a:xfrm>
            <a:off x="152400" y="3200400"/>
            <a:ext cx="8991600" cy="2246313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66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要求：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）人人参与，热烈讨论，大声表达自己的思想。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）组长控制好讨论节奏，先一对一分层讨论，再小组内集中讨论。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）没解决的问题组长记录好，准备质疑。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8009" y="990664"/>
            <a:ext cx="9164638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FF0066"/>
                </a:solidFill>
              </a:rPr>
              <a:t>【</a:t>
            </a:r>
            <a:r>
              <a:rPr lang="zh-CN" altLang="en-US" sz="2400" dirty="0">
                <a:solidFill>
                  <a:srgbClr val="FF0066"/>
                </a:solidFill>
              </a:rPr>
              <a:t>答案</a:t>
            </a:r>
            <a:r>
              <a:rPr lang="en-US" altLang="zh-CN" sz="2400" dirty="0">
                <a:solidFill>
                  <a:srgbClr val="FF0066"/>
                </a:solidFill>
              </a:rPr>
              <a:t>】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</a:rPr>
              <a:t>（</a:t>
            </a:r>
            <a:r>
              <a:rPr lang="en-US" altLang="zh-CN" sz="2400" dirty="0">
                <a:solidFill>
                  <a:srgbClr val="000000"/>
                </a:solidFill>
              </a:rPr>
              <a:t>1</a:t>
            </a:r>
            <a:r>
              <a:rPr lang="zh-CN" altLang="en-US" sz="2400" dirty="0">
                <a:solidFill>
                  <a:srgbClr val="000000"/>
                </a:solidFill>
              </a:rPr>
              <a:t>）两个人要站在一起，脚底要在一个平面上，看谁的头顶在上面，谁的身高就高。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</a:rPr>
              <a:t>（</a:t>
            </a:r>
            <a:r>
              <a:rPr lang="en-US" altLang="zh-CN" sz="2400" dirty="0">
                <a:solidFill>
                  <a:srgbClr val="000000"/>
                </a:solidFill>
              </a:rPr>
              <a:t>2</a:t>
            </a:r>
            <a:r>
              <a:rPr lang="zh-CN" altLang="en-US" sz="2400" dirty="0">
                <a:solidFill>
                  <a:srgbClr val="000000"/>
                </a:solidFill>
              </a:rPr>
              <a:t>）</a:t>
            </a:r>
            <a:r>
              <a:rPr lang="zh-CN" altLang="en-US" sz="2400" dirty="0">
                <a:solidFill>
                  <a:srgbClr val="FF0066"/>
                </a:solidFill>
              </a:rPr>
              <a:t>方法</a:t>
            </a:r>
            <a:r>
              <a:rPr lang="en-US" altLang="zh-CN" sz="2400" dirty="0">
                <a:solidFill>
                  <a:srgbClr val="FF0066"/>
                </a:solidFill>
              </a:rPr>
              <a:t>1</a:t>
            </a:r>
            <a:r>
              <a:rPr lang="zh-CN" altLang="en-US" sz="2400" dirty="0">
                <a:solidFill>
                  <a:srgbClr val="FF0066"/>
                </a:solidFill>
              </a:rPr>
              <a:t>：叠合法：</a:t>
            </a:r>
            <a:r>
              <a:rPr lang="zh-CN" altLang="en-US" sz="2400" dirty="0">
                <a:solidFill>
                  <a:srgbClr val="000000"/>
                </a:solidFill>
              </a:rPr>
              <a:t>  将两条线段的各一个端点对齐，看另一个端点的位置．步骤有三：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</a:rPr>
              <a:t>    </a:t>
            </a:r>
            <a:r>
              <a:rPr lang="en-US" altLang="zh-CN" sz="2400" dirty="0">
                <a:solidFill>
                  <a:srgbClr val="000000"/>
                </a:solidFill>
              </a:rPr>
              <a:t>(1)</a:t>
            </a:r>
            <a:r>
              <a:rPr lang="zh-CN" altLang="en-US" sz="2400" dirty="0">
                <a:solidFill>
                  <a:srgbClr val="000000"/>
                </a:solidFill>
              </a:rPr>
              <a:t>将线段</a:t>
            </a:r>
            <a:r>
              <a:rPr lang="en-US" altLang="zh-CN" sz="2400" dirty="0">
                <a:solidFill>
                  <a:srgbClr val="000000"/>
                </a:solidFill>
              </a:rPr>
              <a:t>AB</a:t>
            </a:r>
            <a:r>
              <a:rPr lang="zh-CN" altLang="en-US" sz="2400" dirty="0">
                <a:solidFill>
                  <a:srgbClr val="000000"/>
                </a:solidFill>
              </a:rPr>
              <a:t>的端点</a:t>
            </a:r>
            <a:r>
              <a:rPr lang="en-US" altLang="zh-CN" sz="2400" dirty="0">
                <a:solidFill>
                  <a:srgbClr val="000000"/>
                </a:solidFill>
              </a:rPr>
              <a:t>A</a:t>
            </a:r>
            <a:r>
              <a:rPr lang="zh-CN" altLang="en-US" sz="2400" dirty="0">
                <a:solidFill>
                  <a:srgbClr val="000000"/>
                </a:solidFill>
              </a:rPr>
              <a:t>与线段</a:t>
            </a:r>
            <a:r>
              <a:rPr lang="en-US" altLang="zh-CN" sz="2400" dirty="0">
                <a:solidFill>
                  <a:srgbClr val="000000"/>
                </a:solidFill>
              </a:rPr>
              <a:t>CD</a:t>
            </a:r>
            <a:r>
              <a:rPr lang="zh-CN" altLang="en-US" sz="2400" dirty="0">
                <a:solidFill>
                  <a:srgbClr val="000000"/>
                </a:solidFill>
              </a:rPr>
              <a:t>的端点</a:t>
            </a:r>
            <a:r>
              <a:rPr lang="en-US" altLang="zh-CN" sz="2400" dirty="0">
                <a:solidFill>
                  <a:srgbClr val="000000"/>
                </a:solidFill>
              </a:rPr>
              <a:t>C</a:t>
            </a:r>
            <a:r>
              <a:rPr lang="zh-CN" altLang="en-US" sz="2400" dirty="0">
                <a:solidFill>
                  <a:srgbClr val="000000"/>
                </a:solidFill>
              </a:rPr>
              <a:t>重合．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</a:rPr>
              <a:t>    </a:t>
            </a:r>
            <a:r>
              <a:rPr lang="en-US" altLang="zh-CN" sz="2400" dirty="0">
                <a:solidFill>
                  <a:srgbClr val="000000"/>
                </a:solidFill>
              </a:rPr>
              <a:t>(2)</a:t>
            </a:r>
            <a:r>
              <a:rPr lang="zh-CN" altLang="en-US" sz="2400" dirty="0">
                <a:solidFill>
                  <a:srgbClr val="000000"/>
                </a:solidFill>
              </a:rPr>
              <a:t>线段</a:t>
            </a:r>
            <a:r>
              <a:rPr lang="en-US" altLang="zh-CN" sz="2400" dirty="0">
                <a:solidFill>
                  <a:srgbClr val="000000"/>
                </a:solidFill>
              </a:rPr>
              <a:t>AB</a:t>
            </a:r>
            <a:r>
              <a:rPr lang="zh-CN" altLang="en-US" sz="2400" dirty="0">
                <a:solidFill>
                  <a:srgbClr val="000000"/>
                </a:solidFill>
              </a:rPr>
              <a:t>沿着线段</a:t>
            </a:r>
            <a:r>
              <a:rPr lang="en-US" altLang="zh-CN" sz="2400" dirty="0">
                <a:solidFill>
                  <a:srgbClr val="000000"/>
                </a:solidFill>
              </a:rPr>
              <a:t>CD</a:t>
            </a:r>
            <a:r>
              <a:rPr lang="zh-CN" altLang="en-US" sz="2400" dirty="0">
                <a:solidFill>
                  <a:srgbClr val="000000"/>
                </a:solidFill>
              </a:rPr>
              <a:t>的方向落下．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</a:rPr>
              <a:t>    </a:t>
            </a:r>
            <a:r>
              <a:rPr lang="en-US" altLang="zh-CN" sz="2400" dirty="0">
                <a:solidFill>
                  <a:srgbClr val="000000"/>
                </a:solidFill>
              </a:rPr>
              <a:t>(3) </a:t>
            </a:r>
            <a:r>
              <a:rPr lang="zh-CN" altLang="en-US" sz="2400" dirty="0">
                <a:solidFill>
                  <a:srgbClr val="000000"/>
                </a:solidFill>
              </a:rPr>
              <a:t>端点</a:t>
            </a:r>
            <a:r>
              <a:rPr lang="en-US" altLang="zh-CN" sz="2400" dirty="0">
                <a:solidFill>
                  <a:srgbClr val="000000"/>
                </a:solidFill>
              </a:rPr>
              <a:t>B</a:t>
            </a:r>
            <a:r>
              <a:rPr lang="zh-CN" altLang="en-US" sz="2400" dirty="0">
                <a:solidFill>
                  <a:srgbClr val="000000"/>
                </a:solidFill>
              </a:rPr>
              <a:t>落在线段</a:t>
            </a:r>
            <a:r>
              <a:rPr lang="en-US" altLang="zh-CN" sz="2400" dirty="0">
                <a:solidFill>
                  <a:srgbClr val="000000"/>
                </a:solidFill>
              </a:rPr>
              <a:t>CD</a:t>
            </a:r>
            <a:r>
              <a:rPr lang="zh-CN" altLang="en-US" sz="2400" dirty="0">
                <a:solidFill>
                  <a:srgbClr val="000000"/>
                </a:solidFill>
              </a:rPr>
              <a:t>上，则得到线段</a:t>
            </a:r>
            <a:r>
              <a:rPr lang="en-US" altLang="zh-CN" sz="2400" dirty="0">
                <a:solidFill>
                  <a:srgbClr val="000000"/>
                </a:solidFill>
              </a:rPr>
              <a:t>AB</a:t>
            </a:r>
            <a:r>
              <a:rPr lang="zh-CN" altLang="en-US" sz="2400" dirty="0">
                <a:solidFill>
                  <a:srgbClr val="000000"/>
                </a:solidFill>
              </a:rPr>
              <a:t>小于线段</a:t>
            </a:r>
            <a:r>
              <a:rPr lang="en-US" altLang="zh-CN" sz="2400" dirty="0">
                <a:solidFill>
                  <a:srgbClr val="000000"/>
                </a:solidFill>
              </a:rPr>
              <a:t>CD</a:t>
            </a:r>
            <a:r>
              <a:rPr lang="zh-CN" altLang="en-US" sz="2400" dirty="0">
                <a:solidFill>
                  <a:srgbClr val="000000"/>
                </a:solidFill>
              </a:rPr>
              <a:t>，可以记作</a:t>
            </a:r>
            <a:r>
              <a:rPr lang="en-US" altLang="zh-CN" sz="2400" dirty="0">
                <a:solidFill>
                  <a:srgbClr val="000000"/>
                </a:solidFill>
              </a:rPr>
              <a:t>AB</a:t>
            </a:r>
            <a:r>
              <a:rPr lang="zh-CN" altLang="en-US" sz="2400" dirty="0">
                <a:solidFill>
                  <a:srgbClr val="000000"/>
                </a:solidFill>
              </a:rPr>
              <a:t>＜</a:t>
            </a:r>
            <a:r>
              <a:rPr lang="en-US" altLang="zh-CN" sz="2400" dirty="0">
                <a:solidFill>
                  <a:srgbClr val="000000"/>
                </a:solidFill>
              </a:rPr>
              <a:t>CD</a:t>
            </a:r>
            <a:r>
              <a:rPr lang="zh-CN" altLang="en-US" sz="2400" dirty="0">
                <a:solidFill>
                  <a:srgbClr val="000000"/>
                </a:solidFill>
              </a:rPr>
              <a:t>．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FF0066"/>
                </a:solidFill>
              </a:rPr>
              <a:t>方法</a:t>
            </a:r>
            <a:r>
              <a:rPr lang="en-US" altLang="zh-CN" sz="2400" dirty="0">
                <a:solidFill>
                  <a:srgbClr val="FF0066"/>
                </a:solidFill>
              </a:rPr>
              <a:t>2</a:t>
            </a:r>
            <a:r>
              <a:rPr lang="zh-CN" altLang="en-US" sz="2400" dirty="0">
                <a:solidFill>
                  <a:srgbClr val="FF0066"/>
                </a:solidFill>
              </a:rPr>
              <a:t>：度量法：</a:t>
            </a:r>
            <a:r>
              <a:rPr lang="zh-CN" altLang="en-US" sz="2400" dirty="0">
                <a:solidFill>
                  <a:srgbClr val="000000"/>
                </a:solidFill>
              </a:rPr>
              <a:t> 用刻度尺分别量出线段</a:t>
            </a:r>
            <a:r>
              <a:rPr lang="en-US" altLang="zh-CN" sz="2400" dirty="0">
                <a:solidFill>
                  <a:srgbClr val="000000"/>
                </a:solidFill>
              </a:rPr>
              <a:t>AB</a:t>
            </a:r>
            <a:r>
              <a:rPr lang="zh-CN" altLang="en-US" sz="2400" dirty="0">
                <a:solidFill>
                  <a:srgbClr val="000000"/>
                </a:solidFill>
              </a:rPr>
              <a:t>和线段</a:t>
            </a:r>
            <a:r>
              <a:rPr lang="en-US" altLang="zh-CN" sz="2400" dirty="0">
                <a:solidFill>
                  <a:srgbClr val="000000"/>
                </a:solidFill>
              </a:rPr>
              <a:t>CD</a:t>
            </a:r>
            <a:r>
              <a:rPr lang="zh-CN" altLang="en-US" sz="2400" dirty="0">
                <a:solidFill>
                  <a:srgbClr val="000000"/>
                </a:solidFill>
              </a:rPr>
              <a:t>的长度，将长度进行比较．可以用推理的写法，培养推理能力．写法如下：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</a:rPr>
              <a:t>      因为  量得</a:t>
            </a:r>
            <a:r>
              <a:rPr lang="en-US" altLang="zh-CN" sz="2400" dirty="0">
                <a:solidFill>
                  <a:srgbClr val="000000"/>
                </a:solidFill>
              </a:rPr>
              <a:t>AB=5cm</a:t>
            </a:r>
            <a:r>
              <a:rPr lang="zh-CN" altLang="en-US" sz="2400" dirty="0">
                <a:solidFill>
                  <a:srgbClr val="000000"/>
                </a:solidFill>
              </a:rPr>
              <a:t>，</a:t>
            </a:r>
            <a:r>
              <a:rPr lang="en-US" altLang="zh-CN" sz="2400" dirty="0">
                <a:solidFill>
                  <a:srgbClr val="000000"/>
                </a:solidFill>
              </a:rPr>
              <a:t>CD=7cm</a:t>
            </a:r>
            <a:r>
              <a:rPr lang="zh-CN" altLang="en-US" sz="2400" dirty="0">
                <a:solidFill>
                  <a:srgbClr val="000000"/>
                </a:solidFill>
              </a:rPr>
              <a:t>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</a:rPr>
              <a:t>      所以  </a:t>
            </a:r>
            <a:r>
              <a:rPr lang="en-US" altLang="zh-CN" sz="2400" dirty="0">
                <a:solidFill>
                  <a:srgbClr val="000000"/>
                </a:solidFill>
              </a:rPr>
              <a:t>AB</a:t>
            </a:r>
            <a:r>
              <a:rPr lang="zh-CN" altLang="en-US" sz="2400" dirty="0">
                <a:solidFill>
                  <a:srgbClr val="000000"/>
                </a:solidFill>
              </a:rPr>
              <a:t>＜</a:t>
            </a:r>
            <a:r>
              <a:rPr lang="en-US" altLang="zh-CN" sz="2400" dirty="0">
                <a:solidFill>
                  <a:srgbClr val="000000"/>
                </a:solidFill>
              </a:rPr>
              <a:t>CD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552450" y="1127125"/>
            <a:ext cx="85915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探究点</a:t>
            </a:r>
            <a:r>
              <a:rPr lang="en-US" altLang="zh-CN" sz="28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3.</a:t>
            </a:r>
            <a:r>
              <a:rPr lang="en-US" altLang="zh-CN" sz="2800">
                <a:solidFill>
                  <a:srgbClr val="000000"/>
                </a:solidFill>
                <a:latin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  <a:cs typeface="Arial" panose="020B0604020202020204" pitchFamily="34" charset="0"/>
              </a:rPr>
              <a:t>线段的有关计算</a:t>
            </a:r>
            <a:endParaRPr lang="zh-CN" altLang="en-US" sz="280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例</a:t>
            </a:r>
            <a:r>
              <a:rPr lang="en-US" altLang="zh-CN" sz="28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3. </a:t>
            </a:r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如图</a:t>
            </a:r>
            <a:r>
              <a:rPr lang="en-US" altLang="zh-CN" sz="28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，已知</a:t>
            </a:r>
            <a:r>
              <a:rPr lang="en-US" altLang="zh-CN" sz="28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AC=8cm</a:t>
            </a:r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BC=4cm</a:t>
            </a:r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是</a:t>
            </a:r>
            <a:r>
              <a:rPr lang="en-US" altLang="zh-CN" sz="28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BC</a:t>
            </a:r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的中点，</a:t>
            </a:r>
            <a:r>
              <a:rPr lang="en-US" altLang="zh-CN" sz="28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E</a:t>
            </a:r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是</a:t>
            </a:r>
            <a:r>
              <a:rPr lang="en-US" altLang="zh-CN" sz="28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的中点，求</a:t>
            </a:r>
            <a:r>
              <a:rPr lang="en-US" altLang="zh-CN" sz="28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AD</a:t>
            </a:r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28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EC</a:t>
            </a:r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的长。</a:t>
            </a:r>
            <a:endParaRPr lang="zh-CN" altLang="en-US" sz="280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8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1447800" y="2667000"/>
          <a:ext cx="38862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r:id="rId3" imgW="1590675" imgH="561975" progId="Paint.Picture">
                  <p:embed/>
                </p:oleObj>
              </mc:Choice>
              <mc:Fallback>
                <p:oleObj r:id="rId3" imgW="1590675" imgH="561975" progId="Paint.Picture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667000"/>
                        <a:ext cx="38862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3733800"/>
            <a:ext cx="90995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FF0066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【</a:t>
            </a:r>
            <a:r>
              <a:rPr lang="zh-CN" altLang="en-US" sz="2800">
                <a:solidFill>
                  <a:srgbClr val="FF0066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解题指导</a:t>
            </a:r>
            <a:r>
              <a:rPr lang="en-US" altLang="zh-CN" sz="2800">
                <a:solidFill>
                  <a:srgbClr val="FF0066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】</a:t>
            </a:r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利用线段中点的概念可求出</a:t>
            </a:r>
            <a:r>
              <a:rPr lang="en-US" altLang="zh-CN" sz="28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BD</a:t>
            </a:r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28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AE</a:t>
            </a:r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的长，结合图形，利用</a:t>
            </a:r>
            <a:r>
              <a:rPr lang="en-US" altLang="zh-CN" sz="28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AD=AB</a:t>
            </a:r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8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DB</a:t>
            </a:r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EC=AC</a:t>
            </a:r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8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AE</a:t>
            </a:r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即可求出结果。</a:t>
            </a:r>
            <a:endParaRPr lang="zh-CN" altLang="en-US" sz="28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38200"/>
            <a:ext cx="6705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914400" y="1752600"/>
          <a:ext cx="297180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r:id="rId3" imgW="1076325" imgH="476250" progId="Paint.Picture">
                  <p:embed/>
                </p:oleObj>
              </mc:Choice>
              <mc:Fallback>
                <p:oleObj r:id="rId3" imgW="1076325" imgH="476250" progId="Paint.Picture">
                  <p:embed/>
                  <p:pic>
                    <p:nvPicPr>
                      <p:cNvPr id="0" name="图片 5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2600"/>
                        <a:ext cx="2971800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914400"/>
            <a:ext cx="10304463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【</a:t>
            </a:r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拓展提升</a:t>
            </a:r>
            <a:r>
              <a:rPr lang="en-US" altLang="zh-CN" sz="28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】</a:t>
            </a:r>
            <a:r>
              <a:rPr lang="zh-CN" altLang="en-US" sz="28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如图</a:t>
            </a:r>
            <a:r>
              <a:rPr lang="en-US" altLang="zh-CN" sz="28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zh-CN" altLang="en-US" sz="28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，已知线段</a:t>
            </a:r>
            <a:r>
              <a:rPr lang="en-US" altLang="zh-CN" sz="28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AB=16cm</a:t>
            </a:r>
            <a:r>
              <a:rPr lang="zh-CN" altLang="en-US" sz="28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，</a:t>
            </a:r>
            <a:r>
              <a:rPr lang="en-US" altLang="zh-CN" sz="28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zh-CN" altLang="en-US" sz="28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是</a:t>
            </a:r>
            <a:r>
              <a:rPr lang="en-US" altLang="zh-CN" sz="28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AB</a:t>
            </a:r>
            <a:r>
              <a:rPr lang="zh-CN" altLang="en-US" sz="28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上一点，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zh-CN" altLang="en-US" sz="28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是</a:t>
            </a:r>
            <a:r>
              <a:rPr lang="en-US" altLang="zh-CN" sz="28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AC</a:t>
            </a:r>
            <a:r>
              <a:rPr lang="zh-CN" altLang="en-US" sz="28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的中点，</a:t>
            </a:r>
            <a:r>
              <a:rPr lang="en-US" altLang="zh-CN" sz="28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zh-CN" altLang="en-US" sz="28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是</a:t>
            </a:r>
            <a:r>
              <a:rPr lang="en-US" altLang="zh-CN" sz="28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BC</a:t>
            </a:r>
            <a:r>
              <a:rPr lang="zh-CN" altLang="en-US" sz="28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的中点，求线段</a:t>
            </a:r>
            <a:r>
              <a:rPr lang="en-US" altLang="zh-CN" sz="28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</a:t>
            </a:r>
            <a:r>
              <a:rPr lang="zh-CN" altLang="en-US" sz="28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的长。</a:t>
            </a:r>
            <a:endParaRPr lang="zh-CN" altLang="en-US" sz="280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         </a:t>
            </a:r>
            <a:endParaRPr lang="zh-CN" altLang="en-US" sz="2800">
              <a:solidFill>
                <a:srgbClr val="000000"/>
              </a:solidFill>
            </a:endParaRP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048000"/>
            <a:ext cx="80010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227013" y="685800"/>
            <a:ext cx="8685213" cy="4114800"/>
          </a:xfrm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5029200"/>
            <a:ext cx="91138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66"/>
                </a:solidFill>
              </a:rPr>
              <a:t>【</a:t>
            </a:r>
            <a:r>
              <a:rPr lang="zh-CN" altLang="en-US" sz="2800" b="1">
                <a:solidFill>
                  <a:srgbClr val="FF0066"/>
                </a:solidFill>
              </a:rPr>
              <a:t>规律方法总结</a:t>
            </a:r>
            <a:r>
              <a:rPr lang="en-US" altLang="zh-CN" sz="2800" b="1">
                <a:solidFill>
                  <a:srgbClr val="FF0066"/>
                </a:solidFill>
              </a:rPr>
              <a:t>】</a:t>
            </a:r>
            <a:r>
              <a:rPr lang="zh-CN" altLang="en-US" sz="2800" b="1">
                <a:solidFill>
                  <a:srgbClr val="FF0066"/>
                </a:solidFill>
              </a:rPr>
              <a:t>本题运用了数形结合和整体代换的思想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66"/>
                </a:solidFill>
              </a:rPr>
              <a:t>方法，解题中注意线段中点性质的应用，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 autoUpdateAnimBg="0"/>
      <p:bldP spid="31747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/>
          <a:p>
            <a:r>
              <a:rPr lang="zh-CN" altLang="en-US" b="1">
                <a:solidFill>
                  <a:srgbClr val="FF0066"/>
                </a:solidFill>
                <a:ea typeface="黑体" panose="02010609060101010101" pitchFamily="49" charset="-122"/>
              </a:rPr>
              <a:t>总结升华</a:t>
            </a:r>
            <a:r>
              <a:rPr lang="zh-CN" altLang="en-US"/>
              <a:t> 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6781800" y="990600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2338388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本节主要学习了比较线段长短的两种方法，线段中点的概念、线段的基本性质和两点间距离；同学们应掌握线段的和差及有关线段中点的计算，培养逻辑推理能力，掌握数形结合，整体代换，分类讨论的数学思想方法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>
                <a:solidFill>
                  <a:srgbClr val="FF0066"/>
                </a:solidFill>
                <a:ea typeface="黑体" panose="02010609060101010101" pitchFamily="49" charset="-122"/>
              </a:rPr>
              <a:t>整理巩固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zh-CN" altLang="en-US" sz="4400" b="1">
                <a:solidFill>
                  <a:srgbClr val="0066FF"/>
                </a:solidFill>
              </a:rPr>
              <a:t>要求：</a:t>
            </a:r>
            <a:r>
              <a:rPr lang="zh-CN" altLang="en-US" sz="4000" b="1"/>
              <a:t>整理巩固探究问题</a:t>
            </a:r>
          </a:p>
          <a:p>
            <a:pPr>
              <a:buFontTx/>
              <a:buNone/>
            </a:pPr>
            <a:r>
              <a:rPr lang="zh-CN" altLang="en-US" sz="4000" b="1"/>
              <a:t>           落实基础知识</a:t>
            </a:r>
          </a:p>
          <a:p>
            <a:pPr>
              <a:buFontTx/>
              <a:buNone/>
            </a:pPr>
            <a:r>
              <a:rPr lang="zh-CN" altLang="en-US" sz="4000" b="1"/>
              <a:t>           完成知识结构图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/>
          <a:p>
            <a:r>
              <a:rPr lang="zh-CN" altLang="en-US" b="1">
                <a:solidFill>
                  <a:srgbClr val="FF0066"/>
                </a:solidFill>
                <a:ea typeface="黑体" panose="02010609060101010101" pitchFamily="49" charset="-122"/>
              </a:rPr>
              <a:t>当堂检测</a:t>
            </a:r>
            <a:r>
              <a:rPr lang="zh-CN" altLang="en-US"/>
              <a:t> 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3367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0" y="0"/>
          <a:ext cx="105727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r:id="rId3" imgW="1054735" imgH="203200" progId="Equation.3">
                  <p:embed/>
                </p:oleObj>
              </mc:Choice>
              <mc:Fallback>
                <p:oleObj r:id="rId3" imgW="1054735" imgH="203200" progId="Equation.3">
                  <p:embed/>
                  <p:pic>
                    <p:nvPicPr>
                      <p:cNvPr id="0" name="图片 6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057275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2989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34825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371600"/>
            <a:ext cx="66294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228600" y="3810000"/>
            <a:ext cx="51974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【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答案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】BC  CD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AB  BC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AC .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-227013" y="4419600"/>
            <a:ext cx="914241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</a:rPr>
              <a:t>2. </a:t>
            </a:r>
            <a:r>
              <a:rPr lang="zh-CN" altLang="en-US" sz="2800" b="1">
                <a:solidFill>
                  <a:srgbClr val="000000"/>
                </a:solidFill>
              </a:rPr>
              <a:t>己知</a:t>
            </a:r>
            <a:r>
              <a:rPr lang="en-US" altLang="zh-CN" sz="2800" b="1">
                <a:solidFill>
                  <a:srgbClr val="000000"/>
                </a:solidFill>
              </a:rPr>
              <a:t>AB=6cm</a:t>
            </a:r>
            <a:r>
              <a:rPr lang="zh-CN" altLang="en-US" sz="2800" b="1">
                <a:solidFill>
                  <a:srgbClr val="000000"/>
                </a:solidFill>
              </a:rPr>
              <a:t>，</a:t>
            </a:r>
            <a:r>
              <a:rPr lang="en-US" altLang="zh-CN" sz="2800" b="1">
                <a:solidFill>
                  <a:srgbClr val="000000"/>
                </a:solidFill>
              </a:rPr>
              <a:t>P</a:t>
            </a:r>
            <a:r>
              <a:rPr lang="zh-CN" altLang="en-US" sz="2800" b="1">
                <a:solidFill>
                  <a:srgbClr val="000000"/>
                </a:solidFill>
              </a:rPr>
              <a:t>点是到</a:t>
            </a:r>
            <a:r>
              <a:rPr lang="en-US" altLang="zh-CN" sz="2800" b="1">
                <a:solidFill>
                  <a:srgbClr val="000000"/>
                </a:solidFill>
              </a:rPr>
              <a:t>A</a:t>
            </a:r>
            <a:r>
              <a:rPr lang="zh-CN" altLang="en-US" sz="2800" b="1">
                <a:solidFill>
                  <a:srgbClr val="000000"/>
                </a:solidFill>
              </a:rPr>
              <a:t>、</a:t>
            </a:r>
            <a:r>
              <a:rPr lang="en-US" altLang="zh-CN" sz="2800" b="1">
                <a:solidFill>
                  <a:srgbClr val="000000"/>
                </a:solidFill>
              </a:rPr>
              <a:t>B</a:t>
            </a:r>
            <a:r>
              <a:rPr lang="zh-CN" altLang="en-US" sz="2800" b="1">
                <a:solidFill>
                  <a:srgbClr val="000000"/>
                </a:solidFill>
              </a:rPr>
              <a:t>两点等距离的点，则</a:t>
            </a:r>
            <a:r>
              <a:rPr lang="en-US" altLang="zh-CN" sz="2800" b="1">
                <a:solidFill>
                  <a:srgbClr val="000000"/>
                </a:solidFill>
              </a:rPr>
              <a:t>AP</a:t>
            </a:r>
            <a:r>
              <a:rPr lang="zh-CN" altLang="en-US" sz="2800" b="1">
                <a:solidFill>
                  <a:srgbClr val="000000"/>
                </a:solidFill>
              </a:rPr>
              <a:t>长为（    ）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</a:rPr>
              <a:t>A</a:t>
            </a:r>
            <a:r>
              <a:rPr lang="zh-CN" altLang="en-US" sz="2800" b="1">
                <a:solidFill>
                  <a:srgbClr val="000000"/>
                </a:solidFill>
              </a:rPr>
              <a:t>、</a:t>
            </a:r>
            <a:r>
              <a:rPr lang="en-US" altLang="zh-CN" sz="2800" b="1">
                <a:solidFill>
                  <a:srgbClr val="000000"/>
                </a:solidFill>
              </a:rPr>
              <a:t>3cm    B</a:t>
            </a:r>
            <a:r>
              <a:rPr lang="zh-CN" altLang="en-US" sz="2800" b="1">
                <a:solidFill>
                  <a:srgbClr val="000000"/>
                </a:solidFill>
              </a:rPr>
              <a:t>、</a:t>
            </a:r>
            <a:r>
              <a:rPr lang="en-US" altLang="zh-CN" sz="2800" b="1">
                <a:solidFill>
                  <a:srgbClr val="000000"/>
                </a:solidFill>
              </a:rPr>
              <a:t>4cm    C</a:t>
            </a:r>
            <a:r>
              <a:rPr lang="zh-CN" altLang="en-US" sz="2800" b="1">
                <a:solidFill>
                  <a:srgbClr val="000000"/>
                </a:solidFill>
              </a:rPr>
              <a:t>、</a:t>
            </a:r>
            <a:r>
              <a:rPr lang="en-US" altLang="zh-CN" sz="2800" b="1">
                <a:solidFill>
                  <a:srgbClr val="000000"/>
                </a:solidFill>
              </a:rPr>
              <a:t>5cm    D</a:t>
            </a:r>
            <a:r>
              <a:rPr lang="zh-CN" altLang="en-US" sz="2800" b="1">
                <a:solidFill>
                  <a:srgbClr val="000000"/>
                </a:solidFill>
              </a:rPr>
              <a:t>、不能确定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</a:rPr>
              <a:t>【</a:t>
            </a:r>
            <a:r>
              <a:rPr lang="zh-CN" altLang="en-US" sz="2800" b="1">
                <a:solidFill>
                  <a:srgbClr val="000000"/>
                </a:solidFill>
              </a:rPr>
              <a:t>答案</a:t>
            </a:r>
            <a:r>
              <a:rPr lang="en-US" altLang="zh-CN" sz="2800" b="1">
                <a:solidFill>
                  <a:srgbClr val="000000"/>
                </a:solidFill>
              </a:rPr>
              <a:t>】A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6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227013" y="914400"/>
            <a:ext cx="9599613" cy="4525963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altLang="zh-CN"/>
              <a:t>3</a:t>
            </a:r>
            <a:r>
              <a:rPr lang="zh-CN" altLang="en-US"/>
              <a:t>、如图，在直线</a:t>
            </a:r>
            <a:r>
              <a:rPr lang="en-US" altLang="zh-CN"/>
              <a:t>AB</a:t>
            </a:r>
            <a:r>
              <a:rPr lang="zh-CN" altLang="en-US"/>
              <a:t>上找出一点</a:t>
            </a:r>
            <a:r>
              <a:rPr lang="en-US" altLang="zh-CN"/>
              <a:t>C</a:t>
            </a:r>
            <a:r>
              <a:rPr lang="zh-CN" altLang="en-US"/>
              <a:t>，使</a:t>
            </a:r>
            <a:r>
              <a:rPr lang="en-US" altLang="zh-CN"/>
              <a:t>AC=2CB</a:t>
            </a:r>
            <a:r>
              <a:rPr lang="zh-CN" altLang="en-US"/>
              <a:t>，则</a:t>
            </a:r>
            <a:r>
              <a:rPr lang="en-US" altLang="zh-CN"/>
              <a:t>C</a:t>
            </a:r>
            <a:r>
              <a:rPr lang="zh-CN" altLang="en-US"/>
              <a:t>点应在（    ）</a:t>
            </a:r>
          </a:p>
          <a:p>
            <a:pPr>
              <a:buFontTx/>
              <a:buNone/>
            </a:pPr>
            <a:r>
              <a:rPr lang="zh-CN" altLang="en-US"/>
              <a:t>   </a:t>
            </a:r>
            <a:r>
              <a:rPr lang="en-US" altLang="zh-CN"/>
              <a:t>A</a:t>
            </a:r>
            <a:r>
              <a:rPr lang="zh-CN" altLang="en-US"/>
              <a:t>、点</a:t>
            </a:r>
            <a:r>
              <a:rPr lang="en-US" altLang="zh-CN"/>
              <a:t>A</a:t>
            </a:r>
            <a:r>
              <a:rPr lang="zh-CN" altLang="en-US"/>
              <a:t>、</a:t>
            </a:r>
            <a:r>
              <a:rPr lang="en-US" altLang="zh-CN"/>
              <a:t>B</a:t>
            </a:r>
            <a:r>
              <a:rPr lang="zh-CN" altLang="en-US"/>
              <a:t>之间   </a:t>
            </a:r>
            <a:r>
              <a:rPr lang="en-US" altLang="zh-CN"/>
              <a:t>B</a:t>
            </a:r>
            <a:r>
              <a:rPr lang="zh-CN" altLang="en-US"/>
              <a:t>、点</a:t>
            </a:r>
            <a:r>
              <a:rPr lang="en-US" altLang="zh-CN"/>
              <a:t>A</a:t>
            </a:r>
            <a:r>
              <a:rPr lang="zh-CN" altLang="en-US"/>
              <a:t>的左边</a:t>
            </a:r>
          </a:p>
          <a:p>
            <a:pPr>
              <a:buFontTx/>
              <a:buNone/>
            </a:pPr>
            <a:r>
              <a:rPr lang="zh-CN" altLang="en-US"/>
              <a:t>   </a:t>
            </a:r>
            <a:r>
              <a:rPr lang="en-US" altLang="zh-CN"/>
              <a:t>C</a:t>
            </a:r>
            <a:r>
              <a:rPr lang="zh-CN" altLang="en-US"/>
              <a:t>、点</a:t>
            </a:r>
            <a:r>
              <a:rPr lang="en-US" altLang="zh-CN"/>
              <a:t>B</a:t>
            </a:r>
            <a:r>
              <a:rPr lang="zh-CN" altLang="en-US"/>
              <a:t>的左边       </a:t>
            </a:r>
            <a:r>
              <a:rPr lang="en-US" altLang="zh-CN"/>
              <a:t>D</a:t>
            </a:r>
            <a:r>
              <a:rPr lang="zh-CN" altLang="en-US"/>
              <a:t>、点</a:t>
            </a:r>
            <a:r>
              <a:rPr lang="en-US" altLang="zh-CN"/>
              <a:t>A</a:t>
            </a:r>
            <a:r>
              <a:rPr lang="zh-CN" altLang="en-US"/>
              <a:t>、</a:t>
            </a:r>
            <a:r>
              <a:rPr lang="en-US" altLang="zh-CN"/>
              <a:t>B</a:t>
            </a:r>
            <a:r>
              <a:rPr lang="zh-CN" altLang="en-US"/>
              <a:t>之间或点</a:t>
            </a:r>
            <a:r>
              <a:rPr lang="en-US" altLang="zh-CN"/>
              <a:t>B</a:t>
            </a:r>
            <a:r>
              <a:rPr lang="zh-CN" altLang="en-US"/>
              <a:t>的右边</a:t>
            </a:r>
            <a:endParaRPr lang="zh-CN" altLang="en-US" b="1"/>
          </a:p>
          <a:p>
            <a:pPr>
              <a:buFontTx/>
              <a:buNone/>
            </a:pPr>
            <a:r>
              <a:rPr lang="en-US" altLang="zh-CN" b="1"/>
              <a:t>【</a:t>
            </a:r>
            <a:r>
              <a:rPr lang="zh-CN" altLang="en-US" b="1"/>
              <a:t>答案</a:t>
            </a:r>
            <a:r>
              <a:rPr lang="en-US" altLang="zh-CN" b="1"/>
              <a:t>】</a:t>
            </a:r>
            <a:r>
              <a:rPr lang="en-US" altLang="zh-CN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>
                <a:solidFill>
                  <a:srgbClr val="FF0066"/>
                </a:solidFill>
                <a:ea typeface="黑体" panose="02010609060101010101" pitchFamily="49" charset="-122"/>
              </a:rPr>
              <a:t>课堂评价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1816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4000" b="1">
                <a:latin typeface="宋体" panose="02010600030101010101" pitchFamily="2" charset="-122"/>
              </a:rPr>
              <a:t>学科班长：</a:t>
            </a:r>
            <a:r>
              <a:rPr lang="en-US" altLang="zh-CN" sz="4000" b="1">
                <a:latin typeface="宋体" panose="02010600030101010101" pitchFamily="2" charset="-122"/>
              </a:rPr>
              <a:t>1.</a:t>
            </a:r>
            <a:r>
              <a:rPr lang="zh-CN" altLang="en-US" sz="4000" b="1">
                <a:latin typeface="宋体" panose="02010600030101010101" pitchFamily="2" charset="-122"/>
              </a:rPr>
              <a:t>回扣目标 总结收获</a:t>
            </a:r>
          </a:p>
          <a:p>
            <a:pPr>
              <a:buFontTx/>
              <a:buNone/>
            </a:pPr>
            <a:r>
              <a:rPr lang="zh-CN" altLang="en-US" sz="4000" b="1">
                <a:latin typeface="宋体" panose="02010600030101010101" pitchFamily="2" charset="-122"/>
              </a:rPr>
              <a:t>          </a:t>
            </a:r>
            <a:r>
              <a:rPr lang="en-US" altLang="zh-CN" sz="4000" b="1">
                <a:latin typeface="宋体" panose="02010600030101010101" pitchFamily="2" charset="-122"/>
              </a:rPr>
              <a:t>2.</a:t>
            </a:r>
            <a:r>
              <a:rPr lang="zh-CN" altLang="en-US" sz="4000" b="1">
                <a:latin typeface="宋体" panose="02010600030101010101" pitchFamily="2" charset="-122"/>
              </a:rPr>
              <a:t>评出优秀小组和个人</a:t>
            </a:r>
          </a:p>
          <a:p>
            <a:pPr>
              <a:buFontTx/>
              <a:buNone/>
            </a:pPr>
            <a:endParaRPr lang="zh-CN" altLang="en-US" sz="4000" b="1">
              <a:latin typeface="宋体" panose="02010600030101010101" pitchFamily="2" charset="-122"/>
            </a:endParaRPr>
          </a:p>
          <a:p>
            <a:pPr>
              <a:buFontTx/>
              <a:buNone/>
            </a:pPr>
            <a:r>
              <a:rPr lang="zh-CN" altLang="en-US" sz="4000" b="1">
                <a:latin typeface="宋体" panose="02010600030101010101" pitchFamily="2" charset="-122"/>
              </a:rPr>
              <a:t> </a:t>
            </a:r>
          </a:p>
          <a:p>
            <a:pPr>
              <a:buFontTx/>
              <a:buNone/>
            </a:pPr>
            <a:r>
              <a:rPr lang="zh-CN" altLang="en-US" sz="4000" b="1">
                <a:latin typeface="宋体" panose="02010600030101010101" pitchFamily="2" charset="-122"/>
              </a:rPr>
              <a:t>    </a:t>
            </a:r>
            <a:r>
              <a:rPr lang="zh-CN" altLang="en-US" sz="3600" b="1">
                <a:solidFill>
                  <a:srgbClr val="0066FF"/>
                </a:solidFill>
                <a:latin typeface="宋体" panose="02010600030101010101" pitchFamily="2" charset="-122"/>
              </a:rPr>
              <a:t>课后完成训练学案并整理巩固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2955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8196" name="Group 4"/>
          <p:cNvGrpSpPr/>
          <p:nvPr/>
        </p:nvGrpSpPr>
        <p:grpSpPr bwMode="auto">
          <a:xfrm>
            <a:off x="1066800" y="2057400"/>
            <a:ext cx="4648200" cy="1295400"/>
            <a:chOff x="0" y="0"/>
            <a:chExt cx="3971" cy="623"/>
          </a:xfrm>
        </p:grpSpPr>
        <p:grpSp>
          <p:nvGrpSpPr>
            <p:cNvPr id="8197" name="Group 5"/>
            <p:cNvGrpSpPr/>
            <p:nvPr/>
          </p:nvGrpSpPr>
          <p:grpSpPr bwMode="auto">
            <a:xfrm>
              <a:off x="570" y="17"/>
              <a:ext cx="3401" cy="316"/>
              <a:chOff x="0" y="0"/>
              <a:chExt cx="22275" cy="2210"/>
            </a:xfrm>
          </p:grpSpPr>
          <p:cxnSp>
            <p:nvCxnSpPr>
              <p:cNvPr id="8198" name="AutoShape 6"/>
              <p:cNvCxnSpPr>
                <a:cxnSpLocks noChangeShapeType="1"/>
              </p:cNvCxnSpPr>
              <p:nvPr/>
            </p:nvCxnSpPr>
            <p:spPr bwMode="auto">
              <a:xfrm rot="16200000" flipH="1">
                <a:off x="8873" y="-7207"/>
                <a:ext cx="100" cy="16946"/>
              </a:xfrm>
              <a:prstGeom prst="curvedConnector4">
                <a:avLst>
                  <a:gd name="adj1" fmla="val 1904995"/>
                  <a:gd name="adj2" fmla="val 60718"/>
                </a:avLst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8199" name="Text Box 7"/>
              <p:cNvSpPr txBox="1">
                <a:spLocks noChangeArrowheads="1"/>
              </p:cNvSpPr>
              <p:nvPr/>
            </p:nvSpPr>
            <p:spPr bwMode="auto">
              <a:xfrm>
                <a:off x="18000" y="0"/>
                <a:ext cx="4275" cy="2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26518" tIns="13259" rIns="26518" bIns="13259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2800">
                    <a:solidFill>
                      <a:srgbClr val="FF0000"/>
                    </a:solidFill>
                  </a:rPr>
                  <a:t>车站</a:t>
                </a:r>
                <a:endParaRPr lang="zh-CN" alt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00" name="Line 8"/>
              <p:cNvSpPr>
                <a:spLocks noChangeShapeType="1"/>
              </p:cNvSpPr>
              <p:nvPr/>
            </p:nvSpPr>
            <p:spPr bwMode="auto">
              <a:xfrm flipV="1">
                <a:off x="675" y="1290"/>
                <a:ext cx="17081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01" name="Oval 9"/>
              <p:cNvSpPr>
                <a:spLocks noChangeArrowheads="1"/>
              </p:cNvSpPr>
              <p:nvPr/>
            </p:nvSpPr>
            <p:spPr bwMode="auto">
              <a:xfrm flipV="1">
                <a:off x="17100" y="976"/>
                <a:ext cx="675" cy="720"/>
              </a:xfrm>
              <a:prstGeom prst="ellipse">
                <a:avLst/>
              </a:prstGeom>
              <a:solidFill>
                <a:srgbClr val="BBE0E3"/>
              </a:solidFill>
              <a:ln w="12700" cap="sq">
                <a:solidFill>
                  <a:srgbClr val="000000"/>
                </a:solidFill>
                <a:round/>
              </a:ln>
            </p:spPr>
            <p:txBody>
              <a:bodyPr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02" name="Oval 10"/>
              <p:cNvSpPr>
                <a:spLocks noChangeArrowheads="1"/>
              </p:cNvSpPr>
              <p:nvPr/>
            </p:nvSpPr>
            <p:spPr bwMode="auto">
              <a:xfrm>
                <a:off x="0" y="736"/>
                <a:ext cx="675" cy="720"/>
              </a:xfrm>
              <a:prstGeom prst="ellipse">
                <a:avLst/>
              </a:prstGeom>
              <a:solidFill>
                <a:srgbClr val="BBE0E3"/>
              </a:solidFill>
              <a:ln w="12700" cap="sq">
                <a:solidFill>
                  <a:srgbClr val="000000"/>
                </a:solidFill>
                <a:round/>
              </a:ln>
            </p:spPr>
            <p:txBody>
              <a:bodyPr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203" name="Text Box 11"/>
            <p:cNvSpPr txBox="1">
              <a:spLocks noChangeArrowheads="1"/>
            </p:cNvSpPr>
            <p:nvPr/>
          </p:nvSpPr>
          <p:spPr bwMode="auto">
            <a:xfrm>
              <a:off x="0" y="0"/>
              <a:ext cx="600" cy="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6518" tIns="13259" rIns="26518" bIns="13259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>
                  <a:solidFill>
                    <a:srgbClr val="FF0000"/>
                  </a:solidFill>
                </a:rPr>
                <a:t>码头</a:t>
              </a:r>
              <a:endParaRPr lang="zh-CN" altLang="en-US" sz="2800">
                <a:solidFill>
                  <a:srgbClr val="000000"/>
                </a:solidFill>
              </a:endParaRPr>
            </a:p>
          </p:txBody>
        </p:sp>
      </p:grp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3276600"/>
            <a:ext cx="89916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286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</a:rPr>
              <a:t/>
            </a:r>
            <a:br>
              <a:rPr lang="zh-CN" altLang="en-US" sz="2800" b="1">
                <a:solidFill>
                  <a:srgbClr val="000000"/>
                </a:solidFill>
              </a:rPr>
            </a:br>
            <a:endParaRPr lang="zh-CN" altLang="en-US" sz="2800" b="1">
              <a:solidFill>
                <a:srgbClr val="000000"/>
              </a:solidFill>
            </a:endParaRPr>
          </a:p>
          <a:p>
            <a:pPr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大家看上图，如果量一量车站与码头相距多远，是怎样量的？如果从你家到学校走了三公里，能否认为学校与你家的距离为</a:t>
            </a:r>
            <a:r>
              <a:rPr lang="en-US" altLang="zh-CN" sz="2800" b="1">
                <a:solidFill>
                  <a:srgbClr val="0000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zh-CN" altLang="en-US" sz="2800" b="1">
                <a:solidFill>
                  <a:srgbClr val="0000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公里？</a:t>
            </a:r>
            <a:endParaRPr lang="zh-CN" altLang="en-US" sz="2800" b="1">
              <a:solidFill>
                <a:srgbClr val="000000"/>
              </a:solidFill>
            </a:endParaRPr>
          </a:p>
          <a:p>
            <a:pPr indent="2286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/>
          <a:p>
            <a:r>
              <a:rPr lang="zh-CN" altLang="en-US" b="1" dirty="0">
                <a:solidFill>
                  <a:srgbClr val="FF0066"/>
                </a:solidFill>
              </a:rPr>
              <a:t>学习目标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390650"/>
            <a:ext cx="914400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</a:rPr>
              <a:t>1</a:t>
            </a:r>
            <a:r>
              <a:rPr lang="zh-CN" altLang="en-US" sz="3600" b="1" dirty="0">
                <a:solidFill>
                  <a:srgbClr val="000000"/>
                </a:solidFill>
              </a:rPr>
              <a:t>、扎实掌握比较线段长短的方法，理解线段中点的概念，培养熟练利用数量关系表示中点的能力，会进行线段的和差及有关线段中点的计算问题，能用尺规进行作图；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</a:rPr>
              <a:t>、通过学生自学、小组合作探究，掌握符号语言描述几何图形的方法；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</a:rPr>
              <a:t>3</a:t>
            </a:r>
            <a:r>
              <a:rPr lang="zh-CN" altLang="en-US" sz="3600" b="1" dirty="0">
                <a:solidFill>
                  <a:srgbClr val="000000"/>
                </a:solidFill>
              </a:rPr>
              <a:t>、激情投入，全力以赴，享受学习的快乐。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352800" y="228600"/>
            <a:ext cx="259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线段的比较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990600"/>
            <a:ext cx="6934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1.</a:t>
            </a:r>
            <a:r>
              <a:rPr lang="zh-CN" altLang="en-US" sz="28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如图，分别比较线段</a:t>
            </a:r>
            <a:r>
              <a:rPr lang="en-US" altLang="zh-CN" sz="2800" b="1" i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AB</a:t>
            </a:r>
            <a:r>
              <a:rPr lang="zh-CN" altLang="en-US" sz="2800" b="1" i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、</a:t>
            </a:r>
            <a:r>
              <a:rPr lang="en-US" altLang="zh-CN" sz="2800" b="1" i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CD</a:t>
            </a:r>
            <a:r>
              <a:rPr lang="zh-CN" altLang="en-US" sz="28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的长短．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85800" y="3429000"/>
            <a:ext cx="8077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比较方法：</a:t>
            </a:r>
            <a:r>
              <a:rPr lang="zh-CN" altLang="en-US" sz="28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如图，端点</a:t>
            </a:r>
            <a:r>
              <a:rPr lang="en-US" altLang="zh-CN" sz="2800" b="1" i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A</a:t>
            </a:r>
            <a:r>
              <a:rPr lang="zh-CN" altLang="en-US" sz="28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和</a:t>
            </a:r>
            <a:r>
              <a:rPr lang="en-US" altLang="zh-CN" sz="2800" b="1" i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C</a:t>
            </a:r>
            <a:r>
              <a:rPr lang="zh-CN" altLang="en-US" sz="28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重合，观察端点</a:t>
            </a:r>
            <a:r>
              <a:rPr lang="en-US" altLang="zh-CN" sz="2800" b="1" i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B</a:t>
            </a:r>
            <a:r>
              <a:rPr lang="zh-CN" altLang="en-US" sz="28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和</a:t>
            </a:r>
            <a:r>
              <a:rPr lang="en-US" altLang="zh-CN" sz="2800" b="1" i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D</a:t>
            </a:r>
            <a:r>
              <a:rPr lang="zh-CN" altLang="en-US" sz="28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的位置关系．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838200" y="5791200"/>
            <a:ext cx="289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结论：</a:t>
            </a:r>
            <a:r>
              <a:rPr lang="en-US" altLang="zh-CN" sz="2800" b="1" i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AB</a:t>
            </a:r>
            <a:r>
              <a:rPr lang="en-US" altLang="zh-CN" sz="28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=</a:t>
            </a:r>
            <a:r>
              <a:rPr lang="en-US" altLang="zh-CN" sz="2800" b="1" i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CD</a:t>
            </a:r>
            <a:r>
              <a:rPr lang="zh-CN" altLang="en-US" sz="28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．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04800" y="17526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28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）</a:t>
            </a:r>
            <a:endParaRPr lang="zh-CN" altLang="en-US" sz="2800" b="1">
              <a:solidFill>
                <a:srgbClr val="000000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grpSp>
        <p:nvGrpSpPr>
          <p:cNvPr id="10247" name="Group 7"/>
          <p:cNvGrpSpPr/>
          <p:nvPr/>
        </p:nvGrpSpPr>
        <p:grpSpPr bwMode="auto">
          <a:xfrm>
            <a:off x="1828800" y="2514600"/>
            <a:ext cx="3124200" cy="1022350"/>
            <a:chOff x="0" y="0"/>
            <a:chExt cx="1968" cy="644"/>
          </a:xfrm>
        </p:grpSpPr>
        <p:sp>
          <p:nvSpPr>
            <p:cNvPr id="10248" name="Text Box 8"/>
            <p:cNvSpPr txBox="1">
              <a:spLocks noChangeArrowheads="1"/>
            </p:cNvSpPr>
            <p:nvPr/>
          </p:nvSpPr>
          <p:spPr bwMode="auto">
            <a:xfrm>
              <a:off x="1680" y="240"/>
              <a:ext cx="2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0249" name="Group 9"/>
            <p:cNvGrpSpPr/>
            <p:nvPr/>
          </p:nvGrpSpPr>
          <p:grpSpPr bwMode="auto">
            <a:xfrm>
              <a:off x="48" y="0"/>
              <a:ext cx="1899" cy="410"/>
              <a:chOff x="0" y="0"/>
              <a:chExt cx="1899" cy="410"/>
            </a:xfrm>
          </p:grpSpPr>
          <p:sp>
            <p:nvSpPr>
              <p:cNvPr id="10250" name="Line 10"/>
              <p:cNvSpPr>
                <a:spLocks noChangeShapeType="1"/>
              </p:cNvSpPr>
              <p:nvPr/>
            </p:nvSpPr>
            <p:spPr bwMode="auto">
              <a:xfrm>
                <a:off x="96" y="222"/>
                <a:ext cx="1776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51" name="Text Box 11"/>
              <p:cNvSpPr txBox="1">
                <a:spLocks noChangeArrowheads="1"/>
              </p:cNvSpPr>
              <p:nvPr/>
            </p:nvSpPr>
            <p:spPr bwMode="auto">
              <a:xfrm>
                <a:off x="1755" y="0"/>
                <a:ext cx="14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36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•</a:t>
                </a:r>
                <a:endParaRPr lang="en-US" altLang="zh-CN" sz="360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52" name="Text Box 12"/>
              <p:cNvSpPr txBox="1">
                <a:spLocks noChangeArrowheads="1"/>
              </p:cNvSpPr>
              <p:nvPr/>
            </p:nvSpPr>
            <p:spPr bwMode="auto">
              <a:xfrm>
                <a:off x="0" y="6"/>
                <a:ext cx="14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36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•</a:t>
                </a:r>
                <a:endParaRPr lang="en-US" altLang="zh-CN" sz="360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0" y="240"/>
              <a:ext cx="2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0254" name="Group 14"/>
          <p:cNvGrpSpPr/>
          <p:nvPr/>
        </p:nvGrpSpPr>
        <p:grpSpPr bwMode="auto">
          <a:xfrm>
            <a:off x="1828800" y="1676400"/>
            <a:ext cx="3200400" cy="946150"/>
            <a:chOff x="0" y="0"/>
            <a:chExt cx="2016" cy="596"/>
          </a:xfrm>
        </p:grpSpPr>
        <p:sp>
          <p:nvSpPr>
            <p:cNvPr id="10255" name="Text Box 15"/>
            <p:cNvSpPr txBox="1">
              <a:spLocks noChangeArrowheads="1"/>
            </p:cNvSpPr>
            <p:nvPr/>
          </p:nvSpPr>
          <p:spPr bwMode="auto">
            <a:xfrm>
              <a:off x="1728" y="192"/>
              <a:ext cx="2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0256" name="Group 16"/>
            <p:cNvGrpSpPr/>
            <p:nvPr/>
          </p:nvGrpSpPr>
          <p:grpSpPr bwMode="auto">
            <a:xfrm>
              <a:off x="48" y="0"/>
              <a:ext cx="1899" cy="410"/>
              <a:chOff x="0" y="0"/>
              <a:chExt cx="1899" cy="410"/>
            </a:xfrm>
          </p:grpSpPr>
          <p:sp>
            <p:nvSpPr>
              <p:cNvPr id="10257" name="Line 17"/>
              <p:cNvSpPr>
                <a:spLocks noChangeShapeType="1"/>
              </p:cNvSpPr>
              <p:nvPr/>
            </p:nvSpPr>
            <p:spPr bwMode="auto">
              <a:xfrm>
                <a:off x="96" y="222"/>
                <a:ext cx="1776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58" name="Text Box 18"/>
              <p:cNvSpPr txBox="1">
                <a:spLocks noChangeArrowheads="1"/>
              </p:cNvSpPr>
              <p:nvPr/>
            </p:nvSpPr>
            <p:spPr bwMode="auto">
              <a:xfrm>
                <a:off x="1755" y="0"/>
                <a:ext cx="14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36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•</a:t>
                </a:r>
                <a:endParaRPr lang="en-US" altLang="zh-CN" sz="360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59" name="Text Box 19"/>
              <p:cNvSpPr txBox="1">
                <a:spLocks noChangeArrowheads="1"/>
              </p:cNvSpPr>
              <p:nvPr/>
            </p:nvSpPr>
            <p:spPr bwMode="auto">
              <a:xfrm>
                <a:off x="0" y="6"/>
                <a:ext cx="14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36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•</a:t>
                </a:r>
                <a:endParaRPr lang="en-US" altLang="zh-CN" sz="360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0260" name="Text Box 20"/>
            <p:cNvSpPr txBox="1">
              <a:spLocks noChangeArrowheads="1"/>
            </p:cNvSpPr>
            <p:nvPr/>
          </p:nvSpPr>
          <p:spPr bwMode="auto">
            <a:xfrm>
              <a:off x="0" y="192"/>
              <a:ext cx="2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4191000" y="59436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 sz="3600" i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0262" name="Group 22"/>
          <p:cNvGrpSpPr/>
          <p:nvPr/>
        </p:nvGrpSpPr>
        <p:grpSpPr bwMode="auto">
          <a:xfrm>
            <a:off x="1905000" y="4267200"/>
            <a:ext cx="3124200" cy="1031875"/>
            <a:chOff x="0" y="0"/>
            <a:chExt cx="1968" cy="650"/>
          </a:xfrm>
        </p:grpSpPr>
        <p:grpSp>
          <p:nvGrpSpPr>
            <p:cNvPr id="10263" name="Group 23"/>
            <p:cNvGrpSpPr/>
            <p:nvPr/>
          </p:nvGrpSpPr>
          <p:grpSpPr bwMode="auto">
            <a:xfrm>
              <a:off x="0" y="240"/>
              <a:ext cx="1899" cy="410"/>
              <a:chOff x="0" y="0"/>
              <a:chExt cx="1899" cy="410"/>
            </a:xfrm>
          </p:grpSpPr>
          <p:sp>
            <p:nvSpPr>
              <p:cNvPr id="10264" name="Line 24"/>
              <p:cNvSpPr>
                <a:spLocks noChangeShapeType="1"/>
              </p:cNvSpPr>
              <p:nvPr/>
            </p:nvSpPr>
            <p:spPr bwMode="auto">
              <a:xfrm>
                <a:off x="96" y="222"/>
                <a:ext cx="1776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65" name="Text Box 25"/>
              <p:cNvSpPr txBox="1">
                <a:spLocks noChangeArrowheads="1"/>
              </p:cNvSpPr>
              <p:nvPr/>
            </p:nvSpPr>
            <p:spPr bwMode="auto">
              <a:xfrm>
                <a:off x="1755" y="0"/>
                <a:ext cx="14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36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•</a:t>
                </a:r>
                <a:endParaRPr lang="en-US" altLang="zh-CN" sz="360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66" name="Text Box 26"/>
              <p:cNvSpPr txBox="1">
                <a:spLocks noChangeArrowheads="1"/>
              </p:cNvSpPr>
              <p:nvPr/>
            </p:nvSpPr>
            <p:spPr bwMode="auto">
              <a:xfrm>
                <a:off x="0" y="6"/>
                <a:ext cx="14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36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•</a:t>
                </a:r>
                <a:endParaRPr lang="en-US" altLang="zh-CN" sz="360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0267" name="Text Box 27"/>
            <p:cNvSpPr txBox="1">
              <a:spLocks noChangeArrowheads="1"/>
            </p:cNvSpPr>
            <p:nvPr/>
          </p:nvSpPr>
          <p:spPr bwMode="auto">
            <a:xfrm>
              <a:off x="1680" y="0"/>
              <a:ext cx="2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268" name="Text Box 28"/>
            <p:cNvSpPr txBox="1">
              <a:spLocks noChangeArrowheads="1"/>
            </p:cNvSpPr>
            <p:nvPr/>
          </p:nvSpPr>
          <p:spPr bwMode="auto">
            <a:xfrm>
              <a:off x="0" y="0"/>
              <a:ext cx="2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0269" name="Group 29"/>
          <p:cNvGrpSpPr/>
          <p:nvPr/>
        </p:nvGrpSpPr>
        <p:grpSpPr bwMode="auto">
          <a:xfrm>
            <a:off x="1838325" y="4648200"/>
            <a:ext cx="3124200" cy="1022350"/>
            <a:chOff x="0" y="0"/>
            <a:chExt cx="1968" cy="644"/>
          </a:xfrm>
        </p:grpSpPr>
        <p:sp>
          <p:nvSpPr>
            <p:cNvPr id="10270" name="Text Box 30"/>
            <p:cNvSpPr txBox="1">
              <a:spLocks noChangeArrowheads="1"/>
            </p:cNvSpPr>
            <p:nvPr/>
          </p:nvSpPr>
          <p:spPr bwMode="auto">
            <a:xfrm>
              <a:off x="1680" y="240"/>
              <a:ext cx="2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0271" name="Group 31"/>
            <p:cNvGrpSpPr/>
            <p:nvPr/>
          </p:nvGrpSpPr>
          <p:grpSpPr bwMode="auto">
            <a:xfrm>
              <a:off x="48" y="0"/>
              <a:ext cx="1899" cy="410"/>
              <a:chOff x="0" y="0"/>
              <a:chExt cx="1899" cy="410"/>
            </a:xfrm>
          </p:grpSpPr>
          <p:sp>
            <p:nvSpPr>
              <p:cNvPr id="10272" name="Line 32"/>
              <p:cNvSpPr>
                <a:spLocks noChangeShapeType="1"/>
              </p:cNvSpPr>
              <p:nvPr/>
            </p:nvSpPr>
            <p:spPr bwMode="auto">
              <a:xfrm>
                <a:off x="96" y="222"/>
                <a:ext cx="1776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73" name="Text Box 33"/>
              <p:cNvSpPr txBox="1">
                <a:spLocks noChangeArrowheads="1"/>
              </p:cNvSpPr>
              <p:nvPr/>
            </p:nvSpPr>
            <p:spPr bwMode="auto">
              <a:xfrm>
                <a:off x="1755" y="0"/>
                <a:ext cx="14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36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•</a:t>
                </a:r>
                <a:endParaRPr lang="en-US" altLang="zh-CN" sz="360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74" name="Text Box 34"/>
              <p:cNvSpPr txBox="1">
                <a:spLocks noChangeArrowheads="1"/>
              </p:cNvSpPr>
              <p:nvPr/>
            </p:nvSpPr>
            <p:spPr bwMode="auto">
              <a:xfrm>
                <a:off x="0" y="6"/>
                <a:ext cx="14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36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•</a:t>
                </a:r>
                <a:endParaRPr lang="en-US" altLang="zh-CN" sz="360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0275" name="Text Box 35"/>
            <p:cNvSpPr txBox="1">
              <a:spLocks noChangeArrowheads="1"/>
            </p:cNvSpPr>
            <p:nvPr/>
          </p:nvSpPr>
          <p:spPr bwMode="auto">
            <a:xfrm>
              <a:off x="0" y="240"/>
              <a:ext cx="2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5" grpId="0" autoUpdateAnimBg="0"/>
      <p:bldP spid="10246" grpId="0" autoUpdateAnimBg="0"/>
      <p:bldP spid="1026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33400" y="2743200"/>
            <a:ext cx="7391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比较方法：</a:t>
            </a:r>
            <a:r>
              <a:rPr lang="zh-CN" altLang="en-US" sz="28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如图，端点</a:t>
            </a:r>
            <a:r>
              <a:rPr lang="en-US" altLang="zh-CN" sz="2800" b="1" i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A</a:t>
            </a:r>
            <a:r>
              <a:rPr lang="zh-CN" altLang="en-US" sz="28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和</a:t>
            </a:r>
            <a:r>
              <a:rPr lang="en-US" altLang="zh-CN" sz="2800" b="1" i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C</a:t>
            </a:r>
            <a:r>
              <a:rPr lang="zh-CN" altLang="en-US" sz="28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重合，观察端点</a:t>
            </a:r>
            <a:r>
              <a:rPr lang="en-US" altLang="zh-CN" sz="2800" b="1" i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B</a:t>
            </a:r>
            <a:r>
              <a:rPr lang="zh-CN" altLang="en-US" sz="28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和</a:t>
            </a:r>
            <a:r>
              <a:rPr lang="en-US" altLang="zh-CN" sz="2800" b="1" i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D</a:t>
            </a:r>
            <a:r>
              <a:rPr lang="zh-CN" altLang="en-US" sz="28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的位置关系．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85800" y="5486400"/>
            <a:ext cx="289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结论：</a:t>
            </a:r>
            <a:r>
              <a:rPr lang="en-US" altLang="zh-CN" sz="2800" b="1" i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AB</a:t>
            </a:r>
            <a:r>
              <a:rPr lang="en-US" altLang="zh-CN" sz="2800" b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&gt;</a:t>
            </a:r>
            <a:r>
              <a:rPr lang="en-US" altLang="zh-CN" sz="2800" b="1" i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CD</a:t>
            </a:r>
            <a:r>
              <a:rPr lang="zh-CN" altLang="en-US" sz="2800" b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．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57200" y="5334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）</a:t>
            </a:r>
            <a:endParaRPr lang="zh-CN" altLang="en-US" sz="2800" b="1">
              <a:solidFill>
                <a:srgbClr val="000000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grpSp>
        <p:nvGrpSpPr>
          <p:cNvPr id="11269" name="Group 5"/>
          <p:cNvGrpSpPr/>
          <p:nvPr/>
        </p:nvGrpSpPr>
        <p:grpSpPr bwMode="auto">
          <a:xfrm>
            <a:off x="1752600" y="1295400"/>
            <a:ext cx="2362200" cy="1098550"/>
            <a:chOff x="0" y="0"/>
            <a:chExt cx="1488" cy="692"/>
          </a:xfrm>
        </p:grpSpPr>
        <p:grpSp>
          <p:nvGrpSpPr>
            <p:cNvPr id="11270" name="Group 6"/>
            <p:cNvGrpSpPr/>
            <p:nvPr/>
          </p:nvGrpSpPr>
          <p:grpSpPr bwMode="auto">
            <a:xfrm>
              <a:off x="48" y="0"/>
              <a:ext cx="1374" cy="413"/>
              <a:chOff x="0" y="0"/>
              <a:chExt cx="1374" cy="413"/>
            </a:xfrm>
          </p:grpSpPr>
          <p:sp>
            <p:nvSpPr>
              <p:cNvPr id="11271" name="Line 7"/>
              <p:cNvSpPr>
                <a:spLocks noChangeShapeType="1"/>
              </p:cNvSpPr>
              <p:nvPr/>
            </p:nvSpPr>
            <p:spPr bwMode="auto">
              <a:xfrm>
                <a:off x="78" y="219"/>
                <a:ext cx="124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72" name="Text Box 8"/>
              <p:cNvSpPr txBox="1">
                <a:spLocks noChangeArrowheads="1"/>
              </p:cNvSpPr>
              <p:nvPr/>
            </p:nvSpPr>
            <p:spPr bwMode="auto">
              <a:xfrm>
                <a:off x="1230" y="9"/>
                <a:ext cx="14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36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•</a:t>
                </a:r>
                <a:endParaRPr lang="en-US" altLang="zh-CN" sz="360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273" name="Text Box 9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4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36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•</a:t>
                </a:r>
                <a:endParaRPr lang="en-US" altLang="zh-CN" sz="360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>
              <a:off x="1200" y="288"/>
              <a:ext cx="2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0" y="288"/>
              <a:ext cx="2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1276" name="Group 12"/>
          <p:cNvGrpSpPr/>
          <p:nvPr/>
        </p:nvGrpSpPr>
        <p:grpSpPr bwMode="auto">
          <a:xfrm>
            <a:off x="1752600" y="457200"/>
            <a:ext cx="3200400" cy="946150"/>
            <a:chOff x="0" y="0"/>
            <a:chExt cx="2016" cy="596"/>
          </a:xfrm>
        </p:grpSpPr>
        <p:sp>
          <p:nvSpPr>
            <p:cNvPr id="11277" name="Text Box 13"/>
            <p:cNvSpPr txBox="1">
              <a:spLocks noChangeArrowheads="1"/>
            </p:cNvSpPr>
            <p:nvPr/>
          </p:nvSpPr>
          <p:spPr bwMode="auto">
            <a:xfrm>
              <a:off x="1728" y="192"/>
              <a:ext cx="2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1278" name="Group 14"/>
            <p:cNvGrpSpPr/>
            <p:nvPr/>
          </p:nvGrpSpPr>
          <p:grpSpPr bwMode="auto">
            <a:xfrm>
              <a:off x="48" y="0"/>
              <a:ext cx="1899" cy="410"/>
              <a:chOff x="0" y="0"/>
              <a:chExt cx="1899" cy="410"/>
            </a:xfrm>
          </p:grpSpPr>
          <p:sp>
            <p:nvSpPr>
              <p:cNvPr id="11279" name="Line 15"/>
              <p:cNvSpPr>
                <a:spLocks noChangeShapeType="1"/>
              </p:cNvSpPr>
              <p:nvPr/>
            </p:nvSpPr>
            <p:spPr bwMode="auto">
              <a:xfrm>
                <a:off x="96" y="222"/>
                <a:ext cx="1776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80" name="Text Box 16"/>
              <p:cNvSpPr txBox="1">
                <a:spLocks noChangeArrowheads="1"/>
              </p:cNvSpPr>
              <p:nvPr/>
            </p:nvSpPr>
            <p:spPr bwMode="auto">
              <a:xfrm>
                <a:off x="1755" y="0"/>
                <a:ext cx="14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36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•</a:t>
                </a:r>
                <a:endParaRPr lang="en-US" altLang="zh-CN" sz="360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281" name="Text Box 17"/>
              <p:cNvSpPr txBox="1">
                <a:spLocks noChangeArrowheads="1"/>
              </p:cNvSpPr>
              <p:nvPr/>
            </p:nvSpPr>
            <p:spPr bwMode="auto">
              <a:xfrm>
                <a:off x="0" y="6"/>
                <a:ext cx="14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36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•</a:t>
                </a:r>
                <a:endParaRPr lang="en-US" altLang="zh-CN" sz="360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1282" name="Text Box 18"/>
            <p:cNvSpPr txBox="1">
              <a:spLocks noChangeArrowheads="1"/>
            </p:cNvSpPr>
            <p:nvPr/>
          </p:nvSpPr>
          <p:spPr bwMode="auto">
            <a:xfrm>
              <a:off x="0" y="192"/>
              <a:ext cx="2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1283" name="Group 19"/>
          <p:cNvGrpSpPr/>
          <p:nvPr/>
        </p:nvGrpSpPr>
        <p:grpSpPr bwMode="auto">
          <a:xfrm>
            <a:off x="1600200" y="3733800"/>
            <a:ext cx="3200400" cy="1031875"/>
            <a:chOff x="0" y="0"/>
            <a:chExt cx="2016" cy="650"/>
          </a:xfrm>
        </p:grpSpPr>
        <p:grpSp>
          <p:nvGrpSpPr>
            <p:cNvPr id="11284" name="Group 20"/>
            <p:cNvGrpSpPr/>
            <p:nvPr/>
          </p:nvGrpSpPr>
          <p:grpSpPr bwMode="auto">
            <a:xfrm>
              <a:off x="0" y="240"/>
              <a:ext cx="1899" cy="410"/>
              <a:chOff x="0" y="0"/>
              <a:chExt cx="1899" cy="410"/>
            </a:xfrm>
          </p:grpSpPr>
          <p:sp>
            <p:nvSpPr>
              <p:cNvPr id="11285" name="Line 21"/>
              <p:cNvSpPr>
                <a:spLocks noChangeShapeType="1"/>
              </p:cNvSpPr>
              <p:nvPr/>
            </p:nvSpPr>
            <p:spPr bwMode="auto">
              <a:xfrm>
                <a:off x="96" y="222"/>
                <a:ext cx="1776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86" name="Text Box 22"/>
              <p:cNvSpPr txBox="1">
                <a:spLocks noChangeArrowheads="1"/>
              </p:cNvSpPr>
              <p:nvPr/>
            </p:nvSpPr>
            <p:spPr bwMode="auto">
              <a:xfrm>
                <a:off x="1755" y="0"/>
                <a:ext cx="14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36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•</a:t>
                </a:r>
                <a:endParaRPr lang="en-US" altLang="zh-CN" sz="360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287" name="Text Box 23"/>
              <p:cNvSpPr txBox="1">
                <a:spLocks noChangeArrowheads="1"/>
              </p:cNvSpPr>
              <p:nvPr/>
            </p:nvSpPr>
            <p:spPr bwMode="auto">
              <a:xfrm>
                <a:off x="0" y="6"/>
                <a:ext cx="14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36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•</a:t>
                </a:r>
                <a:endParaRPr lang="en-US" altLang="zh-CN" sz="360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1288" name="Text Box 24"/>
            <p:cNvSpPr txBox="1">
              <a:spLocks noChangeArrowheads="1"/>
            </p:cNvSpPr>
            <p:nvPr/>
          </p:nvSpPr>
          <p:spPr bwMode="auto">
            <a:xfrm>
              <a:off x="1728" y="0"/>
              <a:ext cx="2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89" name="Text Box 25"/>
            <p:cNvSpPr txBox="1">
              <a:spLocks noChangeArrowheads="1"/>
            </p:cNvSpPr>
            <p:nvPr/>
          </p:nvSpPr>
          <p:spPr bwMode="auto">
            <a:xfrm>
              <a:off x="0" y="0"/>
              <a:ext cx="2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1290" name="Group 26"/>
          <p:cNvGrpSpPr/>
          <p:nvPr/>
        </p:nvGrpSpPr>
        <p:grpSpPr bwMode="auto">
          <a:xfrm>
            <a:off x="1590675" y="4129088"/>
            <a:ext cx="2286000" cy="1054100"/>
            <a:chOff x="0" y="0"/>
            <a:chExt cx="1440" cy="664"/>
          </a:xfrm>
        </p:grpSpPr>
        <p:sp>
          <p:nvSpPr>
            <p:cNvPr id="11291" name="Text Box 27"/>
            <p:cNvSpPr txBox="1">
              <a:spLocks noChangeArrowheads="1"/>
            </p:cNvSpPr>
            <p:nvPr/>
          </p:nvSpPr>
          <p:spPr bwMode="auto">
            <a:xfrm>
              <a:off x="1152" y="260"/>
              <a:ext cx="2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92" name="Text Box 28"/>
            <p:cNvSpPr txBox="1">
              <a:spLocks noChangeArrowheads="1"/>
            </p:cNvSpPr>
            <p:nvPr/>
          </p:nvSpPr>
          <p:spPr bwMode="auto">
            <a:xfrm>
              <a:off x="0" y="260"/>
              <a:ext cx="2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93" name="Line 29"/>
            <p:cNvSpPr>
              <a:spLocks noChangeShapeType="1"/>
            </p:cNvSpPr>
            <p:nvPr/>
          </p:nvSpPr>
          <p:spPr bwMode="auto">
            <a:xfrm>
              <a:off x="96" y="212"/>
              <a:ext cx="124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94" name="Text Box 30"/>
            <p:cNvSpPr txBox="1">
              <a:spLocks noChangeArrowheads="1"/>
            </p:cNvSpPr>
            <p:nvPr/>
          </p:nvSpPr>
          <p:spPr bwMode="auto">
            <a:xfrm>
              <a:off x="0" y="0"/>
              <a:ext cx="14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•</a:t>
              </a:r>
              <a:endPara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95" name="Text Box 31"/>
            <p:cNvSpPr txBox="1">
              <a:spLocks noChangeArrowheads="1"/>
            </p:cNvSpPr>
            <p:nvPr/>
          </p:nvSpPr>
          <p:spPr bwMode="auto">
            <a:xfrm>
              <a:off x="1248" y="2"/>
              <a:ext cx="14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•</a:t>
              </a:r>
              <a:endPara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utoUpdateAnimBg="0"/>
      <p:bldP spid="1126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33400" y="2743200"/>
            <a:ext cx="7391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比较方法：</a:t>
            </a:r>
            <a:r>
              <a:rPr lang="zh-CN" altLang="en-US" sz="2800" b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如图，端点</a:t>
            </a:r>
            <a:r>
              <a:rPr lang="en-US" altLang="zh-CN" sz="2800" b="1" i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A</a:t>
            </a:r>
            <a:r>
              <a:rPr lang="zh-CN" altLang="en-US" sz="2800" b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和</a:t>
            </a:r>
            <a:r>
              <a:rPr lang="en-US" altLang="zh-CN" sz="2800" b="1" i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C</a:t>
            </a:r>
            <a:r>
              <a:rPr lang="zh-CN" altLang="en-US" sz="2800" b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重合，观察端点</a:t>
            </a:r>
            <a:r>
              <a:rPr lang="en-US" altLang="zh-CN" sz="2800" b="1" i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B</a:t>
            </a:r>
            <a:r>
              <a:rPr lang="zh-CN" altLang="en-US" sz="2800" b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和</a:t>
            </a:r>
            <a:r>
              <a:rPr lang="en-US" altLang="zh-CN" sz="2800" b="1" i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D</a:t>
            </a:r>
            <a:r>
              <a:rPr lang="zh-CN" altLang="en-US" sz="2800" b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的位置关系．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85800" y="6019800"/>
            <a:ext cx="289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结论：</a:t>
            </a:r>
            <a:r>
              <a:rPr lang="en-US" altLang="zh-CN" sz="2800" b="1" i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AB</a:t>
            </a:r>
            <a:r>
              <a:rPr lang="en-US" altLang="zh-CN" sz="2800" b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&lt;</a:t>
            </a:r>
            <a:r>
              <a:rPr lang="en-US" altLang="zh-CN" sz="2800" b="1" i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CD</a:t>
            </a:r>
            <a:r>
              <a:rPr lang="zh-CN" altLang="en-US" sz="2800" b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．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57200" y="5334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3</a:t>
            </a:r>
            <a:r>
              <a:rPr lang="zh-CN" altLang="en-US" sz="28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）</a:t>
            </a:r>
            <a:endParaRPr lang="zh-CN" altLang="en-US" sz="2800" b="1">
              <a:solidFill>
                <a:srgbClr val="000000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grpSp>
        <p:nvGrpSpPr>
          <p:cNvPr id="12293" name="Group 5"/>
          <p:cNvGrpSpPr/>
          <p:nvPr/>
        </p:nvGrpSpPr>
        <p:grpSpPr bwMode="auto">
          <a:xfrm>
            <a:off x="1752600" y="457200"/>
            <a:ext cx="3200400" cy="946150"/>
            <a:chOff x="0" y="0"/>
            <a:chExt cx="2016" cy="596"/>
          </a:xfrm>
        </p:grpSpPr>
        <p:sp>
          <p:nvSpPr>
            <p:cNvPr id="12294" name="Text Box 6"/>
            <p:cNvSpPr txBox="1">
              <a:spLocks noChangeArrowheads="1"/>
            </p:cNvSpPr>
            <p:nvPr/>
          </p:nvSpPr>
          <p:spPr bwMode="auto">
            <a:xfrm>
              <a:off x="1728" y="192"/>
              <a:ext cx="2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2295" name="Group 7"/>
            <p:cNvGrpSpPr/>
            <p:nvPr/>
          </p:nvGrpSpPr>
          <p:grpSpPr bwMode="auto">
            <a:xfrm>
              <a:off x="48" y="0"/>
              <a:ext cx="1899" cy="410"/>
              <a:chOff x="0" y="0"/>
              <a:chExt cx="1899" cy="410"/>
            </a:xfrm>
          </p:grpSpPr>
          <p:sp>
            <p:nvSpPr>
              <p:cNvPr id="12296" name="Line 8"/>
              <p:cNvSpPr>
                <a:spLocks noChangeShapeType="1"/>
              </p:cNvSpPr>
              <p:nvPr/>
            </p:nvSpPr>
            <p:spPr bwMode="auto">
              <a:xfrm>
                <a:off x="96" y="222"/>
                <a:ext cx="1776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297" name="Text Box 9"/>
              <p:cNvSpPr txBox="1">
                <a:spLocks noChangeArrowheads="1"/>
              </p:cNvSpPr>
              <p:nvPr/>
            </p:nvSpPr>
            <p:spPr bwMode="auto">
              <a:xfrm>
                <a:off x="1755" y="0"/>
                <a:ext cx="14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36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•</a:t>
                </a:r>
                <a:endParaRPr lang="en-US" altLang="zh-CN" sz="360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298" name="Text Box 10"/>
              <p:cNvSpPr txBox="1">
                <a:spLocks noChangeArrowheads="1"/>
              </p:cNvSpPr>
              <p:nvPr/>
            </p:nvSpPr>
            <p:spPr bwMode="auto">
              <a:xfrm>
                <a:off x="0" y="6"/>
                <a:ext cx="14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36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•</a:t>
                </a:r>
                <a:endParaRPr lang="en-US" altLang="zh-CN" sz="360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2299" name="Text Box 11"/>
            <p:cNvSpPr txBox="1">
              <a:spLocks noChangeArrowheads="1"/>
            </p:cNvSpPr>
            <p:nvPr/>
          </p:nvSpPr>
          <p:spPr bwMode="auto">
            <a:xfrm>
              <a:off x="0" y="192"/>
              <a:ext cx="2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300" name="Group 12"/>
          <p:cNvGrpSpPr/>
          <p:nvPr/>
        </p:nvGrpSpPr>
        <p:grpSpPr bwMode="auto">
          <a:xfrm>
            <a:off x="1890713" y="3733800"/>
            <a:ext cx="3138487" cy="1060450"/>
            <a:chOff x="0" y="0"/>
            <a:chExt cx="1977" cy="668"/>
          </a:xfrm>
        </p:grpSpPr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>
              <a:off x="105" y="471"/>
              <a:ext cx="16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02" name="Text Box 14"/>
            <p:cNvSpPr txBox="1">
              <a:spLocks noChangeArrowheads="1"/>
            </p:cNvSpPr>
            <p:nvPr/>
          </p:nvSpPr>
          <p:spPr bwMode="auto">
            <a:xfrm>
              <a:off x="1689" y="264"/>
              <a:ext cx="14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•</a:t>
              </a:r>
              <a:endPara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03" name="Text Box 15"/>
            <p:cNvSpPr txBox="1">
              <a:spLocks noChangeArrowheads="1"/>
            </p:cNvSpPr>
            <p:nvPr/>
          </p:nvSpPr>
          <p:spPr bwMode="auto">
            <a:xfrm>
              <a:off x="0" y="261"/>
              <a:ext cx="14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•</a:t>
              </a:r>
              <a:endPara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04" name="Text Box 16"/>
            <p:cNvSpPr txBox="1">
              <a:spLocks noChangeArrowheads="1"/>
            </p:cNvSpPr>
            <p:nvPr/>
          </p:nvSpPr>
          <p:spPr bwMode="auto">
            <a:xfrm>
              <a:off x="1689" y="0"/>
              <a:ext cx="2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05" name="Text Box 17"/>
            <p:cNvSpPr txBox="1">
              <a:spLocks noChangeArrowheads="1"/>
            </p:cNvSpPr>
            <p:nvPr/>
          </p:nvSpPr>
          <p:spPr bwMode="auto">
            <a:xfrm>
              <a:off x="9" y="0"/>
              <a:ext cx="2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306" name="Group 18"/>
          <p:cNvGrpSpPr/>
          <p:nvPr/>
        </p:nvGrpSpPr>
        <p:grpSpPr bwMode="auto">
          <a:xfrm>
            <a:off x="1852613" y="4143375"/>
            <a:ext cx="4362450" cy="1098550"/>
            <a:chOff x="0" y="0"/>
            <a:chExt cx="2748" cy="692"/>
          </a:xfrm>
        </p:grpSpPr>
        <p:sp>
          <p:nvSpPr>
            <p:cNvPr id="12307" name="Text Box 19"/>
            <p:cNvSpPr txBox="1">
              <a:spLocks noChangeArrowheads="1"/>
            </p:cNvSpPr>
            <p:nvPr/>
          </p:nvSpPr>
          <p:spPr bwMode="auto">
            <a:xfrm>
              <a:off x="2460" y="234"/>
              <a:ext cx="2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2308" name="Group 20"/>
            <p:cNvGrpSpPr/>
            <p:nvPr/>
          </p:nvGrpSpPr>
          <p:grpSpPr bwMode="auto">
            <a:xfrm>
              <a:off x="30" y="0"/>
              <a:ext cx="2637" cy="413"/>
              <a:chOff x="0" y="0"/>
              <a:chExt cx="2637" cy="413"/>
            </a:xfrm>
          </p:grpSpPr>
          <p:sp>
            <p:nvSpPr>
              <p:cNvPr id="12309" name="Line 21"/>
              <p:cNvSpPr>
                <a:spLocks noChangeShapeType="1"/>
              </p:cNvSpPr>
              <p:nvPr/>
            </p:nvSpPr>
            <p:spPr bwMode="auto">
              <a:xfrm>
                <a:off x="76" y="219"/>
                <a:ext cx="2516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10" name="Text Box 22"/>
              <p:cNvSpPr txBox="1">
                <a:spLocks noChangeArrowheads="1"/>
              </p:cNvSpPr>
              <p:nvPr/>
            </p:nvSpPr>
            <p:spPr bwMode="auto">
              <a:xfrm>
                <a:off x="2496" y="9"/>
                <a:ext cx="141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36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•</a:t>
                </a:r>
                <a:endParaRPr lang="en-US" altLang="zh-CN" sz="360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311" name="Text Box 23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41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36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•</a:t>
                </a:r>
                <a:endParaRPr lang="en-US" altLang="zh-CN" sz="360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2312" name="Text Box 24"/>
            <p:cNvSpPr txBox="1">
              <a:spLocks noChangeArrowheads="1"/>
            </p:cNvSpPr>
            <p:nvPr/>
          </p:nvSpPr>
          <p:spPr bwMode="auto">
            <a:xfrm>
              <a:off x="0" y="288"/>
              <a:ext cx="2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313" name="Group 25"/>
          <p:cNvGrpSpPr/>
          <p:nvPr/>
        </p:nvGrpSpPr>
        <p:grpSpPr bwMode="auto">
          <a:xfrm>
            <a:off x="1752600" y="1295400"/>
            <a:ext cx="4419600" cy="1098550"/>
            <a:chOff x="0" y="0"/>
            <a:chExt cx="2784" cy="692"/>
          </a:xfrm>
        </p:grpSpPr>
        <p:grpSp>
          <p:nvGrpSpPr>
            <p:cNvPr id="12314" name="Group 26"/>
            <p:cNvGrpSpPr/>
            <p:nvPr/>
          </p:nvGrpSpPr>
          <p:grpSpPr bwMode="auto">
            <a:xfrm>
              <a:off x="48" y="0"/>
              <a:ext cx="2637" cy="413"/>
              <a:chOff x="0" y="0"/>
              <a:chExt cx="2637" cy="413"/>
            </a:xfrm>
          </p:grpSpPr>
          <p:sp>
            <p:nvSpPr>
              <p:cNvPr id="12315" name="Line 27"/>
              <p:cNvSpPr>
                <a:spLocks noChangeShapeType="1"/>
              </p:cNvSpPr>
              <p:nvPr/>
            </p:nvSpPr>
            <p:spPr bwMode="auto">
              <a:xfrm>
                <a:off x="76" y="219"/>
                <a:ext cx="2516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16" name="Text Box 28"/>
              <p:cNvSpPr txBox="1">
                <a:spLocks noChangeArrowheads="1"/>
              </p:cNvSpPr>
              <p:nvPr/>
            </p:nvSpPr>
            <p:spPr bwMode="auto">
              <a:xfrm>
                <a:off x="2496" y="9"/>
                <a:ext cx="141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36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•</a:t>
                </a:r>
                <a:endParaRPr lang="en-US" altLang="zh-CN" sz="360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317" name="Text Box 29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41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36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•</a:t>
                </a:r>
                <a:endParaRPr lang="en-US" altLang="zh-CN" sz="360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2318" name="Text Box 30"/>
            <p:cNvSpPr txBox="1">
              <a:spLocks noChangeArrowheads="1"/>
            </p:cNvSpPr>
            <p:nvPr/>
          </p:nvSpPr>
          <p:spPr bwMode="auto">
            <a:xfrm>
              <a:off x="0" y="288"/>
              <a:ext cx="2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19" name="Text Box 31"/>
            <p:cNvSpPr txBox="1">
              <a:spLocks noChangeArrowheads="1"/>
            </p:cNvSpPr>
            <p:nvPr/>
          </p:nvSpPr>
          <p:spPr bwMode="auto">
            <a:xfrm>
              <a:off x="2496" y="240"/>
              <a:ext cx="2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autoUpdateAnimBg="0"/>
      <p:bldP spid="1229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152400"/>
            <a:ext cx="678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2.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用刻度尺度量一条线段的长度的方法：</a:t>
            </a:r>
          </a:p>
        </p:txBody>
      </p:sp>
      <p:grpSp>
        <p:nvGrpSpPr>
          <p:cNvPr id="13315" name="Group 3"/>
          <p:cNvGrpSpPr/>
          <p:nvPr/>
        </p:nvGrpSpPr>
        <p:grpSpPr bwMode="auto">
          <a:xfrm>
            <a:off x="838200" y="1263650"/>
            <a:ext cx="4572000" cy="673100"/>
            <a:chOff x="0" y="0"/>
            <a:chExt cx="2880" cy="424"/>
          </a:xfrm>
        </p:grpSpPr>
        <p:sp>
          <p:nvSpPr>
            <p:cNvPr id="13316" name="Line 4"/>
            <p:cNvSpPr>
              <a:spLocks noChangeShapeType="1"/>
            </p:cNvSpPr>
            <p:nvPr/>
          </p:nvSpPr>
          <p:spPr bwMode="auto">
            <a:xfrm>
              <a:off x="384" y="212"/>
              <a:ext cx="2064" cy="0"/>
            </a:xfrm>
            <a:prstGeom prst="line">
              <a:avLst/>
            </a:prstGeom>
            <a:noFill/>
            <a:ln w="76200">
              <a:solidFill>
                <a:srgbClr val="CC66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2325" y="2"/>
              <a:ext cx="14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•</a:t>
              </a:r>
              <a:endPara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18" name="Text Box 6"/>
            <p:cNvSpPr txBox="1">
              <a:spLocks noChangeArrowheads="1"/>
            </p:cNvSpPr>
            <p:nvPr/>
          </p:nvSpPr>
          <p:spPr bwMode="auto">
            <a:xfrm>
              <a:off x="2592" y="20"/>
              <a:ext cx="2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19" name="Text Box 7"/>
            <p:cNvSpPr txBox="1">
              <a:spLocks noChangeArrowheads="1"/>
            </p:cNvSpPr>
            <p:nvPr/>
          </p:nvSpPr>
          <p:spPr bwMode="auto">
            <a:xfrm>
              <a:off x="0" y="20"/>
              <a:ext cx="2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20" name="Text Box 8"/>
            <p:cNvSpPr txBox="1">
              <a:spLocks noChangeArrowheads="1"/>
            </p:cNvSpPr>
            <p:nvPr/>
          </p:nvSpPr>
          <p:spPr bwMode="auto">
            <a:xfrm>
              <a:off x="288" y="0"/>
              <a:ext cx="14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•</a:t>
              </a:r>
              <a:endPara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1266825" y="2057400"/>
          <a:ext cx="62611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4" imgW="6261100" imgH="635000" progId="Photoshop.Image.6">
                  <p:embed/>
                </p:oleObj>
              </mc:Choice>
              <mc:Fallback>
                <p:oleObj r:id="rId4" imgW="6261100" imgH="635000" progId="Photoshop.Image.6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825" y="2057400"/>
                        <a:ext cx="62611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1447800" y="1600200"/>
            <a:ext cx="0" cy="533400"/>
          </a:xfrm>
          <a:prstGeom prst="line">
            <a:avLst/>
          </a:prstGeom>
          <a:noFill/>
          <a:ln w="38100" cap="rnd">
            <a:solidFill>
              <a:srgbClr val="CC66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4691063" y="1600200"/>
            <a:ext cx="0" cy="533400"/>
          </a:xfrm>
          <a:prstGeom prst="line">
            <a:avLst/>
          </a:prstGeom>
          <a:noFill/>
          <a:ln w="38100" cap="rnd">
            <a:solidFill>
              <a:srgbClr val="CC66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228600" y="3276600"/>
            <a:ext cx="8305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问题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：</a:t>
            </a:r>
            <a:r>
              <a:rPr lang="zh-CN" altLang="en-US" sz="28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你能不能根据上述方法，再给出一种比较两条线段的大小的方法？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381000" y="4495800"/>
            <a:ext cx="7543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228600" y="4343400"/>
            <a:ext cx="853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问题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：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如图，用两种方法比较线段</a:t>
            </a:r>
            <a:r>
              <a:rPr lang="en-US" altLang="zh-CN" sz="2800" b="1" i="1" dirty="0">
                <a:solidFill>
                  <a:srgbClr val="000000"/>
                </a:solidFill>
                <a:latin typeface="宋体" panose="02010600030101010101" pitchFamily="2" charset="-122"/>
              </a:rPr>
              <a:t>m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和</a:t>
            </a:r>
            <a:r>
              <a:rPr lang="en-US" altLang="zh-CN" sz="2800" b="1" i="1" dirty="0">
                <a:solidFill>
                  <a:srgbClr val="000000"/>
                </a:solidFill>
                <a:latin typeface="宋体" panose="02010600030101010101" pitchFamily="2" charset="-122"/>
              </a:rPr>
              <a:t>n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的大小？</a:t>
            </a:r>
          </a:p>
        </p:txBody>
      </p:sp>
      <p:grpSp>
        <p:nvGrpSpPr>
          <p:cNvPr id="13327" name="Group 15"/>
          <p:cNvGrpSpPr/>
          <p:nvPr/>
        </p:nvGrpSpPr>
        <p:grpSpPr bwMode="auto">
          <a:xfrm>
            <a:off x="1295400" y="5486400"/>
            <a:ext cx="3014663" cy="1031875"/>
            <a:chOff x="0" y="0"/>
            <a:chExt cx="1899" cy="650"/>
          </a:xfrm>
        </p:grpSpPr>
        <p:sp>
          <p:nvSpPr>
            <p:cNvPr id="13328" name="Text Box 16"/>
            <p:cNvSpPr txBox="1">
              <a:spLocks noChangeArrowheads="1"/>
            </p:cNvSpPr>
            <p:nvPr/>
          </p:nvSpPr>
          <p:spPr bwMode="auto">
            <a:xfrm>
              <a:off x="720" y="0"/>
              <a:ext cx="2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3329" name="Group 17"/>
            <p:cNvGrpSpPr/>
            <p:nvPr/>
          </p:nvGrpSpPr>
          <p:grpSpPr bwMode="auto">
            <a:xfrm>
              <a:off x="0" y="240"/>
              <a:ext cx="1899" cy="410"/>
              <a:chOff x="0" y="0"/>
              <a:chExt cx="1899" cy="410"/>
            </a:xfrm>
          </p:grpSpPr>
          <p:sp>
            <p:nvSpPr>
              <p:cNvPr id="13330" name="Line 18"/>
              <p:cNvSpPr>
                <a:spLocks noChangeShapeType="1"/>
              </p:cNvSpPr>
              <p:nvPr/>
            </p:nvSpPr>
            <p:spPr bwMode="auto">
              <a:xfrm>
                <a:off x="96" y="222"/>
                <a:ext cx="1776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31" name="Text Box 19"/>
              <p:cNvSpPr txBox="1">
                <a:spLocks noChangeArrowheads="1"/>
              </p:cNvSpPr>
              <p:nvPr/>
            </p:nvSpPr>
            <p:spPr bwMode="auto">
              <a:xfrm>
                <a:off x="1755" y="0"/>
                <a:ext cx="14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36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•</a:t>
                </a:r>
                <a:endParaRPr lang="en-US" altLang="zh-CN" sz="360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332" name="Text Box 20"/>
              <p:cNvSpPr txBox="1">
                <a:spLocks noChangeArrowheads="1"/>
              </p:cNvSpPr>
              <p:nvPr/>
            </p:nvSpPr>
            <p:spPr bwMode="auto">
              <a:xfrm>
                <a:off x="0" y="6"/>
                <a:ext cx="14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36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•</a:t>
                </a:r>
                <a:endParaRPr lang="en-US" altLang="zh-CN" sz="360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3333" name="Group 21"/>
          <p:cNvGrpSpPr/>
          <p:nvPr/>
        </p:nvGrpSpPr>
        <p:grpSpPr bwMode="auto">
          <a:xfrm>
            <a:off x="4953000" y="5562600"/>
            <a:ext cx="1890713" cy="955675"/>
            <a:chOff x="0" y="0"/>
            <a:chExt cx="1191" cy="602"/>
          </a:xfrm>
        </p:grpSpPr>
        <p:grpSp>
          <p:nvGrpSpPr>
            <p:cNvPr id="13334" name="Group 22"/>
            <p:cNvGrpSpPr/>
            <p:nvPr/>
          </p:nvGrpSpPr>
          <p:grpSpPr bwMode="auto">
            <a:xfrm>
              <a:off x="0" y="192"/>
              <a:ext cx="1191" cy="410"/>
              <a:chOff x="0" y="0"/>
              <a:chExt cx="1191" cy="410"/>
            </a:xfrm>
          </p:grpSpPr>
          <p:sp>
            <p:nvSpPr>
              <p:cNvPr id="13335" name="Line 23"/>
              <p:cNvSpPr>
                <a:spLocks noChangeShapeType="1"/>
              </p:cNvSpPr>
              <p:nvPr/>
            </p:nvSpPr>
            <p:spPr bwMode="auto">
              <a:xfrm>
                <a:off x="96" y="216"/>
                <a:ext cx="1056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36" name="Text Box 24"/>
              <p:cNvSpPr txBox="1">
                <a:spLocks noChangeArrowheads="1"/>
              </p:cNvSpPr>
              <p:nvPr/>
            </p:nvSpPr>
            <p:spPr bwMode="auto">
              <a:xfrm>
                <a:off x="1047" y="6"/>
                <a:ext cx="14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36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•</a:t>
                </a:r>
                <a:endParaRPr lang="en-US" altLang="zh-CN" sz="360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337" name="Text Box 25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4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36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•</a:t>
                </a:r>
                <a:endParaRPr lang="en-US" altLang="zh-CN" sz="360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3338" name="Text Box 26"/>
            <p:cNvSpPr txBox="1">
              <a:spLocks noChangeArrowheads="1"/>
            </p:cNvSpPr>
            <p:nvPr/>
          </p:nvSpPr>
          <p:spPr bwMode="auto">
            <a:xfrm>
              <a:off x="528" y="0"/>
              <a:ext cx="2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endPara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22" grpId="0" animBg="1"/>
      <p:bldP spid="13323" grpId="0" animBg="1"/>
      <p:bldP spid="13324" grpId="0" autoUpdateAnimBg="0"/>
      <p:bldP spid="1332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u=1397832717,3223391630&amp;gp=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3429000"/>
            <a:ext cx="11430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 descr="u=3745931800,2991153486&amp;gp=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505200"/>
            <a:ext cx="1295400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 descr="2003125213312544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67200" y="0"/>
            <a:ext cx="4876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28600" y="1676400"/>
            <a:ext cx="8012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</a:rPr>
              <a:t>小明和小聪各在两个学校</a:t>
            </a:r>
            <a:r>
              <a:rPr lang="en-US" altLang="zh-CN" sz="2400" b="1">
                <a:solidFill>
                  <a:srgbClr val="000000"/>
                </a:solidFill>
              </a:rPr>
              <a:t>,</a:t>
            </a:r>
            <a:r>
              <a:rPr lang="zh-CN" altLang="en-US" sz="2400" b="1">
                <a:solidFill>
                  <a:srgbClr val="000000"/>
                </a:solidFill>
              </a:rPr>
              <a:t>圣诞节快到了</a:t>
            </a:r>
            <a:r>
              <a:rPr lang="en-US" altLang="zh-CN" sz="2400" b="1">
                <a:solidFill>
                  <a:srgbClr val="000000"/>
                </a:solidFill>
              </a:rPr>
              <a:t>,</a:t>
            </a:r>
            <a:r>
              <a:rPr lang="zh-CN" altLang="en-US" sz="2400" b="1">
                <a:solidFill>
                  <a:srgbClr val="000000"/>
                </a:solidFill>
              </a:rPr>
              <a:t>他们想交换礼物。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</a:rPr>
              <a:t>于是他们决定利用今天中午休息时间见面</a:t>
            </a:r>
            <a:r>
              <a:rPr lang="en-US" altLang="zh-CN" sz="2400" b="1">
                <a:solidFill>
                  <a:srgbClr val="000000"/>
                </a:solidFill>
              </a:rPr>
              <a:t>,</a:t>
            </a:r>
            <a:r>
              <a:rPr lang="zh-CN" altLang="en-US" sz="2400" b="1">
                <a:solidFill>
                  <a:srgbClr val="000000"/>
                </a:solidFill>
              </a:rPr>
              <a:t>但两个学校之间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</a:rPr>
              <a:t>有四条路可走，你说他们该选择在哪条路上能</a:t>
            </a:r>
            <a:r>
              <a:rPr lang="zh-CN" altLang="en-US" sz="2400" b="1">
                <a:solidFill>
                  <a:srgbClr val="CC0099"/>
                </a:solidFill>
              </a:rPr>
              <a:t>较快</a:t>
            </a:r>
            <a:r>
              <a:rPr lang="zh-CN" altLang="en-US" sz="2400" b="1">
                <a:solidFill>
                  <a:srgbClr val="000000"/>
                </a:solidFill>
              </a:rPr>
              <a:t>见面</a:t>
            </a:r>
            <a:r>
              <a:rPr lang="en-US" altLang="zh-CN" sz="2400" b="1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1447800" y="4608513"/>
            <a:ext cx="228600" cy="2286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6705600" y="4684713"/>
            <a:ext cx="228600" cy="2286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1600200" y="4760913"/>
            <a:ext cx="2438400" cy="1447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V="1">
            <a:off x="4038600" y="4876800"/>
            <a:ext cx="2743200" cy="1295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cxnSp>
        <p:nvCxnSpPr>
          <p:cNvPr id="14346" name="AutoShape 10"/>
          <p:cNvCxnSpPr>
            <a:cxnSpLocks noChangeShapeType="1"/>
          </p:cNvCxnSpPr>
          <p:nvPr/>
        </p:nvCxnSpPr>
        <p:spPr bwMode="auto">
          <a:xfrm rot="5400000" flipV="1">
            <a:off x="4195763" y="2089150"/>
            <a:ext cx="109537" cy="5300663"/>
          </a:xfrm>
          <a:prstGeom prst="curvedConnector3">
            <a:avLst>
              <a:gd name="adj1" fmla="val -920292"/>
            </a:avLst>
          </a:prstGeom>
          <a:noFill/>
          <a:ln w="12700" cap="sq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1524000" y="4837113"/>
            <a:ext cx="3048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838200" y="4351338"/>
            <a:ext cx="898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00"/>
                </a:solidFill>
              </a:rPr>
              <a:t>小明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6918325" y="4424363"/>
            <a:ext cx="898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FF00"/>
                </a:solidFill>
              </a:rPr>
              <a:t>小聪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4403725" y="3257550"/>
            <a:ext cx="49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333399"/>
                </a:solidFill>
              </a:rPr>
              <a:t>甲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038600" y="4208463"/>
            <a:ext cx="49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</a:rPr>
              <a:t>乙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4267200" y="6113463"/>
            <a:ext cx="49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99CC00"/>
                </a:solidFill>
              </a:rPr>
              <a:t>丁</a:t>
            </a:r>
          </a:p>
        </p:txBody>
      </p:sp>
      <p:sp>
        <p:nvSpPr>
          <p:cNvPr id="14353" name="未知"/>
          <p:cNvSpPr/>
          <p:nvPr/>
        </p:nvSpPr>
        <p:spPr bwMode="auto">
          <a:xfrm>
            <a:off x="1828800" y="4876800"/>
            <a:ext cx="5029200" cy="927100"/>
          </a:xfrm>
          <a:custGeom>
            <a:avLst/>
            <a:gdLst>
              <a:gd name="T0" fmla="*/ 0 w 3168"/>
              <a:gd name="T1" fmla="*/ 480 h 536"/>
              <a:gd name="T2" fmla="*/ 720 w 3168"/>
              <a:gd name="T3" fmla="*/ 528 h 536"/>
              <a:gd name="T4" fmla="*/ 912 w 3168"/>
              <a:gd name="T5" fmla="*/ 432 h 536"/>
              <a:gd name="T6" fmla="*/ 1920 w 3168"/>
              <a:gd name="T7" fmla="*/ 240 h 536"/>
              <a:gd name="T8" fmla="*/ 2400 w 3168"/>
              <a:gd name="T9" fmla="*/ 288 h 536"/>
              <a:gd name="T10" fmla="*/ 3168 w 3168"/>
              <a:gd name="T11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68" h="536">
                <a:moveTo>
                  <a:pt x="0" y="480"/>
                </a:moveTo>
                <a:cubicBezTo>
                  <a:pt x="284" y="508"/>
                  <a:pt x="568" y="536"/>
                  <a:pt x="720" y="528"/>
                </a:cubicBezTo>
                <a:cubicBezTo>
                  <a:pt x="872" y="520"/>
                  <a:pt x="712" y="480"/>
                  <a:pt x="912" y="432"/>
                </a:cubicBezTo>
                <a:cubicBezTo>
                  <a:pt x="1112" y="384"/>
                  <a:pt x="1672" y="264"/>
                  <a:pt x="1920" y="240"/>
                </a:cubicBezTo>
                <a:cubicBezTo>
                  <a:pt x="2168" y="216"/>
                  <a:pt x="2192" y="328"/>
                  <a:pt x="2400" y="288"/>
                </a:cubicBezTo>
                <a:cubicBezTo>
                  <a:pt x="2608" y="248"/>
                  <a:pt x="2888" y="124"/>
                  <a:pt x="3168" y="0"/>
                </a:cubicBezTo>
              </a:path>
            </a:pathLst>
          </a:custGeom>
          <a:noFill/>
          <a:ln w="12700" cap="sq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1295400" y="5619750"/>
            <a:ext cx="49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</a:rPr>
              <a:t>丙</a:t>
            </a:r>
          </a:p>
        </p:txBody>
      </p:sp>
      <p:sp>
        <p:nvSpPr>
          <p:cNvPr id="14355" name="WordArt 19"/>
          <p:cNvSpPr>
            <a:spLocks noChangeArrowheads="1" noChangeShapeType="1"/>
          </p:cNvSpPr>
          <p:nvPr/>
        </p:nvSpPr>
        <p:spPr bwMode="auto">
          <a:xfrm>
            <a:off x="533400" y="609600"/>
            <a:ext cx="2971800" cy="7000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>
                <a:ln w="9525" cap="sq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走哪条路？</a:t>
            </a:r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1676400" y="4781550"/>
            <a:ext cx="50387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1749</Words>
  <Application>Microsoft Office PowerPoint</Application>
  <PresentationFormat>全屏显示(4:3)</PresentationFormat>
  <Paragraphs>229</Paragraphs>
  <Slides>29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29</vt:i4>
      </vt:variant>
    </vt:vector>
  </HeadingPairs>
  <TitlesOfParts>
    <vt:vector size="47" baseType="lpstr">
      <vt:lpstr>方正粗倩简体</vt:lpstr>
      <vt:lpstr>黑体</vt:lpstr>
      <vt:lpstr>华文行楷</vt:lpstr>
      <vt:lpstr>华文中宋</vt:lpstr>
      <vt:lpstr>楷体_GB2312</vt:lpstr>
      <vt:lpstr>隶书</vt:lpstr>
      <vt:lpstr>宋体</vt:lpstr>
      <vt:lpstr>微软雅黑</vt:lpstr>
      <vt:lpstr>Arial</vt:lpstr>
      <vt:lpstr>Calibri</vt:lpstr>
      <vt:lpstr>Courier New</vt:lpstr>
      <vt:lpstr>Times New Roman</vt:lpstr>
      <vt:lpstr>Wingdings</vt:lpstr>
      <vt:lpstr>WWW.2PPT.COM
</vt:lpstr>
      <vt:lpstr>Photoshop.Image.6</vt:lpstr>
      <vt:lpstr>Equation.DSMT4</vt:lpstr>
      <vt:lpstr>Equation.3</vt:lpstr>
      <vt:lpstr>Bitmap Image</vt:lpstr>
      <vt:lpstr>PowerPoint 演示文稿</vt:lpstr>
      <vt:lpstr>合作探究</vt:lpstr>
      <vt:lpstr>PowerPoint 演示文稿</vt:lpstr>
      <vt:lpstr>学习目标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课内探究 </vt:lpstr>
      <vt:lpstr>PowerPoint 演示文稿</vt:lpstr>
      <vt:lpstr>PowerPoint 演示文稿</vt:lpstr>
      <vt:lpstr>PowerPoint 演示文稿</vt:lpstr>
      <vt:lpstr>PowerPoint 演示文稿</vt:lpstr>
      <vt:lpstr>（二）知识综合应用探究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总结升华 </vt:lpstr>
      <vt:lpstr>整理巩固</vt:lpstr>
      <vt:lpstr>当堂检测 </vt:lpstr>
      <vt:lpstr>PowerPoint 演示文稿</vt:lpstr>
      <vt:lpstr>课堂评价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2017-08-16T01:17:00Z</dcterms:created>
  <dcterms:modified xsi:type="dcterms:W3CDTF">2023-01-16T21:49:00Z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068811C930174466BEDE00E911D80955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