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7" r:id="rId3"/>
    <p:sldId id="262" r:id="rId4"/>
    <p:sldId id="300" r:id="rId5"/>
    <p:sldId id="271" r:id="rId6"/>
    <p:sldId id="263" r:id="rId7"/>
    <p:sldId id="264" r:id="rId8"/>
    <p:sldId id="289" r:id="rId9"/>
    <p:sldId id="261" r:id="rId10"/>
    <p:sldId id="258" r:id="rId11"/>
    <p:sldId id="259" r:id="rId12"/>
    <p:sldId id="291" r:id="rId13"/>
    <p:sldId id="260" r:id="rId14"/>
    <p:sldId id="272" r:id="rId15"/>
    <p:sldId id="292" r:id="rId16"/>
    <p:sldId id="282" r:id="rId17"/>
    <p:sldId id="287" r:id="rId18"/>
    <p:sldId id="26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/>
  </p:normalViewPr>
  <p:slideViewPr>
    <p:cSldViewPr snapToGrid="0">
      <p:cViewPr>
        <p:scale>
          <a:sx n="100" d="100"/>
          <a:sy n="100" d="100"/>
        </p:scale>
        <p:origin x="-312" y="-264"/>
      </p:cViewPr>
      <p:guideLst>
        <p:guide orient="horz" pos="2184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215" y="95911"/>
            <a:ext cx="8945809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>
          <a:xfrm>
            <a:off x="69" y="103018"/>
            <a:ext cx="9057503" cy="665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rcRect/>
          <a:stretch>
            <a:fillRect/>
          </a:stretch>
        </p:blipFill>
        <p:spPr>
          <a:xfrm>
            <a:off x="658733" y="750787"/>
            <a:ext cx="7780417" cy="38388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46753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蒂小丸子小学版" panose="03000600000000000000" pitchFamily="66" charset="-122"/>
                <a:cs typeface="Times New Roman" panose="02020603050405020304" pitchFamily="18" charset="0"/>
              </a:rPr>
              <a:t>Unit </a:t>
            </a:r>
            <a:r>
              <a:rPr lang="en-US" altLang="zh-CN" sz="6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蒂小丸子小学版" panose="03000600000000000000" pitchFamily="66" charset="-122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altLang="zh-CN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蒂小丸子小学版" panose="03000600000000000000" pitchFamily="66" charset="-122"/>
                <a:cs typeface="Times New Roman" panose="02020603050405020304" pitchFamily="18" charset="0"/>
                <a:sym typeface="+mn-ea"/>
              </a:rPr>
              <a:t>Reading is fun</a:t>
            </a:r>
          </a:p>
        </p:txBody>
      </p:sp>
      <p:sp>
        <p:nvSpPr>
          <p:cNvPr id="8" name="矩形 7"/>
          <p:cNvSpPr/>
          <p:nvPr/>
        </p:nvSpPr>
        <p:spPr>
          <a:xfrm>
            <a:off x="2901695" y="549717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Look and read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7790" y="2111375"/>
            <a:ext cx="6245543" cy="3709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Look and read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0166" y="1805305"/>
            <a:ext cx="6125051" cy="4321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Write and say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1105" y="1971675"/>
            <a:ext cx="6373178" cy="4157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Ask and answer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1138" y="1969770"/>
            <a:ext cx="6477476" cy="40938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Ask and answer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6848" y="1605281"/>
            <a:ext cx="6231255" cy="47301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7786" y="1853565"/>
            <a:ext cx="5672614" cy="4338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174" y="2388870"/>
            <a:ext cx="5811679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音标学习</a:t>
            </a:r>
          </a:p>
          <a:p>
            <a:endParaRPr lang="zh-CN" altLang="en-US" sz="48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  <a:p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</a:rPr>
              <a:t>ai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]    </a:t>
            </a:r>
            <a:r>
              <a:rPr lang="en-US" altLang="zh-CN" sz="480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ie</a:t>
            </a:r>
            <a:r>
              <a:rPr lang="en-US" altLang="zh-CN" sz="48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-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</a:rPr>
              <a:t>ai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08378" y="3940300"/>
            <a:ext cx="2942302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52304" y="2189612"/>
            <a:ext cx="4898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912" y="724728"/>
            <a:ext cx="1096875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409074" y="724728"/>
            <a:ext cx="1096875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32003">
            <a:off x="4951178" y="1583818"/>
            <a:ext cx="1248750" cy="7340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45670" y="2744143"/>
            <a:ext cx="1020938" cy="131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2446" y="2489836"/>
            <a:ext cx="1893570" cy="2049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1737" y="2285365"/>
            <a:ext cx="3195638" cy="2790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39289" y="2244725"/>
            <a:ext cx="2526506" cy="288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38852" y="9378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Reading is fun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9779" y="2712085"/>
            <a:ext cx="5220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I'm going to read a story every day.</a:t>
            </a:r>
          </a:p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我将要每天读一则故事。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90751" y="78295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Reading is fun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74483" y="2195196"/>
            <a:ext cx="6998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going to </a:t>
            </a:r>
            <a:r>
              <a:rPr lang="zh-CN" altLang="en-US" sz="60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将</a:t>
            </a:r>
            <a:r>
              <a:rPr lang="zh-CN" altLang="en-US" sz="60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要</a:t>
            </a:r>
          </a:p>
          <a:p>
            <a:r>
              <a:rPr lang="zh-CN" altLang="en-US" sz="60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和</a:t>
            </a:r>
            <a:r>
              <a:rPr lang="en-US" altLang="zh-CN" sz="60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will</a:t>
            </a:r>
            <a:r>
              <a:rPr lang="zh-CN" altLang="en-US" sz="60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相似，但用法不同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8435" y="2272030"/>
            <a:ext cx="76614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区别：（一）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going to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表示即将发生的动作；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will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表示将来发生的事情，不一定是最近的事。</a:t>
            </a:r>
          </a:p>
          <a:p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（二）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going to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可以表示某人打算做某事；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will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则用以叙述某件将要发生的事。</a:t>
            </a:r>
          </a:p>
          <a:p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（三）在表示计划或安排要发生的动作时，可以用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going to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；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will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只表示单纯的将来，并无按规定或计划之意。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90751" y="78295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Reading is 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3938" y="2364106"/>
            <a:ext cx="7562374" cy="339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2542" y="1762760"/>
            <a:ext cx="6535103" cy="432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6" y="692786"/>
            <a:ext cx="411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Circle the correct answers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99" y="2098675"/>
            <a:ext cx="7298055" cy="393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4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Look and learn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6824" y="1998346"/>
            <a:ext cx="6881336" cy="3677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全屏显示(4:3)</PresentationFormat>
  <Paragraphs>44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宋体</vt:lpstr>
      <vt:lpstr>微软雅黑</vt:lpstr>
      <vt:lpstr>新蒂小丸子小学版</vt:lpstr>
      <vt:lpstr>Arial</vt:lpstr>
      <vt:lpstr>Calibri</vt:lpstr>
      <vt:lpstr>Calibri Light</vt:lpstr>
      <vt:lpstr>MV Boli</vt:lpstr>
      <vt:lpstr>Segoe Script</vt:lpstr>
      <vt:lpstr>Times New Roman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2015-08-19T07:17:00Z</dcterms:created>
  <dcterms:modified xsi:type="dcterms:W3CDTF">2023-01-16T21:49:35Z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0FCBE9073A5440E4B517EDB78CBEC176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