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1" r:id="rId2"/>
    <p:sldId id="263" r:id="rId3"/>
    <p:sldId id="419" r:id="rId4"/>
    <p:sldId id="421" r:id="rId5"/>
    <p:sldId id="422" r:id="rId6"/>
    <p:sldId id="423" r:id="rId7"/>
    <p:sldId id="424" r:id="rId8"/>
    <p:sldId id="410" r:id="rId9"/>
    <p:sldId id="425" r:id="rId10"/>
    <p:sldId id="426" r:id="rId11"/>
    <p:sldId id="427" r:id="rId12"/>
    <p:sldId id="428" r:id="rId13"/>
    <p:sldId id="429" r:id="rId14"/>
    <p:sldId id="430" r:id="rId15"/>
    <p:sldId id="431" r:id="rId16"/>
    <p:sldId id="432" r:id="rId17"/>
    <p:sldId id="262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F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10723482-F8FF-4B90-90DA-23F381BEA39E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2AB7C4D4-99E5-4B80-8BFC-A1053B74EB7D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7C4D4-99E5-4B80-8BFC-A1053B74EB7D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占位符 27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60" r="25760"/>
          <a:stretch>
            <a:fillRect/>
          </a:stretch>
        </p:blipFill>
        <p:spPr>
          <a:xfrm>
            <a:off x="7978968" y="2"/>
            <a:ext cx="4213032" cy="4887117"/>
          </a:xfrm>
        </p:spPr>
      </p:pic>
      <p:pic>
        <p:nvPicPr>
          <p:cNvPr id="30" name="图片占位符 29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51" t="48885" r="9861" b="1"/>
          <a:stretch>
            <a:fillRect/>
          </a:stretch>
        </p:blipFill>
        <p:spPr>
          <a:xfrm>
            <a:off x="7011622" y="1934695"/>
            <a:ext cx="4213031" cy="4887117"/>
          </a:xfrm>
        </p:spPr>
      </p:pic>
      <p:sp>
        <p:nvSpPr>
          <p:cNvPr id="23" name="Isosceles Triangle 22"/>
          <p:cNvSpPr/>
          <p:nvPr/>
        </p:nvSpPr>
        <p:spPr>
          <a:xfrm>
            <a:off x="7899400" y="-10375"/>
            <a:ext cx="4254500" cy="2374900"/>
          </a:xfrm>
          <a:custGeom>
            <a:avLst/>
            <a:gdLst>
              <a:gd name="connsiteX0" fmla="*/ 0 w 2501900"/>
              <a:gd name="connsiteY0" fmla="*/ 1742225 h 1742225"/>
              <a:gd name="connsiteX1" fmla="*/ 1250950 w 2501900"/>
              <a:gd name="connsiteY1" fmla="*/ 0 h 1742225"/>
              <a:gd name="connsiteX2" fmla="*/ 2501900 w 2501900"/>
              <a:gd name="connsiteY2" fmla="*/ 1742225 h 1742225"/>
              <a:gd name="connsiteX3" fmla="*/ 0 w 2501900"/>
              <a:gd name="connsiteY3" fmla="*/ 1742225 h 1742225"/>
              <a:gd name="connsiteX0-1" fmla="*/ 0 w 4851400"/>
              <a:gd name="connsiteY0-2" fmla="*/ 2159000 h 2159000"/>
              <a:gd name="connsiteX1-3" fmla="*/ 1250950 w 4851400"/>
              <a:gd name="connsiteY1-4" fmla="*/ 416775 h 2159000"/>
              <a:gd name="connsiteX2-5" fmla="*/ 4851400 w 4851400"/>
              <a:gd name="connsiteY2-6" fmla="*/ 0 h 2159000"/>
              <a:gd name="connsiteX3-7" fmla="*/ 0 w 4851400"/>
              <a:gd name="connsiteY3-8" fmla="*/ 2159000 h 2159000"/>
              <a:gd name="connsiteX0-9" fmla="*/ 0 w 4254500"/>
              <a:gd name="connsiteY0-10" fmla="*/ 2374900 h 2374900"/>
              <a:gd name="connsiteX1-11" fmla="*/ 654050 w 4254500"/>
              <a:gd name="connsiteY1-12" fmla="*/ 416775 h 2374900"/>
              <a:gd name="connsiteX2-13" fmla="*/ 4254500 w 4254500"/>
              <a:gd name="connsiteY2-14" fmla="*/ 0 h 2374900"/>
              <a:gd name="connsiteX3-15" fmla="*/ 0 w 4254500"/>
              <a:gd name="connsiteY3-16" fmla="*/ 2374900 h 2374900"/>
              <a:gd name="connsiteX0-17" fmla="*/ 0 w 4254500"/>
              <a:gd name="connsiteY0-18" fmla="*/ 2374900 h 2374900"/>
              <a:gd name="connsiteX1-19" fmla="*/ 196850 w 4254500"/>
              <a:gd name="connsiteY1-20" fmla="*/ 1712175 h 2374900"/>
              <a:gd name="connsiteX2-21" fmla="*/ 4254500 w 4254500"/>
              <a:gd name="connsiteY2-22" fmla="*/ 0 h 2374900"/>
              <a:gd name="connsiteX3-23" fmla="*/ 0 w 4254500"/>
              <a:gd name="connsiteY3-24" fmla="*/ 2374900 h 23749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254500" h="2374900">
                <a:moveTo>
                  <a:pt x="0" y="2374900"/>
                </a:moveTo>
                <a:lnTo>
                  <a:pt x="196850" y="1712175"/>
                </a:lnTo>
                <a:lnTo>
                  <a:pt x="4254500" y="0"/>
                </a:lnTo>
                <a:lnTo>
                  <a:pt x="0" y="23749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Isosceles Triangle 22"/>
          <p:cNvSpPr/>
          <p:nvPr/>
        </p:nvSpPr>
        <p:spPr>
          <a:xfrm rot="10680000">
            <a:off x="6971251" y="4545179"/>
            <a:ext cx="4454945" cy="2235763"/>
          </a:xfrm>
          <a:custGeom>
            <a:avLst/>
            <a:gdLst>
              <a:gd name="connsiteX0" fmla="*/ 0 w 2501900"/>
              <a:gd name="connsiteY0" fmla="*/ 1742225 h 1742225"/>
              <a:gd name="connsiteX1" fmla="*/ 1250950 w 2501900"/>
              <a:gd name="connsiteY1" fmla="*/ 0 h 1742225"/>
              <a:gd name="connsiteX2" fmla="*/ 2501900 w 2501900"/>
              <a:gd name="connsiteY2" fmla="*/ 1742225 h 1742225"/>
              <a:gd name="connsiteX3" fmla="*/ 0 w 2501900"/>
              <a:gd name="connsiteY3" fmla="*/ 1742225 h 1742225"/>
              <a:gd name="connsiteX0-1" fmla="*/ 0 w 4851400"/>
              <a:gd name="connsiteY0-2" fmla="*/ 2159000 h 2159000"/>
              <a:gd name="connsiteX1-3" fmla="*/ 1250950 w 4851400"/>
              <a:gd name="connsiteY1-4" fmla="*/ 416775 h 2159000"/>
              <a:gd name="connsiteX2-5" fmla="*/ 4851400 w 4851400"/>
              <a:gd name="connsiteY2-6" fmla="*/ 0 h 2159000"/>
              <a:gd name="connsiteX3-7" fmla="*/ 0 w 4851400"/>
              <a:gd name="connsiteY3-8" fmla="*/ 2159000 h 2159000"/>
              <a:gd name="connsiteX0-9" fmla="*/ 0 w 4254500"/>
              <a:gd name="connsiteY0-10" fmla="*/ 2374900 h 2374900"/>
              <a:gd name="connsiteX1-11" fmla="*/ 654050 w 4254500"/>
              <a:gd name="connsiteY1-12" fmla="*/ 416775 h 2374900"/>
              <a:gd name="connsiteX2-13" fmla="*/ 4254500 w 4254500"/>
              <a:gd name="connsiteY2-14" fmla="*/ 0 h 2374900"/>
              <a:gd name="connsiteX3-15" fmla="*/ 0 w 4254500"/>
              <a:gd name="connsiteY3-16" fmla="*/ 2374900 h 2374900"/>
              <a:gd name="connsiteX0-17" fmla="*/ 0 w 4254500"/>
              <a:gd name="connsiteY0-18" fmla="*/ 2374900 h 2374900"/>
              <a:gd name="connsiteX1-19" fmla="*/ 196850 w 4254500"/>
              <a:gd name="connsiteY1-20" fmla="*/ 1712175 h 2374900"/>
              <a:gd name="connsiteX2-21" fmla="*/ 4254500 w 4254500"/>
              <a:gd name="connsiteY2-22" fmla="*/ 0 h 2374900"/>
              <a:gd name="connsiteX3-23" fmla="*/ 0 w 4254500"/>
              <a:gd name="connsiteY3-24" fmla="*/ 2374900 h 23749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254500" h="2374900">
                <a:moveTo>
                  <a:pt x="0" y="2374900"/>
                </a:moveTo>
                <a:lnTo>
                  <a:pt x="196850" y="1712175"/>
                </a:lnTo>
                <a:lnTo>
                  <a:pt x="4254500" y="0"/>
                </a:lnTo>
                <a:lnTo>
                  <a:pt x="0" y="23749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Rectangle: Rounded Corners 40"/>
          <p:cNvSpPr/>
          <p:nvPr/>
        </p:nvSpPr>
        <p:spPr bwMode="auto">
          <a:xfrm rot="16200000">
            <a:off x="1036693" y="463400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Rectangle: Rounded Corners 43"/>
          <p:cNvSpPr/>
          <p:nvPr/>
        </p:nvSpPr>
        <p:spPr bwMode="auto">
          <a:xfrm rot="16200000">
            <a:off x="2727558" y="463400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486316" y="2844609"/>
            <a:ext cx="62861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en-US" altLang="zh-CN" sz="3600" b="1" kern="100" dirty="0">
                <a:cs typeface="+mn-ea"/>
                <a:sym typeface="+mn-lt"/>
              </a:rPr>
              <a:t>13.1.2 </a:t>
            </a:r>
            <a:r>
              <a:rPr lang="zh-CN" altLang="en-US" sz="3600" b="1" kern="100" dirty="0">
                <a:cs typeface="+mn-ea"/>
                <a:sym typeface="+mn-lt"/>
              </a:rPr>
              <a:t>线段垂直平分线的性质</a:t>
            </a:r>
          </a:p>
        </p:txBody>
      </p:sp>
      <p:sp>
        <p:nvSpPr>
          <p:cNvPr id="35" name="矩形 34"/>
          <p:cNvSpPr/>
          <p:nvPr/>
        </p:nvSpPr>
        <p:spPr>
          <a:xfrm>
            <a:off x="486316" y="3690225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486316" y="3596748"/>
            <a:ext cx="559066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7" name="矩形 36"/>
          <p:cNvSpPr/>
          <p:nvPr/>
        </p:nvSpPr>
        <p:spPr bwMode="auto">
          <a:xfrm>
            <a:off x="486316" y="2145374"/>
            <a:ext cx="31983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3600" b="1" kern="100" dirty="0">
                <a:cs typeface="+mn-ea"/>
                <a:sym typeface="+mn-lt"/>
              </a:rPr>
              <a:t>第</a:t>
            </a:r>
            <a:r>
              <a:rPr lang="en-US" altLang="zh-CN" sz="3600" b="1" kern="100" dirty="0">
                <a:cs typeface="+mn-ea"/>
                <a:sym typeface="+mn-lt"/>
              </a:rPr>
              <a:t>13</a:t>
            </a:r>
            <a:r>
              <a:rPr lang="zh-CN" altLang="en-US" sz="3600" b="1" kern="100" dirty="0">
                <a:cs typeface="+mn-ea"/>
                <a:sym typeface="+mn-lt"/>
              </a:rPr>
              <a:t>章 轴对称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486316" y="4267586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86316" y="3726772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503051" y="5212443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193916" y="5212443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86316" y="320010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/>
      <p:bldP spid="35" grpId="0"/>
      <p:bldP spid="37" grpId="0"/>
      <p:bldP spid="38" grpId="0"/>
      <p:bldP spid="39" grpId="0"/>
      <p:bldP spid="40" grpId="0"/>
      <p:bldP spid="4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/>
          <p:nvPr/>
        </p:nvSpPr>
        <p:spPr>
          <a:xfrm>
            <a:off x="968399" y="1368124"/>
            <a:ext cx="9903519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如图，点</a:t>
            </a:r>
            <a:r>
              <a:rPr lang="en-US" altLang="zh-CN" sz="2000" b="1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b="1">
                <a:solidFill>
                  <a:prstClr val="black"/>
                </a:solidFill>
                <a:cs typeface="+mn-ea"/>
                <a:sym typeface="+mn-lt"/>
              </a:rPr>
              <a:t>和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点</a:t>
            </a:r>
            <a:r>
              <a:rPr lang="en-US" altLang="zh-CN" sz="2000" b="1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2000" b="1">
                <a:solidFill>
                  <a:prstClr val="black"/>
                </a:solidFill>
                <a:cs typeface="+mn-ea"/>
                <a:sym typeface="+mn-lt"/>
              </a:rPr>
              <a:t>关于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某条直线成轴对称，你能作出这条对称轴吗？</a:t>
            </a:r>
          </a:p>
        </p:txBody>
      </p:sp>
      <p:sp>
        <p:nvSpPr>
          <p:cNvPr id="6" name="Text Box 2"/>
          <p:cNvSpPr txBox="1"/>
          <p:nvPr/>
        </p:nvSpPr>
        <p:spPr>
          <a:xfrm>
            <a:off x="1025185" y="1943352"/>
            <a:ext cx="10668000" cy="87844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zh-CN" altLang="en-US" b="1" dirty="0">
                <a:cs typeface="+mn-ea"/>
                <a:sym typeface="+mn-lt"/>
              </a:rPr>
              <a:t>分析</a:t>
            </a:r>
            <a:r>
              <a:rPr lang="en-US" altLang="zh-CN" b="1" dirty="0">
                <a:cs typeface="+mn-ea"/>
                <a:sym typeface="+mn-lt"/>
              </a:rPr>
              <a:t>:</a:t>
            </a:r>
            <a:r>
              <a:rPr lang="zh-CN" altLang="en-US" b="1" dirty="0">
                <a:cs typeface="+mn-ea"/>
                <a:sym typeface="+mn-lt"/>
              </a:rPr>
              <a:t>我们只要连接点</a:t>
            </a:r>
            <a:r>
              <a:rPr lang="en-US" altLang="zh-CN" b="1" dirty="0">
                <a:cs typeface="+mn-ea"/>
                <a:sym typeface="+mn-lt"/>
              </a:rPr>
              <a:t>A</a:t>
            </a:r>
            <a:r>
              <a:rPr lang="zh-CN" altLang="en-US" b="1" dirty="0">
                <a:cs typeface="+mn-ea"/>
                <a:sym typeface="+mn-lt"/>
              </a:rPr>
              <a:t>和点</a:t>
            </a:r>
            <a:r>
              <a:rPr lang="en-US" altLang="zh-CN" b="1" dirty="0">
                <a:cs typeface="+mn-ea"/>
                <a:sym typeface="+mn-lt"/>
              </a:rPr>
              <a:t>B</a:t>
            </a:r>
            <a:r>
              <a:rPr lang="zh-CN" altLang="en-US" b="1" dirty="0">
                <a:cs typeface="+mn-ea"/>
                <a:sym typeface="+mn-lt"/>
              </a:rPr>
              <a:t>，画出线段</a:t>
            </a:r>
            <a:r>
              <a:rPr lang="en-US" altLang="zh-CN" b="1" dirty="0">
                <a:cs typeface="+mn-ea"/>
                <a:sym typeface="+mn-lt"/>
              </a:rPr>
              <a:t>AB</a:t>
            </a:r>
            <a:r>
              <a:rPr lang="zh-CN" altLang="en-US" b="1" dirty="0">
                <a:cs typeface="+mn-ea"/>
                <a:sym typeface="+mn-lt"/>
              </a:rPr>
              <a:t>的垂直平分线，就可以得到点</a:t>
            </a:r>
            <a:r>
              <a:rPr lang="en-US" altLang="zh-CN" b="1" dirty="0">
                <a:cs typeface="+mn-ea"/>
                <a:sym typeface="+mn-lt"/>
              </a:rPr>
              <a:t>A</a:t>
            </a:r>
            <a:r>
              <a:rPr lang="zh-CN" altLang="en-US" b="1" dirty="0">
                <a:cs typeface="+mn-ea"/>
                <a:sym typeface="+mn-lt"/>
              </a:rPr>
              <a:t>和</a:t>
            </a:r>
            <a:r>
              <a:rPr lang="en-US" altLang="zh-CN" b="1" dirty="0">
                <a:cs typeface="+mn-ea"/>
                <a:sym typeface="+mn-lt"/>
              </a:rPr>
              <a:t>B</a:t>
            </a:r>
            <a:r>
              <a:rPr lang="zh-CN" altLang="en-US" b="1" dirty="0">
                <a:cs typeface="+mn-ea"/>
                <a:sym typeface="+mn-lt"/>
              </a:rPr>
              <a:t>的对称轴。而由两点确定一条直线和线段垂直平分线的性质，只要作出到点</a:t>
            </a:r>
            <a:r>
              <a:rPr lang="en-US" altLang="zh-CN" b="1" dirty="0">
                <a:cs typeface="+mn-ea"/>
                <a:sym typeface="+mn-lt"/>
              </a:rPr>
              <a:t>A</a:t>
            </a:r>
            <a:r>
              <a:rPr lang="zh-CN" altLang="en-US" b="1" dirty="0">
                <a:cs typeface="+mn-ea"/>
                <a:sym typeface="+mn-lt"/>
              </a:rPr>
              <a:t>，</a:t>
            </a:r>
            <a:r>
              <a:rPr lang="en-US" altLang="zh-CN" b="1" dirty="0">
                <a:cs typeface="+mn-ea"/>
                <a:sym typeface="+mn-lt"/>
              </a:rPr>
              <a:t>B</a:t>
            </a:r>
            <a:r>
              <a:rPr lang="zh-CN" altLang="en-US" b="1" dirty="0">
                <a:cs typeface="+mn-ea"/>
                <a:sym typeface="+mn-lt"/>
              </a:rPr>
              <a:t>距离相等的两点即可。</a:t>
            </a:r>
          </a:p>
        </p:txBody>
      </p:sp>
      <p:sp>
        <p:nvSpPr>
          <p:cNvPr id="7" name="Text Box 3"/>
          <p:cNvSpPr txBox="1"/>
          <p:nvPr/>
        </p:nvSpPr>
        <p:spPr>
          <a:xfrm>
            <a:off x="406400" y="3759201"/>
            <a:ext cx="1930400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endParaRPr lang="zh-CN" altLang="zh-CN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Text Box 6"/>
          <p:cNvSpPr txBox="1"/>
          <p:nvPr/>
        </p:nvSpPr>
        <p:spPr>
          <a:xfrm>
            <a:off x="1179177" y="5118300"/>
            <a:ext cx="538480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000" dirty="0">
                <a:cs typeface="+mn-ea"/>
                <a:sym typeface="+mn-lt"/>
              </a:rPr>
              <a:t>3</a:t>
            </a:r>
            <a:r>
              <a:rPr lang="zh-CN" altLang="en-US" sz="2000" dirty="0">
                <a:cs typeface="+mn-ea"/>
                <a:sym typeface="+mn-lt"/>
              </a:rPr>
              <a:t>、 作直线</a:t>
            </a:r>
            <a:r>
              <a:rPr lang="en-US" altLang="zh-CN" sz="2000" dirty="0">
                <a:cs typeface="+mn-ea"/>
                <a:sym typeface="+mn-lt"/>
              </a:rPr>
              <a:t>CD</a:t>
            </a:r>
            <a:r>
              <a:rPr lang="zh-CN" altLang="en-US" sz="2000" dirty="0">
                <a:cs typeface="+mn-ea"/>
                <a:sym typeface="+mn-lt"/>
              </a:rPr>
              <a:t>。</a:t>
            </a:r>
          </a:p>
        </p:txBody>
      </p:sp>
      <p:sp>
        <p:nvSpPr>
          <p:cNvPr id="9" name="Text Box 7"/>
          <p:cNvSpPr txBox="1"/>
          <p:nvPr/>
        </p:nvSpPr>
        <p:spPr>
          <a:xfrm>
            <a:off x="1179177" y="5731515"/>
            <a:ext cx="6400800" cy="50276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665" dirty="0">
                <a:solidFill>
                  <a:srgbClr val="FF3300"/>
                </a:solidFill>
                <a:cs typeface="+mn-ea"/>
                <a:sym typeface="+mn-lt"/>
              </a:rPr>
              <a:t>CD</a:t>
            </a:r>
            <a:r>
              <a:rPr lang="zh-CN" altLang="en-US" sz="2665" dirty="0">
                <a:solidFill>
                  <a:srgbClr val="FF3300"/>
                </a:solidFill>
                <a:cs typeface="+mn-ea"/>
                <a:sym typeface="+mn-lt"/>
              </a:rPr>
              <a:t>就是所求的直线</a:t>
            </a:r>
          </a:p>
        </p:txBody>
      </p:sp>
      <p:sp>
        <p:nvSpPr>
          <p:cNvPr id="10" name="Text Box 8"/>
          <p:cNvSpPr txBox="1"/>
          <p:nvPr/>
        </p:nvSpPr>
        <p:spPr>
          <a:xfrm>
            <a:off x="406400" y="3132531"/>
            <a:ext cx="508000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作法：</a:t>
            </a:r>
            <a:r>
              <a:rPr lang="en-US" altLang="zh-CN" sz="2000" dirty="0">
                <a:cs typeface="+mn-ea"/>
                <a:sym typeface="+mn-lt"/>
              </a:rPr>
              <a:t>1</a:t>
            </a:r>
            <a:r>
              <a:rPr lang="zh-CN" altLang="en-US" sz="2000" dirty="0">
                <a:cs typeface="+mn-ea"/>
                <a:sym typeface="+mn-lt"/>
              </a:rPr>
              <a:t>、连接</a:t>
            </a:r>
            <a:r>
              <a:rPr lang="en-US" altLang="zh-CN" sz="2000" dirty="0">
                <a:cs typeface="+mn-ea"/>
                <a:sym typeface="+mn-lt"/>
              </a:rPr>
              <a:t>AB</a:t>
            </a:r>
          </a:p>
        </p:txBody>
      </p:sp>
      <p:sp>
        <p:nvSpPr>
          <p:cNvPr id="12" name="Arc 10"/>
          <p:cNvSpPr/>
          <p:nvPr/>
        </p:nvSpPr>
        <p:spPr>
          <a:xfrm rot="21289556" flipV="1">
            <a:off x="8618297" y="5386934"/>
            <a:ext cx="243564" cy="367607"/>
          </a:xfrm>
          <a:custGeom>
            <a:avLst/>
            <a:gdLst>
              <a:gd name="txL" fmla="*/ 0 w 16867"/>
              <a:gd name="txT" fmla="*/ 0 h 21600"/>
              <a:gd name="txR" fmla="*/ 16867 w 16867"/>
              <a:gd name="txB" fmla="*/ 21600 h 21600"/>
            </a:gdLst>
            <a:ahLst/>
            <a:cxnLst>
              <a:cxn ang="0">
                <a:pos x="-9" y="0"/>
              </a:cxn>
              <a:cxn ang="0">
                <a:pos x="147638" y="136428"/>
              </a:cxn>
              <a:cxn ang="0">
                <a:pos x="-9" y="0"/>
              </a:cxn>
              <a:cxn ang="0">
                <a:pos x="147638" y="136428"/>
              </a:cxn>
              <a:cxn ang="0">
                <a:pos x="0" y="363538"/>
              </a:cxn>
            </a:cxnLst>
            <a:rect l="txL" t="txT" r="txR" b="txB"/>
            <a:pathLst>
              <a:path w="16867" h="21600" fill="none">
                <a:moveTo>
                  <a:pt x="-1" y="0"/>
                </a:moveTo>
                <a:cubicBezTo>
                  <a:pt x="6561" y="0"/>
                  <a:pt x="12767" y="2982"/>
                  <a:pt x="16867" y="8106"/>
                </a:cubicBezTo>
              </a:path>
              <a:path w="16867" h="21600" stroke="0">
                <a:moveTo>
                  <a:pt x="-1" y="0"/>
                </a:moveTo>
                <a:cubicBezTo>
                  <a:pt x="6561" y="0"/>
                  <a:pt x="12767" y="2982"/>
                  <a:pt x="16867" y="8106"/>
                </a:cubicBezTo>
                <a:lnTo>
                  <a:pt x="0" y="21600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Arc 11"/>
          <p:cNvSpPr/>
          <p:nvPr/>
        </p:nvSpPr>
        <p:spPr>
          <a:xfrm rot="4341489" flipV="1">
            <a:off x="8773982" y="5458699"/>
            <a:ext cx="206624" cy="380741"/>
          </a:xfrm>
          <a:custGeom>
            <a:avLst/>
            <a:gdLst>
              <a:gd name="txL" fmla="*/ 0 w 16867"/>
              <a:gd name="txT" fmla="*/ 0 h 21600"/>
              <a:gd name="txR" fmla="*/ 16867 w 16867"/>
              <a:gd name="txB" fmla="*/ 21600 h 21600"/>
            </a:gdLst>
            <a:ahLst/>
            <a:cxnLst>
              <a:cxn ang="0">
                <a:pos x="-9" y="0"/>
              </a:cxn>
              <a:cxn ang="0">
                <a:pos x="146050" y="138810"/>
              </a:cxn>
              <a:cxn ang="0">
                <a:pos x="-9" y="0"/>
              </a:cxn>
              <a:cxn ang="0">
                <a:pos x="146050" y="138810"/>
              </a:cxn>
              <a:cxn ang="0">
                <a:pos x="0" y="369887"/>
              </a:cxn>
            </a:cxnLst>
            <a:rect l="txL" t="txT" r="txR" b="txB"/>
            <a:pathLst>
              <a:path w="16867" h="21600" fill="none">
                <a:moveTo>
                  <a:pt x="-1" y="0"/>
                </a:moveTo>
                <a:cubicBezTo>
                  <a:pt x="6561" y="0"/>
                  <a:pt x="12767" y="2982"/>
                  <a:pt x="16867" y="8106"/>
                </a:cubicBezTo>
              </a:path>
              <a:path w="16867" h="21600" stroke="0">
                <a:moveTo>
                  <a:pt x="-1" y="0"/>
                </a:moveTo>
                <a:cubicBezTo>
                  <a:pt x="6561" y="0"/>
                  <a:pt x="12767" y="2982"/>
                  <a:pt x="16867" y="8106"/>
                </a:cubicBezTo>
                <a:lnTo>
                  <a:pt x="0" y="21600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Line 12"/>
          <p:cNvSpPr/>
          <p:nvPr/>
        </p:nvSpPr>
        <p:spPr>
          <a:xfrm>
            <a:off x="7939316" y="4847771"/>
            <a:ext cx="1581151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Arc 13"/>
          <p:cNvSpPr/>
          <p:nvPr/>
        </p:nvSpPr>
        <p:spPr>
          <a:xfrm rot="21222886">
            <a:off x="8648364" y="3596815"/>
            <a:ext cx="196851" cy="484717"/>
          </a:xfrm>
          <a:custGeom>
            <a:avLst/>
            <a:gdLst>
              <a:gd name="txL" fmla="*/ 0 w 16869"/>
              <a:gd name="txT" fmla="*/ 0 h 21600"/>
              <a:gd name="txR" fmla="*/ 16869 w 16869"/>
              <a:gd name="txB" fmla="*/ 21600 h 21600"/>
            </a:gdLst>
            <a:ahLst/>
            <a:cxnLst>
              <a:cxn ang="0">
                <a:pos x="-9" y="0"/>
              </a:cxn>
              <a:cxn ang="0">
                <a:pos x="147638" y="136478"/>
              </a:cxn>
              <a:cxn ang="0">
                <a:pos x="-9" y="0"/>
              </a:cxn>
              <a:cxn ang="0">
                <a:pos x="147638" y="136478"/>
              </a:cxn>
              <a:cxn ang="0">
                <a:pos x="0" y="363538"/>
              </a:cxn>
            </a:cxnLst>
            <a:rect l="txL" t="txT" r="txR" b="txB"/>
            <a:pathLst>
              <a:path w="16869" h="21600" fill="none">
                <a:moveTo>
                  <a:pt x="-1" y="0"/>
                </a:moveTo>
                <a:cubicBezTo>
                  <a:pt x="6563" y="0"/>
                  <a:pt x="12770" y="2984"/>
                  <a:pt x="16869" y="8109"/>
                </a:cubicBezTo>
              </a:path>
              <a:path w="16869" h="21600" stroke="0">
                <a:moveTo>
                  <a:pt x="-1" y="0"/>
                </a:moveTo>
                <a:cubicBezTo>
                  <a:pt x="6563" y="0"/>
                  <a:pt x="12770" y="2984"/>
                  <a:pt x="16869" y="8109"/>
                </a:cubicBezTo>
                <a:lnTo>
                  <a:pt x="0" y="21600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Arc 14"/>
          <p:cNvSpPr/>
          <p:nvPr/>
        </p:nvSpPr>
        <p:spPr>
          <a:xfrm rot="17736184">
            <a:off x="8730573" y="3565326"/>
            <a:ext cx="239183" cy="289984"/>
          </a:xfrm>
          <a:custGeom>
            <a:avLst/>
            <a:gdLst>
              <a:gd name="txL" fmla="*/ 0 w 20725"/>
              <a:gd name="txT" fmla="*/ 0 h 21600"/>
              <a:gd name="txR" fmla="*/ 20725 w 20725"/>
              <a:gd name="txB" fmla="*/ 21600 h 21600"/>
            </a:gdLst>
            <a:ahLst/>
            <a:cxnLst>
              <a:cxn ang="0">
                <a:pos x="0" y="3494"/>
              </a:cxn>
              <a:cxn ang="0">
                <a:pos x="33393" y="0"/>
              </a:cxn>
              <a:cxn ang="0">
                <a:pos x="179388" y="81618"/>
              </a:cxn>
              <a:cxn ang="0">
                <a:pos x="0" y="3494"/>
              </a:cxn>
              <a:cxn ang="0">
                <a:pos x="33393" y="0"/>
              </a:cxn>
              <a:cxn ang="0">
                <a:pos x="179388" y="81618"/>
              </a:cxn>
              <a:cxn ang="0">
                <a:pos x="33393" y="217487"/>
              </a:cxn>
            </a:cxnLst>
            <a:rect l="txL" t="txT" r="txR" b="txB"/>
            <a:pathLst>
              <a:path w="20725" h="21600" fill="none">
                <a:moveTo>
                  <a:pt x="0" y="347"/>
                </a:moveTo>
                <a:cubicBezTo>
                  <a:pt x="1273" y="116"/>
                  <a:pt x="2564" y="-1"/>
                  <a:pt x="3858" y="0"/>
                </a:cubicBezTo>
                <a:cubicBezTo>
                  <a:pt x="10419" y="0"/>
                  <a:pt x="16625" y="2982"/>
                  <a:pt x="20725" y="8106"/>
                </a:cubicBezTo>
              </a:path>
              <a:path w="20725" h="21600" stroke="0">
                <a:moveTo>
                  <a:pt x="0" y="347"/>
                </a:moveTo>
                <a:cubicBezTo>
                  <a:pt x="1273" y="116"/>
                  <a:pt x="2564" y="-1"/>
                  <a:pt x="3858" y="0"/>
                </a:cubicBezTo>
                <a:cubicBezTo>
                  <a:pt x="10419" y="0"/>
                  <a:pt x="16625" y="2982"/>
                  <a:pt x="20725" y="8106"/>
                </a:cubicBezTo>
                <a:lnTo>
                  <a:pt x="3858" y="21600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Line 15"/>
          <p:cNvSpPr/>
          <p:nvPr/>
        </p:nvSpPr>
        <p:spPr>
          <a:xfrm>
            <a:off x="8752115" y="3222172"/>
            <a:ext cx="0" cy="280881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Text Box 16"/>
          <p:cNvSpPr txBox="1"/>
          <p:nvPr/>
        </p:nvSpPr>
        <p:spPr>
          <a:xfrm>
            <a:off x="9076002" y="3245093"/>
            <a:ext cx="592667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</a:p>
        </p:txBody>
      </p:sp>
      <p:sp>
        <p:nvSpPr>
          <p:cNvPr id="19" name="Text Box 17"/>
          <p:cNvSpPr txBox="1"/>
          <p:nvPr/>
        </p:nvSpPr>
        <p:spPr>
          <a:xfrm>
            <a:off x="8955316" y="5762172"/>
            <a:ext cx="497417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</a:p>
        </p:txBody>
      </p:sp>
      <p:sp>
        <p:nvSpPr>
          <p:cNvPr id="21" name="Text Box 5"/>
          <p:cNvSpPr txBox="1"/>
          <p:nvPr/>
        </p:nvSpPr>
        <p:spPr>
          <a:xfrm>
            <a:off x="1199457" y="3636144"/>
            <a:ext cx="4089516" cy="142750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dirty="0">
                <a:cs typeface="+mn-ea"/>
                <a:sym typeface="+mn-lt"/>
              </a:rPr>
              <a:t>2</a:t>
            </a:r>
            <a:r>
              <a:rPr lang="zh-CN" altLang="en-US" sz="2000" dirty="0">
                <a:cs typeface="+mn-ea"/>
                <a:sym typeface="+mn-lt"/>
              </a:rPr>
              <a:t>、分别以点</a:t>
            </a:r>
            <a:r>
              <a:rPr lang="en-US" altLang="zh-CN" sz="2000" dirty="0">
                <a:cs typeface="+mn-ea"/>
                <a:sym typeface="+mn-lt"/>
              </a:rPr>
              <a:t>A</a:t>
            </a:r>
            <a:r>
              <a:rPr lang="zh-CN" altLang="en-US" sz="2000" dirty="0">
                <a:cs typeface="+mn-ea"/>
                <a:sym typeface="+mn-lt"/>
              </a:rPr>
              <a:t>、</a:t>
            </a:r>
            <a:r>
              <a:rPr lang="en-US" altLang="zh-CN" sz="2000" dirty="0">
                <a:cs typeface="+mn-ea"/>
                <a:sym typeface="+mn-lt"/>
              </a:rPr>
              <a:t>B</a:t>
            </a:r>
            <a:r>
              <a:rPr lang="zh-CN" altLang="en-US" sz="2000" dirty="0">
                <a:cs typeface="+mn-ea"/>
                <a:sym typeface="+mn-lt"/>
              </a:rPr>
              <a:t>为圆心，大于的长为半径作弧（为什么），两弧相交于</a:t>
            </a:r>
            <a:r>
              <a:rPr lang="en-US" altLang="zh-CN" sz="2000" dirty="0">
                <a:cs typeface="+mn-ea"/>
                <a:sym typeface="+mn-lt"/>
              </a:rPr>
              <a:t>C</a:t>
            </a:r>
            <a:r>
              <a:rPr lang="zh-CN" altLang="en-US" sz="2000" dirty="0">
                <a:cs typeface="+mn-ea"/>
                <a:sym typeface="+mn-lt"/>
              </a:rPr>
              <a:t>、</a:t>
            </a:r>
            <a:r>
              <a:rPr lang="en-US" altLang="zh-CN" sz="2000" dirty="0">
                <a:cs typeface="+mn-ea"/>
                <a:sym typeface="+mn-lt"/>
              </a:rPr>
              <a:t>D</a:t>
            </a:r>
            <a:r>
              <a:rPr lang="zh-CN" altLang="en-US" sz="2000" dirty="0">
                <a:cs typeface="+mn-ea"/>
                <a:sym typeface="+mn-lt"/>
              </a:rPr>
              <a:t>两点</a:t>
            </a: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07780" y="4039331"/>
            <a:ext cx="3263900" cy="1651000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1025185" y="442822"/>
            <a:ext cx="8394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尺规作图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8" grpId="0"/>
      <p:bldP spid="19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2"/>
          <p:cNvGrpSpPr/>
          <p:nvPr/>
        </p:nvGrpSpPr>
        <p:grpSpPr>
          <a:xfrm>
            <a:off x="1138855" y="1514089"/>
            <a:ext cx="10217150" cy="4538135"/>
            <a:chOff x="689" y="935"/>
            <a:chExt cx="4827" cy="2144"/>
          </a:xfrm>
        </p:grpSpPr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689" y="935"/>
              <a:ext cx="4322" cy="39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1219200">
                <a:defRPr/>
              </a:pPr>
              <a:r>
                <a:rPr lang="en-US" altLang="zh-CN" sz="2400" b="1" dirty="0">
                  <a:solidFill>
                    <a:srgbClr val="000000"/>
                  </a:solidFill>
                  <a:cs typeface="+mn-ea"/>
                  <a:sym typeface="+mn-lt"/>
                </a:rPr>
                <a:t>1.</a:t>
              </a:r>
              <a:r>
                <a:rPr lang="zh-CN" altLang="en-US" sz="2400" b="1" dirty="0">
                  <a:solidFill>
                    <a:srgbClr val="000000"/>
                  </a:solidFill>
                  <a:cs typeface="+mn-ea"/>
                  <a:sym typeface="+mn-lt"/>
                </a:rPr>
                <a:t>如图，若</a:t>
              </a:r>
              <a:r>
                <a:rPr lang="en-US" altLang="zh-CN" sz="2400" b="1" dirty="0">
                  <a:solidFill>
                    <a:srgbClr val="000000"/>
                  </a:solidFill>
                  <a:cs typeface="+mn-ea"/>
                  <a:sym typeface="+mn-lt"/>
                </a:rPr>
                <a:t>AC=12</a:t>
              </a:r>
              <a:r>
                <a:rPr lang="zh-CN" altLang="en-US" sz="2400" b="1" dirty="0">
                  <a:solidFill>
                    <a:srgbClr val="000000"/>
                  </a:solidFill>
                  <a:cs typeface="+mn-ea"/>
                  <a:sym typeface="+mn-lt"/>
                </a:rPr>
                <a:t>，</a:t>
              </a:r>
              <a:r>
                <a:rPr lang="en-US" altLang="zh-CN" sz="2400" b="1" dirty="0">
                  <a:solidFill>
                    <a:srgbClr val="000000"/>
                  </a:solidFill>
                  <a:cs typeface="+mn-ea"/>
                  <a:sym typeface="+mn-lt"/>
                </a:rPr>
                <a:t>BC=7</a:t>
              </a:r>
              <a:r>
                <a:rPr lang="zh-CN" altLang="en-US" sz="2400" b="1" dirty="0">
                  <a:solidFill>
                    <a:srgbClr val="000000"/>
                  </a:solidFill>
                  <a:cs typeface="+mn-ea"/>
                  <a:sym typeface="+mn-lt"/>
                </a:rPr>
                <a:t>，</a:t>
              </a:r>
              <a:r>
                <a:rPr lang="en-US" altLang="zh-CN" sz="2400" b="1" dirty="0">
                  <a:solidFill>
                    <a:srgbClr val="000000"/>
                  </a:solidFill>
                  <a:cs typeface="+mn-ea"/>
                  <a:sym typeface="+mn-lt"/>
                </a:rPr>
                <a:t>AB</a:t>
              </a:r>
              <a:r>
                <a:rPr lang="zh-CN" altLang="en-US" sz="2400" b="1" dirty="0">
                  <a:solidFill>
                    <a:srgbClr val="000000"/>
                  </a:solidFill>
                  <a:cs typeface="+mn-ea"/>
                  <a:sym typeface="+mn-lt"/>
                </a:rPr>
                <a:t>的垂直平分线交</a:t>
              </a:r>
              <a:r>
                <a:rPr lang="en-US" altLang="zh-CN" sz="2400" b="1" dirty="0">
                  <a:solidFill>
                    <a:srgbClr val="000000"/>
                  </a:solidFill>
                  <a:cs typeface="+mn-ea"/>
                  <a:sym typeface="+mn-lt"/>
                </a:rPr>
                <a:t>AB</a:t>
              </a:r>
              <a:r>
                <a:rPr lang="zh-CN" altLang="en-US" sz="2400" b="1" dirty="0">
                  <a:solidFill>
                    <a:srgbClr val="000000"/>
                  </a:solidFill>
                  <a:cs typeface="+mn-ea"/>
                  <a:sym typeface="+mn-lt"/>
                </a:rPr>
                <a:t>于</a:t>
              </a:r>
              <a:r>
                <a:rPr lang="en-US" altLang="zh-CN" sz="2400" b="1" dirty="0">
                  <a:solidFill>
                    <a:srgbClr val="000000"/>
                  </a:solidFill>
                  <a:cs typeface="+mn-ea"/>
                  <a:sym typeface="+mn-lt"/>
                </a:rPr>
                <a:t>E</a:t>
              </a:r>
              <a:r>
                <a:rPr lang="zh-CN" altLang="en-US" sz="2400" b="1" dirty="0">
                  <a:solidFill>
                    <a:srgbClr val="000000"/>
                  </a:solidFill>
                  <a:cs typeface="+mn-ea"/>
                  <a:sym typeface="+mn-lt"/>
                </a:rPr>
                <a:t>，交</a:t>
              </a:r>
              <a:r>
                <a:rPr lang="en-US" altLang="zh-CN" sz="2400" b="1" dirty="0">
                  <a:solidFill>
                    <a:srgbClr val="000000"/>
                  </a:solidFill>
                  <a:cs typeface="+mn-ea"/>
                  <a:sym typeface="+mn-lt"/>
                </a:rPr>
                <a:t>AC</a:t>
              </a:r>
              <a:r>
                <a:rPr lang="zh-CN" altLang="en-US" sz="2400" b="1" dirty="0">
                  <a:solidFill>
                    <a:srgbClr val="000000"/>
                  </a:solidFill>
                  <a:cs typeface="+mn-ea"/>
                  <a:sym typeface="+mn-lt"/>
                </a:rPr>
                <a:t>于</a:t>
              </a:r>
              <a:r>
                <a:rPr lang="en-US" altLang="zh-CN" sz="2400" b="1" dirty="0">
                  <a:solidFill>
                    <a:srgbClr val="000000"/>
                  </a:solidFill>
                  <a:cs typeface="+mn-ea"/>
                  <a:sym typeface="+mn-lt"/>
                </a:rPr>
                <a:t>D</a:t>
              </a:r>
              <a:r>
                <a:rPr lang="zh-CN" altLang="en-US" sz="2400" b="1" dirty="0">
                  <a:solidFill>
                    <a:srgbClr val="000000"/>
                  </a:solidFill>
                  <a:cs typeface="+mn-ea"/>
                  <a:sym typeface="+mn-lt"/>
                </a:rPr>
                <a:t>，求△</a:t>
              </a:r>
              <a:r>
                <a:rPr lang="en-US" altLang="zh-CN" sz="2400" b="1" dirty="0">
                  <a:solidFill>
                    <a:srgbClr val="000000"/>
                  </a:solidFill>
                  <a:cs typeface="+mn-ea"/>
                  <a:sym typeface="+mn-lt"/>
                </a:rPr>
                <a:t>BCD</a:t>
              </a:r>
              <a:r>
                <a:rPr lang="zh-CN" altLang="en-US" sz="2400" b="1" dirty="0">
                  <a:solidFill>
                    <a:srgbClr val="000000"/>
                  </a:solidFill>
                  <a:cs typeface="+mn-ea"/>
                  <a:sym typeface="+mn-lt"/>
                </a:rPr>
                <a:t>的周长。</a:t>
              </a:r>
            </a:p>
          </p:txBody>
        </p:sp>
        <p:grpSp>
          <p:nvGrpSpPr>
            <p:cNvPr id="23" name="Group 15"/>
            <p:cNvGrpSpPr/>
            <p:nvPr/>
          </p:nvGrpSpPr>
          <p:grpSpPr>
            <a:xfrm>
              <a:off x="4105" y="1344"/>
              <a:ext cx="1411" cy="1735"/>
              <a:chOff x="3379" y="1706"/>
              <a:chExt cx="1411" cy="1735"/>
            </a:xfrm>
          </p:grpSpPr>
          <p:sp>
            <p:nvSpPr>
              <p:cNvPr id="24" name="AutoShape 5"/>
              <p:cNvSpPr/>
              <p:nvPr/>
            </p:nvSpPr>
            <p:spPr>
              <a:xfrm>
                <a:off x="3606" y="1888"/>
                <a:ext cx="952" cy="1406"/>
              </a:xfrm>
              <a:prstGeom prst="triangle">
                <a:avLst>
                  <a:gd name="adj" fmla="val 50000"/>
                </a:avLst>
              </a:prstGeom>
              <a:noFill/>
              <a:ln w="2857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defTabSz="914400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Line 6"/>
              <p:cNvSpPr/>
              <p:nvPr/>
            </p:nvSpPr>
            <p:spPr>
              <a:xfrm>
                <a:off x="3379" y="2478"/>
                <a:ext cx="1270" cy="408"/>
              </a:xfrm>
              <a:prstGeom prst="line">
                <a:avLst/>
              </a:prstGeom>
              <a:ln w="28575" cap="flat" cmpd="sng">
                <a:solidFill>
                  <a:srgbClr val="FF33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Line 7"/>
              <p:cNvSpPr/>
              <p:nvPr/>
            </p:nvSpPr>
            <p:spPr>
              <a:xfrm flipH="1">
                <a:off x="3606" y="2795"/>
                <a:ext cx="771" cy="499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Freeform 9"/>
              <p:cNvSpPr/>
              <p:nvPr/>
            </p:nvSpPr>
            <p:spPr>
              <a:xfrm>
                <a:off x="3851" y="2560"/>
                <a:ext cx="91" cy="90"/>
              </a:xfrm>
              <a:custGeom>
                <a:avLst/>
                <a:gdLst>
                  <a:gd name="txL" fmla="*/ 0 w 91"/>
                  <a:gd name="txT" fmla="*/ 0 h 90"/>
                  <a:gd name="txR" fmla="*/ 91 w 91"/>
                  <a:gd name="txB" fmla="*/ 90 h 90"/>
                </a:gdLst>
                <a:ahLst/>
                <a:cxnLst>
                  <a:cxn ang="0">
                    <a:pos x="0" y="0"/>
                  </a:cxn>
                  <a:cxn ang="0">
                    <a:pos x="91" y="45"/>
                  </a:cxn>
                  <a:cxn ang="0">
                    <a:pos x="46" y="90"/>
                  </a:cxn>
                </a:cxnLst>
                <a:rect l="txL" t="txT" r="txR" b="txB"/>
                <a:pathLst>
                  <a:path w="91" h="90">
                    <a:moveTo>
                      <a:pt x="0" y="0"/>
                    </a:moveTo>
                    <a:lnTo>
                      <a:pt x="91" y="45"/>
                    </a:lnTo>
                    <a:lnTo>
                      <a:pt x="46" y="90"/>
                    </a:lnTo>
                  </a:path>
                </a:pathLst>
              </a:custGeom>
              <a:noFill/>
              <a:ln w="19050" cap="flat" cmpd="sng">
                <a:solidFill>
                  <a:schemeClr val="tx1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Text Box 10"/>
              <p:cNvSpPr txBox="1"/>
              <p:nvPr/>
            </p:nvSpPr>
            <p:spPr>
              <a:xfrm>
                <a:off x="4377" y="2568"/>
                <a:ext cx="204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D</a:t>
                </a:r>
              </a:p>
            </p:txBody>
          </p:sp>
          <p:sp>
            <p:nvSpPr>
              <p:cNvPr id="29" name="Text Box 11"/>
              <p:cNvSpPr txBox="1"/>
              <p:nvPr/>
            </p:nvSpPr>
            <p:spPr>
              <a:xfrm>
                <a:off x="4558" y="3180"/>
                <a:ext cx="232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defTabSz="914400"/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C</a:t>
                </a:r>
              </a:p>
            </p:txBody>
          </p:sp>
          <p:sp>
            <p:nvSpPr>
              <p:cNvPr id="30" name="Text Box 12"/>
              <p:cNvSpPr txBox="1"/>
              <p:nvPr/>
            </p:nvSpPr>
            <p:spPr>
              <a:xfrm>
                <a:off x="3379" y="3203"/>
                <a:ext cx="204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B</a:t>
                </a:r>
              </a:p>
            </p:txBody>
          </p:sp>
          <p:sp>
            <p:nvSpPr>
              <p:cNvPr id="31" name="Text Box 13"/>
              <p:cNvSpPr txBox="1"/>
              <p:nvPr/>
            </p:nvSpPr>
            <p:spPr>
              <a:xfrm>
                <a:off x="3560" y="2523"/>
                <a:ext cx="195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E</a:t>
                </a:r>
              </a:p>
            </p:txBody>
          </p:sp>
          <p:sp>
            <p:nvSpPr>
              <p:cNvPr id="32" name="Text Box 14"/>
              <p:cNvSpPr txBox="1"/>
              <p:nvPr/>
            </p:nvSpPr>
            <p:spPr>
              <a:xfrm>
                <a:off x="4059" y="1706"/>
                <a:ext cx="204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A</a:t>
                </a:r>
              </a:p>
            </p:txBody>
          </p:sp>
        </p:grpSp>
      </p:grpSp>
      <p:grpSp>
        <p:nvGrpSpPr>
          <p:cNvPr id="33" name="Group 23"/>
          <p:cNvGrpSpPr/>
          <p:nvPr/>
        </p:nvGrpSpPr>
        <p:grpSpPr>
          <a:xfrm>
            <a:off x="1138855" y="2673486"/>
            <a:ext cx="7391400" cy="3689351"/>
            <a:chOff x="431" y="1748"/>
            <a:chExt cx="3492" cy="1743"/>
          </a:xfrm>
        </p:grpSpPr>
        <p:sp>
          <p:nvSpPr>
            <p:cNvPr id="34" name="Text Box 16"/>
            <p:cNvSpPr txBox="1"/>
            <p:nvPr/>
          </p:nvSpPr>
          <p:spPr>
            <a:xfrm>
              <a:off x="431" y="1748"/>
              <a:ext cx="609" cy="23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914400"/>
              <a:r>
                <a:rPr lang="zh-CN" altLang="en-US" sz="2665" b="1" dirty="0">
                  <a:solidFill>
                    <a:prstClr val="black"/>
                  </a:solidFill>
                  <a:cs typeface="+mn-ea"/>
                  <a:sym typeface="+mn-lt"/>
                </a:rPr>
                <a:t>解：</a:t>
              </a:r>
            </a:p>
          </p:txBody>
        </p:sp>
        <p:sp>
          <p:nvSpPr>
            <p:cNvPr id="35" name="Text Box 17"/>
            <p:cNvSpPr txBox="1">
              <a:spLocks noChangeArrowheads="1"/>
            </p:cNvSpPr>
            <p:nvPr/>
          </p:nvSpPr>
          <p:spPr bwMode="auto">
            <a:xfrm>
              <a:off x="894" y="1799"/>
              <a:ext cx="3029" cy="169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  <a:defRPr/>
              </a:pPr>
              <a:r>
                <a:rPr lang="en-US" altLang="zh-CN" sz="2665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∵ED</a:t>
              </a:r>
              <a:r>
                <a:rPr lang="zh-CN" altLang="en-US" sz="2665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是线段</a:t>
              </a:r>
              <a:r>
                <a:rPr lang="en-US" altLang="zh-CN" sz="2665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AB</a:t>
              </a:r>
              <a:r>
                <a:rPr lang="zh-CN" altLang="en-US" sz="2665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的垂直平分线</a:t>
              </a:r>
            </a:p>
            <a:p>
              <a:pPr defTabSz="1219200">
                <a:spcBef>
                  <a:spcPct val="50000"/>
                </a:spcBef>
                <a:defRPr/>
              </a:pPr>
              <a:r>
                <a:rPr lang="zh-CN" altLang="en-US" sz="2665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∴</a:t>
              </a:r>
            </a:p>
            <a:p>
              <a:pPr defTabSz="1219200">
                <a:spcBef>
                  <a:spcPct val="50000"/>
                </a:spcBef>
                <a:defRPr/>
              </a:pPr>
              <a:r>
                <a:rPr lang="zh-CN" altLang="en-US" sz="2665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∵ △</a:t>
              </a:r>
              <a:r>
                <a:rPr lang="en-US" altLang="zh-CN" sz="2665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BCD</a:t>
              </a:r>
              <a:r>
                <a:rPr lang="zh-CN" altLang="en-US" sz="2665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的周长</a:t>
              </a:r>
              <a:r>
                <a:rPr lang="en-US" altLang="zh-CN" sz="2665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=BD+DC+BC</a:t>
              </a:r>
            </a:p>
            <a:p>
              <a:pPr defTabSz="1219200">
                <a:spcBef>
                  <a:spcPct val="50000"/>
                </a:spcBef>
                <a:defRPr/>
              </a:pPr>
              <a:r>
                <a:rPr lang="en-US" altLang="zh-CN" sz="2665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∴ △BCD</a:t>
              </a:r>
              <a:r>
                <a:rPr lang="zh-CN" altLang="en-US" sz="2665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的周长</a:t>
              </a:r>
              <a:r>
                <a:rPr lang="en-US" altLang="zh-CN" sz="2665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=</a:t>
              </a:r>
            </a:p>
            <a:p>
              <a:pPr defTabSz="1219200">
                <a:spcBef>
                  <a:spcPct val="50000"/>
                </a:spcBef>
                <a:defRPr/>
              </a:pPr>
              <a:r>
                <a:rPr lang="en-US" altLang="zh-CN" sz="2665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              =</a:t>
              </a:r>
            </a:p>
            <a:p>
              <a:pPr defTabSz="1219200">
                <a:spcBef>
                  <a:spcPct val="50000"/>
                </a:spcBef>
                <a:defRPr/>
              </a:pPr>
              <a:r>
                <a:rPr lang="en-US" altLang="zh-CN" sz="2665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              =</a:t>
              </a:r>
            </a:p>
          </p:txBody>
        </p:sp>
      </p:grp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2522687" y="3429000"/>
            <a:ext cx="1372492" cy="5027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defTabSz="1219200">
              <a:defRPr/>
            </a:pPr>
            <a:r>
              <a:rPr lang="en-US" altLang="zh-CN" sz="2665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BD=AD</a:t>
            </a:r>
          </a:p>
        </p:txBody>
      </p:sp>
      <p:sp>
        <p:nvSpPr>
          <p:cNvPr id="37" name="Text Box 19"/>
          <p:cNvSpPr txBox="1">
            <a:spLocks noChangeArrowheads="1"/>
          </p:cNvSpPr>
          <p:nvPr/>
        </p:nvSpPr>
        <p:spPr bwMode="auto">
          <a:xfrm>
            <a:off x="4925735" y="4586952"/>
            <a:ext cx="2066591" cy="5027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defTabSz="1219200">
              <a:defRPr/>
            </a:pPr>
            <a:r>
              <a:rPr lang="en-US" altLang="zh-CN" sz="2665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AD+DC+BC</a:t>
            </a: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4925735" y="5209213"/>
            <a:ext cx="1372492" cy="5027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defTabSz="1219200">
              <a:defRPr/>
            </a:pPr>
            <a:r>
              <a:rPr lang="en-US" altLang="zh-CN" sz="2665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AC+BC</a:t>
            </a:r>
          </a:p>
        </p:txBody>
      </p:sp>
      <p:sp>
        <p:nvSpPr>
          <p:cNvPr id="39" name="Text Box 21"/>
          <p:cNvSpPr txBox="1">
            <a:spLocks noChangeArrowheads="1"/>
          </p:cNvSpPr>
          <p:nvPr/>
        </p:nvSpPr>
        <p:spPr bwMode="auto">
          <a:xfrm>
            <a:off x="4917645" y="5800841"/>
            <a:ext cx="1539204" cy="5027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defTabSz="1219200">
              <a:defRPr/>
            </a:pPr>
            <a:r>
              <a:rPr lang="en-US" altLang="zh-CN" sz="2665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12+7=19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1025185" y="442822"/>
            <a:ext cx="8394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99456" y="1248350"/>
            <a:ext cx="10878971" cy="1550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>
              <a:lnSpc>
                <a:spcPct val="150000"/>
              </a:lnSpc>
              <a:spcBef>
                <a:spcPct val="20000"/>
              </a:spcBef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如图，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AD⊥BC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BD =DC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，点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C 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在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AE 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的垂直平分线上，</a:t>
            </a:r>
            <a:endParaRPr lang="en-US" altLang="zh-CN" sz="20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algn="just" defTabSz="914400">
              <a:lnSpc>
                <a:spcPct val="150000"/>
              </a:lnSpc>
              <a:spcBef>
                <a:spcPct val="20000"/>
              </a:spcBef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1)AB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AC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CE 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的长度有什么关系？</a:t>
            </a:r>
            <a:endParaRPr lang="en-US" altLang="zh-CN" sz="20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algn="just" defTabSz="914400">
              <a:lnSpc>
                <a:spcPct val="150000"/>
              </a:lnSpc>
              <a:spcBef>
                <a:spcPct val="20000"/>
              </a:spcBef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2)AB + BD 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与 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DE 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有什么关系？</a:t>
            </a:r>
          </a:p>
        </p:txBody>
      </p:sp>
      <p:grpSp>
        <p:nvGrpSpPr>
          <p:cNvPr id="6" name="Group 6"/>
          <p:cNvGrpSpPr/>
          <p:nvPr/>
        </p:nvGrpSpPr>
        <p:grpSpPr bwMode="auto">
          <a:xfrm>
            <a:off x="1025185" y="3320058"/>
            <a:ext cx="4102039" cy="2414299"/>
            <a:chOff x="0" y="-237"/>
            <a:chExt cx="2964" cy="2206"/>
          </a:xfrm>
        </p:grpSpPr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142" y="323"/>
              <a:ext cx="1232" cy="1066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34" y="1387"/>
              <a:ext cx="25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758" y="339"/>
              <a:ext cx="0" cy="10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625" y="-237"/>
              <a:ext cx="447" cy="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US" altLang="zh-CN" sz="3735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 </a:t>
              </a:r>
              <a:endParaRPr lang="zh-CN" altLang="en-US" sz="3735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0" y="1360"/>
              <a:ext cx="460" cy="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US" altLang="zh-CN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 </a:t>
              </a:r>
              <a:endParaRPr lang="zh-CN" altLang="en-US" sz="373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217" y="1360"/>
              <a:ext cx="480" cy="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US" altLang="zh-CN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 </a:t>
              </a:r>
              <a:endParaRPr lang="zh-CN" altLang="en-US" sz="373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616" y="1360"/>
              <a:ext cx="480" cy="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US" altLang="zh-CN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D </a:t>
              </a:r>
              <a:endParaRPr lang="zh-CN" altLang="en-US" sz="373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759" y="1299"/>
              <a:ext cx="88" cy="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750" y="315"/>
              <a:ext cx="1952" cy="10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2504" y="1360"/>
              <a:ext cx="460" cy="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US" altLang="zh-CN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E </a:t>
              </a:r>
              <a:endParaRPr lang="zh-CN" altLang="en-US" sz="373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5398891" y="3877708"/>
            <a:ext cx="389241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20000"/>
              </a:spcBef>
            </a:pP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1)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解：</a:t>
            </a:r>
            <a:endParaRPr lang="en-US" altLang="zh-CN" sz="2000" b="1" dirty="0"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spcBef>
                <a:spcPct val="20000"/>
              </a:spcBef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∵　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AD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⊥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BC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BD 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DC</a:t>
            </a:r>
            <a:endParaRPr lang="zh-CN" altLang="en-US" sz="2000" b="1" dirty="0">
              <a:latin typeface="+mn-lt"/>
              <a:ea typeface="+mn-ea"/>
              <a:cs typeface="+mn-ea"/>
              <a:sym typeface="+mn-lt"/>
            </a:endParaRPr>
          </a:p>
          <a:p>
            <a:pPr defTabSz="914400">
              <a:spcBef>
                <a:spcPct val="20000"/>
              </a:spcBef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∴　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AD 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是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BC 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的垂直平分线    </a:t>
            </a:r>
          </a:p>
          <a:p>
            <a:pPr defTabSz="914400">
              <a:spcBef>
                <a:spcPct val="20000"/>
              </a:spcBef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∴　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AB 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AC</a:t>
            </a:r>
            <a:endParaRPr lang="zh-CN" altLang="en-US" sz="2000" b="1" dirty="0">
              <a:latin typeface="+mn-lt"/>
              <a:ea typeface="+mn-ea"/>
              <a:cs typeface="+mn-ea"/>
              <a:sym typeface="+mn-lt"/>
            </a:endParaRPr>
          </a:p>
          <a:p>
            <a:pPr defTabSz="914400">
              <a:spcBef>
                <a:spcPct val="20000"/>
              </a:spcBef>
            </a:pP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∵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　点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C 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在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AE 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的垂直平分线上</a:t>
            </a:r>
          </a:p>
          <a:p>
            <a:pPr defTabSz="914400">
              <a:spcBef>
                <a:spcPct val="20000"/>
              </a:spcBef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∴　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AC 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CE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． ∴　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AB 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AC 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CE</a:t>
            </a:r>
            <a:endParaRPr lang="zh-CN" altLang="en-US" sz="2000" b="1" i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8245586" y="1859572"/>
            <a:ext cx="3435138" cy="207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2)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解：</a:t>
            </a:r>
            <a:endParaRPr lang="en-US" altLang="zh-CN" sz="2000" b="1" dirty="0"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∵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AB 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CE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BD 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DC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</a:t>
            </a:r>
            <a:endParaRPr lang="en-US" altLang="zh-CN" sz="2000" b="1" dirty="0"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∴　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AB 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+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BD 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CD 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+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CE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．</a:t>
            </a:r>
          </a:p>
          <a:p>
            <a:pPr defTabSz="9144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  即　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AB 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+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BD 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000" b="1" i="1" dirty="0">
                <a:latin typeface="+mn-lt"/>
                <a:ea typeface="+mn-ea"/>
                <a:cs typeface="+mn-ea"/>
                <a:sym typeface="+mn-lt"/>
              </a:rPr>
              <a:t>DE 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．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025185" y="442822"/>
            <a:ext cx="8394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21279" y="1495092"/>
            <a:ext cx="11684489" cy="525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defTabSz="914400" eaLnBrk="1" hangingPunct="1">
              <a:spcBef>
                <a:spcPct val="20000"/>
              </a:spcBef>
            </a:pP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如图，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 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AC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MB 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MC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．直线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AM 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是线段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BC 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的垂直平分线吗？</a:t>
            </a:r>
          </a:p>
        </p:txBody>
      </p:sp>
      <p:grpSp>
        <p:nvGrpSpPr>
          <p:cNvPr id="6" name="Group 6"/>
          <p:cNvGrpSpPr/>
          <p:nvPr/>
        </p:nvGrpSpPr>
        <p:grpSpPr bwMode="auto">
          <a:xfrm>
            <a:off x="921279" y="2426317"/>
            <a:ext cx="3162249" cy="3728215"/>
            <a:chOff x="0" y="0"/>
            <a:chExt cx="1855" cy="2187"/>
          </a:xfrm>
        </p:grpSpPr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150" y="323"/>
              <a:ext cx="1504" cy="1584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902" y="347"/>
              <a:ext cx="0" cy="15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H="1">
              <a:off x="158" y="1363"/>
              <a:ext cx="744" cy="53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894" y="1355"/>
              <a:ext cx="760" cy="55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776" y="0"/>
              <a:ext cx="292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US" altLang="zh-CN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 </a:t>
              </a:r>
              <a:endParaRPr lang="zh-CN" altLang="en-US" sz="373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0" y="1864"/>
              <a:ext cx="301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US" altLang="zh-CN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 </a:t>
              </a:r>
              <a:endParaRPr lang="zh-CN" altLang="en-US" sz="373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541" y="1872"/>
              <a:ext cx="314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US" altLang="zh-CN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 </a:t>
              </a:r>
              <a:endParaRPr lang="zh-CN" altLang="en-US" sz="373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752" y="1872"/>
              <a:ext cx="314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US" altLang="zh-CN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D </a:t>
              </a:r>
              <a:endParaRPr lang="zh-CN" altLang="en-US" sz="373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616" y="1112"/>
              <a:ext cx="339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US" altLang="zh-CN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M </a:t>
              </a:r>
              <a:endParaRPr lang="zh-CN" altLang="en-US" sz="373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49298" y="2135352"/>
            <a:ext cx="7118351" cy="4279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解：</a:t>
            </a:r>
            <a:endParaRPr lang="en-US" altLang="zh-CN" sz="2400" b="1" dirty="0"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∵　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AB 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AC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，</a:t>
            </a:r>
          </a:p>
          <a:p>
            <a:pPr defTabSz="9144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∴　点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A 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在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BC 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的垂直平分线．</a:t>
            </a:r>
          </a:p>
          <a:p>
            <a:pPr defTabSz="9144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∵　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MB 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MC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，</a:t>
            </a:r>
          </a:p>
          <a:p>
            <a:pPr defTabSz="9144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∵　点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M 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在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BC 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的垂直平分线上∴　直线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AM 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是线段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BC 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的垂直  </a:t>
            </a:r>
          </a:p>
          <a:p>
            <a:pPr defTabSz="9144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    平分线．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025185" y="442822"/>
            <a:ext cx="8394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42539" y="1516928"/>
            <a:ext cx="11946467" cy="4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defTabSz="914400" eaLnBrk="1" hangingPunct="1">
              <a:spcBef>
                <a:spcPct val="20000"/>
              </a:spcBef>
            </a:pP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4.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如图，过点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 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画∠</a:t>
            </a:r>
            <a:r>
              <a:rPr lang="en-GB" altLang="en-US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AOB 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两边的垂线，并和同桌交流你的作图过程． </a:t>
            </a:r>
          </a:p>
        </p:txBody>
      </p:sp>
      <p:grpSp>
        <p:nvGrpSpPr>
          <p:cNvPr id="6" name="Group 5"/>
          <p:cNvGrpSpPr/>
          <p:nvPr/>
        </p:nvGrpSpPr>
        <p:grpSpPr bwMode="auto">
          <a:xfrm>
            <a:off x="1387345" y="2388787"/>
            <a:ext cx="4480055" cy="3106606"/>
            <a:chOff x="0" y="0"/>
            <a:chExt cx="2877" cy="1995"/>
          </a:xfrm>
        </p:grpSpPr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02" y="1851"/>
              <a:ext cx="2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310" y="307"/>
              <a:ext cx="1240" cy="1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750" y="1347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528" y="0"/>
              <a:ext cx="292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GB" altLang="en-US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 </a:t>
              </a:r>
              <a:endParaRPr lang="zh-CN" altLang="en-US" sz="373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576" y="1672"/>
              <a:ext cx="301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GB" altLang="en-US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 </a:t>
              </a:r>
              <a:endParaRPr lang="zh-CN" altLang="en-US" sz="373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0" y="1680"/>
              <a:ext cx="326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GB" altLang="en-US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O </a:t>
              </a:r>
              <a:endParaRPr lang="zh-CN" altLang="en-US" sz="373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816" y="1184"/>
              <a:ext cx="292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GB" altLang="en-US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P </a:t>
              </a:r>
              <a:endParaRPr lang="zh-CN" altLang="en-US" sz="373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7163727" y="3628962"/>
            <a:ext cx="4057299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3735" dirty="0">
                <a:solidFill>
                  <a:srgbClr val="FF0000"/>
                </a:solidFill>
                <a:cs typeface="+mn-ea"/>
                <a:sym typeface="+mn-lt"/>
              </a:rPr>
              <a:t>与第十页方法类似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025185" y="442822"/>
            <a:ext cx="8394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Rot="1"/>
          </p:cNvSpPr>
          <p:nvPr/>
        </p:nvSpPr>
        <p:spPr>
          <a:xfrm>
            <a:off x="1204086" y="1683159"/>
            <a:ext cx="11387667" cy="5592233"/>
          </a:xfrm>
          <a:prstGeom prst="rect">
            <a:avLst/>
          </a:prstGeom>
        </p:spPr>
        <p:txBody>
          <a:bodyPr vert="horz" wrap="square" lIns="121920" tIns="60960" rIns="121920" bIns="6096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200" eaLnBrk="1" hangingPunct="1">
              <a:buNone/>
            </a:pP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5.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你能作出五角星的其它对称轴吗？</a:t>
            </a: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5786" y="2761811"/>
            <a:ext cx="4216400" cy="365336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文本框 6"/>
          <p:cNvSpPr txBox="1"/>
          <p:nvPr/>
        </p:nvSpPr>
        <p:spPr>
          <a:xfrm>
            <a:off x="1025185" y="442822"/>
            <a:ext cx="8394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Rot="1"/>
          </p:cNvSpPr>
          <p:nvPr/>
        </p:nvSpPr>
        <p:spPr>
          <a:xfrm>
            <a:off x="743187" y="1191703"/>
            <a:ext cx="11567583" cy="1567830"/>
          </a:xfrm>
          <a:prstGeom prst="rect">
            <a:avLst/>
          </a:prstGeom>
        </p:spPr>
        <p:txBody>
          <a:bodyPr vert="horz" wrap="square" lIns="121920" tIns="60960" rIns="121920" bIns="6096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defTabSz="1219200" eaLnBrk="1" hangingPunct="1">
              <a:buNone/>
            </a:pPr>
            <a:endParaRPr lang="zh-CN" altLang="en-US" sz="44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marL="0" indent="0" defTabSz="1219200" eaLnBrk="1" hangingPunct="1">
              <a:buNone/>
            </a:pP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6.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请找出一点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P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，使点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P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到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，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B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两点的距离相等，并且点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P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在∠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ACB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的平分线上。</a:t>
            </a: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3787" y="2759533"/>
            <a:ext cx="6705600" cy="3606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文本框 6"/>
          <p:cNvSpPr txBox="1"/>
          <p:nvPr/>
        </p:nvSpPr>
        <p:spPr>
          <a:xfrm>
            <a:off x="1025185" y="442822"/>
            <a:ext cx="8394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占位符 27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60" r="25760"/>
          <a:stretch>
            <a:fillRect/>
          </a:stretch>
        </p:blipFill>
        <p:spPr>
          <a:xfrm>
            <a:off x="7978968" y="2"/>
            <a:ext cx="4213032" cy="4887117"/>
          </a:xfrm>
        </p:spPr>
      </p:pic>
      <p:pic>
        <p:nvPicPr>
          <p:cNvPr id="30" name="图片占位符 29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51" t="48885" r="9861" b="1"/>
          <a:stretch>
            <a:fillRect/>
          </a:stretch>
        </p:blipFill>
        <p:spPr>
          <a:xfrm>
            <a:off x="7011622" y="1934695"/>
            <a:ext cx="4213031" cy="4887117"/>
          </a:xfrm>
        </p:spPr>
      </p:pic>
      <p:sp>
        <p:nvSpPr>
          <p:cNvPr id="23" name="Isosceles Triangle 22"/>
          <p:cNvSpPr/>
          <p:nvPr/>
        </p:nvSpPr>
        <p:spPr>
          <a:xfrm>
            <a:off x="7899400" y="-10375"/>
            <a:ext cx="4254500" cy="2374900"/>
          </a:xfrm>
          <a:custGeom>
            <a:avLst/>
            <a:gdLst>
              <a:gd name="connsiteX0" fmla="*/ 0 w 2501900"/>
              <a:gd name="connsiteY0" fmla="*/ 1742225 h 1742225"/>
              <a:gd name="connsiteX1" fmla="*/ 1250950 w 2501900"/>
              <a:gd name="connsiteY1" fmla="*/ 0 h 1742225"/>
              <a:gd name="connsiteX2" fmla="*/ 2501900 w 2501900"/>
              <a:gd name="connsiteY2" fmla="*/ 1742225 h 1742225"/>
              <a:gd name="connsiteX3" fmla="*/ 0 w 2501900"/>
              <a:gd name="connsiteY3" fmla="*/ 1742225 h 1742225"/>
              <a:gd name="connsiteX0-1" fmla="*/ 0 w 4851400"/>
              <a:gd name="connsiteY0-2" fmla="*/ 2159000 h 2159000"/>
              <a:gd name="connsiteX1-3" fmla="*/ 1250950 w 4851400"/>
              <a:gd name="connsiteY1-4" fmla="*/ 416775 h 2159000"/>
              <a:gd name="connsiteX2-5" fmla="*/ 4851400 w 4851400"/>
              <a:gd name="connsiteY2-6" fmla="*/ 0 h 2159000"/>
              <a:gd name="connsiteX3-7" fmla="*/ 0 w 4851400"/>
              <a:gd name="connsiteY3-8" fmla="*/ 2159000 h 2159000"/>
              <a:gd name="connsiteX0-9" fmla="*/ 0 w 4254500"/>
              <a:gd name="connsiteY0-10" fmla="*/ 2374900 h 2374900"/>
              <a:gd name="connsiteX1-11" fmla="*/ 654050 w 4254500"/>
              <a:gd name="connsiteY1-12" fmla="*/ 416775 h 2374900"/>
              <a:gd name="connsiteX2-13" fmla="*/ 4254500 w 4254500"/>
              <a:gd name="connsiteY2-14" fmla="*/ 0 h 2374900"/>
              <a:gd name="connsiteX3-15" fmla="*/ 0 w 4254500"/>
              <a:gd name="connsiteY3-16" fmla="*/ 2374900 h 2374900"/>
              <a:gd name="connsiteX0-17" fmla="*/ 0 w 4254500"/>
              <a:gd name="connsiteY0-18" fmla="*/ 2374900 h 2374900"/>
              <a:gd name="connsiteX1-19" fmla="*/ 196850 w 4254500"/>
              <a:gd name="connsiteY1-20" fmla="*/ 1712175 h 2374900"/>
              <a:gd name="connsiteX2-21" fmla="*/ 4254500 w 4254500"/>
              <a:gd name="connsiteY2-22" fmla="*/ 0 h 2374900"/>
              <a:gd name="connsiteX3-23" fmla="*/ 0 w 4254500"/>
              <a:gd name="connsiteY3-24" fmla="*/ 2374900 h 23749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254500" h="2374900">
                <a:moveTo>
                  <a:pt x="0" y="2374900"/>
                </a:moveTo>
                <a:lnTo>
                  <a:pt x="196850" y="1712175"/>
                </a:lnTo>
                <a:lnTo>
                  <a:pt x="4254500" y="0"/>
                </a:lnTo>
                <a:lnTo>
                  <a:pt x="0" y="23749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Isosceles Triangle 22"/>
          <p:cNvSpPr/>
          <p:nvPr/>
        </p:nvSpPr>
        <p:spPr>
          <a:xfrm rot="10680000">
            <a:off x="6971251" y="4545179"/>
            <a:ext cx="4454945" cy="2235763"/>
          </a:xfrm>
          <a:custGeom>
            <a:avLst/>
            <a:gdLst>
              <a:gd name="connsiteX0" fmla="*/ 0 w 2501900"/>
              <a:gd name="connsiteY0" fmla="*/ 1742225 h 1742225"/>
              <a:gd name="connsiteX1" fmla="*/ 1250950 w 2501900"/>
              <a:gd name="connsiteY1" fmla="*/ 0 h 1742225"/>
              <a:gd name="connsiteX2" fmla="*/ 2501900 w 2501900"/>
              <a:gd name="connsiteY2" fmla="*/ 1742225 h 1742225"/>
              <a:gd name="connsiteX3" fmla="*/ 0 w 2501900"/>
              <a:gd name="connsiteY3" fmla="*/ 1742225 h 1742225"/>
              <a:gd name="connsiteX0-1" fmla="*/ 0 w 4851400"/>
              <a:gd name="connsiteY0-2" fmla="*/ 2159000 h 2159000"/>
              <a:gd name="connsiteX1-3" fmla="*/ 1250950 w 4851400"/>
              <a:gd name="connsiteY1-4" fmla="*/ 416775 h 2159000"/>
              <a:gd name="connsiteX2-5" fmla="*/ 4851400 w 4851400"/>
              <a:gd name="connsiteY2-6" fmla="*/ 0 h 2159000"/>
              <a:gd name="connsiteX3-7" fmla="*/ 0 w 4851400"/>
              <a:gd name="connsiteY3-8" fmla="*/ 2159000 h 2159000"/>
              <a:gd name="connsiteX0-9" fmla="*/ 0 w 4254500"/>
              <a:gd name="connsiteY0-10" fmla="*/ 2374900 h 2374900"/>
              <a:gd name="connsiteX1-11" fmla="*/ 654050 w 4254500"/>
              <a:gd name="connsiteY1-12" fmla="*/ 416775 h 2374900"/>
              <a:gd name="connsiteX2-13" fmla="*/ 4254500 w 4254500"/>
              <a:gd name="connsiteY2-14" fmla="*/ 0 h 2374900"/>
              <a:gd name="connsiteX3-15" fmla="*/ 0 w 4254500"/>
              <a:gd name="connsiteY3-16" fmla="*/ 2374900 h 2374900"/>
              <a:gd name="connsiteX0-17" fmla="*/ 0 w 4254500"/>
              <a:gd name="connsiteY0-18" fmla="*/ 2374900 h 2374900"/>
              <a:gd name="connsiteX1-19" fmla="*/ 196850 w 4254500"/>
              <a:gd name="connsiteY1-20" fmla="*/ 1712175 h 2374900"/>
              <a:gd name="connsiteX2-21" fmla="*/ 4254500 w 4254500"/>
              <a:gd name="connsiteY2-22" fmla="*/ 0 h 2374900"/>
              <a:gd name="connsiteX3-23" fmla="*/ 0 w 4254500"/>
              <a:gd name="connsiteY3-24" fmla="*/ 2374900 h 23749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254500" h="2374900">
                <a:moveTo>
                  <a:pt x="0" y="2374900"/>
                </a:moveTo>
                <a:lnTo>
                  <a:pt x="196850" y="1712175"/>
                </a:lnTo>
                <a:lnTo>
                  <a:pt x="4254500" y="0"/>
                </a:lnTo>
                <a:lnTo>
                  <a:pt x="0" y="23749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Rectangle: Rounded Corners 40"/>
          <p:cNvSpPr/>
          <p:nvPr/>
        </p:nvSpPr>
        <p:spPr bwMode="auto">
          <a:xfrm rot="16200000">
            <a:off x="1036693" y="463400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Rectangle: Rounded Corners 43"/>
          <p:cNvSpPr/>
          <p:nvPr/>
        </p:nvSpPr>
        <p:spPr bwMode="auto">
          <a:xfrm rot="16200000">
            <a:off x="2727558" y="463400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486316" y="2720856"/>
            <a:ext cx="56703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400" b="1" kern="100" dirty="0">
                <a:cs typeface="+mn-ea"/>
                <a:sym typeface="+mn-lt"/>
              </a:rPr>
              <a:t>感谢各位的仔细聆听</a:t>
            </a:r>
          </a:p>
        </p:txBody>
      </p:sp>
      <p:sp>
        <p:nvSpPr>
          <p:cNvPr id="35" name="矩形 34"/>
          <p:cNvSpPr/>
          <p:nvPr/>
        </p:nvSpPr>
        <p:spPr>
          <a:xfrm>
            <a:off x="486316" y="3690225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486316" y="3596748"/>
            <a:ext cx="559066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7" name="矩形 36"/>
          <p:cNvSpPr/>
          <p:nvPr/>
        </p:nvSpPr>
        <p:spPr bwMode="auto">
          <a:xfrm>
            <a:off x="486316" y="1980872"/>
            <a:ext cx="31983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3600" b="1" kern="100" dirty="0">
                <a:cs typeface="+mn-ea"/>
                <a:sym typeface="+mn-lt"/>
              </a:rPr>
              <a:t>第</a:t>
            </a:r>
            <a:r>
              <a:rPr lang="en-US" altLang="zh-CN" sz="3600" b="1" kern="100" dirty="0">
                <a:cs typeface="+mn-ea"/>
                <a:sym typeface="+mn-lt"/>
              </a:rPr>
              <a:t>13</a:t>
            </a:r>
            <a:r>
              <a:rPr lang="zh-CN" altLang="en-US" sz="3600" b="1" kern="100" dirty="0">
                <a:cs typeface="+mn-ea"/>
                <a:sym typeface="+mn-lt"/>
              </a:rPr>
              <a:t>章 轴对称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486316" y="4267586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86316" y="3726772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503051" y="5212443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193916" y="5212443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86316" y="320010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25185" y="442822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26F5D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25185" y="1800426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26F5D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25185" y="2550931"/>
            <a:ext cx="10348517" cy="1566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能够识别简单的轴对称图形、成轴对称的图形及其对称轴、对称点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能指出轴对称图形和成轴对称的    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  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图形的对称轴。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 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能说出轴对称图形与成轴对称的图形的区别与联系。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025185" y="4393658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26F5D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025185" y="5144162"/>
            <a:ext cx="103485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轴对称图形及成轴对称的图形的区别与联系。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77876" y="1282559"/>
            <a:ext cx="10823333" cy="105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　如图，直线</a:t>
            </a:r>
            <a:r>
              <a:rPr lang="en-US" altLang="zh-CN" sz="2000" i="1" dirty="0">
                <a:latin typeface="+mn-lt"/>
                <a:ea typeface="+mn-ea"/>
                <a:cs typeface="+mn-ea"/>
                <a:sym typeface="+mn-lt"/>
              </a:rPr>
              <a:t>l 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垂直平分线段</a:t>
            </a:r>
            <a:r>
              <a:rPr lang="en-US" altLang="zh-CN" sz="2000" i="1" dirty="0"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i="1" dirty="0"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sz="2000" baseline="-2500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i="1" dirty="0"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sz="2000" baseline="-250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i="1" dirty="0"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sz="2000" baseline="-25000" dirty="0"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2000" b="1" baseline="-250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…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是</a:t>
            </a:r>
            <a:r>
              <a:rPr lang="en-US" altLang="zh-CN" sz="2000" i="1" dirty="0">
                <a:latin typeface="+mn-lt"/>
                <a:ea typeface="+mn-ea"/>
                <a:cs typeface="+mn-ea"/>
                <a:sym typeface="+mn-lt"/>
              </a:rPr>
              <a:t>l 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上的点，请猜想点</a:t>
            </a:r>
            <a:r>
              <a:rPr lang="en-US" altLang="zh-CN" sz="2000" i="1" dirty="0"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sz="2000" baseline="-2500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i="1" dirty="0"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sz="2000" baseline="-250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i="1" dirty="0"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sz="2000" baseline="-25000" dirty="0"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2000" b="1" baseline="-250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… 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到点</a:t>
            </a:r>
            <a:r>
              <a:rPr lang="en-US" altLang="zh-CN" sz="2000" i="1" dirty="0">
                <a:latin typeface="+mn-lt"/>
                <a:ea typeface="+mn-ea"/>
                <a:cs typeface="+mn-ea"/>
                <a:sym typeface="+mn-lt"/>
              </a:rPr>
              <a:t>A 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与点</a:t>
            </a:r>
            <a:r>
              <a:rPr lang="en-US" altLang="zh-CN" sz="2000" i="1" dirty="0">
                <a:latin typeface="+mn-lt"/>
                <a:ea typeface="+mn-ea"/>
                <a:cs typeface="+mn-ea"/>
                <a:sym typeface="+mn-lt"/>
              </a:rPr>
              <a:t>B 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的距离之间的数量关系</a:t>
            </a:r>
            <a:r>
              <a:rPr lang="zh-CN" altLang="en-US" sz="2000" dirty="0">
                <a:latin typeface="+mn-lt"/>
                <a:ea typeface="+mn-ea"/>
                <a:cs typeface="+mn-ea"/>
                <a:sym typeface="+mn-lt"/>
              </a:rPr>
              <a:t>．</a:t>
            </a:r>
          </a:p>
        </p:txBody>
      </p:sp>
      <p:grpSp>
        <p:nvGrpSpPr>
          <p:cNvPr id="6" name="Group 7"/>
          <p:cNvGrpSpPr/>
          <p:nvPr/>
        </p:nvGrpSpPr>
        <p:grpSpPr bwMode="auto">
          <a:xfrm>
            <a:off x="777876" y="2389603"/>
            <a:ext cx="3654115" cy="4255327"/>
            <a:chOff x="0" y="0"/>
            <a:chExt cx="2180" cy="2471"/>
          </a:xfrm>
        </p:grpSpPr>
        <p:pic>
          <p:nvPicPr>
            <p:cNvPr id="7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" y="0"/>
              <a:ext cx="1764" cy="2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0" y="1316"/>
              <a:ext cx="300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US" altLang="zh-CN" sz="3735" i="1">
                  <a:solidFill>
                    <a:srgbClr val="004646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  <a:endParaRPr lang="zh-CN" altLang="en-US" sz="3735" i="1">
                <a:solidFill>
                  <a:srgbClr val="004646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1880" y="1316"/>
              <a:ext cx="300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US" altLang="zh-CN" sz="3735" i="1">
                  <a:solidFill>
                    <a:srgbClr val="004646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880" y="2084"/>
              <a:ext cx="173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US" altLang="zh-CN" sz="3735" i="1">
                  <a:solidFill>
                    <a:srgbClr val="004646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endParaRPr lang="zh-CN" altLang="en-US" sz="3735" i="1">
                <a:solidFill>
                  <a:srgbClr val="004646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1042" y="948"/>
              <a:ext cx="407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US" altLang="zh-CN" sz="3735" i="1">
                  <a:solidFill>
                    <a:srgbClr val="004646"/>
                  </a:solidFill>
                  <a:latin typeface="+mn-lt"/>
                  <a:ea typeface="+mn-ea"/>
                  <a:cs typeface="+mn-ea"/>
                  <a:sym typeface="+mn-lt"/>
                </a:rPr>
                <a:t>P</a:t>
              </a:r>
              <a:r>
                <a:rPr lang="en-US" altLang="zh-CN" sz="3735" baseline="-25000">
                  <a:solidFill>
                    <a:srgbClr val="004646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  <a:endParaRPr lang="zh-CN" altLang="en-US" sz="3735" baseline="-25000">
                <a:solidFill>
                  <a:srgbClr val="004646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1034" y="500"/>
              <a:ext cx="407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US" altLang="zh-CN" sz="3735" i="1" dirty="0">
                  <a:solidFill>
                    <a:srgbClr val="004646"/>
                  </a:solidFill>
                  <a:latin typeface="+mn-lt"/>
                  <a:ea typeface="+mn-ea"/>
                  <a:cs typeface="+mn-ea"/>
                  <a:sym typeface="+mn-lt"/>
                </a:rPr>
                <a:t>P</a:t>
              </a:r>
              <a:r>
                <a:rPr lang="en-US" altLang="zh-CN" sz="3735" baseline="-25000" dirty="0">
                  <a:solidFill>
                    <a:srgbClr val="004646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  <a:endParaRPr lang="zh-CN" altLang="en-US" sz="3735" baseline="-25000" dirty="0">
                <a:solidFill>
                  <a:srgbClr val="004646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1042" y="108"/>
              <a:ext cx="407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US" altLang="zh-CN" sz="3735" i="1">
                  <a:solidFill>
                    <a:srgbClr val="004646"/>
                  </a:solidFill>
                  <a:latin typeface="+mn-lt"/>
                  <a:ea typeface="+mn-ea"/>
                  <a:cs typeface="+mn-ea"/>
                  <a:sym typeface="+mn-lt"/>
                </a:rPr>
                <a:t>P</a:t>
              </a:r>
              <a:r>
                <a:rPr lang="en-US" altLang="zh-CN" sz="3735" baseline="-25000">
                  <a:solidFill>
                    <a:srgbClr val="004646"/>
                  </a:solidFill>
                  <a:latin typeface="+mn-lt"/>
                  <a:ea typeface="+mn-ea"/>
                  <a:cs typeface="+mn-ea"/>
                  <a:sym typeface="+mn-lt"/>
                </a:rPr>
                <a:t>3</a:t>
              </a:r>
              <a:endParaRPr lang="zh-CN" altLang="en-US" sz="3735" baseline="-25000">
                <a:solidFill>
                  <a:srgbClr val="004646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4" name="直角三角形 13"/>
          <p:cNvSpPr/>
          <p:nvPr/>
        </p:nvSpPr>
        <p:spPr>
          <a:xfrm>
            <a:off x="2571410" y="3715602"/>
            <a:ext cx="1357721" cy="1238400"/>
          </a:xfrm>
          <a:prstGeom prst="rt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直角三角形 14"/>
          <p:cNvSpPr/>
          <p:nvPr/>
        </p:nvSpPr>
        <p:spPr>
          <a:xfrm flipH="1">
            <a:off x="1207821" y="3720929"/>
            <a:ext cx="1357721" cy="1238400"/>
          </a:xfrm>
          <a:prstGeom prst="rt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" name="直角三角形 15"/>
          <p:cNvSpPr/>
          <p:nvPr/>
        </p:nvSpPr>
        <p:spPr>
          <a:xfrm>
            <a:off x="2565542" y="3008693"/>
            <a:ext cx="1357721" cy="1955963"/>
          </a:xfrm>
          <a:prstGeom prst="rtTriangl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直角三角形 16"/>
          <p:cNvSpPr/>
          <p:nvPr/>
        </p:nvSpPr>
        <p:spPr>
          <a:xfrm flipH="1">
            <a:off x="1226495" y="3009419"/>
            <a:ext cx="1357721" cy="1955963"/>
          </a:xfrm>
          <a:prstGeom prst="rtTriangl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967141" y="2804239"/>
            <a:ext cx="3744084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3735" dirty="0">
                <a:solidFill>
                  <a:prstClr val="black"/>
                </a:solidFill>
                <a:cs typeface="+mn-ea"/>
                <a:sym typeface="+mn-lt"/>
              </a:rPr>
              <a:t>相等</a:t>
            </a:r>
          </a:p>
        </p:txBody>
      </p:sp>
      <p:sp>
        <p:nvSpPr>
          <p:cNvPr id="19" name="TextBox 20"/>
          <p:cNvSpPr txBox="1">
            <a:spLocks noChangeArrowheads="1"/>
          </p:cNvSpPr>
          <p:nvPr/>
        </p:nvSpPr>
        <p:spPr bwMode="auto">
          <a:xfrm>
            <a:off x="2866422" y="5880877"/>
            <a:ext cx="9440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</a:t>
            </a:r>
            <a:endParaRPr lang="zh-CN" altLang="en-US" sz="32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869505" y="3525454"/>
            <a:ext cx="6096000" cy="146367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>
              <a:lnSpc>
                <a:spcPct val="200000"/>
              </a:lnSpc>
              <a:spcBef>
                <a:spcPct val="20000"/>
              </a:spcBef>
            </a:pP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问题：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请在图中的直线</a:t>
            </a:r>
            <a:r>
              <a:rPr lang="en-US" altLang="zh-CN" sz="2400" i="1" dirty="0">
                <a:solidFill>
                  <a:prstClr val="black"/>
                </a:solidFill>
                <a:cs typeface="+mn-ea"/>
                <a:sym typeface="+mn-lt"/>
              </a:rPr>
              <a:t>l 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上任取一点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P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，那么这一点与线段</a:t>
            </a:r>
            <a:r>
              <a:rPr lang="en-US" altLang="zh-CN" sz="2400" i="1" dirty="0">
                <a:solidFill>
                  <a:prstClr val="black"/>
                </a:solidFill>
                <a:cs typeface="+mn-ea"/>
                <a:sym typeface="+mn-lt"/>
              </a:rPr>
              <a:t>AB 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两个端点的距离相等吗？ 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791461" y="5447754"/>
            <a:ext cx="425208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135" dirty="0">
                <a:solidFill>
                  <a:srgbClr val="FF0000"/>
                </a:solidFill>
                <a:cs typeface="+mn-ea"/>
                <a:sym typeface="+mn-lt"/>
              </a:rPr>
              <a:t>你能通过三角形全等尝试证明吗？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1025185" y="442822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26F5D"/>
                </a:solidFill>
                <a:effectLst/>
                <a:uLnTx/>
                <a:uFillTx/>
                <a:cs typeface="+mn-ea"/>
                <a:sym typeface="+mn-lt"/>
              </a:rPr>
              <a:t>讨论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5" grpId="1" animBg="1"/>
      <p:bldP spid="16" grpId="0" animBg="1"/>
      <p:bldP spid="17" grpId="0" animBg="1"/>
      <p:bldP spid="17" grpId="1" animBg="1"/>
      <p:bldP spid="18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96305" y="1432355"/>
            <a:ext cx="11876616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2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　　已知：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如图，直线</a:t>
            </a:r>
            <a:r>
              <a:rPr lang="en-US" altLang="zh-CN" sz="2400" i="1" dirty="0" err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l</a:t>
            </a:r>
            <a:r>
              <a:rPr lang="en-US" altLang="zh-CN" sz="2400" b="1" dirty="0" err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⊥</a:t>
            </a:r>
            <a:r>
              <a:rPr lang="en-US" altLang="zh-CN" sz="2400" i="1" dirty="0" err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，垂足为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AC 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CB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，点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 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在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l 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上．</a:t>
            </a:r>
          </a:p>
          <a:p>
            <a:pPr defTabSz="914400" eaLnBrk="1" hangingPunct="1">
              <a:spcBef>
                <a:spcPct val="2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　　求证：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PA 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4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PB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．</a:t>
            </a:r>
            <a:endParaRPr lang="en-US" altLang="zh-CN" sz="24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6" name="Group 6"/>
          <p:cNvGrpSpPr/>
          <p:nvPr/>
        </p:nvGrpSpPr>
        <p:grpSpPr bwMode="auto">
          <a:xfrm>
            <a:off x="932478" y="2887234"/>
            <a:ext cx="3476464" cy="3025180"/>
            <a:chOff x="0" y="0"/>
            <a:chExt cx="2489" cy="1764"/>
          </a:xfrm>
        </p:grpSpPr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" y="53"/>
              <a:ext cx="1994" cy="1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0" y="1112"/>
              <a:ext cx="361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US" altLang="zh-CN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  <a:endParaRPr lang="zh-CN" altLang="en-US" sz="373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128" y="1104"/>
              <a:ext cx="361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US" altLang="zh-CN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  <a:endParaRPr lang="zh-CN" altLang="en-US" sz="373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691" y="323"/>
              <a:ext cx="361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US" altLang="zh-CN" sz="3735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P</a:t>
              </a:r>
              <a:endParaRPr lang="zh-CN" altLang="en-US" sz="3735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714" y="1375"/>
              <a:ext cx="380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US" altLang="zh-CN" sz="3735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  <a:endParaRPr lang="zh-CN" altLang="en-US" sz="3735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008" y="0"/>
              <a:ext cx="208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US" altLang="zh-CN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endParaRPr lang="zh-CN" altLang="en-US" sz="373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5230161" y="2245367"/>
            <a:ext cx="6985000" cy="3725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355600" defTabSz="91440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证明：</a:t>
            </a:r>
            <a:endParaRPr lang="en-US" altLang="zh-CN" sz="2400" b="1" dirty="0">
              <a:latin typeface="+mn-lt"/>
              <a:ea typeface="+mn-ea"/>
              <a:cs typeface="+mn-ea"/>
              <a:sym typeface="+mn-lt"/>
            </a:endParaRPr>
          </a:p>
          <a:p>
            <a:pPr indent="355600" defTabSz="91440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∵　</a:t>
            </a:r>
            <a:r>
              <a:rPr lang="en-US" altLang="zh-CN" sz="2400" b="1" i="1" dirty="0" err="1">
                <a:latin typeface="+mn-lt"/>
                <a:ea typeface="+mn-ea"/>
                <a:cs typeface="+mn-ea"/>
                <a:sym typeface="+mn-lt"/>
              </a:rPr>
              <a:t>l</a:t>
            </a:r>
            <a:r>
              <a:rPr lang="en-US" altLang="zh-CN" sz="2400" b="1" dirty="0" err="1">
                <a:latin typeface="+mn-lt"/>
                <a:ea typeface="+mn-ea"/>
                <a:cs typeface="+mn-ea"/>
                <a:sym typeface="+mn-lt"/>
              </a:rPr>
              <a:t>⊥</a:t>
            </a:r>
            <a:r>
              <a:rPr lang="en-US" altLang="zh-CN" sz="2400" b="1" i="1" dirty="0" err="1"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，</a:t>
            </a:r>
          </a:p>
          <a:p>
            <a:pPr indent="355600" defTabSz="9144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∴  ∠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PCA 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=∠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PCB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．</a:t>
            </a:r>
          </a:p>
          <a:p>
            <a:pPr indent="355600" defTabSz="9144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又  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AC 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CB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PC 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PC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，</a:t>
            </a:r>
            <a:endParaRPr lang="en-US" altLang="zh-CN" sz="2400" b="1" dirty="0">
              <a:latin typeface="+mn-lt"/>
              <a:ea typeface="+mn-ea"/>
              <a:cs typeface="+mn-ea"/>
              <a:sym typeface="+mn-lt"/>
            </a:endParaRPr>
          </a:p>
          <a:p>
            <a:pPr indent="355600" defTabSz="9144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∴  △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PCA 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≌△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PCB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SAS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）</a:t>
            </a:r>
            <a:endParaRPr lang="en-US" altLang="zh-CN" sz="2400" b="1" dirty="0">
              <a:latin typeface="+mn-lt"/>
              <a:ea typeface="+mn-ea"/>
              <a:cs typeface="+mn-ea"/>
              <a:sym typeface="+mn-lt"/>
            </a:endParaRPr>
          </a:p>
          <a:p>
            <a:pPr indent="355600" defTabSz="9144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∴  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PA 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PB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．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025185" y="442822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26F5D"/>
                </a:solidFill>
                <a:effectLst/>
                <a:uLnTx/>
                <a:uFillTx/>
                <a:cs typeface="+mn-ea"/>
                <a:sym typeface="+mn-lt"/>
              </a:rPr>
              <a:t>证明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5779" y="1402545"/>
            <a:ext cx="97075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914400" eaLnBrk="1" hangingPunct="1">
              <a:spcBef>
                <a:spcPct val="20000"/>
              </a:spcBef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线段垂直平分线上的点与这条线段两个端点的距离相等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．</a:t>
            </a:r>
          </a:p>
        </p:txBody>
      </p:sp>
      <p:grpSp>
        <p:nvGrpSpPr>
          <p:cNvPr id="6" name="Group 27"/>
          <p:cNvGrpSpPr/>
          <p:nvPr/>
        </p:nvGrpSpPr>
        <p:grpSpPr>
          <a:xfrm>
            <a:off x="1025185" y="2201794"/>
            <a:ext cx="3080507" cy="4100570"/>
            <a:chOff x="3249" y="864"/>
            <a:chExt cx="2511" cy="3456"/>
          </a:xfrm>
        </p:grpSpPr>
        <p:grpSp>
          <p:nvGrpSpPr>
            <p:cNvPr id="7" name="Group 5"/>
            <p:cNvGrpSpPr/>
            <p:nvPr/>
          </p:nvGrpSpPr>
          <p:grpSpPr>
            <a:xfrm>
              <a:off x="3249" y="864"/>
              <a:ext cx="2511" cy="3456"/>
              <a:chOff x="3249" y="864"/>
              <a:chExt cx="2511" cy="3456"/>
            </a:xfrm>
          </p:grpSpPr>
          <p:sp>
            <p:nvSpPr>
              <p:cNvPr id="10" name="Line 6"/>
              <p:cNvSpPr/>
              <p:nvPr/>
            </p:nvSpPr>
            <p:spPr>
              <a:xfrm>
                <a:off x="3537" y="3168"/>
                <a:ext cx="1968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" name="Line 7"/>
              <p:cNvSpPr>
                <a:spLocks noChangeShapeType="1"/>
              </p:cNvSpPr>
              <p:nvPr/>
            </p:nvSpPr>
            <p:spPr bwMode="auto">
              <a:xfrm>
                <a:off x="4545" y="912"/>
                <a:ext cx="0" cy="3408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b="1">
                  <a:ln w="18000">
                    <a:solidFill>
                      <a:srgbClr val="268868">
                        <a:satMod val="140000"/>
                      </a:srgb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grpSp>
            <p:nvGrpSpPr>
              <p:cNvPr id="12" name="Group 8"/>
              <p:cNvGrpSpPr/>
              <p:nvPr/>
            </p:nvGrpSpPr>
            <p:grpSpPr>
              <a:xfrm>
                <a:off x="3249" y="3120"/>
                <a:ext cx="2511" cy="398"/>
                <a:chOff x="2496" y="2976"/>
                <a:chExt cx="2511" cy="398"/>
              </a:xfrm>
            </p:grpSpPr>
            <p:sp>
              <p:nvSpPr>
                <p:cNvPr id="20" name="Text Box 9"/>
                <p:cNvSpPr txBox="1"/>
                <p:nvPr/>
              </p:nvSpPr>
              <p:spPr>
                <a:xfrm>
                  <a:off x="2496" y="2976"/>
                  <a:ext cx="255" cy="39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defTabSz="914400"/>
                  <a:r>
                    <a:rPr lang="en-US" altLang="zh-CN" sz="3200" dirty="0">
                      <a:solidFill>
                        <a:prstClr val="black"/>
                      </a:solidFill>
                      <a:cs typeface="+mn-ea"/>
                      <a:sym typeface="+mn-lt"/>
                    </a:rPr>
                    <a:t>A</a:t>
                  </a:r>
                </a:p>
              </p:txBody>
            </p:sp>
            <p:sp>
              <p:nvSpPr>
                <p:cNvPr id="21" name="Text Box 10"/>
                <p:cNvSpPr txBox="1"/>
                <p:nvPr/>
              </p:nvSpPr>
              <p:spPr>
                <a:xfrm>
                  <a:off x="4752" y="2976"/>
                  <a:ext cx="255" cy="39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defTabSz="914400"/>
                  <a:r>
                    <a:rPr lang="en-US" altLang="zh-CN" sz="3200" dirty="0">
                      <a:solidFill>
                        <a:prstClr val="black"/>
                      </a:solidFill>
                      <a:cs typeface="+mn-ea"/>
                      <a:sym typeface="+mn-lt"/>
                    </a:rPr>
                    <a:t>B</a:t>
                  </a:r>
                </a:p>
              </p:txBody>
            </p:sp>
          </p:grpSp>
          <p:sp>
            <p:nvSpPr>
              <p:cNvPr id="13" name="Oval 11"/>
              <p:cNvSpPr/>
              <p:nvPr/>
            </p:nvSpPr>
            <p:spPr>
              <a:xfrm>
                <a:off x="4519" y="1607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defTabSz="914400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Line 12"/>
              <p:cNvSpPr/>
              <p:nvPr/>
            </p:nvSpPr>
            <p:spPr>
              <a:xfrm flipV="1">
                <a:off x="3537" y="1632"/>
                <a:ext cx="1008" cy="153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" name="Line 13"/>
              <p:cNvSpPr/>
              <p:nvPr/>
            </p:nvSpPr>
            <p:spPr>
              <a:xfrm>
                <a:off x="4545" y="1632"/>
                <a:ext cx="960" cy="153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" name="Text Box 14"/>
              <p:cNvSpPr txBox="1"/>
              <p:nvPr/>
            </p:nvSpPr>
            <p:spPr>
              <a:xfrm>
                <a:off x="4257" y="1440"/>
                <a:ext cx="302" cy="39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P</a:t>
                </a:r>
              </a:p>
            </p:txBody>
          </p:sp>
          <p:grpSp>
            <p:nvGrpSpPr>
              <p:cNvPr id="17" name="Group 15"/>
              <p:cNvGrpSpPr/>
              <p:nvPr/>
            </p:nvGrpSpPr>
            <p:grpSpPr>
              <a:xfrm>
                <a:off x="4545" y="864"/>
                <a:ext cx="394" cy="3118"/>
                <a:chOff x="4272" y="672"/>
                <a:chExt cx="394" cy="3118"/>
              </a:xfrm>
            </p:grpSpPr>
            <p:sp>
              <p:nvSpPr>
                <p:cNvPr id="18" name="Text Box 16"/>
                <p:cNvSpPr txBox="1"/>
                <p:nvPr/>
              </p:nvSpPr>
              <p:spPr>
                <a:xfrm>
                  <a:off x="4272" y="672"/>
                  <a:ext cx="346" cy="39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US" altLang="zh-CN" sz="3200" i="1" dirty="0">
                      <a:solidFill>
                        <a:prstClr val="black"/>
                      </a:solidFill>
                      <a:cs typeface="+mn-ea"/>
                      <a:sym typeface="+mn-lt"/>
                    </a:rPr>
                    <a:t>M</a:t>
                  </a:r>
                </a:p>
              </p:txBody>
            </p:sp>
            <p:sp>
              <p:nvSpPr>
                <p:cNvPr id="19" name="Text Box 17"/>
                <p:cNvSpPr txBox="1"/>
                <p:nvPr/>
              </p:nvSpPr>
              <p:spPr>
                <a:xfrm>
                  <a:off x="4350" y="3392"/>
                  <a:ext cx="316" cy="39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US" altLang="zh-CN" sz="3200" i="1" dirty="0">
                      <a:solidFill>
                        <a:prstClr val="black"/>
                      </a:solidFill>
                      <a:cs typeface="+mn-ea"/>
                      <a:sym typeface="+mn-lt"/>
                    </a:rPr>
                    <a:t>N</a:t>
                  </a:r>
                </a:p>
              </p:txBody>
            </p:sp>
          </p:grpSp>
        </p:grpSp>
        <p:sp>
          <p:nvSpPr>
            <p:cNvPr id="8" name="Line 25"/>
            <p:cNvSpPr/>
            <p:nvPr/>
          </p:nvSpPr>
          <p:spPr>
            <a:xfrm>
              <a:off x="4558" y="3022"/>
              <a:ext cx="13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Line 26"/>
            <p:cNvSpPr/>
            <p:nvPr/>
          </p:nvSpPr>
          <p:spPr>
            <a:xfrm>
              <a:off x="4694" y="3022"/>
              <a:ext cx="0" cy="13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2" name="Text Box 24"/>
          <p:cNvSpPr txBox="1"/>
          <p:nvPr/>
        </p:nvSpPr>
        <p:spPr>
          <a:xfrm>
            <a:off x="5300345" y="3027077"/>
            <a:ext cx="6197600" cy="181588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800" b="1" dirty="0">
                <a:cs typeface="+mn-ea"/>
                <a:sym typeface="+mn-lt"/>
              </a:rPr>
              <a:t>几何语言叙述</a:t>
            </a:r>
            <a:r>
              <a:rPr lang="en-US" altLang="zh-CN" sz="2800" b="1" dirty="0">
                <a:cs typeface="+mn-ea"/>
                <a:sym typeface="+mn-lt"/>
              </a:rPr>
              <a:t>:</a:t>
            </a:r>
          </a:p>
          <a:p>
            <a:pPr defTabSz="914400">
              <a:spcBef>
                <a:spcPct val="50000"/>
              </a:spcBef>
            </a:pPr>
            <a:r>
              <a:rPr lang="en-US" altLang="zh-CN" sz="2800" b="1" dirty="0">
                <a:cs typeface="+mn-ea"/>
                <a:sym typeface="+mn-lt"/>
              </a:rPr>
              <a:t>∵</a:t>
            </a:r>
            <a:r>
              <a:rPr lang="zh-CN" altLang="en-US" sz="2800" b="1" i="1" dirty="0">
                <a:cs typeface="+mn-ea"/>
                <a:sym typeface="+mn-lt"/>
              </a:rPr>
              <a:t>点</a:t>
            </a:r>
            <a:r>
              <a:rPr lang="en-US" altLang="zh-CN" sz="2800" b="1" i="1" dirty="0">
                <a:cs typeface="+mn-ea"/>
                <a:sym typeface="+mn-lt"/>
              </a:rPr>
              <a:t>P</a:t>
            </a:r>
            <a:r>
              <a:rPr lang="zh-CN" altLang="en-US" sz="2800" b="1" i="1" dirty="0">
                <a:cs typeface="+mn-ea"/>
                <a:sym typeface="+mn-lt"/>
              </a:rPr>
              <a:t>在线段</a:t>
            </a:r>
            <a:r>
              <a:rPr lang="en-US" altLang="zh-CN" sz="2800" b="1" i="1" dirty="0">
                <a:cs typeface="+mn-ea"/>
                <a:sym typeface="+mn-lt"/>
              </a:rPr>
              <a:t>AB</a:t>
            </a:r>
            <a:r>
              <a:rPr lang="zh-CN" altLang="en-US" sz="2800" b="1" i="1" dirty="0">
                <a:cs typeface="+mn-ea"/>
                <a:sym typeface="+mn-lt"/>
              </a:rPr>
              <a:t>的垂直平分线上</a:t>
            </a:r>
          </a:p>
          <a:p>
            <a:pPr defTabSz="914400">
              <a:spcBef>
                <a:spcPct val="50000"/>
              </a:spcBef>
            </a:pPr>
            <a:r>
              <a:rPr lang="zh-CN" altLang="en-US" sz="2800" b="1" dirty="0">
                <a:cs typeface="+mn-ea"/>
                <a:sym typeface="+mn-lt"/>
              </a:rPr>
              <a:t>∴ </a:t>
            </a:r>
            <a:r>
              <a:rPr lang="en-US" altLang="zh-CN" sz="2800" b="1" i="1" dirty="0">
                <a:cs typeface="+mn-ea"/>
                <a:sym typeface="+mn-lt"/>
              </a:rPr>
              <a:t>PA=PB</a:t>
            </a:r>
            <a:endParaRPr lang="zh-CN" altLang="en-US" sz="1050" b="1" i="1" dirty="0"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025185" y="442822"/>
            <a:ext cx="8394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线段垂直平分线的性质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32712" y="1372846"/>
            <a:ext cx="127646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20000"/>
              </a:spcBef>
            </a:pP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反过来，如果</a:t>
            </a:r>
            <a:r>
              <a:rPr lang="en-US" altLang="zh-CN" sz="20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PA 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0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PB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，那么点</a:t>
            </a:r>
            <a:r>
              <a:rPr lang="en-US" altLang="zh-CN" sz="20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 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是否在线段</a:t>
            </a:r>
            <a:r>
              <a:rPr lang="en-US" altLang="zh-CN" sz="20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 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的垂直平分线上呢？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832712" y="1954832"/>
            <a:ext cx="1033356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6225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0" defTabSz="914400" eaLnBrk="1" hangingPunct="1">
              <a:spcBef>
                <a:spcPct val="2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已知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：如下图，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PA 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PB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．</a:t>
            </a:r>
          </a:p>
          <a:p>
            <a:pPr indent="0" defTabSz="914400">
              <a:spcBef>
                <a:spcPct val="2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求证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：点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 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在线段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 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的垂直平分线上．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832712" y="2912708"/>
            <a:ext cx="3648519" cy="3556482"/>
            <a:chOff x="724511" y="2556057"/>
            <a:chExt cx="2736389" cy="2667361"/>
          </a:xfrm>
        </p:grpSpPr>
        <p:grpSp>
          <p:nvGrpSpPr>
            <p:cNvPr id="9" name="Group 8"/>
            <p:cNvGrpSpPr/>
            <p:nvPr/>
          </p:nvGrpSpPr>
          <p:grpSpPr bwMode="auto">
            <a:xfrm>
              <a:off x="724511" y="2556057"/>
              <a:ext cx="2736389" cy="2422087"/>
              <a:chOff x="0" y="0"/>
              <a:chExt cx="1965" cy="1885"/>
            </a:xfrm>
          </p:grpSpPr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840" y="0"/>
                <a:ext cx="271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r>
                  <a:rPr lang="en-US" altLang="zh-CN" sz="3735" i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P</a:t>
                </a:r>
                <a:endParaRPr lang="zh-CN" altLang="en-US" sz="3735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0" y="1480"/>
                <a:ext cx="271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r>
                  <a:rPr lang="en-US" altLang="zh-CN" sz="3735" i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A</a:t>
                </a:r>
                <a:endParaRPr lang="zh-CN" altLang="en-US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1622" y="1496"/>
                <a:ext cx="343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r>
                  <a:rPr lang="en-US" altLang="zh-CN" sz="3735" i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B </a:t>
                </a:r>
                <a:endParaRPr lang="zh-CN" altLang="en-US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942" y="327"/>
                <a:ext cx="0" cy="13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1792249" y="4723329"/>
              <a:ext cx="497973" cy="500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US" altLang="zh-CN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 </a:t>
              </a:r>
              <a:endParaRPr lang="zh-CN" altLang="en-US" sz="373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2041610" y="4554761"/>
              <a:ext cx="144827" cy="133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0" name="等腰三角形 19"/>
          <p:cNvSpPr/>
          <p:nvPr/>
        </p:nvSpPr>
        <p:spPr>
          <a:xfrm>
            <a:off x="1554431" y="3472936"/>
            <a:ext cx="2021260" cy="2302589"/>
          </a:xfrm>
          <a:prstGeom prst="triangle">
            <a:avLst>
              <a:gd name="adj" fmla="val 505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5404037" y="2262568"/>
            <a:ext cx="8381841" cy="416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26225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349250" defTabSz="91440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证明：如图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作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PC⊥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 </a:t>
            </a:r>
            <a:endParaRPr lang="zh-CN" altLang="en-US" sz="20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indent="349250" defTabSz="91440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则∠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PCA 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∠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PCB 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=90°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．</a:t>
            </a:r>
          </a:p>
          <a:p>
            <a:pPr indent="349250" defTabSz="9144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在</a:t>
            </a:r>
            <a:r>
              <a:rPr lang="en-US" altLang="zh-CN" sz="2000" b="1" dirty="0" err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Rt△</a:t>
            </a:r>
            <a:r>
              <a:rPr lang="en-US" altLang="zh-CN" sz="2000" b="1" i="1" dirty="0" err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PCA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和</a:t>
            </a:r>
            <a:r>
              <a:rPr lang="en-US" altLang="zh-CN" sz="2000" b="1" dirty="0" err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Rt△</a:t>
            </a:r>
            <a:r>
              <a:rPr lang="en-US" altLang="zh-CN" sz="2000" b="1" i="1" dirty="0" err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PCB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中，</a:t>
            </a:r>
          </a:p>
          <a:p>
            <a:pPr indent="349250" defTabSz="9144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∵　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PA 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PB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PC 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PC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</a:p>
          <a:p>
            <a:pPr indent="349250" defTabSz="9144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∴  </a:t>
            </a:r>
            <a:r>
              <a:rPr lang="en-US" altLang="zh-CN" sz="2000" b="1" dirty="0" err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Rt△</a:t>
            </a:r>
            <a:r>
              <a:rPr lang="en-US" altLang="zh-CN" sz="2000" b="1" i="1" dirty="0" err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PCA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≌</a:t>
            </a:r>
            <a:r>
              <a:rPr lang="en-US" altLang="zh-CN" sz="2000" b="1" dirty="0" err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Rt△</a:t>
            </a:r>
            <a:r>
              <a:rPr lang="en-US" altLang="zh-CN" sz="2000" b="1" i="1" dirty="0" err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PCB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HL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）．</a:t>
            </a:r>
          </a:p>
          <a:p>
            <a:pPr indent="349250" defTabSz="9144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∴  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AC 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BC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．</a:t>
            </a:r>
          </a:p>
          <a:p>
            <a:pPr indent="349250" defTabSz="9144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又  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PC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⊥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</a:p>
          <a:p>
            <a:pPr indent="349250" defTabSz="9144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∴  点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 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在线段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 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的垂直平分线上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025185" y="442822"/>
            <a:ext cx="8394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5562787" y="2985685"/>
            <a:ext cx="7454900" cy="2601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200000"/>
              </a:lnSpc>
              <a:spcBef>
                <a:spcPct val="20000"/>
              </a:spcBef>
            </a:pPr>
            <a:r>
              <a:rPr lang="zh-CN" altLang="en-US" sz="2665" b="1" dirty="0">
                <a:latin typeface="+mn-lt"/>
                <a:ea typeface="+mn-ea"/>
                <a:cs typeface="+mn-ea"/>
                <a:sym typeface="+mn-lt"/>
              </a:rPr>
              <a:t>用几何符号表示为</a:t>
            </a:r>
            <a:r>
              <a:rPr lang="zh-CN" altLang="en-US" sz="2665" dirty="0">
                <a:latin typeface="+mn-lt"/>
                <a:ea typeface="+mn-ea"/>
                <a:cs typeface="+mn-ea"/>
                <a:sym typeface="+mn-lt"/>
              </a:rPr>
              <a:t>：</a:t>
            </a:r>
          </a:p>
          <a:p>
            <a:pPr defTabSz="914400" eaLnBrk="1" hangingPunct="1">
              <a:lnSpc>
                <a:spcPct val="200000"/>
              </a:lnSpc>
              <a:spcBef>
                <a:spcPct val="20000"/>
              </a:spcBef>
            </a:pPr>
            <a:r>
              <a:rPr lang="en-US" altLang="zh-CN" sz="2665" b="1" dirty="0">
                <a:latin typeface="+mn-lt"/>
                <a:ea typeface="+mn-ea"/>
                <a:cs typeface="+mn-ea"/>
                <a:sym typeface="+mn-lt"/>
              </a:rPr>
              <a:t>∵</a:t>
            </a:r>
            <a:r>
              <a:rPr lang="zh-CN" altLang="en-US" sz="2665" b="1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sz="2665" i="1" dirty="0">
                <a:latin typeface="+mn-lt"/>
                <a:ea typeface="+mn-ea"/>
                <a:cs typeface="+mn-ea"/>
                <a:sym typeface="+mn-lt"/>
              </a:rPr>
              <a:t>PA </a:t>
            </a:r>
            <a:r>
              <a:rPr lang="en-US" altLang="zh-CN" sz="2665" b="1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665" i="1" dirty="0">
                <a:latin typeface="+mn-lt"/>
                <a:ea typeface="+mn-ea"/>
                <a:cs typeface="+mn-ea"/>
                <a:sym typeface="+mn-lt"/>
              </a:rPr>
              <a:t>PB</a:t>
            </a:r>
            <a:r>
              <a:rPr lang="zh-CN" altLang="en-US" sz="2665" b="1" dirty="0">
                <a:latin typeface="+mn-lt"/>
                <a:ea typeface="+mn-ea"/>
                <a:cs typeface="+mn-ea"/>
                <a:sym typeface="+mn-lt"/>
              </a:rPr>
              <a:t>，</a:t>
            </a:r>
          </a:p>
          <a:p>
            <a:pPr defTabSz="914400" eaLnBrk="1" hangingPunct="1">
              <a:lnSpc>
                <a:spcPct val="200000"/>
              </a:lnSpc>
              <a:spcBef>
                <a:spcPct val="20000"/>
              </a:spcBef>
            </a:pPr>
            <a:r>
              <a:rPr lang="zh-CN" altLang="en-US" sz="2665" b="1" dirty="0">
                <a:latin typeface="+mn-lt"/>
                <a:ea typeface="+mn-ea"/>
                <a:cs typeface="+mn-ea"/>
                <a:sym typeface="+mn-lt"/>
              </a:rPr>
              <a:t>∴　点</a:t>
            </a:r>
            <a:r>
              <a:rPr lang="en-US" altLang="zh-CN" sz="2665" i="1" dirty="0">
                <a:latin typeface="+mn-lt"/>
                <a:ea typeface="+mn-ea"/>
                <a:cs typeface="+mn-ea"/>
                <a:sym typeface="+mn-lt"/>
              </a:rPr>
              <a:t>P </a:t>
            </a:r>
            <a:r>
              <a:rPr lang="zh-CN" altLang="en-US" sz="2665" b="1" dirty="0">
                <a:latin typeface="+mn-lt"/>
                <a:ea typeface="+mn-ea"/>
                <a:cs typeface="+mn-ea"/>
                <a:sym typeface="+mn-lt"/>
              </a:rPr>
              <a:t>在</a:t>
            </a:r>
            <a:r>
              <a:rPr lang="en-US" altLang="zh-CN" sz="2665" i="1" dirty="0">
                <a:latin typeface="+mn-lt"/>
                <a:ea typeface="+mn-ea"/>
                <a:cs typeface="+mn-ea"/>
                <a:sym typeface="+mn-lt"/>
              </a:rPr>
              <a:t>AB </a:t>
            </a:r>
            <a:r>
              <a:rPr lang="zh-CN" altLang="en-US" sz="2665" b="1" dirty="0">
                <a:latin typeface="+mn-lt"/>
                <a:ea typeface="+mn-ea"/>
                <a:cs typeface="+mn-ea"/>
                <a:sym typeface="+mn-lt"/>
              </a:rPr>
              <a:t>的垂直平分线上．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55921" y="1549044"/>
            <a:ext cx="106801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20000"/>
              </a:spcBef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　与一条线段两个端点距离相等的点，在这条线段的垂直平分线上．</a:t>
            </a:r>
          </a:p>
        </p:txBody>
      </p:sp>
      <p:grpSp>
        <p:nvGrpSpPr>
          <p:cNvPr id="7" name="Group 6"/>
          <p:cNvGrpSpPr/>
          <p:nvPr/>
        </p:nvGrpSpPr>
        <p:grpSpPr bwMode="auto">
          <a:xfrm>
            <a:off x="1398288" y="2572370"/>
            <a:ext cx="3540325" cy="3511678"/>
            <a:chOff x="0" y="0"/>
            <a:chExt cx="1978" cy="2014"/>
          </a:xfrm>
        </p:grpSpPr>
        <p:grpSp>
          <p:nvGrpSpPr>
            <p:cNvPr id="8" name="Group 7"/>
            <p:cNvGrpSpPr/>
            <p:nvPr/>
          </p:nvGrpSpPr>
          <p:grpSpPr bwMode="auto">
            <a:xfrm>
              <a:off x="0" y="0"/>
              <a:ext cx="1978" cy="1878"/>
              <a:chOff x="0" y="0"/>
              <a:chExt cx="1978" cy="1878"/>
            </a:xfrm>
          </p:grpSpPr>
          <p:sp>
            <p:nvSpPr>
              <p:cNvPr id="10" name="AutoShape 8"/>
              <p:cNvSpPr>
                <a:spLocks noChangeArrowheads="1"/>
              </p:cNvSpPr>
              <p:nvPr/>
            </p:nvSpPr>
            <p:spPr bwMode="auto">
              <a:xfrm>
                <a:off x="278" y="307"/>
                <a:ext cx="1336" cy="1352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840" y="0"/>
                <a:ext cx="281" cy="3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r>
                  <a:rPr lang="en-US" altLang="zh-CN" sz="3735" i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P</a:t>
                </a:r>
                <a:endParaRPr lang="zh-CN" altLang="en-US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0" y="1480"/>
                <a:ext cx="281" cy="3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r>
                  <a:rPr lang="en-US" altLang="zh-CN" sz="3735" i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A</a:t>
                </a:r>
                <a:endParaRPr lang="zh-CN" altLang="en-US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1622" y="1496"/>
                <a:ext cx="356" cy="3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r>
                  <a:rPr lang="en-US" altLang="zh-CN" sz="3735" i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B </a:t>
                </a:r>
                <a:endParaRPr lang="zh-CN" altLang="en-US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942" y="307"/>
                <a:ext cx="0" cy="13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942" y="1555"/>
                <a:ext cx="104" cy="10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776" y="1632"/>
              <a:ext cx="371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US" altLang="zh-CN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 </a:t>
              </a:r>
              <a:endParaRPr lang="zh-CN" altLang="en-US" sz="373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1025185" y="442822"/>
            <a:ext cx="8394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垂直平分线的判定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46549" y="1356609"/>
            <a:ext cx="12226164" cy="1427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   如何用尺规作图的方法经过直线外一点作已知直线的垂线？</a:t>
            </a:r>
            <a:endParaRPr lang="en-US" altLang="zh-CN" sz="2000" b="1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已知：直线</a:t>
            </a:r>
            <a:r>
              <a:rPr lang="en-US" altLang="zh-CN" sz="2000" b="1" dirty="0">
                <a:cs typeface="+mn-ea"/>
                <a:sym typeface="+mn-lt"/>
              </a:rPr>
              <a:t>AB</a:t>
            </a:r>
            <a:r>
              <a:rPr lang="zh-CN" altLang="en-US" sz="2000" b="1" dirty="0">
                <a:cs typeface="+mn-ea"/>
                <a:sym typeface="+mn-lt"/>
              </a:rPr>
              <a:t>和直线外一点</a:t>
            </a:r>
            <a:r>
              <a:rPr lang="en-US" altLang="zh-CN" sz="2000" b="1" dirty="0">
                <a:cs typeface="+mn-ea"/>
                <a:sym typeface="+mn-lt"/>
              </a:rPr>
              <a:t>C.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求作</a:t>
            </a:r>
            <a:r>
              <a:rPr lang="en-US" altLang="zh-CN" sz="2000" b="1" dirty="0">
                <a:cs typeface="+mn-ea"/>
                <a:sym typeface="+mn-lt"/>
              </a:rPr>
              <a:t>: AB</a:t>
            </a:r>
            <a:r>
              <a:rPr lang="zh-CN" altLang="en-US" sz="2000" b="1" dirty="0">
                <a:cs typeface="+mn-ea"/>
                <a:sym typeface="+mn-lt"/>
              </a:rPr>
              <a:t>的垂线，使它经过点</a:t>
            </a:r>
            <a:r>
              <a:rPr lang="en-US" altLang="zh-CN" sz="2000" b="1" dirty="0">
                <a:cs typeface="+mn-ea"/>
                <a:sym typeface="+mn-lt"/>
              </a:rPr>
              <a:t>C.</a:t>
            </a:r>
            <a:endParaRPr lang="zh-CN" altLang="en-US" sz="2000" dirty="0">
              <a:cs typeface="+mn-ea"/>
              <a:sym typeface="+mn-lt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1000167" y="5320145"/>
            <a:ext cx="1954751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1923900" y="3888295"/>
            <a:ext cx="60959" cy="71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47505" y="5131737"/>
            <a:ext cx="352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971925" y="5152944"/>
            <a:ext cx="352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145476" y="3638173"/>
            <a:ext cx="352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1490364" y="5513160"/>
            <a:ext cx="60959" cy="71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530668" y="5584747"/>
            <a:ext cx="352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k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682762" y="3101784"/>
            <a:ext cx="7436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作法：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 任意取一点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K </a:t>
            </a:r>
            <a:r>
              <a:rPr lang="zh-CN" altLang="en-US" sz="2000" i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使点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K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与点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C 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在直线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两旁</a:t>
            </a:r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  <a:p>
            <a:pPr defTabSz="914400"/>
            <a:endParaRPr lang="zh-CN" altLang="en-US" sz="16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682762" y="3583144"/>
            <a:ext cx="8718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      2.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 以点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为圆心，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CK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长为半径作弧，交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于点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和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E</a:t>
            </a:r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  <a:p>
            <a:pPr defTabSz="914400"/>
            <a:endParaRPr lang="zh-CN" altLang="en-US" sz="16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2" name="弧形 21"/>
          <p:cNvSpPr/>
          <p:nvPr/>
        </p:nvSpPr>
        <p:spPr>
          <a:xfrm rot="8187502">
            <a:off x="691455" y="3146875"/>
            <a:ext cx="2531324" cy="2379783"/>
          </a:xfrm>
          <a:prstGeom prst="arc">
            <a:avLst>
              <a:gd name="adj1" fmla="val 16058277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969531" y="4828457"/>
            <a:ext cx="352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420769" y="4874247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zh-CN">
                <a:solidFill>
                  <a:prstClr val="black"/>
                </a:solidFill>
                <a:cs typeface="+mn-ea"/>
                <a:sym typeface="+mn-lt"/>
              </a:rPr>
              <a:t>E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本框 26"/>
              <p:cNvSpPr txBox="1"/>
              <p:nvPr/>
            </p:nvSpPr>
            <p:spPr>
              <a:xfrm>
                <a:off x="3672932" y="4018935"/>
                <a:ext cx="8718731" cy="1120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      3. </a:t>
                </a:r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分别以点</a:t>
                </a: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D</a:t>
                </a:r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和点</a:t>
                </a: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E</a:t>
                </a:r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为圆心，</a:t>
                </a: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大于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DE</a:t>
                </a:r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长为半径作弧，</a:t>
                </a:r>
                <a:endParaRPr lang="en-US" altLang="zh-CN" sz="20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400"/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         </a:t>
                </a:r>
                <a:r>
                  <a:rPr lang="zh-CN" altLang="en-US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两弧相交于点</a:t>
                </a: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F</a:t>
                </a:r>
                <a:r>
                  <a:rPr lang="zh-CN" altLang="en-US" b="1" dirty="0">
                    <a:solidFill>
                      <a:prstClr val="black"/>
                    </a:solidFill>
                    <a:cs typeface="+mn-ea"/>
                    <a:sym typeface="+mn-lt"/>
                  </a:rPr>
                  <a:t>。</a:t>
                </a:r>
              </a:p>
              <a:p>
                <a:pPr defTabSz="914400"/>
                <a:endParaRPr lang="zh-CN" altLang="en-US" sz="16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7" name="文本框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932" y="4018935"/>
                <a:ext cx="8718731" cy="1120243"/>
              </a:xfrm>
              <a:prstGeom prst="rect">
                <a:avLst/>
              </a:prstGeom>
              <a:blipFill rotWithShape="1">
                <a:blip r:embed="rId3"/>
                <a:stretch>
                  <a:fillRect l="-1" t="-2" r="3" b="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弧形 27"/>
          <p:cNvSpPr/>
          <p:nvPr/>
        </p:nvSpPr>
        <p:spPr>
          <a:xfrm rot="6322987">
            <a:off x="1646456" y="5753668"/>
            <a:ext cx="456949" cy="435477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9" name="弧形 28"/>
          <p:cNvSpPr/>
          <p:nvPr/>
        </p:nvSpPr>
        <p:spPr>
          <a:xfrm rot="11036257">
            <a:off x="1917001" y="5810280"/>
            <a:ext cx="456949" cy="435477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164736" y="6089051"/>
            <a:ext cx="352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F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32" name="直接连接符 31"/>
          <p:cNvCxnSpPr/>
          <p:nvPr/>
        </p:nvCxnSpPr>
        <p:spPr>
          <a:xfrm>
            <a:off x="1954378" y="3333021"/>
            <a:ext cx="23163" cy="315614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3" name="文本框 32"/>
          <p:cNvSpPr txBox="1"/>
          <p:nvPr/>
        </p:nvSpPr>
        <p:spPr>
          <a:xfrm>
            <a:off x="3706489" y="4930586"/>
            <a:ext cx="8718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      4. 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作直线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CF</a:t>
            </a:r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  <a:p>
            <a:pPr defTabSz="914400"/>
            <a:endParaRPr lang="zh-CN" altLang="en-US" sz="16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4" name="Text Box 7"/>
          <p:cNvSpPr txBox="1"/>
          <p:nvPr/>
        </p:nvSpPr>
        <p:spPr>
          <a:xfrm>
            <a:off x="4620501" y="5489896"/>
            <a:ext cx="64008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400" dirty="0">
                <a:solidFill>
                  <a:srgbClr val="FF3300"/>
                </a:solidFill>
                <a:cs typeface="+mn-ea"/>
                <a:sym typeface="+mn-lt"/>
              </a:rPr>
              <a:t>CF</a:t>
            </a:r>
            <a:r>
              <a:rPr lang="zh-CN" altLang="en-US" sz="2400" dirty="0">
                <a:solidFill>
                  <a:srgbClr val="FF3300"/>
                </a:solidFill>
                <a:cs typeface="+mn-ea"/>
                <a:sym typeface="+mn-lt"/>
              </a:rPr>
              <a:t>就是所求的直线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025185" y="442822"/>
            <a:ext cx="8394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尺规作图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/>
      <p:bldP spid="21" grpId="0"/>
      <p:bldP spid="22" grpId="0" animBg="1"/>
      <p:bldP spid="24" grpId="0"/>
      <p:bldP spid="26" grpId="0"/>
      <p:bldP spid="27" grpId="0"/>
      <p:bldP spid="28" grpId="0" animBg="1"/>
      <p:bldP spid="29" grpId="0" animBg="1"/>
      <p:bldP spid="30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57950" y="1410529"/>
            <a:ext cx="10693811" cy="1058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   </a:t>
            </a:r>
            <a:r>
              <a:rPr lang="zh-CN" altLang="en-US" sz="2000" dirty="0">
                <a:cs typeface="+mn-ea"/>
                <a:sym typeface="+mn-lt"/>
              </a:rPr>
              <a:t>有时我们感觉两个平面图形是轴对称图形，如何验证呢？不折叠图形，你能准确地作出轴对称图形的对称轴吗？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6" name="五边形 5"/>
          <p:cNvSpPr/>
          <p:nvPr/>
        </p:nvSpPr>
        <p:spPr>
          <a:xfrm>
            <a:off x="2205289" y="3374271"/>
            <a:ext cx="2035444" cy="1784040"/>
          </a:xfrm>
          <a:prstGeom prst="pen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直接连接符 19462"/>
          <p:cNvSpPr>
            <a:spLocks noChangeShapeType="1"/>
          </p:cNvSpPr>
          <p:nvPr/>
        </p:nvSpPr>
        <p:spPr bwMode="auto">
          <a:xfrm>
            <a:off x="3254007" y="2376719"/>
            <a:ext cx="0" cy="4129617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直接连接符 19462"/>
          <p:cNvSpPr>
            <a:spLocks noChangeShapeType="1"/>
          </p:cNvSpPr>
          <p:nvPr/>
        </p:nvSpPr>
        <p:spPr bwMode="auto">
          <a:xfrm flipH="1">
            <a:off x="2205289" y="4074059"/>
            <a:ext cx="2035444" cy="11096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569869" y="3807319"/>
            <a:ext cx="63542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endParaRPr lang="zh-CN" altLang="en-US" sz="266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039982" y="5138423"/>
            <a:ext cx="63542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endParaRPr lang="zh-CN" altLang="en-US" sz="266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297549" y="3801383"/>
            <a:ext cx="63542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A’</a:t>
            </a:r>
            <a:endParaRPr lang="zh-CN" altLang="en-US" sz="266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924309" y="5138423"/>
            <a:ext cx="63542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B’</a:t>
            </a:r>
            <a:endParaRPr lang="zh-CN" altLang="en-US" sz="266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709769" y="3020991"/>
            <a:ext cx="5259681" cy="2202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只要找到一对对应点，作出连接它们的线段的垂直平分线，就可以得到这两个图形的对称轴。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025185" y="442822"/>
            <a:ext cx="4241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">
  <a:themeElements>
    <a:clrScheme name="Red">
      <a:dk1>
        <a:sysClr val="windowText" lastClr="000000"/>
      </a:dk1>
      <a:lt1>
        <a:sysClr val="window" lastClr="FFFFFF"/>
      </a:lt1>
      <a:dk2>
        <a:srgbClr val="FF3737"/>
      </a:dk2>
      <a:lt2>
        <a:srgbClr val="FF5D47"/>
      </a:lt2>
      <a:accent1>
        <a:srgbClr val="FF806E"/>
      </a:accent1>
      <a:accent2>
        <a:srgbClr val="F26F5D"/>
      </a:accent2>
      <a:accent3>
        <a:srgbClr val="A31F0D"/>
      </a:accent3>
      <a:accent4>
        <a:srgbClr val="FF5D47"/>
      </a:accent4>
      <a:accent5>
        <a:srgbClr val="FF8170"/>
      </a:accent5>
      <a:accent6>
        <a:srgbClr val="F9C5BE"/>
      </a:accent6>
      <a:hlink>
        <a:srgbClr val="FF6566"/>
      </a:hlink>
      <a:folHlink>
        <a:srgbClr val="6F0D00"/>
      </a:folHlink>
    </a:clrScheme>
    <a:fontScheme name="jbzfvvo3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919</Words>
  <Application>Microsoft Office PowerPoint</Application>
  <PresentationFormat>宽屏</PresentationFormat>
  <Paragraphs>194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阿里巴巴普惠体 R</vt:lpstr>
      <vt:lpstr>思源黑体 CN Regular</vt:lpstr>
      <vt:lpstr>宋体</vt:lpstr>
      <vt:lpstr>Arial</vt:lpstr>
      <vt:lpstr>Calibri</vt:lpstr>
      <vt:lpstr>Cambria Math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2020-04-06T06:27:00Z</dcterms:created>
  <dcterms:modified xsi:type="dcterms:W3CDTF">2023-01-16T21:49:46Z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ECFF11C2F3EA4C32AE19F36CC07D3792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