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2" r:id="rId2"/>
    <p:sldId id="264" r:id="rId3"/>
    <p:sldId id="307" r:id="rId4"/>
    <p:sldId id="308" r:id="rId5"/>
    <p:sldId id="306" r:id="rId6"/>
    <p:sldId id="309" r:id="rId7"/>
    <p:sldId id="310" r:id="rId8"/>
    <p:sldId id="311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7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333" autoAdjust="0"/>
  </p:normalViewPr>
  <p:slideViewPr>
    <p:cSldViewPr snapToGrid="0">
      <p:cViewPr varScale="1">
        <p:scale>
          <a:sx n="116" d="100"/>
          <a:sy n="116" d="100"/>
        </p:scale>
        <p:origin x="-276" y="-96"/>
      </p:cViewPr>
      <p:guideLst>
        <p:guide orient="horz" pos="214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2387600"/>
            <a:ext cx="12192000" cy="184150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  <a:prstGeom prst="rect">
            <a:avLst/>
          </a:prstGeom>
        </p:spPr>
        <p:txBody>
          <a:bodyPr anchor="ctr"/>
          <a:lstStyle>
            <a:lvl1pPr algn="ctr">
              <a:defRPr sz="44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841961" y="469878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5645022" y="469877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>
            <a:hlinkClick r:id="" action="ppaction://noaction"/>
          </p:cNvPr>
          <p:cNvSpPr/>
          <p:nvPr userDrawn="1"/>
        </p:nvSpPr>
        <p:spPr>
          <a:xfrm>
            <a:off x="8346221" y="469877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65410" y="0"/>
            <a:ext cx="9105900" cy="46738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1803400"/>
            <a:ext cx="10515600" cy="4373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465410" y="467380"/>
            <a:ext cx="8363391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8" name="矩形 7"/>
          <p:cNvSpPr/>
          <p:nvPr/>
        </p:nvSpPr>
        <p:spPr>
          <a:xfrm>
            <a:off x="-1" y="6738379"/>
            <a:ext cx="12209381" cy="128253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 dirty="0"/>
          </a:p>
        </p:txBody>
      </p:sp>
      <p:sp>
        <p:nvSpPr>
          <p:cNvPr id="9" name="矩形 8"/>
          <p:cNvSpPr/>
          <p:nvPr/>
        </p:nvSpPr>
        <p:spPr>
          <a:xfrm>
            <a:off x="10896533" y="467380"/>
            <a:ext cx="1295467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2423592" cy="90872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zh-CN" sz="3200"/>
              <a:t>第二课时</a:t>
            </a:r>
            <a:endParaRPr lang="zh-CN" altLang="en-US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同侧圆角矩形 11">
            <a:hlinkClick r:id="rId14" action="ppaction://hlinksldjump" tooltip="点击进入"/>
          </p:cNvPr>
          <p:cNvSpPr/>
          <p:nvPr/>
        </p:nvSpPr>
        <p:spPr>
          <a:xfrm>
            <a:off x="2833306" y="485731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灯片编号占位符 3"/>
          <p:cNvSpPr txBox="1"/>
          <p:nvPr/>
        </p:nvSpPr>
        <p:spPr>
          <a:xfrm>
            <a:off x="10968141" y="491385"/>
            <a:ext cx="1223860" cy="401006"/>
          </a:xfrm>
          <a:prstGeom prst="rect">
            <a:avLst/>
          </a:prstGeom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5" action="ppaction://hlinksldjump" tooltip="点击进入"/>
          </p:cNvPr>
          <p:cNvSpPr/>
          <p:nvPr/>
        </p:nvSpPr>
        <p:spPr>
          <a:xfrm>
            <a:off x="5642525" y="485730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2719410" y="0"/>
            <a:ext cx="9105900" cy="46738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/>
              <a:t>　</a:t>
            </a:r>
            <a:r>
              <a:rPr lang="en-US" altLang="zh-CN"/>
              <a:t>Section A (  3a-3c  )</a:t>
            </a:r>
            <a:endParaRPr lang="zh-CN" altLang="zh-CN" sz="2000" b="1" i="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CN" altLang="zh-CN" sz="20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</p:spPr>
        <p:txBody>
          <a:bodyPr/>
          <a:lstStyle/>
          <a:p>
            <a:r>
              <a:rPr lang="en-US" altLang="zh-CN" dirty="0" smtClean="0"/>
              <a:t>Do </a:t>
            </a:r>
            <a:r>
              <a:rPr lang="en-US" altLang="zh-CN" dirty="0"/>
              <a:t>you want to watch a game show?</a:t>
            </a:r>
            <a:endParaRPr lang="zh-CN" altLang="zh-CN" dirty="0"/>
          </a:p>
        </p:txBody>
      </p:sp>
      <p:sp>
        <p:nvSpPr>
          <p:cNvPr id="5" name="矩形 4"/>
          <p:cNvSpPr/>
          <p:nvPr/>
        </p:nvSpPr>
        <p:spPr>
          <a:xfrm>
            <a:off x="0" y="1176636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800" dirty="0">
                <a:solidFill>
                  <a:srgbClr val="00A1E9"/>
                </a:solidFill>
              </a:rPr>
              <a:t>Unit 5</a:t>
            </a:r>
            <a:endParaRPr lang="zh-CN" altLang="en-US" sz="4800" dirty="0">
              <a:solidFill>
                <a:srgbClr val="00A1E9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5686383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A1E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443143" y="4620053"/>
            <a:ext cx="33057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400" b="1" dirty="0" smtClean="0">
                <a:solidFill>
                  <a:srgbClr val="00A1E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Section A  (</a:t>
            </a:r>
            <a:r>
              <a:rPr lang="zh-CN" altLang="zh-CN" sz="2400" b="1" dirty="0" smtClean="0">
                <a:solidFill>
                  <a:srgbClr val="00A1E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zh-CN" altLang="en-US" sz="2400" b="1" dirty="0" smtClean="0">
                <a:solidFill>
                  <a:srgbClr val="00A1E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二</a:t>
            </a:r>
            <a:r>
              <a:rPr lang="zh-CN" altLang="zh-CN" sz="2400" b="1" dirty="0" smtClean="0">
                <a:solidFill>
                  <a:srgbClr val="00A1E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课</a:t>
            </a:r>
            <a:r>
              <a:rPr lang="zh-CN" altLang="zh-CN" sz="2400" b="1" dirty="0">
                <a:solidFill>
                  <a:srgbClr val="00A1E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时</a:t>
            </a:r>
            <a:r>
              <a:rPr lang="en-US" altLang="zh-CN" sz="2400" b="1" dirty="0" smtClean="0">
                <a:solidFill>
                  <a:srgbClr val="00A1E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endParaRPr lang="zh-CN" altLang="en-US" sz="2400" b="1" dirty="0">
              <a:solidFill>
                <a:srgbClr val="00A1E9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2309890"/>
            <a:ext cx="11430000" cy="249222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根据句意用所给词的适当形式填空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1.I don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mind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sitting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sit  ) here to wait for you.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2.Let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be  ) good friends.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3.We hope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meet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meet  ) our teacher on the street.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4.His father often tells him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to cross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not cross  ) the street when the traffic light is red.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5.The twins are making a plan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look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look  ) for their wealth.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418428" y="2777456"/>
            <a:ext cx="927199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2418429" y="3099672"/>
            <a:ext cx="9271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1622363" y="3161491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1622363" y="3483707"/>
            <a:ext cx="3908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1817803" y="3640801"/>
            <a:ext cx="1011457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9" name="直接连接符 8"/>
          <p:cNvCxnSpPr/>
          <p:nvPr/>
        </p:nvCxnSpPr>
        <p:spPr>
          <a:xfrm>
            <a:off x="1817804" y="3963017"/>
            <a:ext cx="101145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3677073" y="3971046"/>
            <a:ext cx="1475839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2" name="直接连接符 11"/>
          <p:cNvCxnSpPr/>
          <p:nvPr/>
        </p:nvCxnSpPr>
        <p:spPr>
          <a:xfrm>
            <a:off x="3677074" y="4293262"/>
            <a:ext cx="147583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3978287" y="4390592"/>
            <a:ext cx="104553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5" name="直接连接符 14"/>
          <p:cNvCxnSpPr/>
          <p:nvPr/>
        </p:nvCxnSpPr>
        <p:spPr>
          <a:xfrm>
            <a:off x="3978288" y="4712808"/>
            <a:ext cx="104553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8" grpId="0" animBg="1"/>
      <p:bldP spid="11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294227"/>
            <a:ext cx="11430000" cy="452354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根据汉语意思完成句子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每空一词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不要指望一个星期就能学会一门外语。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expect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foreign language in a week.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去查明白是谁打碎了窗子。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 and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broke the window.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我计划今年夏天环球旅行。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travel around the world this summer.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我希望再次见到你。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hope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again.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你认为《歌手》怎么样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do you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think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Singer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880546" y="2218058"/>
            <a:ext cx="3121760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1880546" y="2540274"/>
            <a:ext cx="31217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1489664" y="2971094"/>
            <a:ext cx="168384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1489664" y="3293310"/>
            <a:ext cx="168384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740235" y="3799432"/>
            <a:ext cx="1604931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740236" y="4121648"/>
            <a:ext cx="160493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740234" y="4611713"/>
            <a:ext cx="2723727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740235" y="4933929"/>
            <a:ext cx="272372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2149724" y="5423994"/>
            <a:ext cx="1615451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2149725" y="5746210"/>
            <a:ext cx="161545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294227"/>
            <a:ext cx="11430000" cy="452354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Ⅲ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按要求完成句子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每空一词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1.I think Beijing Opera is very interesting.(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改为否定句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</a:t>
            </a:r>
            <a:r>
              <a:rPr lang="en-US" altLang="zh-CN" sz="2200" dirty="0">
                <a:solidFill>
                  <a:srgbClr val="FF00FF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think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Beijing Opera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very interesting.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2.Do the Smiths mind sitcoms?(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作否定回答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No,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</a:t>
            </a:r>
            <a:r>
              <a:rPr lang="en-US" altLang="zh-CN" sz="2200" dirty="0">
                <a:solidFill>
                  <a:srgbClr val="FF00FF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3.I can get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lot of useful things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from the book.(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对画线部分提问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the book?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4.She showed me her new photos.(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改为同义句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showed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 new photos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5.Linda likes talk shows more than other TV shows(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改为同义句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Linda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favorite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show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talk shows.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40236" y="2196543"/>
            <a:ext cx="223963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740236" y="2518759"/>
            <a:ext cx="22396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4946476" y="2196543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4946476" y="2518759"/>
            <a:ext cx="3908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1019934" y="2992609"/>
            <a:ext cx="223963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9" name="直接连接符 8"/>
          <p:cNvCxnSpPr/>
          <p:nvPr/>
        </p:nvCxnSpPr>
        <p:spPr>
          <a:xfrm>
            <a:off x="1019934" y="3314825"/>
            <a:ext cx="22396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1676151" y="3692240"/>
            <a:ext cx="23579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629052" y="3788675"/>
            <a:ext cx="1920510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5" name="直接连接符 14"/>
          <p:cNvCxnSpPr/>
          <p:nvPr/>
        </p:nvCxnSpPr>
        <p:spPr>
          <a:xfrm>
            <a:off x="629052" y="4110891"/>
            <a:ext cx="192051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矩形 16"/>
          <p:cNvSpPr/>
          <p:nvPr/>
        </p:nvSpPr>
        <p:spPr>
          <a:xfrm>
            <a:off x="3311311" y="3788675"/>
            <a:ext cx="55068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8" name="直接连接符 17"/>
          <p:cNvCxnSpPr/>
          <p:nvPr/>
        </p:nvCxnSpPr>
        <p:spPr>
          <a:xfrm>
            <a:off x="3311312" y="4110891"/>
            <a:ext cx="55068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矩形 19"/>
          <p:cNvSpPr/>
          <p:nvPr/>
        </p:nvSpPr>
        <p:spPr>
          <a:xfrm>
            <a:off x="1019934" y="4584741"/>
            <a:ext cx="1110080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1" name="直接连接符 20"/>
          <p:cNvCxnSpPr/>
          <p:nvPr/>
        </p:nvCxnSpPr>
        <p:spPr>
          <a:xfrm>
            <a:off x="1019934" y="4906957"/>
            <a:ext cx="1110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 22"/>
          <p:cNvSpPr/>
          <p:nvPr/>
        </p:nvSpPr>
        <p:spPr>
          <a:xfrm>
            <a:off x="4064348" y="4584741"/>
            <a:ext cx="572198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4" name="直接连接符 23"/>
          <p:cNvCxnSpPr/>
          <p:nvPr/>
        </p:nvCxnSpPr>
        <p:spPr>
          <a:xfrm>
            <a:off x="4064348" y="4906957"/>
            <a:ext cx="57219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矩形 25"/>
          <p:cNvSpPr/>
          <p:nvPr/>
        </p:nvSpPr>
        <p:spPr>
          <a:xfrm>
            <a:off x="1676151" y="5398650"/>
            <a:ext cx="3422974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7" name="直接连接符 26"/>
          <p:cNvCxnSpPr/>
          <p:nvPr/>
        </p:nvCxnSpPr>
        <p:spPr>
          <a:xfrm>
            <a:off x="1676151" y="5720866"/>
            <a:ext cx="342297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矩形 21"/>
          <p:cNvSpPr/>
          <p:nvPr/>
        </p:nvSpPr>
        <p:spPr>
          <a:xfrm>
            <a:off x="1634912" y="3338646"/>
            <a:ext cx="2377689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8" grpId="0" animBg="1"/>
      <p:bldP spid="14" grpId="0" animBg="1"/>
      <p:bldP spid="17" grpId="0" animBg="1"/>
      <p:bldP spid="20" grpId="0" animBg="1"/>
      <p:bldP spid="23" grpId="0" animBg="1"/>
      <p:bldP spid="26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698761"/>
            <a:ext cx="11430000" cy="371447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单项填空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)1.—Lucy,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have some more cakes?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Sure,help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yourself,please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A.may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B.must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C.will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D.need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)2.—What do you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new movie?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—It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interesting.I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love it very much.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A.look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B.talk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about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C.think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D.look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after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57356" y="2239574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557356" y="3810191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146146"/>
            <a:ext cx="11430000" cy="533607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)3.—What do you think of Helen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new skirt?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.I hope I can buy one.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A.Tired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B.Boring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C.Terrible	D.Beautiful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)4.Please remember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plants when I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away.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A.to water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B.watering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C.to be watering	D.being watering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)5.—How do you like the sitcom?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.It only makes me laugh.I can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learn a lot.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A.I like it very much	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B.Yes,I like to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C.I don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think so	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D.I don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like it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15539" y="1260628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620098" y="2863517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" name="矩形 5"/>
          <p:cNvSpPr/>
          <p:nvPr/>
        </p:nvSpPr>
        <p:spPr>
          <a:xfrm>
            <a:off x="620098" y="4057616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292496"/>
            <a:ext cx="11430000" cy="452700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Ⅱ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补全对话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A:Hey,Sarah!1.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B:I watched a game show.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A:2.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B:Yes.I love them because they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 interesting.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A:I don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mind them.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B:4.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Animal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World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B:5.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A:Because I love animals and I can learn a lot about animals from it.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53883" y="1766237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2353883" y="2088453"/>
            <a:ext cx="3908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矩形 4"/>
          <p:cNvSpPr/>
          <p:nvPr/>
        </p:nvSpPr>
        <p:spPr>
          <a:xfrm>
            <a:off x="1116753" y="2594575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6" name="直接连接符 5"/>
          <p:cNvCxnSpPr/>
          <p:nvPr/>
        </p:nvCxnSpPr>
        <p:spPr>
          <a:xfrm>
            <a:off x="1116753" y="2916791"/>
            <a:ext cx="3908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804781" y="3364452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8" name="直接连接符 7"/>
          <p:cNvCxnSpPr/>
          <p:nvPr/>
        </p:nvCxnSpPr>
        <p:spPr>
          <a:xfrm>
            <a:off x="804781" y="3686668"/>
            <a:ext cx="3908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1116753" y="4208372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1116753" y="4530588"/>
            <a:ext cx="3908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1116753" y="4972165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2" name="直接连接符 11"/>
          <p:cNvCxnSpPr/>
          <p:nvPr/>
        </p:nvCxnSpPr>
        <p:spPr>
          <a:xfrm>
            <a:off x="1116753" y="5294381"/>
            <a:ext cx="3908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  <p:bldP spid="9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2105026"/>
            <a:ext cx="11430000" cy="290194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A.How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you like them?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B.What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did you do just now?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C.Why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you like it?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D.Well,what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your favorite TV program?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E.Do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often watch game shows?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F.How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long do you watch TV every day?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G.What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 you learn from sitcoms?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英语模板</Template>
  <TotalTime>0</TotalTime>
  <Words>166</Words>
  <Application>Microsoft Office PowerPoint</Application>
  <PresentationFormat>宽屏</PresentationFormat>
  <Paragraphs>72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8" baseType="lpstr">
      <vt:lpstr>Adobe 黑体 Std R</vt:lpstr>
      <vt:lpstr>NEU-BZ-S92</vt:lpstr>
      <vt:lpstr>黑体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Do you want to watch a game show?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2018-06-29T06:44:00Z</dcterms:created>
  <dcterms:modified xsi:type="dcterms:W3CDTF">2023-01-16T21:49:50Z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B5FFBA20EB3D4A7994CA55B30E9FE727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