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1" r:id="rId2"/>
    <p:sldId id="290" r:id="rId3"/>
    <p:sldId id="270" r:id="rId4"/>
    <p:sldId id="307" r:id="rId5"/>
    <p:sldId id="397" r:id="rId6"/>
    <p:sldId id="349" r:id="rId7"/>
    <p:sldId id="388" r:id="rId8"/>
    <p:sldId id="398" r:id="rId9"/>
    <p:sldId id="399" r:id="rId10"/>
    <p:sldId id="400" r:id="rId11"/>
    <p:sldId id="311" r:id="rId12"/>
    <p:sldId id="405" r:id="rId13"/>
    <p:sldId id="401" r:id="rId14"/>
    <p:sldId id="371" r:id="rId15"/>
    <p:sldId id="402" r:id="rId16"/>
    <p:sldId id="403" r:id="rId17"/>
    <p:sldId id="406" r:id="rId18"/>
    <p:sldId id="376" r:id="rId19"/>
    <p:sldId id="377" r:id="rId20"/>
    <p:sldId id="404" r:id="rId21"/>
    <p:sldId id="381" r:id="rId22"/>
    <p:sldId id="382" r:id="rId23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807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CBD762-997C-4813-BC2D-E8967015A6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9728DDFB-667E-4AC3-AED6-3AE21E9AD87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DDFB-667E-4AC3-AED6-3AE21E9AD8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D5F237B-4D84-4B82-B469-4383B03336E7}" type="slidenum">
              <a:rPr lang="zh-CN" altLang="en-US">
                <a:latin typeface="Arial" panose="020B0604020202020204" pitchFamily="34" charset="0"/>
              </a:rPr>
              <a:t>20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A55B0AC-019D-4A6A-B919-DEA8626D877E}" type="slidenum">
              <a:rPr lang="zh-CN" altLang="en-US">
                <a:latin typeface="Arial" panose="020B0604020202020204" pitchFamily="34" charset="0"/>
              </a:rPr>
              <a:t>21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A8BE-FE9E-4073-AAE3-3DCD82467E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310CD-ABA5-45AD-9A96-4142C558C7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1514-E982-4EEE-AD64-FA6C612246E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5CC9E-BFD1-4B86-AE23-603DC3DB79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BC34-CA45-4023-978B-F48ADA1D6DB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B27BE-487E-4D9E-8213-9A470C1F23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5E55-F7DA-4466-A933-21CE9F1598B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DFE11-1E27-47C2-9E9E-9EB88D88DE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F9F-8B4E-4820-9DA9-0F76526543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0B9D-7070-4282-9C3B-C68EA8E276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7357-0D38-4F05-A615-F9DC8C3F167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69B21-22C8-4B9D-8252-0F5491FCF5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032C-00A7-4E7E-9D7D-DB90C2A3D4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F15E2-2801-48A9-9CE3-67A68960DF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4A60-0043-4A3C-9D5F-AD56CA45AB6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9C2E-1928-4239-91F5-D6CD9BCA3D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FB35-CC2A-458F-A72E-45565BA5C46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AA3DE-EA5C-41FE-B146-211C5CDB3A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02F9A-D0C5-4DDB-8C74-B5F41863C12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FA1A2-43B9-476D-AC86-2C55E31C14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3BDB-9BB3-4239-940F-D836220ED2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92684-5525-4F7B-A133-0906EB610D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3C2477-4C03-42AE-85A5-6EB236C9816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931C76B-6AB9-45A0-A4D0-AA73CE7474E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2.Bought,taught%20and%20thought.mp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3.Let's%20sing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3999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737474" y="5479308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1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550624" y="3286457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87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773911"/>
            <a:ext cx="9144000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4 Did You Have Fun?</a:t>
            </a:r>
            <a:endParaRPr lang="zh-CN" altLang="en-US" sz="40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3107" name="TextBox 3"/>
          <p:cNvSpPr txBox="1">
            <a:spLocks noChangeArrowheads="1"/>
          </p:cNvSpPr>
          <p:nvPr/>
        </p:nvSpPr>
        <p:spPr bwMode="auto">
          <a:xfrm>
            <a:off x="465138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Unit 1 Sports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08" name="TextBox 4"/>
          <p:cNvSpPr txBox="1">
            <a:spLocks noChangeArrowheads="1"/>
          </p:cNvSpPr>
          <p:nvPr/>
        </p:nvSpPr>
        <p:spPr bwMode="auto">
          <a:xfrm>
            <a:off x="3237706" y="2644840"/>
            <a:ext cx="2722563" cy="46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4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sp>
        <p:nvSpPr>
          <p:cNvPr id="21" name="矩形 20"/>
          <p:cNvSpPr/>
          <p:nvPr/>
        </p:nvSpPr>
        <p:spPr>
          <a:xfrm>
            <a:off x="2951741" y="584340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005064" y="242611"/>
            <a:ext cx="577914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Bought, taught and thought</a:t>
            </a:r>
            <a:endParaRPr kumimoji="1" lang="zh-CN" altLang="en-US" sz="32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2291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32188" y="5600700"/>
            <a:ext cx="21177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63613" y="1169988"/>
            <a:ext cx="2538412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2025" y="1219200"/>
            <a:ext cx="2462213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64238" y="1219200"/>
            <a:ext cx="2401887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19175" y="3252788"/>
            <a:ext cx="24828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32188" y="3230563"/>
            <a:ext cx="24352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08688" y="3230563"/>
            <a:ext cx="24399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17"/>
          <p:cNvSpPr txBox="1">
            <a:spLocks noChangeArrowheads="1"/>
          </p:cNvSpPr>
          <p:nvPr/>
        </p:nvSpPr>
        <p:spPr bwMode="auto">
          <a:xfrm>
            <a:off x="2697163" y="1665288"/>
            <a:ext cx="4975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could /kʊd/ aux.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能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(can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的过去式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49313" y="18938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7" name="文本框 19"/>
          <p:cNvSpPr txBox="1">
            <a:spLocks noChangeArrowheads="1"/>
          </p:cNvSpPr>
          <p:nvPr/>
        </p:nvSpPr>
        <p:spPr bwMode="auto">
          <a:xfrm>
            <a:off x="1108075" y="1874838"/>
            <a:ext cx="1519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4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3318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5" y="1779588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矩形 3"/>
          <p:cNvSpPr>
            <a:spLocks noChangeArrowheads="1"/>
          </p:cNvSpPr>
          <p:nvPr/>
        </p:nvSpPr>
        <p:spPr bwMode="auto">
          <a:xfrm>
            <a:off x="630238" y="2720975"/>
            <a:ext cx="1004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638300" y="2476500"/>
            <a:ext cx="73548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thought I could play football, but it was too difficult.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我认为我能踢足球，但是它太难了。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—What did the teacher say?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老师说什么了？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—He said we could go home.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他说我们可以回家了。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组合 1"/>
          <p:cNvGrpSpPr/>
          <p:nvPr/>
        </p:nvGrpSpPr>
        <p:grpSpPr bwMode="auto">
          <a:xfrm>
            <a:off x="242888" y="1587500"/>
            <a:ext cx="1806575" cy="1514475"/>
            <a:chOff x="603250" y="3113088"/>
            <a:chExt cx="1917700" cy="1485900"/>
          </a:xfrm>
        </p:grpSpPr>
        <p:pic>
          <p:nvPicPr>
            <p:cNvPr id="14345" name="图片 3" descr="泡泡1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719263" y="2881313"/>
            <a:ext cx="7262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could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是情态动词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的过去式，后面必须跟动词原形。</a:t>
            </a:r>
          </a:p>
        </p:txBody>
      </p:sp>
      <p:sp>
        <p:nvSpPr>
          <p:cNvPr id="14341" name="矩形 3"/>
          <p:cNvSpPr>
            <a:spLocks noChangeArrowheads="1"/>
          </p:cNvSpPr>
          <p:nvPr/>
        </p:nvSpPr>
        <p:spPr bwMode="auto">
          <a:xfrm>
            <a:off x="1779588" y="4016375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形近词：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3033713" y="3771900"/>
            <a:ext cx="30940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would  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aux. v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．将要 </a:t>
            </a:r>
          </a:p>
        </p:txBody>
      </p:sp>
      <p:sp>
        <p:nvSpPr>
          <p:cNvPr id="14343" name="矩形 3"/>
          <p:cNvSpPr>
            <a:spLocks noChangeArrowheads="1"/>
          </p:cNvSpPr>
          <p:nvPr/>
        </p:nvSpPr>
        <p:spPr bwMode="auto">
          <a:xfrm>
            <a:off x="1782763" y="4892675"/>
            <a:ext cx="154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否定形式：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3419475" y="4648200"/>
            <a:ext cx="3840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couldn’t = could not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build="p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组合 26"/>
          <p:cNvGrpSpPr/>
          <p:nvPr/>
        </p:nvGrpSpPr>
        <p:grpSpPr bwMode="auto">
          <a:xfrm>
            <a:off x="628650" y="1793875"/>
            <a:ext cx="1260475" cy="461963"/>
            <a:chOff x="1220273" y="4806950"/>
            <a:chExt cx="1258577" cy="462489"/>
          </a:xfrm>
        </p:grpSpPr>
        <p:sp>
          <p:nvSpPr>
            <p:cNvPr id="15368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5369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793875" y="1549400"/>
            <a:ext cx="691991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thought I ________ make dumplings. But it was too difficult.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could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couldn’t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90950" y="1820863"/>
            <a:ext cx="439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955675" y="3867150"/>
            <a:ext cx="7642225" cy="1754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830388" y="3851275"/>
            <a:ext cx="66452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thought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可知时态为一般过去时，所以排除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；句意为“我认为我能包饺子，但是它太难了。”所以选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37592" y="119779"/>
            <a:ext cx="390536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sing!</a:t>
            </a:r>
            <a:endParaRPr kumimoji="1" lang="zh-CN" altLang="en-US" sz="48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6387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5425" y="4826000"/>
            <a:ext cx="21177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00713" y="2051050"/>
            <a:ext cx="3457575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矩形 1"/>
          <p:cNvSpPr>
            <a:spLocks noChangeArrowheads="1"/>
          </p:cNvSpPr>
          <p:nvPr/>
        </p:nvSpPr>
        <p:spPr bwMode="auto">
          <a:xfrm>
            <a:off x="704850" y="1466850"/>
            <a:ext cx="493236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86155" indent="-986155" defTabSz="446405" eaLnBrk="1" hangingPunct="1">
              <a:lnSpc>
                <a:spcPct val="250000"/>
              </a:lnSpc>
              <a:tabLst>
                <a:tab pos="985520" algn="l"/>
              </a:tabLs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what did you do? Oh, what did you do?</a:t>
            </a:r>
          </a:p>
          <a:p>
            <a:pPr marL="986155" indent="-986155" defTabSz="446405" eaLnBrk="1" hangingPunct="1">
              <a:lnSpc>
                <a:spcPct val="250000"/>
              </a:lnSpc>
              <a:tabLst>
                <a:tab pos="985520" algn="l"/>
              </a:tabLs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what did you do? Li Ming and Jenny.</a:t>
            </a:r>
          </a:p>
          <a:p>
            <a:pPr marL="986155" indent="-986155" defTabSz="446405" eaLnBrk="1" hangingPunct="1">
              <a:lnSpc>
                <a:spcPct val="250000"/>
              </a:lnSpc>
              <a:tabLst>
                <a:tab pos="985520" algn="l"/>
              </a:tabLs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went to a little shop.</a:t>
            </a:r>
          </a:p>
          <a:p>
            <a:pPr marL="986155" indent="-986155" defTabSz="446405" eaLnBrk="1" hangingPunct="1">
              <a:lnSpc>
                <a:spcPct val="250000"/>
              </a:lnSpc>
              <a:tabLst>
                <a:tab pos="985520" algn="l"/>
              </a:tabLs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bought a new heavy ball.</a:t>
            </a:r>
          </a:p>
          <a:p>
            <a:pPr marL="986155" indent="-986155" defTabSz="446405" eaLnBrk="1" hangingPunct="1">
              <a:lnSpc>
                <a:spcPct val="250000"/>
              </a:lnSpc>
              <a:tabLst>
                <a:tab pos="985520" algn="l"/>
              </a:tabLs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taught each other a sport.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37592" y="119779"/>
            <a:ext cx="398378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4. Let's do it!</a:t>
            </a:r>
            <a:endParaRPr kumimoji="1" lang="zh-CN" altLang="en-US" sz="48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7411" name="Picture 2" descr="C:\Users\Administrator\Desktop\QQ截图2017091909345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9175" y="1335088"/>
            <a:ext cx="7294563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316413" y="4624388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862763" y="4448175"/>
            <a:ext cx="696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37592" y="119779"/>
            <a:ext cx="398378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4. Let's do it!</a:t>
            </a:r>
            <a:endParaRPr kumimoji="1" lang="zh-CN" altLang="en-US" sz="4800" spc="-300" dirty="0">
              <a:ln w="11430"/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8435" name="Picture 2" descr="C:\Users\Administrator\Desktop\QQ截图20170919093506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1863" y="1358900"/>
            <a:ext cx="736123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52575" y="3959225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33838" y="4125913"/>
            <a:ext cx="113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461125" y="3756025"/>
            <a:ext cx="113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taught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628650" y="1060450"/>
            <a:ext cx="8294688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点兵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点将</a:t>
            </a:r>
          </a:p>
          <a:p>
            <a:pPr indent="627380" eaLnBrk="1" hangingPunct="1">
              <a:lnSpc>
                <a:spcPct val="20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全班同学。一名同学说“点兵点将，点到谁，谁就做我的搭档。”点到自己的搭档，一问一答有关自己上周日所做的事情，然后角色互换。两名同学完成任务后，由被点到的同学再点一名同学，活动继续。如：</a:t>
            </a:r>
          </a:p>
          <a:p>
            <a:pPr marL="450850" indent="-450850" eaLnBrk="1" hangingPunct="1">
              <a:lnSpc>
                <a:spcPct val="20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Jim: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点兵点将，点到谁，谁就做我的搭档。（点到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Lily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marL="450850" indent="-450850" eaLnBrk="1" hangingPunct="1">
              <a:lnSpc>
                <a:spcPct val="20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Jim: What did you do last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Sunday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0850" indent="-450850" eaLnBrk="1" hangingPunct="1">
              <a:lnSpc>
                <a:spcPct val="20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Lily: I went shopping with my mother. What did you do last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Sunday?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0850" indent="-450850" eaLnBrk="1" hangingPunct="1">
              <a:lnSpc>
                <a:spcPct val="20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Jim: I played football with my friends.</a:t>
            </a:r>
          </a:p>
        </p:txBody>
      </p:sp>
      <p:pic>
        <p:nvPicPr>
          <p:cNvPr id="19459" name="图片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893763" y="1357313"/>
            <a:ext cx="75342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) 1. Did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you have ________ last Sunday? </a:t>
            </a:r>
          </a:p>
          <a:p>
            <a:pPr marL="1078230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A. a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fun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B. fun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　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C. funny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) 2. —Did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you play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ping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黑体" panose="02010609060101010101" pitchFamily="49" charset="-122"/>
              </a:rPr>
              <a:t>­-pong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yesterday?</a:t>
            </a:r>
          </a:p>
          <a:p>
            <a:pPr marL="107823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—__________.</a:t>
            </a:r>
          </a:p>
          <a:p>
            <a:pPr marL="1078230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A. Yes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, I did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B. No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, I did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C. Yes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, I didn’t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174750" y="23590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160463" y="38211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873125" y="1182688"/>
            <a:ext cx="8113713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、按要求完成句子。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 Li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Ming goes to school by bus. 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加上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yesterday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改写句子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  <a:p>
            <a:pPr marL="273050" indent="0"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Li Ming ________ to school by bus ________. 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 We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played basketball last Sunday. 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改为一般疑问句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  <a:p>
            <a:pPr marL="273050" indent="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________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you ________ basketball last Sunday? 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3. We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taught each other a sport. 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改为否定句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</a:p>
          <a:p>
            <a:pPr marL="273050" indent="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We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 ________ each other a sport. 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4. Did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Danny learn to play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ping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黑体" panose="02010609060101010101" pitchFamily="49" charset="-122"/>
              </a:rPr>
              <a:t>­-pong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? 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作否定回答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  <a:p>
            <a:pPr marL="273050" indent="0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No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, ________ ________. 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590800" y="240347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745163" y="2392363"/>
            <a:ext cx="1573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497013" y="3511550"/>
            <a:ext cx="72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387725" y="3473450"/>
            <a:ext cx="925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860550" y="4576763"/>
            <a:ext cx="1019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3216275" y="459898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163763" y="5705475"/>
            <a:ext cx="72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3163888" y="56959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pic>
        <p:nvPicPr>
          <p:cNvPr id="4099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C:\Users\Administrator\Desktop\QQ截图201709191005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1697038"/>
            <a:ext cx="3914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C:\Users\Administrator\Desktop\QQ截图201709191006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6525" y="1697038"/>
            <a:ext cx="33242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1050925" y="1550988"/>
            <a:ext cx="780573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写出下列动词的过去式。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2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 do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⇨______________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 go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⇨_____________</a:t>
            </a:r>
          </a:p>
          <a:p>
            <a:pPr marL="0" indent="0" eaLnBrk="1" hangingPunct="1">
              <a:lnSpc>
                <a:spcPct val="2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3. buy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⇨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______________ 4. teach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⇨___________</a:t>
            </a:r>
          </a:p>
          <a:p>
            <a:pPr marL="0" indent="0" eaLnBrk="1" hangingPunct="1">
              <a:lnSpc>
                <a:spcPct val="2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5. play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⇨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_____________  6. can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⇨__________________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889250" y="286385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775325" y="2846388"/>
            <a:ext cx="898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686050" y="3762375"/>
            <a:ext cx="1258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5978525" y="3729038"/>
            <a:ext cx="1162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taught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2752725" y="4691063"/>
            <a:ext cx="109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played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6292850" y="4691063"/>
            <a:ext cx="898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20" grpId="0"/>
      <p:bldP spid="23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33413" y="1295400"/>
            <a:ext cx="80105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33413" y="2617788"/>
            <a:ext cx="63404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609725" indent="-1609725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thought, could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529080" indent="-1529080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 Did you have fun today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 marL="152908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—Yes, we did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!</a:t>
            </a:r>
          </a:p>
          <a:p>
            <a:pPr marL="1529080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Ming bought a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T-­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shirt today.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665288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96925" y="33575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86275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7692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We're home!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的对话朗读流利。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9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696870" y="206130"/>
            <a:ext cx="418665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4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We're home!</a:t>
            </a:r>
          </a:p>
        </p:txBody>
      </p:sp>
      <p:sp>
        <p:nvSpPr>
          <p:cNvPr id="18" name="矩形 17"/>
          <p:cNvSpPr/>
          <p:nvPr/>
        </p:nvSpPr>
        <p:spPr>
          <a:xfrm>
            <a:off x="7172325" y="1377950"/>
            <a:ext cx="2027238" cy="12509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sp>
        <p:nvSpPr>
          <p:cNvPr id="4104" name="矩形 1"/>
          <p:cNvSpPr>
            <a:spLocks noChangeArrowheads="1"/>
          </p:cNvSpPr>
          <p:nvPr/>
        </p:nvSpPr>
        <p:spPr bwMode="auto">
          <a:xfrm>
            <a:off x="541338" y="1316038"/>
            <a:ext cx="723423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86155" indent="-986155" defTabSz="446405" eaLnBrk="1" hangingPunct="1">
              <a:lnSpc>
                <a:spcPct val="150000"/>
              </a:lnSpc>
              <a:tabLst>
                <a:tab pos="985520" algn="l"/>
              </a:tabLst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Smith: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Hi, Li Ming! Hi, Jenny! Did you have fun today?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355" indent="-808355" defTabSz="446405" eaLnBrk="1" hangingPunct="1">
              <a:lnSpc>
                <a:spcPct val="150000"/>
              </a:lnSpc>
              <a:tabLst>
                <a:tab pos="807720" algn="l"/>
              </a:tabLst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we did!</a:t>
            </a:r>
          </a:p>
          <a:p>
            <a:pPr marL="986155" indent="-986155" defTabSz="446405" eaLnBrk="1" hangingPunct="1">
              <a:lnSpc>
                <a:spcPct val="150000"/>
              </a:lnSpc>
              <a:tabLst>
                <a:tab pos="985520" algn="l"/>
              </a:tabLst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went to a shop. Li Ming bought a T-­shirt today. </a:t>
            </a:r>
          </a:p>
          <a:p>
            <a:pPr marL="1078230" indent="-1078230" defTabSz="446405" eaLnBrk="1" hangingPunct="1">
              <a:lnSpc>
                <a:spcPct val="150000"/>
              </a:lnSpc>
              <a:tabLst>
                <a:tab pos="985520" algn="l"/>
              </a:tabLst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played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ping­-pong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taught Jenny to hit the ball! Danny wanted to hit the ball, too, but he hit his hand.</a:t>
            </a:r>
          </a:p>
          <a:p>
            <a:pPr marL="805180" indent="-805180" defTabSz="446405" eaLnBrk="1" hangingPunct="1">
              <a:lnSpc>
                <a:spcPct val="150000"/>
              </a:lnSpc>
              <a:tabLst>
                <a:tab pos="804545" algn="l"/>
              </a:tabLst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played basketball, too. I taught Li Ming to throw and catch the ball. He is a good basketball player!</a:t>
            </a:r>
          </a:p>
          <a:p>
            <a:pPr marL="986155" indent="-986155" defTabSz="446405" eaLnBrk="1" hangingPunct="1">
              <a:lnSpc>
                <a:spcPct val="150000"/>
              </a:lnSpc>
              <a:tabLst>
                <a:tab pos="985520" algn="l"/>
              </a:tabLst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Smith: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Danny learn to play basketball, too?</a:t>
            </a:r>
          </a:p>
          <a:p>
            <a:pPr marL="1078230" indent="-1078230" defTabSz="446405" eaLnBrk="1" hangingPunct="1">
              <a:lnSpc>
                <a:spcPct val="150000"/>
              </a:lnSpc>
              <a:tabLst>
                <a:tab pos="1077595" algn="l"/>
              </a:tabLst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he did. But he thought the basketball was too heavy. He played basketball with a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ping-­pong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ball!</a:t>
            </a:r>
          </a:p>
        </p:txBody>
      </p:sp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96150" y="1528763"/>
            <a:ext cx="1792288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17"/>
          <p:cNvSpPr txBox="1">
            <a:spLocks noChangeArrowheads="1"/>
          </p:cNvSpPr>
          <p:nvPr/>
        </p:nvSpPr>
        <p:spPr bwMode="auto">
          <a:xfrm>
            <a:off x="2476500" y="1514475"/>
            <a:ext cx="68802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 Did you have fun today?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今天你们玩得高兴吗？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—Yes, we did!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是的，我们玩得很高兴！ 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39763" y="17002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19"/>
          <p:cNvSpPr txBox="1">
            <a:spLocks noChangeArrowheads="1"/>
          </p:cNvSpPr>
          <p:nvPr/>
        </p:nvSpPr>
        <p:spPr bwMode="auto">
          <a:xfrm>
            <a:off x="1003300" y="1681163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1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1687513" y="3487738"/>
            <a:ext cx="4057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Did+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动词原形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其他？</a:t>
            </a:r>
          </a:p>
        </p:txBody>
      </p:sp>
      <p:pic>
        <p:nvPicPr>
          <p:cNvPr id="6151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9213" y="162242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矩形 1"/>
          <p:cNvSpPr>
            <a:spLocks noChangeArrowheads="1"/>
          </p:cNvSpPr>
          <p:nvPr/>
        </p:nvSpPr>
        <p:spPr bwMode="auto">
          <a:xfrm>
            <a:off x="687388" y="37306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问句：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3" name="矩形 3"/>
          <p:cNvSpPr>
            <a:spLocks noChangeArrowheads="1"/>
          </p:cNvSpPr>
          <p:nvPr/>
        </p:nvSpPr>
        <p:spPr bwMode="auto">
          <a:xfrm>
            <a:off x="682625" y="4425950"/>
            <a:ext cx="100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回答：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1704975" y="4181475"/>
            <a:ext cx="5078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，主语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+did. / No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，主语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+didn’t.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155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09663" y="2198688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文本框 17"/>
          <p:cNvSpPr txBox="1">
            <a:spLocks noChangeArrowheads="1"/>
          </p:cNvSpPr>
          <p:nvPr/>
        </p:nvSpPr>
        <p:spPr bwMode="auto">
          <a:xfrm>
            <a:off x="661988" y="2844800"/>
            <a:ext cx="4826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询问某人过去是否做了某事的句型</a:t>
            </a:r>
          </a:p>
        </p:txBody>
      </p:sp>
      <p:sp>
        <p:nvSpPr>
          <p:cNvPr id="6157" name="矩形 3"/>
          <p:cNvSpPr>
            <a:spLocks noChangeArrowheads="1"/>
          </p:cNvSpPr>
          <p:nvPr/>
        </p:nvSpPr>
        <p:spPr bwMode="auto">
          <a:xfrm>
            <a:off x="685800" y="5068888"/>
            <a:ext cx="100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1693863" y="4824413"/>
            <a:ext cx="75453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—Did you go shopping yesterday?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昨天你去购物了吗？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—Yes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did.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是的，我去了。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4" grpId="0" build="p"/>
      <p:bldP spid="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343150" y="1619250"/>
            <a:ext cx="4535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have a good time; enjoy oneself 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72" name="矩形 1"/>
          <p:cNvSpPr>
            <a:spLocks noChangeArrowheads="1"/>
          </p:cNvSpPr>
          <p:nvPr/>
        </p:nvSpPr>
        <p:spPr bwMode="auto">
          <a:xfrm>
            <a:off x="768350" y="1860550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同义短语：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73" name="矩形 3"/>
          <p:cNvSpPr>
            <a:spLocks noChangeArrowheads="1"/>
          </p:cNvSpPr>
          <p:nvPr/>
        </p:nvSpPr>
        <p:spPr bwMode="auto">
          <a:xfrm>
            <a:off x="765175" y="2555875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1746250" y="2311400"/>
            <a:ext cx="7042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children are having fun.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孩子们正玩得高兴。</a:t>
            </a:r>
          </a:p>
        </p:txBody>
      </p:sp>
      <p:sp>
        <p:nvSpPr>
          <p:cNvPr id="7175" name="文本框 17"/>
          <p:cNvSpPr txBox="1">
            <a:spLocks noChangeArrowheads="1"/>
          </p:cNvSpPr>
          <p:nvPr/>
        </p:nvSpPr>
        <p:spPr bwMode="auto">
          <a:xfrm>
            <a:off x="742950" y="1016000"/>
            <a:ext cx="26384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have fun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玩得高兴</a:t>
            </a:r>
          </a:p>
        </p:txBody>
      </p:sp>
      <p:grpSp>
        <p:nvGrpSpPr>
          <p:cNvPr id="7176" name="组合 26"/>
          <p:cNvGrpSpPr/>
          <p:nvPr/>
        </p:nvGrpSpPr>
        <p:grpSpPr bwMode="auto">
          <a:xfrm>
            <a:off x="806450" y="3214688"/>
            <a:ext cx="1260475" cy="461962"/>
            <a:chOff x="1220273" y="4806950"/>
            <a:chExt cx="1258577" cy="462489"/>
          </a:xfrm>
        </p:grpSpPr>
        <p:sp>
          <p:nvSpPr>
            <p:cNvPr id="7185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  <a:r>
                <a:rPr lang="en-US" altLang="zh-CN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7186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093913" y="3038475"/>
            <a:ext cx="66262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用所给单词的适当形式完成句子。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 they ________ (see) the film last night? 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451100" y="3916363"/>
            <a:ext cx="701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433888" y="3898900"/>
            <a:ext cx="70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80" name="组合 26"/>
          <p:cNvGrpSpPr/>
          <p:nvPr/>
        </p:nvGrpSpPr>
        <p:grpSpPr bwMode="auto">
          <a:xfrm>
            <a:off x="822325" y="4635500"/>
            <a:ext cx="1260475" cy="461963"/>
            <a:chOff x="1220273" y="4806950"/>
            <a:chExt cx="1258577" cy="462489"/>
          </a:xfrm>
        </p:grpSpPr>
        <p:sp>
          <p:nvSpPr>
            <p:cNvPr id="7183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  <a:r>
                <a:rPr lang="en-US" altLang="zh-CN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7184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097088" y="4459288"/>
            <a:ext cx="66262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选出能替换画线部分的选项。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Did you </a:t>
            </a:r>
            <a:r>
              <a:rPr lang="en-US" altLang="zh-CN" sz="2400" b="1" u="sng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have a good time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last Sunday?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have fun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have a fun   C. have funny </a:t>
            </a:r>
          </a:p>
        </p:txBody>
      </p:sp>
      <p:sp>
        <p:nvSpPr>
          <p:cNvPr id="42" name="椭圆 41"/>
          <p:cNvSpPr/>
          <p:nvPr/>
        </p:nvSpPr>
        <p:spPr>
          <a:xfrm>
            <a:off x="2124075" y="6054725"/>
            <a:ext cx="355600" cy="3571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4" grpId="0" build="p"/>
      <p:bldP spid="34" grpId="0"/>
      <p:bldP spid="35" grpId="0"/>
      <p:bldP spid="36" grpId="0"/>
      <p:bldP spid="40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17"/>
          <p:cNvSpPr txBox="1">
            <a:spLocks noChangeArrowheads="1"/>
          </p:cNvSpPr>
          <p:nvPr/>
        </p:nvSpPr>
        <p:spPr bwMode="auto">
          <a:xfrm>
            <a:off x="2760663" y="1489075"/>
            <a:ext cx="48545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 Ming bought a T-­shirt today. 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今天李明买了一件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恤衫。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47725" y="17129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19"/>
          <p:cNvSpPr txBox="1">
            <a:spLocks noChangeArrowheads="1"/>
          </p:cNvSpPr>
          <p:nvPr/>
        </p:nvSpPr>
        <p:spPr bwMode="auto">
          <a:xfrm>
            <a:off x="1158875" y="1682750"/>
            <a:ext cx="170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7182" name="TextBox 8"/>
          <p:cNvSpPr txBox="1">
            <a:spLocks noChangeArrowheads="1"/>
          </p:cNvSpPr>
          <p:nvPr/>
        </p:nvSpPr>
        <p:spPr bwMode="auto">
          <a:xfrm>
            <a:off x="2741613" y="3552825"/>
            <a:ext cx="43592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主语＋实义动词过去式＋其他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199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8" y="160020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矩形 2"/>
          <p:cNvSpPr>
            <a:spLocks noChangeArrowheads="1"/>
          </p:cNvSpPr>
          <p:nvPr/>
        </p:nvSpPr>
        <p:spPr bwMode="auto">
          <a:xfrm>
            <a:off x="1163638" y="3740150"/>
            <a:ext cx="159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句型结构：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111375" y="2816225"/>
            <a:ext cx="7210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这是一般过去时的句子，陈述某人过去做了某事。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759075" y="4222750"/>
            <a:ext cx="43592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+didn’t+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动词原形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3" name="矩形 2"/>
          <p:cNvSpPr>
            <a:spLocks noChangeArrowheads="1"/>
          </p:cNvSpPr>
          <p:nvPr/>
        </p:nvSpPr>
        <p:spPr bwMode="auto">
          <a:xfrm>
            <a:off x="1165225" y="4411663"/>
            <a:ext cx="1576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否定形式：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2132013" y="4895850"/>
            <a:ext cx="4360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went to the park last Sunday.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上个星期日我去公园了。</a:t>
            </a:r>
          </a:p>
        </p:txBody>
      </p:sp>
      <p:sp>
        <p:nvSpPr>
          <p:cNvPr id="8205" name="矩形 2"/>
          <p:cNvSpPr>
            <a:spLocks noChangeArrowheads="1"/>
          </p:cNvSpPr>
          <p:nvPr/>
        </p:nvSpPr>
        <p:spPr bwMode="auto">
          <a:xfrm>
            <a:off x="1168400" y="5068888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6" name="矩形 2"/>
          <p:cNvSpPr>
            <a:spLocks noChangeArrowheads="1"/>
          </p:cNvSpPr>
          <p:nvPr/>
        </p:nvSpPr>
        <p:spPr bwMode="auto">
          <a:xfrm>
            <a:off x="1165225" y="3022600"/>
            <a:ext cx="98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用法：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21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合 1"/>
          <p:cNvGrpSpPr/>
          <p:nvPr/>
        </p:nvGrpSpPr>
        <p:grpSpPr bwMode="auto">
          <a:xfrm>
            <a:off x="542925" y="1209675"/>
            <a:ext cx="1806575" cy="1514475"/>
            <a:chOff x="603250" y="3113088"/>
            <a:chExt cx="1917700" cy="1485900"/>
          </a:xfrm>
        </p:grpSpPr>
        <p:pic>
          <p:nvPicPr>
            <p:cNvPr id="9226" name="图片 3" descr="泡泡1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2019300" y="2503488"/>
            <a:ext cx="6537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含实义动词的一般过去时没有人称和数的变化，句子中的动词一律用过去式。</a:t>
            </a:r>
          </a:p>
        </p:txBody>
      </p:sp>
      <p:grpSp>
        <p:nvGrpSpPr>
          <p:cNvPr id="9221" name="组合 26"/>
          <p:cNvGrpSpPr/>
          <p:nvPr/>
        </p:nvGrpSpPr>
        <p:grpSpPr bwMode="auto">
          <a:xfrm>
            <a:off x="942975" y="4251325"/>
            <a:ext cx="1103313" cy="461963"/>
            <a:chOff x="1220273" y="4806950"/>
            <a:chExt cx="1101928" cy="462489"/>
          </a:xfrm>
        </p:grpSpPr>
        <p:sp>
          <p:nvSpPr>
            <p:cNvPr id="9224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833951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9225" name="图片 29" descr="花盆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108200" y="4006850"/>
            <a:ext cx="6448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bought some books yesterday. 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改为否定句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___________________________ yesterday.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38450" y="4981575"/>
            <a:ext cx="3125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buy any books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17"/>
          <p:cNvSpPr txBox="1">
            <a:spLocks noChangeArrowheads="1"/>
          </p:cNvSpPr>
          <p:nvPr/>
        </p:nvSpPr>
        <p:spPr bwMode="auto">
          <a:xfrm>
            <a:off x="2722563" y="1638300"/>
            <a:ext cx="5768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thought  /</a:t>
            </a:r>
            <a:r>
              <a:rPr lang="el-GR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ɔːt/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想；认为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(think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的过去式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85825" y="17414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5" name="文本框 19"/>
          <p:cNvSpPr txBox="1">
            <a:spLocks noChangeArrowheads="1"/>
          </p:cNvSpPr>
          <p:nvPr/>
        </p:nvSpPr>
        <p:spPr bwMode="auto">
          <a:xfrm>
            <a:off x="1166813" y="1722438"/>
            <a:ext cx="1497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190750" y="2355850"/>
            <a:ext cx="616108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Danny thought the basketball was too heavy.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丹尼认为篮球太重了。</a:t>
            </a:r>
          </a:p>
        </p:txBody>
      </p:sp>
      <p:pic>
        <p:nvPicPr>
          <p:cNvPr id="10247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" y="1663700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矩形 1"/>
          <p:cNvSpPr>
            <a:spLocks noChangeArrowheads="1"/>
          </p:cNvSpPr>
          <p:nvPr/>
        </p:nvSpPr>
        <p:spPr bwMode="auto">
          <a:xfrm>
            <a:off x="1192213" y="2582863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49" name="矩形 3"/>
          <p:cNvSpPr>
            <a:spLocks noChangeArrowheads="1"/>
          </p:cNvSpPr>
          <p:nvPr/>
        </p:nvSpPr>
        <p:spPr bwMode="auto">
          <a:xfrm>
            <a:off x="1201738" y="4125913"/>
            <a:ext cx="1035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82813" y="3879850"/>
            <a:ext cx="510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字母组合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的发音是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ɔː/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251" name="矩形 3"/>
          <p:cNvSpPr>
            <a:spLocks noChangeArrowheads="1"/>
          </p:cNvSpPr>
          <p:nvPr/>
        </p:nvSpPr>
        <p:spPr bwMode="auto">
          <a:xfrm>
            <a:off x="1189038" y="4919663"/>
            <a:ext cx="2351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形近词记忆法：</a:t>
            </a:r>
            <a:endParaRPr lang="zh-CN" altLang="en-US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3427413" y="4673600"/>
            <a:ext cx="4295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bought(buy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的过去式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买；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brought(bring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的过去式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带来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4" grpId="0" build="p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合 26"/>
          <p:cNvGrpSpPr/>
          <p:nvPr/>
        </p:nvGrpSpPr>
        <p:grpSpPr bwMode="auto">
          <a:xfrm>
            <a:off x="628650" y="1944688"/>
            <a:ext cx="1260475" cy="461962"/>
            <a:chOff x="1220273" y="4806950"/>
            <a:chExt cx="1258577" cy="462489"/>
          </a:xfrm>
        </p:grpSpPr>
        <p:sp>
          <p:nvSpPr>
            <p:cNvPr id="11272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1273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793875" y="1700213"/>
            <a:ext cx="69199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选词填空。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—What did you think of the film?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—I________(think, thought) the film was funny.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312988" y="3411538"/>
            <a:ext cx="1395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955675" y="4017963"/>
            <a:ext cx="7642225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830388" y="4002088"/>
            <a:ext cx="66452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本题考查动词的时态。根据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was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可知时态是一般过去时，所以前面的动词也要用过去式。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1202</Words>
  <Application>Microsoft Office PowerPoint</Application>
  <PresentationFormat>全屏显示(4:3)</PresentationFormat>
  <Paragraphs>154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Adobe 黑体 Std R</vt:lpstr>
      <vt:lpstr>Hei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2023-01-16T21:49:55Z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EF87F1A7E9C94E9EA42612B11FDD971B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