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42"/>
        <p:guide orient="horz" pos="664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EB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EB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39" r="29213" b="45174"/>
          <a:stretch>
            <a:fillRect/>
          </a:stretch>
        </p:blipFill>
        <p:spPr>
          <a:xfrm>
            <a:off x="-1" y="0"/>
            <a:ext cx="4651589" cy="3745938"/>
          </a:xfrm>
          <a:custGeom>
            <a:avLst/>
            <a:gdLst>
              <a:gd name="connsiteX0" fmla="*/ 0 w 4651589"/>
              <a:gd name="connsiteY0" fmla="*/ 0 h 3745938"/>
              <a:gd name="connsiteX1" fmla="*/ 4651589 w 4651589"/>
              <a:gd name="connsiteY1" fmla="*/ 0 h 3745938"/>
              <a:gd name="connsiteX2" fmla="*/ 4295510 w 4651589"/>
              <a:gd name="connsiteY2" fmla="*/ 3745938 h 3745938"/>
              <a:gd name="connsiteX3" fmla="*/ 0 w 4651589"/>
              <a:gd name="connsiteY3" fmla="*/ 0 h 374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589" h="3745938">
                <a:moveTo>
                  <a:pt x="0" y="0"/>
                </a:moveTo>
                <a:lnTo>
                  <a:pt x="4651589" y="0"/>
                </a:lnTo>
                <a:lnTo>
                  <a:pt x="4295510" y="3745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3284" r="33154" b="17091"/>
          <a:stretch>
            <a:fillRect/>
          </a:stretch>
        </p:blipFill>
        <p:spPr>
          <a:xfrm>
            <a:off x="6822" y="202468"/>
            <a:ext cx="4269615" cy="5474180"/>
          </a:xfrm>
          <a:custGeom>
            <a:avLst/>
            <a:gdLst>
              <a:gd name="connsiteX0" fmla="*/ 0 w 4269615"/>
              <a:gd name="connsiteY0" fmla="*/ 0 h 5474180"/>
              <a:gd name="connsiteX1" fmla="*/ 4269615 w 4269615"/>
              <a:gd name="connsiteY1" fmla="*/ 3758427 h 5474180"/>
              <a:gd name="connsiteX2" fmla="*/ 4124755 w 4269615"/>
              <a:gd name="connsiteY2" fmla="*/ 5474180 h 5474180"/>
              <a:gd name="connsiteX3" fmla="*/ 5610 w 4269615"/>
              <a:gd name="connsiteY3" fmla="*/ 1773627 h 5474180"/>
              <a:gd name="connsiteX4" fmla="*/ 0 w 4269615"/>
              <a:gd name="connsiteY4" fmla="*/ 0 h 54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615" h="5474180">
                <a:moveTo>
                  <a:pt x="0" y="0"/>
                </a:moveTo>
                <a:lnTo>
                  <a:pt x="4269615" y="3758427"/>
                </a:lnTo>
                <a:lnTo>
                  <a:pt x="4124755" y="5474180"/>
                </a:lnTo>
                <a:lnTo>
                  <a:pt x="5610" y="17736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1526" r="23399" b="45"/>
          <a:stretch>
            <a:fillRect/>
          </a:stretch>
        </p:blipFill>
        <p:spPr>
          <a:xfrm>
            <a:off x="0" y="2144086"/>
            <a:ext cx="5205081" cy="4704477"/>
          </a:xfrm>
          <a:custGeom>
            <a:avLst/>
            <a:gdLst>
              <a:gd name="connsiteX0" fmla="*/ 0 w 5205081"/>
              <a:gd name="connsiteY0" fmla="*/ 0 h 4704477"/>
              <a:gd name="connsiteX1" fmla="*/ 5205081 w 5205081"/>
              <a:gd name="connsiteY1" fmla="*/ 4704477 h 4704477"/>
              <a:gd name="connsiteX2" fmla="*/ 6226 w 5205081"/>
              <a:gd name="connsiteY2" fmla="*/ 4704477 h 4704477"/>
              <a:gd name="connsiteX3" fmla="*/ 3363 w 5205081"/>
              <a:gd name="connsiteY3" fmla="*/ 3546124 h 4704477"/>
              <a:gd name="connsiteX4" fmla="*/ 0 w 5205081"/>
              <a:gd name="connsiteY4" fmla="*/ 0 h 470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81" h="4704477">
                <a:moveTo>
                  <a:pt x="0" y="0"/>
                </a:moveTo>
                <a:lnTo>
                  <a:pt x="5205081" y="4704477"/>
                </a:lnTo>
                <a:lnTo>
                  <a:pt x="6226" y="4704477"/>
                </a:lnTo>
                <a:lnTo>
                  <a:pt x="3363" y="3546124"/>
                </a:lnTo>
                <a:cubicBezTo>
                  <a:pt x="2242" y="2364083"/>
                  <a:pt x="5195" y="1191299"/>
                  <a:pt x="0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00000" r="27545" b="-406"/>
          <a:stretch>
            <a:fillRect/>
          </a:stretch>
        </p:blipFill>
        <p:spPr>
          <a:xfrm>
            <a:off x="6226" y="6848563"/>
            <a:ext cx="5222266" cy="27803"/>
          </a:xfrm>
          <a:custGeom>
            <a:avLst/>
            <a:gdLst>
              <a:gd name="connsiteX0" fmla="*/ 0 w 5222266"/>
              <a:gd name="connsiteY0" fmla="*/ 0 h 27803"/>
              <a:gd name="connsiteX1" fmla="*/ 5198855 w 5222266"/>
              <a:gd name="connsiteY1" fmla="*/ 0 h 27803"/>
              <a:gd name="connsiteX2" fmla="*/ 5222266 w 5222266"/>
              <a:gd name="connsiteY2" fmla="*/ 21160 h 27803"/>
              <a:gd name="connsiteX3" fmla="*/ 69 w 5222266"/>
              <a:gd name="connsiteY3" fmla="*/ 27803 h 27803"/>
              <a:gd name="connsiteX4" fmla="*/ 0 w 5222266"/>
              <a:gd name="connsiteY4" fmla="*/ 0 h 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66" h="27803">
                <a:moveTo>
                  <a:pt x="0" y="0"/>
                </a:moveTo>
                <a:lnTo>
                  <a:pt x="5198855" y="0"/>
                </a:lnTo>
                <a:lnTo>
                  <a:pt x="5222266" y="21160"/>
                </a:lnTo>
                <a:lnTo>
                  <a:pt x="69" y="2780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EB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EB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5.1.2</a:t>
                  </a:r>
                  <a:r>
                    <a:rPr lang="zh-CN" altLang="en-US" sz="5400" b="1" dirty="0">
                      <a:solidFill>
                        <a:srgbClr val="DEB0A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 画垂线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平行四边形与梯形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DEB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807" y="5578242"/>
            <a:ext cx="8052193" cy="1323000"/>
          </a:xfrm>
          <a:custGeom>
            <a:avLst/>
            <a:gdLst>
              <a:gd name="connsiteX0" fmla="*/ 0 w 6986919"/>
              <a:gd name="connsiteY0" fmla="*/ 0 h 1171915"/>
              <a:gd name="connsiteX1" fmla="*/ 6986919 w 6986919"/>
              <a:gd name="connsiteY1" fmla="*/ 0 h 1171915"/>
              <a:gd name="connsiteX2" fmla="*/ 6986919 w 6986919"/>
              <a:gd name="connsiteY2" fmla="*/ 1171915 h 1171915"/>
              <a:gd name="connsiteX3" fmla="*/ 0 w 6986919"/>
              <a:gd name="connsiteY3" fmla="*/ 1171915 h 1171915"/>
              <a:gd name="connsiteX4" fmla="*/ 0 w 6986919"/>
              <a:gd name="connsiteY4" fmla="*/ 0 h 1171915"/>
              <a:gd name="connsiteX0-1" fmla="*/ 0 w 8167537"/>
              <a:gd name="connsiteY0-2" fmla="*/ 92598 h 1171915"/>
              <a:gd name="connsiteX1-3" fmla="*/ 8167537 w 8167537"/>
              <a:gd name="connsiteY1-4" fmla="*/ 0 h 1171915"/>
              <a:gd name="connsiteX2-5" fmla="*/ 8167537 w 8167537"/>
              <a:gd name="connsiteY2-6" fmla="*/ 1171915 h 1171915"/>
              <a:gd name="connsiteX3-7" fmla="*/ 1180618 w 8167537"/>
              <a:gd name="connsiteY3-8" fmla="*/ 1171915 h 1171915"/>
              <a:gd name="connsiteX4-9" fmla="*/ 0 w 8167537"/>
              <a:gd name="connsiteY4-10" fmla="*/ 92598 h 1171915"/>
              <a:gd name="connsiteX0-11" fmla="*/ 0 w 8167537"/>
              <a:gd name="connsiteY0-12" fmla="*/ 92598 h 1171915"/>
              <a:gd name="connsiteX1-13" fmla="*/ 8167537 w 8167537"/>
              <a:gd name="connsiteY1-14" fmla="*/ 0 h 1171915"/>
              <a:gd name="connsiteX2-15" fmla="*/ 8167537 w 8167537"/>
              <a:gd name="connsiteY2-16" fmla="*/ 1171915 h 1171915"/>
              <a:gd name="connsiteX3-17" fmla="*/ 1335018 w 8167537"/>
              <a:gd name="connsiteY3-18" fmla="*/ 1140947 h 1171915"/>
              <a:gd name="connsiteX4-19" fmla="*/ 0 w 8167537"/>
              <a:gd name="connsiteY4-20" fmla="*/ 92598 h 1171915"/>
              <a:gd name="connsiteX0-21" fmla="*/ 0 w 8167537"/>
              <a:gd name="connsiteY0-22" fmla="*/ 92598 h 1171915"/>
              <a:gd name="connsiteX1-23" fmla="*/ 8167537 w 8167537"/>
              <a:gd name="connsiteY1-24" fmla="*/ 0 h 1171915"/>
              <a:gd name="connsiteX2-25" fmla="*/ 8167537 w 8167537"/>
              <a:gd name="connsiteY2-26" fmla="*/ 1171915 h 1171915"/>
              <a:gd name="connsiteX3-27" fmla="*/ 1323444 w 8167537"/>
              <a:gd name="connsiteY3-28" fmla="*/ 1151409 h 1171915"/>
              <a:gd name="connsiteX4-29" fmla="*/ 0 w 8167537"/>
              <a:gd name="connsiteY4-30" fmla="*/ 92598 h 1171915"/>
              <a:gd name="connsiteX0-31" fmla="*/ 0 w 8167537"/>
              <a:gd name="connsiteY0-32" fmla="*/ 92598 h 1171915"/>
              <a:gd name="connsiteX1-33" fmla="*/ 8167537 w 8167537"/>
              <a:gd name="connsiteY1-34" fmla="*/ 0 h 1171915"/>
              <a:gd name="connsiteX2-35" fmla="*/ 8167537 w 8167537"/>
              <a:gd name="connsiteY2-36" fmla="*/ 1171915 h 1171915"/>
              <a:gd name="connsiteX3-37" fmla="*/ 1346593 w 8167537"/>
              <a:gd name="connsiteY3-38" fmla="*/ 1140947 h 1171915"/>
              <a:gd name="connsiteX4-39" fmla="*/ 0 w 8167537"/>
              <a:gd name="connsiteY4-40" fmla="*/ 92598 h 1171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67537" h="1171915">
                <a:moveTo>
                  <a:pt x="0" y="92598"/>
                </a:moveTo>
                <a:lnTo>
                  <a:pt x="8167537" y="0"/>
                </a:lnTo>
                <a:lnTo>
                  <a:pt x="8167537" y="1171915"/>
                </a:lnTo>
                <a:lnTo>
                  <a:pt x="1346593" y="1140947"/>
                </a:lnTo>
                <a:lnTo>
                  <a:pt x="0" y="92598"/>
                </a:lnTo>
                <a:close/>
              </a:path>
            </a:pathLst>
          </a:custGeom>
          <a:solidFill>
            <a:srgbClr val="DEB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60400" y="1206009"/>
            <a:ext cx="8275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画三条互相平行的直线，画两条互相垂直的直线。</a:t>
            </a:r>
            <a:endParaRPr lang="en-US" altLang="zh-CN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4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4" y="2273441"/>
            <a:ext cx="4383087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 bwMode="auto">
          <a:xfrm>
            <a:off x="1069599" y="2389718"/>
            <a:ext cx="2154238" cy="2338240"/>
            <a:chOff x="167722" y="1628929"/>
            <a:chExt cx="2154145" cy="2338789"/>
          </a:xfrm>
        </p:grpSpPr>
        <p:sp>
          <p:nvSpPr>
            <p:cNvPr id="36" name="文本框 2"/>
            <p:cNvSpPr txBox="1">
              <a:spLocks noChangeArrowheads="1"/>
            </p:cNvSpPr>
            <p:nvPr/>
          </p:nvSpPr>
          <p:spPr bwMode="auto">
            <a:xfrm>
              <a:off x="312236" y="1769328"/>
              <a:ext cx="2009631" cy="92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在白纸上画图和在点子图上画图有什么不一样？</a:t>
              </a:r>
            </a:p>
          </p:txBody>
        </p:sp>
        <p:sp>
          <p:nvSpPr>
            <p:cNvPr id="37" name="对话气泡: 椭圆形 3"/>
            <p:cNvSpPr/>
            <p:nvPr/>
          </p:nvSpPr>
          <p:spPr>
            <a:xfrm>
              <a:off x="167722" y="1628929"/>
              <a:ext cx="2092235" cy="1159147"/>
            </a:xfrm>
            <a:prstGeom prst="wedgeEllipseCallout">
              <a:avLst/>
            </a:prstGeom>
            <a:noFill/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38" name="图片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498" y="3002049"/>
              <a:ext cx="638236" cy="96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/>
          <p:cNvGrpSpPr/>
          <p:nvPr/>
        </p:nvGrpSpPr>
        <p:grpSpPr bwMode="auto">
          <a:xfrm>
            <a:off x="8631522" y="2923523"/>
            <a:ext cx="2362200" cy="1959538"/>
            <a:chOff x="-33485" y="1765693"/>
            <a:chExt cx="2362098" cy="1958852"/>
          </a:xfrm>
        </p:grpSpPr>
        <p:sp>
          <p:nvSpPr>
            <p:cNvPr id="40" name="文本框 11"/>
            <p:cNvSpPr txBox="1">
              <a:spLocks noChangeArrowheads="1"/>
            </p:cNvSpPr>
            <p:nvPr/>
          </p:nvSpPr>
          <p:spPr bwMode="auto">
            <a:xfrm>
              <a:off x="190060" y="1836457"/>
              <a:ext cx="2009631" cy="92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/>
              <a:r>
                <a: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点子图中本来就存在互相平行和互相垂直的线。</a:t>
              </a:r>
            </a:p>
          </p:txBody>
        </p:sp>
        <p:sp>
          <p:nvSpPr>
            <p:cNvPr id="41" name="对话气泡: 椭圆形 12"/>
            <p:cNvSpPr/>
            <p:nvPr/>
          </p:nvSpPr>
          <p:spPr>
            <a:xfrm>
              <a:off x="-33485" y="1765693"/>
              <a:ext cx="2233517" cy="1082296"/>
            </a:xfrm>
            <a:prstGeom prst="wedgeEllipseCallout">
              <a:avLst>
                <a:gd name="adj1" fmla="val 31432"/>
                <a:gd name="adj2" fmla="val 56754"/>
              </a:avLst>
            </a:prstGeom>
            <a:noFill/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42" name="图片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1689" y="2887878"/>
              <a:ext cx="836924" cy="83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 bwMode="auto">
          <a:xfrm>
            <a:off x="994959" y="2768741"/>
            <a:ext cx="2314025" cy="1998977"/>
            <a:chOff x="139680" y="1970049"/>
            <a:chExt cx="2315418" cy="1999761"/>
          </a:xfrm>
        </p:grpSpPr>
        <p:sp>
          <p:nvSpPr>
            <p:cNvPr id="44" name="文本框 15"/>
            <p:cNvSpPr txBox="1">
              <a:spLocks noChangeArrowheads="1"/>
            </p:cNvSpPr>
            <p:nvPr/>
          </p:nvSpPr>
          <p:spPr bwMode="auto">
            <a:xfrm>
              <a:off x="445467" y="2046327"/>
              <a:ext cx="2009631" cy="64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你能找出来给我看看吗？</a:t>
              </a:r>
            </a:p>
          </p:txBody>
        </p:sp>
        <p:sp>
          <p:nvSpPr>
            <p:cNvPr id="45" name="对话气泡: 椭圆形 16"/>
            <p:cNvSpPr/>
            <p:nvPr/>
          </p:nvSpPr>
          <p:spPr>
            <a:xfrm>
              <a:off x="167722" y="1970049"/>
              <a:ext cx="2091995" cy="817883"/>
            </a:xfrm>
            <a:prstGeom prst="wedgeEllipseCallout">
              <a:avLst/>
            </a:prstGeom>
            <a:noFill/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46" name="图片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680" y="3004141"/>
              <a:ext cx="638547" cy="96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7" name="直接连接符 46"/>
          <p:cNvCxnSpPr/>
          <p:nvPr/>
        </p:nvCxnSpPr>
        <p:spPr>
          <a:xfrm>
            <a:off x="3802849" y="2768741"/>
            <a:ext cx="1616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802849" y="3167203"/>
            <a:ext cx="1616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802849" y="3537091"/>
            <a:ext cx="1616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6577799" y="2768741"/>
            <a:ext cx="0" cy="1203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791986" y="3927616"/>
            <a:ext cx="1616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 bwMode="auto">
          <a:xfrm>
            <a:off x="3316290" y="4813991"/>
            <a:ext cx="5538787" cy="1165876"/>
            <a:chOff x="-1343967" y="2022183"/>
            <a:chExt cx="5538532" cy="1165911"/>
          </a:xfrm>
        </p:grpSpPr>
        <p:sp>
          <p:nvSpPr>
            <p:cNvPr id="53" name="文本框 29"/>
            <p:cNvSpPr txBox="1">
              <a:spLocks noChangeArrowheads="1"/>
            </p:cNvSpPr>
            <p:nvPr/>
          </p:nvSpPr>
          <p:spPr bwMode="auto">
            <a:xfrm>
              <a:off x="-1072929" y="2128011"/>
              <a:ext cx="4191589" cy="46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你能像他们这样画一画吗？</a:t>
              </a:r>
            </a:p>
          </p:txBody>
        </p:sp>
        <p:sp>
          <p:nvSpPr>
            <p:cNvPr id="54" name="对话气泡: 椭圆形 30"/>
            <p:cNvSpPr/>
            <p:nvPr/>
          </p:nvSpPr>
          <p:spPr>
            <a:xfrm>
              <a:off x="-1343967" y="2022183"/>
              <a:ext cx="4340025" cy="714396"/>
            </a:xfrm>
            <a:prstGeom prst="wedgeEllipseCallout">
              <a:avLst>
                <a:gd name="adj1" fmla="val 61232"/>
                <a:gd name="adj2" fmla="val 65082"/>
              </a:avLst>
            </a:prstGeom>
            <a:noFill/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5" name="图片 3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5721" y="2284624"/>
              <a:ext cx="688844" cy="90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80"/>
          <p:cNvGrpSpPr/>
          <p:nvPr/>
        </p:nvGrpSpPr>
        <p:grpSpPr bwMode="auto">
          <a:xfrm>
            <a:off x="6574624" y="3754578"/>
            <a:ext cx="180975" cy="180975"/>
            <a:chOff x="1094" y="2674"/>
            <a:chExt cx="114" cy="114"/>
          </a:xfrm>
        </p:grpSpPr>
        <p:cxnSp>
          <p:nvCxnSpPr>
            <p:cNvPr id="57" name="直接连接符 27"/>
            <p:cNvCxnSpPr>
              <a:cxnSpLocks noChangeShapeType="1"/>
            </p:cNvCxnSpPr>
            <p:nvPr/>
          </p:nvCxnSpPr>
          <p:spPr bwMode="auto">
            <a:xfrm>
              <a:off x="1094" y="267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直接连接符 28"/>
            <p:cNvCxnSpPr>
              <a:cxnSpLocks noChangeShapeType="1"/>
            </p:cNvCxnSpPr>
            <p:nvPr/>
          </p:nvCxnSpPr>
          <p:spPr bwMode="auto">
            <a:xfrm rot="-5400000">
              <a:off x="1148" y="2731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0400" y="1054100"/>
            <a:ext cx="11034183" cy="6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下面两个小朋友画出的是平行线吗？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459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83" y="2893672"/>
            <a:ext cx="9029634" cy="20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组合 12"/>
          <p:cNvGrpSpPr/>
          <p:nvPr/>
        </p:nvGrpSpPr>
        <p:grpSpPr bwMode="auto">
          <a:xfrm>
            <a:off x="1410291" y="2095017"/>
            <a:ext cx="6522869" cy="1841903"/>
            <a:chOff x="833121" y="1494444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37327"/>
                <a:gd name="adj2" fmla="val 71361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6" name="矩形 2"/>
            <p:cNvSpPr>
              <a:spLocks noChangeArrowheads="1"/>
            </p:cNvSpPr>
            <p:nvPr/>
          </p:nvSpPr>
          <p:spPr bwMode="auto">
            <a:xfrm>
              <a:off x="1496830" y="2174408"/>
              <a:ext cx="3927255" cy="34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697" y="3155183"/>
            <a:ext cx="2364538" cy="3371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39" r="29213" b="45174"/>
          <a:stretch>
            <a:fillRect/>
          </a:stretch>
        </p:blipFill>
        <p:spPr>
          <a:xfrm>
            <a:off x="-1" y="0"/>
            <a:ext cx="4651589" cy="3745938"/>
          </a:xfrm>
          <a:custGeom>
            <a:avLst/>
            <a:gdLst>
              <a:gd name="connsiteX0" fmla="*/ 0 w 4651589"/>
              <a:gd name="connsiteY0" fmla="*/ 0 h 3745938"/>
              <a:gd name="connsiteX1" fmla="*/ 4651589 w 4651589"/>
              <a:gd name="connsiteY1" fmla="*/ 0 h 3745938"/>
              <a:gd name="connsiteX2" fmla="*/ 4295510 w 4651589"/>
              <a:gd name="connsiteY2" fmla="*/ 3745938 h 3745938"/>
              <a:gd name="connsiteX3" fmla="*/ 0 w 4651589"/>
              <a:gd name="connsiteY3" fmla="*/ 0 h 374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589" h="3745938">
                <a:moveTo>
                  <a:pt x="0" y="0"/>
                </a:moveTo>
                <a:lnTo>
                  <a:pt x="4651589" y="0"/>
                </a:lnTo>
                <a:lnTo>
                  <a:pt x="4295510" y="3745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3284" r="33154" b="17091"/>
          <a:stretch>
            <a:fillRect/>
          </a:stretch>
        </p:blipFill>
        <p:spPr>
          <a:xfrm>
            <a:off x="6822" y="202468"/>
            <a:ext cx="4269615" cy="5474180"/>
          </a:xfrm>
          <a:custGeom>
            <a:avLst/>
            <a:gdLst>
              <a:gd name="connsiteX0" fmla="*/ 0 w 4269615"/>
              <a:gd name="connsiteY0" fmla="*/ 0 h 5474180"/>
              <a:gd name="connsiteX1" fmla="*/ 4269615 w 4269615"/>
              <a:gd name="connsiteY1" fmla="*/ 3758427 h 5474180"/>
              <a:gd name="connsiteX2" fmla="*/ 4124755 w 4269615"/>
              <a:gd name="connsiteY2" fmla="*/ 5474180 h 5474180"/>
              <a:gd name="connsiteX3" fmla="*/ 5610 w 4269615"/>
              <a:gd name="connsiteY3" fmla="*/ 1773627 h 5474180"/>
              <a:gd name="connsiteX4" fmla="*/ 0 w 4269615"/>
              <a:gd name="connsiteY4" fmla="*/ 0 h 54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615" h="5474180">
                <a:moveTo>
                  <a:pt x="0" y="0"/>
                </a:moveTo>
                <a:lnTo>
                  <a:pt x="4269615" y="3758427"/>
                </a:lnTo>
                <a:lnTo>
                  <a:pt x="4124755" y="5474180"/>
                </a:lnTo>
                <a:lnTo>
                  <a:pt x="5610" y="17736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1526" r="23399" b="45"/>
          <a:stretch>
            <a:fillRect/>
          </a:stretch>
        </p:blipFill>
        <p:spPr>
          <a:xfrm>
            <a:off x="0" y="2144086"/>
            <a:ext cx="5205081" cy="4704477"/>
          </a:xfrm>
          <a:custGeom>
            <a:avLst/>
            <a:gdLst>
              <a:gd name="connsiteX0" fmla="*/ 0 w 5205081"/>
              <a:gd name="connsiteY0" fmla="*/ 0 h 4704477"/>
              <a:gd name="connsiteX1" fmla="*/ 5205081 w 5205081"/>
              <a:gd name="connsiteY1" fmla="*/ 4704477 h 4704477"/>
              <a:gd name="connsiteX2" fmla="*/ 6226 w 5205081"/>
              <a:gd name="connsiteY2" fmla="*/ 4704477 h 4704477"/>
              <a:gd name="connsiteX3" fmla="*/ 3363 w 5205081"/>
              <a:gd name="connsiteY3" fmla="*/ 3546124 h 4704477"/>
              <a:gd name="connsiteX4" fmla="*/ 0 w 5205081"/>
              <a:gd name="connsiteY4" fmla="*/ 0 h 470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81" h="4704477">
                <a:moveTo>
                  <a:pt x="0" y="0"/>
                </a:moveTo>
                <a:lnTo>
                  <a:pt x="5205081" y="4704477"/>
                </a:lnTo>
                <a:lnTo>
                  <a:pt x="6226" y="4704477"/>
                </a:lnTo>
                <a:lnTo>
                  <a:pt x="3363" y="3546124"/>
                </a:lnTo>
                <a:cubicBezTo>
                  <a:pt x="2242" y="2364083"/>
                  <a:pt x="5195" y="1191299"/>
                  <a:pt x="0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00000" r="27545" b="-406"/>
          <a:stretch>
            <a:fillRect/>
          </a:stretch>
        </p:blipFill>
        <p:spPr>
          <a:xfrm>
            <a:off x="6226" y="6848563"/>
            <a:ext cx="5222266" cy="27803"/>
          </a:xfrm>
          <a:custGeom>
            <a:avLst/>
            <a:gdLst>
              <a:gd name="connsiteX0" fmla="*/ 0 w 5222266"/>
              <a:gd name="connsiteY0" fmla="*/ 0 h 27803"/>
              <a:gd name="connsiteX1" fmla="*/ 5198855 w 5222266"/>
              <a:gd name="connsiteY1" fmla="*/ 0 h 27803"/>
              <a:gd name="connsiteX2" fmla="*/ 5222266 w 5222266"/>
              <a:gd name="connsiteY2" fmla="*/ 21160 h 27803"/>
              <a:gd name="connsiteX3" fmla="*/ 69 w 5222266"/>
              <a:gd name="connsiteY3" fmla="*/ 27803 h 27803"/>
              <a:gd name="connsiteX4" fmla="*/ 0 w 5222266"/>
              <a:gd name="connsiteY4" fmla="*/ 0 h 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66" h="27803">
                <a:moveTo>
                  <a:pt x="0" y="0"/>
                </a:moveTo>
                <a:lnTo>
                  <a:pt x="5198855" y="0"/>
                </a:lnTo>
                <a:lnTo>
                  <a:pt x="5222266" y="21160"/>
                </a:lnTo>
                <a:lnTo>
                  <a:pt x="69" y="2780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EB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EB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4800" b="1" dirty="0">
                    <a:solidFill>
                      <a:srgbClr val="DEB0A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平行四边形与梯形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DEB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807" y="5578242"/>
            <a:ext cx="8052193" cy="1323000"/>
          </a:xfrm>
          <a:custGeom>
            <a:avLst/>
            <a:gdLst>
              <a:gd name="connsiteX0" fmla="*/ 0 w 6986919"/>
              <a:gd name="connsiteY0" fmla="*/ 0 h 1171915"/>
              <a:gd name="connsiteX1" fmla="*/ 6986919 w 6986919"/>
              <a:gd name="connsiteY1" fmla="*/ 0 h 1171915"/>
              <a:gd name="connsiteX2" fmla="*/ 6986919 w 6986919"/>
              <a:gd name="connsiteY2" fmla="*/ 1171915 h 1171915"/>
              <a:gd name="connsiteX3" fmla="*/ 0 w 6986919"/>
              <a:gd name="connsiteY3" fmla="*/ 1171915 h 1171915"/>
              <a:gd name="connsiteX4" fmla="*/ 0 w 6986919"/>
              <a:gd name="connsiteY4" fmla="*/ 0 h 1171915"/>
              <a:gd name="connsiteX0-1" fmla="*/ 0 w 8167537"/>
              <a:gd name="connsiteY0-2" fmla="*/ 92598 h 1171915"/>
              <a:gd name="connsiteX1-3" fmla="*/ 8167537 w 8167537"/>
              <a:gd name="connsiteY1-4" fmla="*/ 0 h 1171915"/>
              <a:gd name="connsiteX2-5" fmla="*/ 8167537 w 8167537"/>
              <a:gd name="connsiteY2-6" fmla="*/ 1171915 h 1171915"/>
              <a:gd name="connsiteX3-7" fmla="*/ 1180618 w 8167537"/>
              <a:gd name="connsiteY3-8" fmla="*/ 1171915 h 1171915"/>
              <a:gd name="connsiteX4-9" fmla="*/ 0 w 8167537"/>
              <a:gd name="connsiteY4-10" fmla="*/ 92598 h 1171915"/>
              <a:gd name="connsiteX0-11" fmla="*/ 0 w 8167537"/>
              <a:gd name="connsiteY0-12" fmla="*/ 92598 h 1171915"/>
              <a:gd name="connsiteX1-13" fmla="*/ 8167537 w 8167537"/>
              <a:gd name="connsiteY1-14" fmla="*/ 0 h 1171915"/>
              <a:gd name="connsiteX2-15" fmla="*/ 8167537 w 8167537"/>
              <a:gd name="connsiteY2-16" fmla="*/ 1171915 h 1171915"/>
              <a:gd name="connsiteX3-17" fmla="*/ 1335018 w 8167537"/>
              <a:gd name="connsiteY3-18" fmla="*/ 1140947 h 1171915"/>
              <a:gd name="connsiteX4-19" fmla="*/ 0 w 8167537"/>
              <a:gd name="connsiteY4-20" fmla="*/ 92598 h 1171915"/>
              <a:gd name="connsiteX0-21" fmla="*/ 0 w 8167537"/>
              <a:gd name="connsiteY0-22" fmla="*/ 92598 h 1171915"/>
              <a:gd name="connsiteX1-23" fmla="*/ 8167537 w 8167537"/>
              <a:gd name="connsiteY1-24" fmla="*/ 0 h 1171915"/>
              <a:gd name="connsiteX2-25" fmla="*/ 8167537 w 8167537"/>
              <a:gd name="connsiteY2-26" fmla="*/ 1171915 h 1171915"/>
              <a:gd name="connsiteX3-27" fmla="*/ 1323444 w 8167537"/>
              <a:gd name="connsiteY3-28" fmla="*/ 1151409 h 1171915"/>
              <a:gd name="connsiteX4-29" fmla="*/ 0 w 8167537"/>
              <a:gd name="connsiteY4-30" fmla="*/ 92598 h 1171915"/>
              <a:gd name="connsiteX0-31" fmla="*/ 0 w 8167537"/>
              <a:gd name="connsiteY0-32" fmla="*/ 92598 h 1171915"/>
              <a:gd name="connsiteX1-33" fmla="*/ 8167537 w 8167537"/>
              <a:gd name="connsiteY1-34" fmla="*/ 0 h 1171915"/>
              <a:gd name="connsiteX2-35" fmla="*/ 8167537 w 8167537"/>
              <a:gd name="connsiteY2-36" fmla="*/ 1171915 h 1171915"/>
              <a:gd name="connsiteX3-37" fmla="*/ 1346593 w 8167537"/>
              <a:gd name="connsiteY3-38" fmla="*/ 1140947 h 1171915"/>
              <a:gd name="connsiteX4-39" fmla="*/ 0 w 8167537"/>
              <a:gd name="connsiteY4-40" fmla="*/ 92598 h 1171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67537" h="1171915">
                <a:moveTo>
                  <a:pt x="0" y="92598"/>
                </a:moveTo>
                <a:lnTo>
                  <a:pt x="8167537" y="0"/>
                </a:lnTo>
                <a:lnTo>
                  <a:pt x="8167537" y="1171915"/>
                </a:lnTo>
                <a:lnTo>
                  <a:pt x="1346593" y="1140947"/>
                </a:lnTo>
                <a:lnTo>
                  <a:pt x="0" y="92598"/>
                </a:lnTo>
                <a:close/>
              </a:path>
            </a:pathLst>
          </a:custGeom>
          <a:solidFill>
            <a:srgbClr val="DEB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60400" y="1054100"/>
            <a:ext cx="10668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你能画出互相垂直的两条直线吗？试试吧。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41" y="2620834"/>
            <a:ext cx="3893491" cy="19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42" y="2687803"/>
            <a:ext cx="4042827" cy="18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一、情景导入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92784" y="1183332"/>
            <a:ext cx="55753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过直线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一点画垂线。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60476" y="2223585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边重合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58359" y="2898802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点重合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558359" y="3574018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画垂线</a:t>
            </a:r>
          </a:p>
        </p:txBody>
      </p:sp>
      <p:cxnSp>
        <p:nvCxnSpPr>
          <p:cNvPr id="14" name="直接连接符 8"/>
          <p:cNvCxnSpPr>
            <a:cxnSpLocks noChangeShapeType="1"/>
          </p:cNvCxnSpPr>
          <p:nvPr/>
        </p:nvCxnSpPr>
        <p:spPr bwMode="auto">
          <a:xfrm>
            <a:off x="4577409" y="5473700"/>
            <a:ext cx="4427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15"/>
          <p:cNvSpPr/>
          <p:nvPr/>
        </p:nvSpPr>
        <p:spPr>
          <a:xfrm>
            <a:off x="7655572" y="5422900"/>
            <a:ext cx="93662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" name="Picture 4" descr="D:\我的文档\My Pictures\R四数上素材\手拿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34" y="1895475"/>
            <a:ext cx="2943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连接符 9"/>
          <p:cNvCxnSpPr>
            <a:cxnSpLocks noChangeShapeType="1"/>
          </p:cNvCxnSpPr>
          <p:nvPr/>
        </p:nvCxnSpPr>
        <p:spPr bwMode="auto">
          <a:xfrm flipV="1">
            <a:off x="7701609" y="2236788"/>
            <a:ext cx="0" cy="324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3" descr="D:\我的文档\My Pictures\R四数上素材\手拿笔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84" y="4249738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0.00185 L 0.15556 -9.87654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0494E-6 L 1.66667E-6 -0.624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  <p:cxnSp>
        <p:nvCxnSpPr>
          <p:cNvPr id="18" name="直接连接符 9"/>
          <p:cNvCxnSpPr>
            <a:cxnSpLocks noChangeShapeType="1"/>
          </p:cNvCxnSpPr>
          <p:nvPr/>
        </p:nvCxnSpPr>
        <p:spPr bwMode="auto">
          <a:xfrm flipV="1">
            <a:off x="6965629" y="2411534"/>
            <a:ext cx="0" cy="324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8"/>
          <p:cNvCxnSpPr>
            <a:cxnSpLocks noChangeShapeType="1"/>
          </p:cNvCxnSpPr>
          <p:nvPr/>
        </p:nvCxnSpPr>
        <p:spPr bwMode="auto">
          <a:xfrm>
            <a:off x="3841429" y="5648446"/>
            <a:ext cx="4427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24"/>
          <p:cNvGrpSpPr/>
          <p:nvPr/>
        </p:nvGrpSpPr>
        <p:grpSpPr bwMode="auto">
          <a:xfrm>
            <a:off x="6979917" y="5473821"/>
            <a:ext cx="174625" cy="176213"/>
            <a:chOff x="6167355" y="3479490"/>
            <a:chExt cx="180000" cy="180000"/>
          </a:xfrm>
        </p:grpSpPr>
        <p:cxnSp>
          <p:nvCxnSpPr>
            <p:cNvPr id="22" name="直接连接符 25"/>
            <p:cNvCxnSpPr>
              <a:cxnSpLocks noChangeShapeType="1"/>
            </p:cNvCxnSpPr>
            <p:nvPr/>
          </p:nvCxnSpPr>
          <p:spPr bwMode="auto">
            <a:xfrm>
              <a:off x="6167355" y="3492749"/>
              <a:ext cx="180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连接符 26"/>
            <p:cNvCxnSpPr>
              <a:cxnSpLocks noChangeShapeType="1"/>
            </p:cNvCxnSpPr>
            <p:nvPr/>
          </p:nvCxnSpPr>
          <p:spPr bwMode="auto">
            <a:xfrm rot="-5400000">
              <a:off x="6247755" y="3569490"/>
              <a:ext cx="180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" name="Picture 3" descr="D:\我的文档\My Pictures\R四数上素材\手拿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04" y="1230434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353354" y="3559859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标垂直符号</a:t>
            </a:r>
          </a:p>
        </p:txBody>
      </p:sp>
      <p:sp>
        <p:nvSpPr>
          <p:cNvPr id="27" name="文本框 21"/>
          <p:cNvSpPr txBox="1">
            <a:spLocks noChangeArrowheads="1"/>
          </p:cNvSpPr>
          <p:nvPr/>
        </p:nvSpPr>
        <p:spPr bwMode="auto">
          <a:xfrm>
            <a:off x="1354942" y="2054909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边重合</a:t>
            </a:r>
          </a:p>
        </p:txBody>
      </p:sp>
      <p:sp>
        <p:nvSpPr>
          <p:cNvPr id="28" name="文本框 22"/>
          <p:cNvSpPr txBox="1">
            <a:spLocks noChangeArrowheads="1"/>
          </p:cNvSpPr>
          <p:nvPr/>
        </p:nvSpPr>
        <p:spPr bwMode="auto">
          <a:xfrm>
            <a:off x="1353354" y="2561322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点重合</a:t>
            </a:r>
          </a:p>
        </p:txBody>
      </p:sp>
      <p:sp>
        <p:nvSpPr>
          <p:cNvPr id="30" name="文本框 23"/>
          <p:cNvSpPr txBox="1">
            <a:spLocks noChangeArrowheads="1"/>
          </p:cNvSpPr>
          <p:nvPr/>
        </p:nvSpPr>
        <p:spPr bwMode="auto">
          <a:xfrm>
            <a:off x="1353354" y="3067734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画垂线</a:t>
            </a:r>
          </a:p>
        </p:txBody>
      </p:sp>
      <p:pic>
        <p:nvPicPr>
          <p:cNvPr id="31" name="Picture 3" descr="D:\我的文档\My Pictures\R四数上素材\手拿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67" y="4275259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60400" y="1099384"/>
            <a:ext cx="4181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过直线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一点画垂线。</a:t>
            </a:r>
          </a:p>
        </p:txBody>
      </p:sp>
      <p:sp>
        <p:nvSpPr>
          <p:cNvPr id="33" name="椭圆 32"/>
          <p:cNvSpPr/>
          <p:nvPr/>
        </p:nvSpPr>
        <p:spPr>
          <a:xfrm>
            <a:off x="6919592" y="5597646"/>
            <a:ext cx="93662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19753E-6 L 0.03993 0.15772 C 0.04896 0.19074 0.05399 0.24044 0.05399 0.29321 C 0.05399 0.35247 0.04896 0.4 0.03993 0.43272 L -8.33333E-7 0.59229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31 L 0.00764 0.00031 C 0.01129 0.00031 0.01597 0.00957 0.01597 0.01697 L 0.01597 0.03395 " pathEditMode="relative" rAng="0" ptsTypes="AA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  <p:sp>
        <p:nvSpPr>
          <p:cNvPr id="38" name="椭圆 37"/>
          <p:cNvSpPr/>
          <p:nvPr/>
        </p:nvSpPr>
        <p:spPr>
          <a:xfrm flipH="1" flipV="1">
            <a:off x="9419425" y="5132589"/>
            <a:ext cx="46037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 flipH="1" flipV="1">
            <a:off x="9419425" y="5284989"/>
            <a:ext cx="46037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 flipH="1" flipV="1">
            <a:off x="9575000" y="5127826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 flipH="1" flipV="1">
            <a:off x="9575000" y="5280226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 flipH="1" flipV="1">
            <a:off x="7731912" y="5124651"/>
            <a:ext cx="46038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 flipH="1" flipV="1">
            <a:off x="7831925" y="5275464"/>
            <a:ext cx="46037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 flipH="1" flipV="1">
            <a:off x="7641425" y="5283401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626262" y="1128000"/>
            <a:ext cx="4181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1.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过直线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一点画垂线。</a:t>
            </a:r>
          </a:p>
        </p:txBody>
      </p:sp>
      <p:pic>
        <p:nvPicPr>
          <p:cNvPr id="55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2641801"/>
            <a:ext cx="4546601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/>
          <a:stretch>
            <a:fillRect/>
          </a:stretch>
        </p:blipFill>
        <p:spPr bwMode="auto">
          <a:xfrm>
            <a:off x="6063450" y="2641801"/>
            <a:ext cx="426243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直接连接符 56"/>
          <p:cNvCxnSpPr/>
          <p:nvPr/>
        </p:nvCxnSpPr>
        <p:spPr>
          <a:xfrm>
            <a:off x="7990675" y="3645101"/>
            <a:ext cx="0" cy="1174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9594050" y="3199014"/>
            <a:ext cx="3175" cy="1624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9001912" y="4842076"/>
            <a:ext cx="1049338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 flipH="1">
            <a:off x="9559125" y="4810326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7963687" y="481350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8738387" y="2321126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标垂直符号</a:t>
            </a: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2155025" y="2321126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边重合</a:t>
            </a:r>
          </a:p>
        </p:txBody>
      </p:sp>
      <p:sp>
        <p:nvSpPr>
          <p:cNvPr id="64" name="文本框 63"/>
          <p:cNvSpPr txBox="1">
            <a:spLocks noChangeArrowheads="1"/>
          </p:cNvSpPr>
          <p:nvPr/>
        </p:nvSpPr>
        <p:spPr bwMode="auto">
          <a:xfrm>
            <a:off x="4807737" y="2321126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点重合</a:t>
            </a: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7235025" y="2321126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画垂线</a:t>
            </a:r>
          </a:p>
        </p:txBody>
      </p:sp>
      <p:pic>
        <p:nvPicPr>
          <p:cNvPr id="66" name="图片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75" y="2767214"/>
            <a:ext cx="23717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50" y="2930726"/>
            <a:ext cx="9271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组合 24"/>
          <p:cNvGrpSpPr/>
          <p:nvPr/>
        </p:nvGrpSpPr>
        <p:grpSpPr bwMode="auto">
          <a:xfrm>
            <a:off x="9575000" y="4653164"/>
            <a:ext cx="174625" cy="176212"/>
            <a:chOff x="6167355" y="3479490"/>
            <a:chExt cx="180000" cy="180000"/>
          </a:xfrm>
        </p:grpSpPr>
        <p:cxnSp>
          <p:nvCxnSpPr>
            <p:cNvPr id="69" name="直接连接符 25"/>
            <p:cNvCxnSpPr>
              <a:cxnSpLocks noChangeShapeType="1"/>
            </p:cNvCxnSpPr>
            <p:nvPr/>
          </p:nvCxnSpPr>
          <p:spPr bwMode="auto">
            <a:xfrm>
              <a:off x="6167355" y="3492749"/>
              <a:ext cx="180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26"/>
            <p:cNvCxnSpPr>
              <a:cxnSpLocks noChangeShapeType="1"/>
            </p:cNvCxnSpPr>
            <p:nvPr/>
          </p:nvCxnSpPr>
          <p:spPr bwMode="auto">
            <a:xfrm rot="-5400000">
              <a:off x="6247755" y="3569490"/>
              <a:ext cx="180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1" name="图片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25" y="3095826"/>
            <a:ext cx="7096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75" y="4723014"/>
            <a:ext cx="7096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2" y="4978601"/>
            <a:ext cx="3159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椭圆 73"/>
          <p:cNvSpPr/>
          <p:nvPr/>
        </p:nvSpPr>
        <p:spPr>
          <a:xfrm flipH="1" flipV="1">
            <a:off x="2770975" y="5105601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 flipH="1" flipV="1">
            <a:off x="5276050" y="5105601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 flipH="1" flipV="1">
            <a:off x="5276050" y="5258001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77" name="图片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37" y="2767214"/>
            <a:ext cx="24050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25" y="2781501"/>
            <a:ext cx="22828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7972" y="1078627"/>
            <a:ext cx="4181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过直线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外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一点画垂线。</a:t>
            </a:r>
          </a:p>
        </p:txBody>
      </p:sp>
      <p:cxnSp>
        <p:nvCxnSpPr>
          <p:cNvPr id="16" name="直接连接符 8"/>
          <p:cNvCxnSpPr>
            <a:cxnSpLocks noChangeShapeType="1"/>
          </p:cNvCxnSpPr>
          <p:nvPr/>
        </p:nvCxnSpPr>
        <p:spPr bwMode="auto">
          <a:xfrm>
            <a:off x="5253540" y="5231527"/>
            <a:ext cx="4427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椭圆 16"/>
          <p:cNvSpPr/>
          <p:nvPr/>
        </p:nvSpPr>
        <p:spPr>
          <a:xfrm>
            <a:off x="8331703" y="2904252"/>
            <a:ext cx="93662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Picture 4" descr="D:\我的文档\My Pictures\R四数上素材\手拿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40" y="1653302"/>
            <a:ext cx="2943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9"/>
          <p:cNvCxnSpPr>
            <a:cxnSpLocks noChangeShapeType="1"/>
          </p:cNvCxnSpPr>
          <p:nvPr/>
        </p:nvCxnSpPr>
        <p:spPr bwMode="auto">
          <a:xfrm flipV="1">
            <a:off x="8377740" y="1994615"/>
            <a:ext cx="0" cy="324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3" descr="D:\我的文档\My Pictures\R四数上素材\手拿笔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15" y="4007565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081890" y="2205900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边重合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080302" y="2712313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点重合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080302" y="3218725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画垂线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0.00185 L 0.15556 -9.87654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0494E-6 L 1.66667E-6 -0.624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60400" y="1140660"/>
            <a:ext cx="4181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过直线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外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一点画垂线。</a:t>
            </a:r>
          </a:p>
        </p:txBody>
      </p:sp>
      <p:cxnSp>
        <p:nvCxnSpPr>
          <p:cNvPr id="18" name="直接连接符 8"/>
          <p:cNvCxnSpPr>
            <a:cxnSpLocks noChangeShapeType="1"/>
          </p:cNvCxnSpPr>
          <p:nvPr/>
        </p:nvCxnSpPr>
        <p:spPr bwMode="auto">
          <a:xfrm>
            <a:off x="4188669" y="5648446"/>
            <a:ext cx="4427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9"/>
          <p:cNvCxnSpPr>
            <a:cxnSpLocks noChangeShapeType="1"/>
          </p:cNvCxnSpPr>
          <p:nvPr/>
        </p:nvCxnSpPr>
        <p:spPr bwMode="auto">
          <a:xfrm flipV="1">
            <a:off x="7312869" y="2411534"/>
            <a:ext cx="0" cy="324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24"/>
          <p:cNvGrpSpPr/>
          <p:nvPr/>
        </p:nvGrpSpPr>
        <p:grpSpPr bwMode="auto">
          <a:xfrm>
            <a:off x="7325569" y="5456359"/>
            <a:ext cx="174625" cy="176212"/>
            <a:chOff x="6167355" y="3479490"/>
            <a:chExt cx="180000" cy="180000"/>
          </a:xfrm>
        </p:grpSpPr>
        <p:cxnSp>
          <p:nvCxnSpPr>
            <p:cNvPr id="21" name="直接连接符 25"/>
            <p:cNvCxnSpPr>
              <a:cxnSpLocks noChangeShapeType="1"/>
            </p:cNvCxnSpPr>
            <p:nvPr/>
          </p:nvCxnSpPr>
          <p:spPr bwMode="auto">
            <a:xfrm>
              <a:off x="6167355" y="3492749"/>
              <a:ext cx="180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直接连接符 26"/>
            <p:cNvCxnSpPr>
              <a:cxnSpLocks noChangeShapeType="1"/>
            </p:cNvCxnSpPr>
            <p:nvPr/>
          </p:nvCxnSpPr>
          <p:spPr bwMode="auto">
            <a:xfrm rot="-5400000">
              <a:off x="6247755" y="3569490"/>
              <a:ext cx="180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3" descr="D:\我的文档\My Pictures\R四数上素材\手拿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94" y="4260971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我的文档\My Pictures\R四数上素材\手拿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7" y="1198684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/>
          <p:cNvSpPr/>
          <p:nvPr/>
        </p:nvSpPr>
        <p:spPr>
          <a:xfrm>
            <a:off x="7266832" y="3321171"/>
            <a:ext cx="93662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105709" y="3592181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标垂直符号</a:t>
            </a:r>
          </a:p>
        </p:txBody>
      </p:sp>
      <p:sp>
        <p:nvSpPr>
          <p:cNvPr id="27" name="文本框 15"/>
          <p:cNvSpPr txBox="1">
            <a:spLocks noChangeArrowheads="1"/>
          </p:cNvSpPr>
          <p:nvPr/>
        </p:nvSpPr>
        <p:spPr bwMode="auto">
          <a:xfrm>
            <a:off x="2107297" y="2087231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边重合</a:t>
            </a:r>
          </a:p>
        </p:txBody>
      </p:sp>
      <p:sp>
        <p:nvSpPr>
          <p:cNvPr id="28" name="文本框 16"/>
          <p:cNvSpPr txBox="1">
            <a:spLocks noChangeArrowheads="1"/>
          </p:cNvSpPr>
          <p:nvPr/>
        </p:nvSpPr>
        <p:spPr bwMode="auto">
          <a:xfrm>
            <a:off x="2105709" y="2593644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点重合</a:t>
            </a:r>
          </a:p>
        </p:txBody>
      </p:sp>
      <p:sp>
        <p:nvSpPr>
          <p:cNvPr id="29" name="文本框 17"/>
          <p:cNvSpPr txBox="1">
            <a:spLocks noChangeArrowheads="1"/>
          </p:cNvSpPr>
          <p:nvPr/>
        </p:nvSpPr>
        <p:spPr bwMode="auto">
          <a:xfrm>
            <a:off x="2105709" y="3100056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33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画垂线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31 L 0.0408 0.15926 C 0.04983 0.19228 0.05486 0.24228 0.05486 0.29506 C 0.05486 0.35463 0.04983 0.40247 0.0408 0.43549 L 0.00087 0.59537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3951E-6 L 0.01892 -0.00062 L 0.01823 0.0358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1"/>
          <p:cNvGrpSpPr/>
          <p:nvPr/>
        </p:nvGrpSpPr>
        <p:grpSpPr bwMode="auto">
          <a:xfrm>
            <a:off x="2156349" y="3196220"/>
            <a:ext cx="4057649" cy="1500717"/>
            <a:chOff x="998" y="1853"/>
            <a:chExt cx="1917" cy="709"/>
          </a:xfrm>
        </p:grpSpPr>
        <p:cxnSp>
          <p:nvCxnSpPr>
            <p:cNvPr id="16386" name="直接连接符 8"/>
            <p:cNvCxnSpPr>
              <a:cxnSpLocks noChangeShapeType="1"/>
            </p:cNvCxnSpPr>
            <p:nvPr/>
          </p:nvCxnSpPr>
          <p:spPr bwMode="auto">
            <a:xfrm>
              <a:off x="998" y="2561"/>
              <a:ext cx="191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87" name="椭圆 14"/>
            <p:cNvSpPr>
              <a:spLocks noChangeArrowheads="1"/>
            </p:cNvSpPr>
            <p:nvPr/>
          </p:nvSpPr>
          <p:spPr bwMode="auto">
            <a:xfrm>
              <a:off x="1768" y="2009"/>
              <a:ext cx="45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3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88" name="矩形 15"/>
            <p:cNvSpPr>
              <a:spLocks noChangeArrowheads="1"/>
            </p:cNvSpPr>
            <p:nvPr/>
          </p:nvSpPr>
          <p:spPr bwMode="auto">
            <a:xfrm>
              <a:off x="1834" y="1853"/>
              <a:ext cx="27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3200" b="1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endParaRPr lang="zh-CN" altLang="en-US" sz="3200" b="1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3"/>
          <p:cNvGrpSpPr/>
          <p:nvPr/>
        </p:nvGrpSpPr>
        <p:grpSpPr bwMode="auto">
          <a:xfrm>
            <a:off x="6523030" y="3365553"/>
            <a:ext cx="3310467" cy="702733"/>
            <a:chOff x="3312" y="1933"/>
            <a:chExt cx="1564" cy="332"/>
          </a:xfrm>
        </p:grpSpPr>
        <p:sp>
          <p:nvSpPr>
            <p:cNvPr id="16390" name="椭圆 11"/>
            <p:cNvSpPr>
              <a:spLocks noChangeArrowheads="1"/>
            </p:cNvSpPr>
            <p:nvPr/>
          </p:nvSpPr>
          <p:spPr bwMode="auto">
            <a:xfrm>
              <a:off x="4565" y="1988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3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91" name="Group 32"/>
            <p:cNvGrpSpPr/>
            <p:nvPr/>
          </p:nvGrpSpPr>
          <p:grpSpPr bwMode="auto">
            <a:xfrm>
              <a:off x="3312" y="1933"/>
              <a:ext cx="1564" cy="332"/>
              <a:chOff x="3061" y="1933"/>
              <a:chExt cx="1564" cy="332"/>
            </a:xfrm>
          </p:grpSpPr>
          <p:cxnSp>
            <p:nvCxnSpPr>
              <p:cNvPr id="16392" name="直接连接符 7"/>
              <p:cNvCxnSpPr>
                <a:cxnSpLocks noChangeShapeType="1"/>
              </p:cNvCxnSpPr>
              <p:nvPr/>
            </p:nvCxnSpPr>
            <p:spPr bwMode="auto">
              <a:xfrm rot="2400000">
                <a:off x="3061" y="2265"/>
                <a:ext cx="1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393" name="矩形 12"/>
              <p:cNvSpPr>
                <a:spLocks noChangeArrowheads="1"/>
              </p:cNvSpPr>
              <p:nvPr/>
            </p:nvSpPr>
            <p:spPr bwMode="auto">
              <a:xfrm>
                <a:off x="4304" y="1933"/>
                <a:ext cx="321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/>
                <a:r>
                  <a:rPr lang="en-US" altLang="zh-CN" sz="3200" b="1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sz="3200" b="1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>
            <a:off x="3851797" y="3158120"/>
            <a:ext cx="0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Group 29"/>
          <p:cNvGrpSpPr/>
          <p:nvPr/>
        </p:nvGrpSpPr>
        <p:grpSpPr bwMode="auto">
          <a:xfrm>
            <a:off x="3851798" y="4442938"/>
            <a:ext cx="241300" cy="241300"/>
            <a:chOff x="1799" y="2442"/>
            <a:chExt cx="114" cy="114"/>
          </a:xfrm>
        </p:grpSpPr>
        <p:cxnSp>
          <p:nvCxnSpPr>
            <p:cNvPr id="16396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7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rot="2400000">
            <a:off x="8965664" y="3077687"/>
            <a:ext cx="0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30"/>
          <p:cNvGrpSpPr/>
          <p:nvPr/>
        </p:nvGrpSpPr>
        <p:grpSpPr bwMode="auto">
          <a:xfrm>
            <a:off x="8603715" y="4354037"/>
            <a:ext cx="241300" cy="268816"/>
            <a:chOff x="4044" y="2400"/>
            <a:chExt cx="114" cy="127"/>
          </a:xfrm>
        </p:grpSpPr>
        <p:cxnSp>
          <p:nvCxnSpPr>
            <p:cNvPr id="16400" name="直接连接符 25"/>
            <p:cNvCxnSpPr>
              <a:cxnSpLocks noChangeShapeType="1"/>
            </p:cNvCxnSpPr>
            <p:nvPr/>
          </p:nvCxnSpPr>
          <p:spPr bwMode="auto">
            <a:xfrm rot="2400000">
              <a:off x="4044" y="2400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直接连接符 26"/>
            <p:cNvCxnSpPr>
              <a:cxnSpLocks noChangeShapeType="1"/>
            </p:cNvCxnSpPr>
            <p:nvPr/>
          </p:nvCxnSpPr>
          <p:spPr bwMode="auto">
            <a:xfrm rot="-3000000">
              <a:off x="4045" y="2467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Picture 27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64" y="2309338"/>
            <a:ext cx="1651000" cy="23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8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3858">
            <a:off x="7835364" y="1866953"/>
            <a:ext cx="1651000" cy="239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660400" y="1173937"/>
            <a:ext cx="55753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过直线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一点画垂线。</a:t>
            </a: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60400" y="1248921"/>
            <a:ext cx="1056851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你能分别过下面的点，画出相应直线的垂线吗？</a:t>
            </a:r>
          </a:p>
        </p:txBody>
      </p:sp>
      <p:grpSp>
        <p:nvGrpSpPr>
          <p:cNvPr id="35" name="Group 76"/>
          <p:cNvGrpSpPr/>
          <p:nvPr/>
        </p:nvGrpSpPr>
        <p:grpSpPr bwMode="auto">
          <a:xfrm>
            <a:off x="1731301" y="4218545"/>
            <a:ext cx="2161116" cy="97367"/>
            <a:chOff x="845" y="2756"/>
            <a:chExt cx="1021" cy="46"/>
          </a:xfrm>
        </p:grpSpPr>
        <p:cxnSp>
          <p:nvCxnSpPr>
            <p:cNvPr id="17411" name="直接连接符 14"/>
            <p:cNvCxnSpPr>
              <a:cxnSpLocks noChangeShapeType="1"/>
            </p:cNvCxnSpPr>
            <p:nvPr/>
          </p:nvCxnSpPr>
          <p:spPr bwMode="auto">
            <a:xfrm>
              <a:off x="845" y="2787"/>
              <a:ext cx="10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12" name="椭圆 15"/>
            <p:cNvSpPr>
              <a:spLocks noChangeArrowheads="1"/>
            </p:cNvSpPr>
            <p:nvPr/>
          </p:nvSpPr>
          <p:spPr bwMode="auto">
            <a:xfrm>
              <a:off x="1072" y="275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373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78"/>
          <p:cNvGrpSpPr/>
          <p:nvPr/>
        </p:nvGrpSpPr>
        <p:grpSpPr bwMode="auto">
          <a:xfrm rot="21540000">
            <a:off x="6557301" y="3295678"/>
            <a:ext cx="2161116" cy="501651"/>
            <a:chOff x="2948" y="2333"/>
            <a:chExt cx="1021" cy="237"/>
          </a:xfrm>
        </p:grpSpPr>
        <p:sp>
          <p:nvSpPr>
            <p:cNvPr id="17414" name="椭圆 18"/>
            <p:cNvSpPr>
              <a:spLocks noChangeArrowheads="1"/>
            </p:cNvSpPr>
            <p:nvPr/>
          </p:nvSpPr>
          <p:spPr bwMode="auto">
            <a:xfrm>
              <a:off x="3249" y="2333"/>
              <a:ext cx="45" cy="4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373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15" name="直接连接符 22"/>
            <p:cNvCxnSpPr>
              <a:cxnSpLocks noChangeShapeType="1"/>
            </p:cNvCxnSpPr>
            <p:nvPr/>
          </p:nvCxnSpPr>
          <p:spPr bwMode="auto">
            <a:xfrm rot="8400000">
              <a:off x="2948" y="2570"/>
              <a:ext cx="10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Group 79"/>
          <p:cNvGrpSpPr/>
          <p:nvPr/>
        </p:nvGrpSpPr>
        <p:grpSpPr bwMode="auto">
          <a:xfrm>
            <a:off x="8919501" y="3409978"/>
            <a:ext cx="2161116" cy="493184"/>
            <a:chOff x="4404" y="2311"/>
            <a:chExt cx="1021" cy="233"/>
          </a:xfrm>
        </p:grpSpPr>
        <p:sp>
          <p:nvSpPr>
            <p:cNvPr id="17417" name="椭圆 18"/>
            <p:cNvSpPr>
              <a:spLocks noChangeArrowheads="1"/>
            </p:cNvSpPr>
            <p:nvPr/>
          </p:nvSpPr>
          <p:spPr bwMode="auto">
            <a:xfrm rot="-6155333">
              <a:off x="4566" y="2496"/>
              <a:ext cx="45" cy="4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rot="10800000" anchor="ctr"/>
            <a:lstStyle/>
            <a:p>
              <a:pPr defTabSz="1219200"/>
              <a:endParaRPr lang="zh-CN" altLang="en-US" sz="373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18" name="直接连接符 22"/>
            <p:cNvCxnSpPr>
              <a:cxnSpLocks noChangeShapeType="1"/>
            </p:cNvCxnSpPr>
            <p:nvPr/>
          </p:nvCxnSpPr>
          <p:spPr bwMode="auto">
            <a:xfrm rot="2244667">
              <a:off x="4404" y="2311"/>
              <a:ext cx="10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77"/>
          <p:cNvGrpSpPr/>
          <p:nvPr/>
        </p:nvGrpSpPr>
        <p:grpSpPr bwMode="auto">
          <a:xfrm>
            <a:off x="3761184" y="4231245"/>
            <a:ext cx="2161117" cy="97367"/>
            <a:chOff x="1804" y="2608"/>
            <a:chExt cx="1021" cy="46"/>
          </a:xfrm>
        </p:grpSpPr>
        <p:cxnSp>
          <p:nvCxnSpPr>
            <p:cNvPr id="17420" name="直接连接符 14"/>
            <p:cNvCxnSpPr>
              <a:cxnSpLocks noChangeShapeType="1"/>
            </p:cNvCxnSpPr>
            <p:nvPr/>
          </p:nvCxnSpPr>
          <p:spPr bwMode="auto">
            <a:xfrm rot="1352934">
              <a:off x="1804" y="2619"/>
              <a:ext cx="10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1" name="椭圆 15"/>
            <p:cNvSpPr>
              <a:spLocks noChangeArrowheads="1"/>
            </p:cNvSpPr>
            <p:nvPr/>
          </p:nvSpPr>
          <p:spPr bwMode="auto">
            <a:xfrm rot="1352934">
              <a:off x="2312" y="2608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373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7" name="直接连接符 25"/>
          <p:cNvCxnSpPr>
            <a:cxnSpLocks noChangeShapeType="1"/>
          </p:cNvCxnSpPr>
          <p:nvPr/>
        </p:nvCxnSpPr>
        <p:spPr bwMode="auto">
          <a:xfrm>
            <a:off x="2258350" y="2728412"/>
            <a:ext cx="0" cy="24024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80"/>
          <p:cNvGrpSpPr/>
          <p:nvPr/>
        </p:nvGrpSpPr>
        <p:grpSpPr bwMode="auto">
          <a:xfrm>
            <a:off x="2258351" y="4044978"/>
            <a:ext cx="241300" cy="241300"/>
            <a:chOff x="1094" y="2674"/>
            <a:chExt cx="114" cy="114"/>
          </a:xfrm>
        </p:grpSpPr>
        <p:cxnSp>
          <p:nvCxnSpPr>
            <p:cNvPr id="17424" name="直接连接符 27"/>
            <p:cNvCxnSpPr>
              <a:cxnSpLocks noChangeShapeType="1"/>
            </p:cNvCxnSpPr>
            <p:nvPr/>
          </p:nvCxnSpPr>
          <p:spPr bwMode="auto">
            <a:xfrm>
              <a:off x="1094" y="267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直接连接符 28"/>
            <p:cNvCxnSpPr>
              <a:cxnSpLocks noChangeShapeType="1"/>
            </p:cNvCxnSpPr>
            <p:nvPr/>
          </p:nvCxnSpPr>
          <p:spPr bwMode="auto">
            <a:xfrm rot="-5400000">
              <a:off x="1148" y="2731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1" name="Picture 46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17" y="2631045"/>
            <a:ext cx="1155700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81"/>
          <p:cNvGrpSpPr/>
          <p:nvPr/>
        </p:nvGrpSpPr>
        <p:grpSpPr bwMode="auto">
          <a:xfrm>
            <a:off x="4971917" y="4110595"/>
            <a:ext cx="241300" cy="260349"/>
            <a:chOff x="2378" y="2551"/>
            <a:chExt cx="114" cy="123"/>
          </a:xfrm>
        </p:grpSpPr>
        <p:cxnSp>
          <p:nvCxnSpPr>
            <p:cNvPr id="17428" name="直接连接符 27"/>
            <p:cNvCxnSpPr>
              <a:cxnSpLocks noChangeShapeType="1"/>
            </p:cNvCxnSpPr>
            <p:nvPr/>
          </p:nvCxnSpPr>
          <p:spPr bwMode="auto">
            <a:xfrm rot="1410760">
              <a:off x="2378" y="2551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9" name="直接连接符 28"/>
            <p:cNvCxnSpPr>
              <a:cxnSpLocks noChangeShapeType="1"/>
            </p:cNvCxnSpPr>
            <p:nvPr/>
          </p:nvCxnSpPr>
          <p:spPr bwMode="auto">
            <a:xfrm rot="-3989240">
              <a:off x="2406" y="2617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5" name="Picture 54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636">
            <a:off x="4167584" y="2476529"/>
            <a:ext cx="1155700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82"/>
          <p:cNvGrpSpPr/>
          <p:nvPr/>
        </p:nvGrpSpPr>
        <p:grpSpPr bwMode="auto">
          <a:xfrm>
            <a:off x="7452650" y="3441729"/>
            <a:ext cx="281517" cy="241300"/>
            <a:chOff x="3371" y="2402"/>
            <a:chExt cx="133" cy="114"/>
          </a:xfrm>
        </p:grpSpPr>
        <p:cxnSp>
          <p:nvCxnSpPr>
            <p:cNvPr id="17432" name="直接连接符 27"/>
            <p:cNvCxnSpPr>
              <a:cxnSpLocks noChangeShapeType="1"/>
            </p:cNvCxnSpPr>
            <p:nvPr/>
          </p:nvCxnSpPr>
          <p:spPr bwMode="auto">
            <a:xfrm rot="-2461520">
              <a:off x="3371" y="2455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3" name="直接连接符 28"/>
            <p:cNvCxnSpPr>
              <a:cxnSpLocks noChangeShapeType="1"/>
            </p:cNvCxnSpPr>
            <p:nvPr/>
          </p:nvCxnSpPr>
          <p:spPr bwMode="auto">
            <a:xfrm rot="-7861520">
              <a:off x="3447" y="245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9" name="Picture 61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0000">
            <a:off x="6121268" y="2667029"/>
            <a:ext cx="1155700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直接连接符 25"/>
          <p:cNvCxnSpPr>
            <a:cxnSpLocks noChangeShapeType="1"/>
          </p:cNvCxnSpPr>
          <p:nvPr/>
        </p:nvCxnSpPr>
        <p:spPr bwMode="auto">
          <a:xfrm flipV="1">
            <a:off x="8870817" y="2753811"/>
            <a:ext cx="1295400" cy="17102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" name="Group 83"/>
          <p:cNvGrpSpPr/>
          <p:nvPr/>
        </p:nvGrpSpPr>
        <p:grpSpPr bwMode="auto">
          <a:xfrm>
            <a:off x="9425384" y="3079778"/>
            <a:ext cx="241300" cy="275167"/>
            <a:chOff x="4643" y="2155"/>
            <a:chExt cx="114" cy="130"/>
          </a:xfrm>
        </p:grpSpPr>
        <p:cxnSp>
          <p:nvCxnSpPr>
            <p:cNvPr id="17437" name="直接连接符 27"/>
            <p:cNvCxnSpPr>
              <a:cxnSpLocks noChangeShapeType="1"/>
            </p:cNvCxnSpPr>
            <p:nvPr/>
          </p:nvCxnSpPr>
          <p:spPr bwMode="auto">
            <a:xfrm rot="-8613653">
              <a:off x="4643" y="2285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8" name="直接连接符 28"/>
            <p:cNvCxnSpPr>
              <a:cxnSpLocks noChangeShapeType="1"/>
            </p:cNvCxnSpPr>
            <p:nvPr/>
          </p:nvCxnSpPr>
          <p:spPr bwMode="auto">
            <a:xfrm rot="7586347">
              <a:off x="4629" y="2212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4" name="Picture 75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0000">
            <a:off x="9107884" y="3388812"/>
            <a:ext cx="1155700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直接连接符 25"/>
          <p:cNvCxnSpPr>
            <a:cxnSpLocks noChangeShapeType="1"/>
          </p:cNvCxnSpPr>
          <p:nvPr/>
        </p:nvCxnSpPr>
        <p:spPr bwMode="auto">
          <a:xfrm flipH="1">
            <a:off x="4548583" y="2901978"/>
            <a:ext cx="899584" cy="2051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25"/>
          <p:cNvCxnSpPr>
            <a:cxnSpLocks noChangeShapeType="1"/>
          </p:cNvCxnSpPr>
          <p:nvPr/>
        </p:nvCxnSpPr>
        <p:spPr bwMode="auto">
          <a:xfrm>
            <a:off x="6650435" y="2662795"/>
            <a:ext cx="1280583" cy="1496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宽屏</PresentationFormat>
  <Paragraphs>69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2020-07-02T02:30:00Z</dcterms:created>
  <dcterms:modified xsi:type="dcterms:W3CDTF">2023-01-16T21:50:00Z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58E20FDD38D04C99B69E26AAF326DD69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