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60" r:id="rId3"/>
    <p:sldId id="263" r:id="rId4"/>
    <p:sldId id="264" r:id="rId5"/>
    <p:sldId id="325" r:id="rId6"/>
    <p:sldId id="306" r:id="rId7"/>
    <p:sldId id="308" r:id="rId8"/>
    <p:sldId id="270" r:id="rId9"/>
    <p:sldId id="326" r:id="rId10"/>
    <p:sldId id="324" r:id="rId11"/>
    <p:sldId id="323" r:id="rId12"/>
    <p:sldId id="327" r:id="rId13"/>
    <p:sldId id="328" r:id="rId14"/>
    <p:sldId id="283" r:id="rId15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B962A-11CA-4F05-963D-8E43BD0416C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C0D23-6DDD-4DE4-B27D-78AE1CB161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171959"/>
            <a:ext cx="9144000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 Ming's Summer Holiday</a:t>
            </a:r>
          </a:p>
        </p:txBody>
      </p:sp>
      <p:sp>
        <p:nvSpPr>
          <p:cNvPr id="12" name="文本框 5"/>
          <p:cNvSpPr txBox="1"/>
          <p:nvPr/>
        </p:nvSpPr>
        <p:spPr>
          <a:xfrm>
            <a:off x="524692" y="175906"/>
            <a:ext cx="5737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Holiday Is Coming!</a:t>
            </a:r>
            <a:endPara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4114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12066" y="1788284"/>
            <a:ext cx="8312834" cy="27964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(1)organizer </a:t>
            </a:r>
            <a:r>
              <a:rPr lang="zh-CN" altLang="en-US" sz="2400" dirty="0" smtClean="0"/>
              <a:t>为名词，意为“组织者”；</a:t>
            </a:r>
            <a:r>
              <a:rPr lang="en-US" altLang="zh-CN" sz="2400" dirty="0" smtClean="0"/>
              <a:t>organization</a:t>
            </a:r>
            <a:r>
              <a:rPr lang="zh-CN" altLang="en-US" sz="2400" dirty="0" smtClean="0"/>
              <a:t>为名词，意为“组织；团体；机构”；</a:t>
            </a:r>
            <a:r>
              <a:rPr lang="en-US" altLang="zh-CN" sz="2400" dirty="0" smtClean="0"/>
              <a:t>organized</a:t>
            </a:r>
            <a:r>
              <a:rPr lang="zh-CN" altLang="en-US" sz="2400" dirty="0" smtClean="0"/>
              <a:t>为形容词，意为“做事有条理的，有组织的”。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(2)camp</a:t>
            </a:r>
            <a:r>
              <a:rPr lang="zh-CN" altLang="en-US" sz="2400" dirty="0" smtClean="0"/>
              <a:t>也可用作动词，意为“宿营，露营”，</a:t>
            </a:r>
            <a:r>
              <a:rPr lang="en-US" altLang="zh-CN" sz="2400" dirty="0" smtClean="0"/>
              <a:t>go camping</a:t>
            </a:r>
            <a:r>
              <a:rPr lang="zh-CN" altLang="en-US" sz="2400" dirty="0" smtClean="0"/>
              <a:t>意为“去露营”。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723900" y="124969"/>
            <a:ext cx="625234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 Ming's Summer Holiday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228" y="125203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373" y="1996293"/>
            <a:ext cx="7899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(1)</a:t>
            </a:r>
            <a:r>
              <a:rPr lang="zh-CN" altLang="en-US" sz="2400" dirty="0" smtClean="0"/>
              <a:t>上周我们组织了一场足球赛。</a:t>
            </a:r>
          </a:p>
          <a:p>
            <a:pPr>
              <a:lnSpc>
                <a:spcPct val="200000"/>
              </a:lnSpc>
            </a:pPr>
            <a:r>
              <a:rPr lang="en-US" altLang="en-US" sz="2400" dirty="0" smtClean="0"/>
              <a:t>We ________ a football match last week.</a:t>
            </a:r>
          </a:p>
          <a:p>
            <a:pPr>
              <a:lnSpc>
                <a:spcPct val="200000"/>
              </a:lnSpc>
            </a:pPr>
            <a:r>
              <a:rPr lang="en-US" altLang="en-US" sz="2400" dirty="0" smtClean="0"/>
              <a:t>(2)</a:t>
            </a:r>
            <a:r>
              <a:rPr lang="zh-CN" altLang="en-US" sz="2400" dirty="0" smtClean="0"/>
              <a:t>你想和我们去露营吗？</a:t>
            </a:r>
          </a:p>
          <a:p>
            <a:pPr>
              <a:lnSpc>
                <a:spcPct val="200000"/>
              </a:lnSpc>
            </a:pPr>
            <a:r>
              <a:rPr lang="en-US" altLang="en-US" sz="2400" dirty="0" smtClean="0"/>
              <a:t>Would you like to ________ ________ with us?</a:t>
            </a:r>
            <a:endParaRPr lang="zh-CN" altLang="en-US" sz="2400" dirty="0"/>
          </a:p>
        </p:txBody>
      </p:sp>
      <p:sp>
        <p:nvSpPr>
          <p:cNvPr id="7" name="Rectangle 5"/>
          <p:cNvSpPr/>
          <p:nvPr/>
        </p:nvSpPr>
        <p:spPr>
          <a:xfrm>
            <a:off x="723900" y="124969"/>
            <a:ext cx="625234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 Ming's Summer Holiday</a:t>
            </a:r>
          </a:p>
        </p:txBody>
      </p:sp>
      <p:sp>
        <p:nvSpPr>
          <p:cNvPr id="9" name="矩形 8"/>
          <p:cNvSpPr/>
          <p:nvPr/>
        </p:nvSpPr>
        <p:spPr>
          <a:xfrm>
            <a:off x="1169620" y="2895804"/>
            <a:ext cx="1483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organized</a:t>
            </a:r>
          </a:p>
        </p:txBody>
      </p:sp>
      <p:sp>
        <p:nvSpPr>
          <p:cNvPr id="10" name="矩形 9"/>
          <p:cNvSpPr/>
          <p:nvPr/>
        </p:nvSpPr>
        <p:spPr>
          <a:xfrm>
            <a:off x="3321616" y="4251638"/>
            <a:ext cx="2674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go         camping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2641" y="1198689"/>
            <a:ext cx="8360229" cy="1954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going to write down all of my experiences and share them with you.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我打算写下我所有的经历并和你分享。</a:t>
            </a:r>
            <a:endParaRPr lang="zh-CN" altLang="en-US" sz="2800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95255" y="3306277"/>
            <a:ext cx="8408321" cy="22424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(1)write down</a:t>
            </a:r>
            <a:r>
              <a:rPr lang="zh-CN" altLang="en-US" sz="2400" dirty="0" smtClean="0"/>
              <a:t>意为“写下，记下”，如果其宾语是代词，必须放在</a:t>
            </a:r>
            <a:r>
              <a:rPr lang="en-US" altLang="zh-CN" sz="2400" dirty="0" smtClean="0"/>
              <a:t>write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down________(</a:t>
            </a:r>
            <a:r>
              <a:rPr lang="zh-CN" altLang="en-US" sz="2400" dirty="0" smtClean="0"/>
              <a:t>之间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之后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，且代词要用其宾格形式，如：</a:t>
            </a:r>
            <a:r>
              <a:rPr lang="en-US" altLang="zh-CN" sz="2400" dirty="0" smtClean="0"/>
              <a:t>write them/it down; </a:t>
            </a:r>
            <a:r>
              <a:rPr lang="zh-CN" altLang="en-US" sz="2400" dirty="0" smtClean="0"/>
              <a:t>如果宾语是名词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词组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，可以放在</a:t>
            </a:r>
            <a:r>
              <a:rPr lang="en-US" altLang="zh-CN" sz="2400" dirty="0" smtClean="0"/>
              <a:t>write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down</a:t>
            </a:r>
            <a:r>
              <a:rPr lang="zh-CN" altLang="en-US" sz="2400" dirty="0" smtClean="0"/>
              <a:t>之间，也可以放在</a:t>
            </a:r>
            <a:r>
              <a:rPr lang="en-US" altLang="zh-CN" sz="2400" dirty="0" smtClean="0"/>
              <a:t>down</a:t>
            </a:r>
            <a:r>
              <a:rPr lang="zh-CN" altLang="en-US" sz="2400" dirty="0" smtClean="0"/>
              <a:t>后面。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23900" y="124969"/>
            <a:ext cx="625234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 Ming's Summer Holiday</a:t>
            </a:r>
          </a:p>
        </p:txBody>
      </p:sp>
      <p:sp>
        <p:nvSpPr>
          <p:cNvPr id="5" name="矩形 4"/>
          <p:cNvSpPr/>
          <p:nvPr/>
        </p:nvSpPr>
        <p:spPr>
          <a:xfrm>
            <a:off x="4030752" y="3904796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之间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71607" y="1750065"/>
            <a:ext cx="8408321" cy="390440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(2)</a:t>
            </a:r>
            <a:r>
              <a:rPr lang="zh-CN" altLang="en-US" sz="2400" dirty="0" smtClean="0"/>
              <a:t>句中的</a:t>
            </a:r>
            <a:r>
              <a:rPr lang="en-US" altLang="zh-CN" sz="2400" dirty="0" smtClean="0"/>
              <a:t>experience</a:t>
            </a:r>
            <a:r>
              <a:rPr lang="zh-CN" altLang="en-US" sz="2400" dirty="0" smtClean="0"/>
              <a:t>意为“经历”， 是</a:t>
            </a:r>
            <a:r>
              <a:rPr lang="en-US" altLang="zh-CN" sz="2400" dirty="0" smtClean="0"/>
              <a:t>________(</a:t>
            </a:r>
            <a:r>
              <a:rPr lang="zh-CN" altLang="en-US" sz="2400" dirty="0" smtClean="0"/>
              <a:t>可数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不可数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名词。</a:t>
            </a:r>
            <a:r>
              <a:rPr lang="en-US" altLang="zh-CN" sz="2400" dirty="0" smtClean="0"/>
              <a:t>experience</a:t>
            </a:r>
            <a:r>
              <a:rPr lang="zh-CN" altLang="en-US" sz="2400" dirty="0" smtClean="0"/>
              <a:t>还可表示“</a:t>
            </a:r>
            <a:r>
              <a:rPr lang="en-US" altLang="zh-CN" sz="2400" dirty="0" smtClean="0"/>
              <a:t>________”</a:t>
            </a:r>
            <a:r>
              <a:rPr lang="zh-CN" altLang="en-US" sz="2400" dirty="0" smtClean="0"/>
              <a:t>， 为不可数名词。该词也可作动词， 意为“经历， 体验”。如：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He is an old teacher with much experience.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他是一位经验丰富的老教师。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I will experience a new life in another part of China.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我要在中国的另一个地方体验一种新的生活。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23900" y="124969"/>
            <a:ext cx="625234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 Ming's Summer Holiday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72816" y="1755063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可数</a:t>
            </a:r>
          </a:p>
        </p:txBody>
      </p:sp>
      <p:sp>
        <p:nvSpPr>
          <p:cNvPr id="10" name="矩形 9"/>
          <p:cNvSpPr/>
          <p:nvPr/>
        </p:nvSpPr>
        <p:spPr>
          <a:xfrm>
            <a:off x="5080454" y="2417189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经验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4012" y="1136874"/>
            <a:ext cx="84603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(1)</a:t>
            </a:r>
            <a:r>
              <a:rPr lang="zh-CN" altLang="en-US" sz="2400" b="1" dirty="0" smtClean="0"/>
              <a:t>写下这些问题的答案。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/>
              <a:t>________ ________ the answers to these questions.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/>
              <a:t>(2)</a:t>
            </a:r>
            <a:r>
              <a:rPr lang="zh-CN" altLang="en-US" sz="2400" b="1" dirty="0" smtClean="0"/>
              <a:t>我去年在海南体验了许多水上活动。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/>
              <a:t>I ________ many water activities in Hainan last year.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/>
              <a:t>(3)Our teacher has lots of e________ in </a:t>
            </a:r>
            <a:r>
              <a:rPr lang="en-US" altLang="zh-CN" sz="2400" b="1" dirty="0" err="1" smtClean="0"/>
              <a:t>teaching.So</a:t>
            </a:r>
            <a:r>
              <a:rPr lang="en-US" altLang="zh-CN" sz="2400" b="1" dirty="0" smtClean="0"/>
              <a:t> he often makes his class active. </a:t>
            </a:r>
            <a:endParaRPr lang="zh-CN" altLang="en-US" sz="2400" b="1" dirty="0"/>
          </a:p>
        </p:txBody>
      </p:sp>
      <p:sp>
        <p:nvSpPr>
          <p:cNvPr id="5" name="Rectangle 5"/>
          <p:cNvSpPr/>
          <p:nvPr/>
        </p:nvSpPr>
        <p:spPr>
          <a:xfrm>
            <a:off x="723900" y="124969"/>
            <a:ext cx="625234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 Ming's Summer Holiday</a:t>
            </a:r>
          </a:p>
        </p:txBody>
      </p:sp>
      <p:sp>
        <p:nvSpPr>
          <p:cNvPr id="6" name="矩形 5"/>
          <p:cNvSpPr/>
          <p:nvPr/>
        </p:nvSpPr>
        <p:spPr>
          <a:xfrm>
            <a:off x="673006" y="2075997"/>
            <a:ext cx="2514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Write         down</a:t>
            </a:r>
          </a:p>
        </p:txBody>
      </p:sp>
      <p:sp>
        <p:nvSpPr>
          <p:cNvPr id="8" name="矩形 7"/>
          <p:cNvSpPr/>
          <p:nvPr/>
        </p:nvSpPr>
        <p:spPr>
          <a:xfrm>
            <a:off x="625706" y="3368767"/>
            <a:ext cx="16818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experienced</a:t>
            </a:r>
          </a:p>
        </p:txBody>
      </p:sp>
      <p:sp>
        <p:nvSpPr>
          <p:cNvPr id="10" name="矩形 9"/>
          <p:cNvSpPr/>
          <p:nvPr/>
        </p:nvSpPr>
        <p:spPr>
          <a:xfrm>
            <a:off x="4516521" y="4273187"/>
            <a:ext cx="1382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xperience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标-0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2574" y="1045211"/>
            <a:ext cx="2708800" cy="67500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24156" y="112204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课前自主预习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047435" y="2270234"/>
          <a:ext cx="6233036" cy="2815527"/>
        </p:xfrm>
        <a:graphic>
          <a:graphicData uri="http://schemas.openxmlformats.org/drawingml/2006/table">
            <a:tbl>
              <a:tblPr/>
              <a:tblGrid>
                <a:gridCol w="49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4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9920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组织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ɔːɡənaɪz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v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2.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露营；营地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kæmp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3.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分享；合用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ʃeə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v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sz="2400" b="0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4267543" y="2785443"/>
            <a:ext cx="1311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organize</a:t>
            </a:r>
          </a:p>
        </p:txBody>
      </p:sp>
      <p:sp>
        <p:nvSpPr>
          <p:cNvPr id="12" name="Rectangle 5"/>
          <p:cNvSpPr/>
          <p:nvPr/>
        </p:nvSpPr>
        <p:spPr>
          <a:xfrm>
            <a:off x="723900" y="124969"/>
            <a:ext cx="625234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 Ming's Summer Holiday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79712" y="1083311"/>
            <a:ext cx="2708800" cy="675005"/>
            <a:chOff x="696765" y="1083310"/>
            <a:chExt cx="3611733" cy="675005"/>
          </a:xfrm>
        </p:grpSpPr>
        <p:pic>
          <p:nvPicPr>
            <p:cNvPr id="8" name="图片 7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96765" y="1083310"/>
              <a:ext cx="3611733" cy="675005"/>
            </a:xfrm>
            <a:prstGeom prst="rect">
              <a:avLst/>
            </a:prstGeom>
          </p:spPr>
        </p:pic>
        <p:sp>
          <p:nvSpPr>
            <p:cNvPr id="10" name="文本框 3"/>
            <p:cNvSpPr txBox="1"/>
            <p:nvPr/>
          </p:nvSpPr>
          <p:spPr>
            <a:xfrm>
              <a:off x="965541" y="1160145"/>
              <a:ext cx="31188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5166178" y="3463361"/>
            <a:ext cx="902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camp</a:t>
            </a:r>
          </a:p>
        </p:txBody>
      </p:sp>
      <p:sp>
        <p:nvSpPr>
          <p:cNvPr id="14" name="矩形 13"/>
          <p:cNvSpPr/>
          <p:nvPr/>
        </p:nvSpPr>
        <p:spPr>
          <a:xfrm>
            <a:off x="4551323" y="4220109"/>
            <a:ext cx="897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share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97707" y="1476376"/>
          <a:ext cx="7631906" cy="3750069"/>
        </p:xfrm>
        <a:graphic>
          <a:graphicData uri="http://schemas.openxmlformats.org/drawingml/2006/table">
            <a:tbl>
              <a:tblPr/>
              <a:tblGrid>
                <a:gridCol w="515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006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与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分享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．写下，记下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．一个为期两周的夏令营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</a:t>
                      </a:r>
                      <a:endParaRPr lang="en-US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 the same time________________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5．fish at the lake________________</a:t>
                      </a:r>
                      <a:endParaRPr lang="en-US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723900" y="124969"/>
            <a:ext cx="625234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 Ming's Summer Holiday</a:t>
            </a:r>
          </a:p>
        </p:txBody>
      </p:sp>
      <p:sp>
        <p:nvSpPr>
          <p:cNvPr id="5" name="矩形 4"/>
          <p:cNvSpPr/>
          <p:nvPr/>
        </p:nvSpPr>
        <p:spPr>
          <a:xfrm>
            <a:off x="3841874" y="1762988"/>
            <a:ext cx="2094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share…with…</a:t>
            </a:r>
          </a:p>
        </p:txBody>
      </p:sp>
      <p:sp>
        <p:nvSpPr>
          <p:cNvPr id="6" name="矩形 5"/>
          <p:cNvSpPr/>
          <p:nvPr/>
        </p:nvSpPr>
        <p:spPr>
          <a:xfrm>
            <a:off x="3581743" y="2428093"/>
            <a:ext cx="1741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write down </a:t>
            </a:r>
          </a:p>
        </p:txBody>
      </p:sp>
      <p:sp>
        <p:nvSpPr>
          <p:cNvPr id="7" name="矩形 6"/>
          <p:cNvSpPr/>
          <p:nvPr/>
        </p:nvSpPr>
        <p:spPr>
          <a:xfrm>
            <a:off x="4728376" y="3134913"/>
            <a:ext cx="3505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</a:t>
            </a:r>
            <a:r>
              <a:rPr lang="en-US" sz="2400" b="1" dirty="0" err="1" smtClean="0">
                <a:solidFill>
                  <a:srgbClr val="FF0000"/>
                </a:solidFill>
              </a:rPr>
              <a:t>two­week</a:t>
            </a:r>
            <a:r>
              <a:rPr lang="en-US" sz="2400" b="1" dirty="0" smtClean="0">
                <a:solidFill>
                  <a:srgbClr val="FF0000"/>
                </a:solidFill>
              </a:rPr>
              <a:t> summer camp</a:t>
            </a:r>
          </a:p>
        </p:txBody>
      </p:sp>
      <p:sp>
        <p:nvSpPr>
          <p:cNvPr id="9" name="矩形 8"/>
          <p:cNvSpPr/>
          <p:nvPr/>
        </p:nvSpPr>
        <p:spPr>
          <a:xfrm>
            <a:off x="4326664" y="3920562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smtClean="0">
                <a:solidFill>
                  <a:srgbClr val="FF0000"/>
                </a:solidFill>
              </a:rPr>
              <a:t>同时</a:t>
            </a:r>
          </a:p>
        </p:txBody>
      </p:sp>
      <p:sp>
        <p:nvSpPr>
          <p:cNvPr id="10" name="矩形 9"/>
          <p:cNvSpPr/>
          <p:nvPr/>
        </p:nvSpPr>
        <p:spPr>
          <a:xfrm>
            <a:off x="3841874" y="4630011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smtClean="0">
                <a:solidFill>
                  <a:srgbClr val="FF0000"/>
                </a:solidFill>
              </a:rPr>
              <a:t>在湖边钓鱼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11122" y="1434944"/>
          <a:ext cx="8480453" cy="3856030"/>
        </p:xfrm>
        <a:graphic>
          <a:graphicData uri="http://schemas.openxmlformats.org/drawingml/2006/table">
            <a:tbl>
              <a:tblPr/>
              <a:tblGrid>
                <a:gridCol w="522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8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0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我们学校组织了一次为期两周的特别夏令营。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Our school organized ____ _____ ______ _____ ____．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2．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我打算写下我所有的经历并和你分享。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am going to write down all of my experiences and _______ _______ _______ _______.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723900" y="124969"/>
            <a:ext cx="625234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 Ming's Summer Holiday</a:t>
            </a:r>
          </a:p>
        </p:txBody>
      </p:sp>
      <p:sp>
        <p:nvSpPr>
          <p:cNvPr id="5" name="矩形 4"/>
          <p:cNvSpPr/>
          <p:nvPr/>
        </p:nvSpPr>
        <p:spPr>
          <a:xfrm>
            <a:off x="3911139" y="2573856"/>
            <a:ext cx="4354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  special  </a:t>
            </a:r>
            <a:r>
              <a:rPr lang="en-US" sz="2000" b="1" dirty="0" err="1" smtClean="0">
                <a:solidFill>
                  <a:srgbClr val="FF0000"/>
                </a:solidFill>
              </a:rPr>
              <a:t>two­week</a:t>
            </a:r>
            <a:r>
              <a:rPr lang="en-US" sz="2000" b="1" dirty="0" smtClean="0">
                <a:solidFill>
                  <a:srgbClr val="FF0000"/>
                </a:solidFill>
              </a:rPr>
              <a:t> summer camp</a:t>
            </a:r>
          </a:p>
        </p:txBody>
      </p:sp>
      <p:sp>
        <p:nvSpPr>
          <p:cNvPr id="6" name="矩形 5"/>
          <p:cNvSpPr/>
          <p:nvPr/>
        </p:nvSpPr>
        <p:spPr>
          <a:xfrm>
            <a:off x="1006053" y="4170400"/>
            <a:ext cx="897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share</a:t>
            </a:r>
          </a:p>
        </p:txBody>
      </p:sp>
      <p:sp>
        <p:nvSpPr>
          <p:cNvPr id="7" name="矩形 6"/>
          <p:cNvSpPr/>
          <p:nvPr/>
        </p:nvSpPr>
        <p:spPr>
          <a:xfrm>
            <a:off x="1981873" y="4184070"/>
            <a:ext cx="3695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    them     with        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68778" y="1520011"/>
          <a:ext cx="8484722" cy="2926080"/>
        </p:xfrm>
        <a:graphic>
          <a:graphicData uri="http://schemas.openxmlformats.org/drawingml/2006/table">
            <a:tbl>
              <a:tblPr/>
              <a:tblGrid>
                <a:gridCol w="52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2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在这两周里，我们打算参加很多活动。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 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two weeks, we are going to ______ ______ ______ many activities. </a:t>
                      </a:r>
                      <a:endParaRPr lang="en-US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723900" y="124969"/>
            <a:ext cx="625234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 Ming's Summer Holiday</a:t>
            </a:r>
          </a:p>
        </p:txBody>
      </p:sp>
      <p:sp>
        <p:nvSpPr>
          <p:cNvPr id="5" name="矩形 4"/>
          <p:cNvSpPr/>
          <p:nvPr/>
        </p:nvSpPr>
        <p:spPr>
          <a:xfrm>
            <a:off x="1050065" y="2738149"/>
            <a:ext cx="7641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During                                                        take     part</a:t>
            </a:r>
          </a:p>
        </p:txBody>
      </p:sp>
      <p:sp>
        <p:nvSpPr>
          <p:cNvPr id="6" name="矩形 5"/>
          <p:cNvSpPr/>
          <p:nvPr/>
        </p:nvSpPr>
        <p:spPr>
          <a:xfrm>
            <a:off x="1449457" y="348963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9548" y="1008381"/>
            <a:ext cx="2619782" cy="677544"/>
            <a:chOff x="86996" y="913131"/>
            <a:chExt cx="3493043" cy="677544"/>
          </a:xfrm>
        </p:grpSpPr>
        <p:pic>
          <p:nvPicPr>
            <p:cNvPr id="5" name="图片 4" descr="图标-0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996" y="913131"/>
              <a:ext cx="3493043" cy="677544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374375" y="1007211"/>
              <a:ext cx="320566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</a:t>
              </a:r>
            </a:p>
          </p:txBody>
        </p:sp>
      </p:grp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4819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30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 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分享；合用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70115" y="3234874"/>
            <a:ext cx="8186057" cy="1134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Eric </a:t>
            </a:r>
            <a:r>
              <a:rPr lang="en-US" altLang="zh-CN" sz="2400" i="1" dirty="0" smtClean="0"/>
              <a:t>shared</a:t>
            </a:r>
            <a:r>
              <a:rPr lang="en-US" altLang="zh-CN" sz="2400" dirty="0" smtClean="0"/>
              <a:t> his chocolate with the other kids.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埃里克把他的巧克力和其他孩子一起分着吃了。</a:t>
            </a:r>
            <a:endParaRPr lang="zh-CN" altLang="zh-CN" sz="2400" dirty="0"/>
          </a:p>
        </p:txBody>
      </p:sp>
      <p:sp>
        <p:nvSpPr>
          <p:cNvPr id="13" name="Rectangle 5"/>
          <p:cNvSpPr/>
          <p:nvPr/>
        </p:nvSpPr>
        <p:spPr>
          <a:xfrm>
            <a:off x="723900" y="124969"/>
            <a:ext cx="625234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 Ming's Summer Holiday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12485" y="4950111"/>
            <a:ext cx="8312834" cy="1134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share</a:t>
            </a:r>
            <a:r>
              <a:rPr lang="zh-CN" altLang="en-US" sz="2400" dirty="0" smtClean="0"/>
              <a:t>作及物动词，常用短语：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与某人分享某物；</a:t>
            </a:r>
            <a:r>
              <a:rPr lang="en-US" altLang="zh-CN" sz="2400" dirty="0" smtClean="0"/>
              <a:t>share in </a:t>
            </a:r>
            <a:r>
              <a:rPr lang="zh-CN" altLang="en-US" sz="2400" dirty="0" smtClean="0"/>
              <a:t>分享；分担</a:t>
            </a:r>
          </a:p>
        </p:txBody>
      </p:sp>
      <p:sp>
        <p:nvSpPr>
          <p:cNvPr id="17" name="矩形 16"/>
          <p:cNvSpPr/>
          <p:nvPr/>
        </p:nvSpPr>
        <p:spPr>
          <a:xfrm>
            <a:off x="5286062" y="5024150"/>
            <a:ext cx="24176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share </a:t>
            </a:r>
            <a:r>
              <a:rPr lang="en-US" sz="2000" b="1" dirty="0" err="1" smtClean="0">
                <a:solidFill>
                  <a:srgbClr val="FF0000"/>
                </a:solidFill>
              </a:rPr>
              <a:t>sth</a:t>
            </a:r>
            <a:r>
              <a:rPr lang="en-US" sz="2000" b="1" dirty="0" smtClean="0">
                <a:solidFill>
                  <a:srgbClr val="FF0000"/>
                </a:solidFill>
              </a:rPr>
              <a:t>. with sb.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9516" y="126156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1000" y="2098330"/>
            <a:ext cx="7899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 smtClean="0"/>
              <a:t>2017·</a:t>
            </a:r>
            <a:r>
              <a:rPr lang="zh-CN" altLang="en-US" sz="2400" dirty="0" smtClean="0"/>
              <a:t>同仁  </a:t>
            </a:r>
            <a:r>
              <a:rPr lang="en-US" altLang="zh-CN" sz="2400" dirty="0" smtClean="0"/>
              <a:t>Good friends should ________(</a:t>
            </a:r>
            <a:r>
              <a:rPr lang="zh-CN" altLang="en-US" sz="2400" dirty="0" smtClean="0"/>
              <a:t>分享</a:t>
            </a:r>
            <a:r>
              <a:rPr lang="en-US" altLang="zh-CN" sz="2400" dirty="0" smtClean="0"/>
              <a:t>) happiness and sadness ________ each other. </a:t>
            </a:r>
            <a:endParaRPr lang="zh-CN" altLang="en-US" sz="2400" dirty="0"/>
          </a:p>
        </p:txBody>
      </p:sp>
      <p:sp>
        <p:nvSpPr>
          <p:cNvPr id="9" name="Rectangle 5"/>
          <p:cNvSpPr/>
          <p:nvPr/>
        </p:nvSpPr>
        <p:spPr>
          <a:xfrm>
            <a:off x="723900" y="124969"/>
            <a:ext cx="625234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 Ming's Summer Holiday</a:t>
            </a:r>
          </a:p>
        </p:txBody>
      </p:sp>
      <p:sp>
        <p:nvSpPr>
          <p:cNvPr id="10" name="矩形 9"/>
          <p:cNvSpPr/>
          <p:nvPr/>
        </p:nvSpPr>
        <p:spPr>
          <a:xfrm>
            <a:off x="5290008" y="2220185"/>
            <a:ext cx="897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share</a:t>
            </a:r>
          </a:p>
        </p:txBody>
      </p:sp>
      <p:sp>
        <p:nvSpPr>
          <p:cNvPr id="11" name="矩形 10"/>
          <p:cNvSpPr/>
          <p:nvPr/>
        </p:nvSpPr>
        <p:spPr>
          <a:xfrm>
            <a:off x="4328427" y="3014902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with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2455" y="112383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9938" y="1782014"/>
            <a:ext cx="8360229" cy="2220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school organized a special </a:t>
            </a:r>
            <a:r>
              <a:rPr lang="en-US" altLang="zh-C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two­week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summer camp.</a:t>
            </a:r>
          </a:p>
          <a:p>
            <a:pPr>
              <a:lnSpc>
                <a:spcPct val="150000"/>
              </a:lnSpc>
            </a:pPr>
            <a:r>
              <a:rPr lang="zh-C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我们学校组织了一次为期两周的特别夏令营。</a:t>
            </a:r>
            <a:endParaRPr lang="zh-CN" altLang="en-US" sz="3200" dirty="0" smtClean="0"/>
          </a:p>
        </p:txBody>
      </p:sp>
      <p:sp>
        <p:nvSpPr>
          <p:cNvPr id="8" name="Rectangle 5"/>
          <p:cNvSpPr/>
          <p:nvPr/>
        </p:nvSpPr>
        <p:spPr>
          <a:xfrm>
            <a:off x="723900" y="124969"/>
            <a:ext cx="625234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 Ming's Summer Holiday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47958" y="1869408"/>
            <a:ext cx="8408321" cy="335040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(1)organize</a:t>
            </a:r>
            <a:r>
              <a:rPr lang="zh-CN" altLang="en-US" sz="2400" dirty="0" smtClean="0"/>
              <a:t>为</a:t>
            </a:r>
            <a:r>
              <a:rPr lang="en-US" altLang="zh-CN" sz="2400" dirty="0" smtClean="0"/>
              <a:t>________(</a:t>
            </a:r>
            <a:r>
              <a:rPr lang="zh-CN" altLang="en-US" sz="2400" dirty="0" smtClean="0"/>
              <a:t>及物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不及物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动词，意为“组织”，后面跟名词或代词宾格；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(2)camp</a:t>
            </a:r>
            <a:r>
              <a:rPr lang="zh-CN" altLang="en-US" sz="2400" dirty="0" smtClean="0"/>
              <a:t>此处用作</a:t>
            </a:r>
            <a:r>
              <a:rPr lang="en-US" altLang="zh-CN" sz="2400" dirty="0" smtClean="0"/>
              <a:t>________</a:t>
            </a:r>
            <a:r>
              <a:rPr lang="zh-CN" altLang="en-US" sz="2400" dirty="0" smtClean="0"/>
              <a:t>词，意为“露营，营地”，</a:t>
            </a:r>
            <a:r>
              <a:rPr lang="en-US" altLang="zh-CN" sz="2400" dirty="0" smtClean="0"/>
              <a:t>a summer camp</a:t>
            </a:r>
            <a:r>
              <a:rPr lang="zh-CN" altLang="en-US" sz="2400" dirty="0" smtClean="0"/>
              <a:t>意为“</a:t>
            </a:r>
            <a:r>
              <a:rPr lang="en-US" altLang="zh-CN" sz="2400" dirty="0" smtClean="0"/>
              <a:t>____________”</a:t>
            </a:r>
            <a:r>
              <a:rPr lang="zh-CN" altLang="en-US" sz="2400" dirty="0" smtClean="0"/>
              <a:t>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We joined in many activities in the summer camp.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在夏令营里，我们参加了许多活动。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23900" y="124969"/>
            <a:ext cx="625234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 Ming's Summer Holiday</a:t>
            </a:r>
          </a:p>
        </p:txBody>
      </p:sp>
      <p:sp>
        <p:nvSpPr>
          <p:cNvPr id="9" name="矩形 8"/>
          <p:cNvSpPr/>
          <p:nvPr/>
        </p:nvSpPr>
        <p:spPr>
          <a:xfrm>
            <a:off x="3521697" y="186940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及物</a:t>
            </a:r>
          </a:p>
        </p:txBody>
      </p:sp>
      <p:sp>
        <p:nvSpPr>
          <p:cNvPr id="10" name="矩形 9"/>
          <p:cNvSpPr/>
          <p:nvPr/>
        </p:nvSpPr>
        <p:spPr>
          <a:xfrm>
            <a:off x="3073306" y="3069224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名</a:t>
            </a:r>
          </a:p>
        </p:txBody>
      </p:sp>
      <p:sp>
        <p:nvSpPr>
          <p:cNvPr id="11" name="矩形 10"/>
          <p:cNvSpPr/>
          <p:nvPr/>
        </p:nvSpPr>
        <p:spPr>
          <a:xfrm>
            <a:off x="3768719" y="3544610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夏令营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WWW.2PPT.COM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719</Words>
  <Application>Microsoft Office PowerPoint</Application>
  <PresentationFormat>全屏显示(4:3)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2023-01-16T21:50:05Z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13</vt:lpwstr>
  </property>
  <property fmtid="{D5CDD505-2E9C-101B-9397-08002B2CF9AE}" pid="4" name="ICV">
    <vt:lpwstr>814939BFE7244263B738D79DF0EF065B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