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0"/>
  </p:notesMasterIdLst>
  <p:handoutMasterIdLst>
    <p:handoutMasterId r:id="rId31"/>
  </p:handoutMasterIdLst>
  <p:sldIdLst>
    <p:sldId id="256" r:id="rId3"/>
    <p:sldId id="263" r:id="rId4"/>
    <p:sldId id="265" r:id="rId5"/>
    <p:sldId id="264" r:id="rId6"/>
    <p:sldId id="267" r:id="rId7"/>
    <p:sldId id="268" r:id="rId8"/>
    <p:sldId id="285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3" r:id="rId21"/>
    <p:sldId id="286" r:id="rId22"/>
    <p:sldId id="277" r:id="rId23"/>
    <p:sldId id="282" r:id="rId24"/>
    <p:sldId id="287" r:id="rId25"/>
    <p:sldId id="290" r:id="rId26"/>
    <p:sldId id="291" r:id="rId27"/>
    <p:sldId id="292" r:id="rId28"/>
    <p:sldId id="288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6A7"/>
    <a:srgbClr val="8E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8394" autoAdjust="0"/>
  </p:normalViewPr>
  <p:slideViewPr>
    <p:cSldViewPr snapToGrid="0">
      <p:cViewPr>
        <p:scale>
          <a:sx n="50" d="100"/>
          <a:sy n="50" d="100"/>
        </p:scale>
        <p:origin x="-2910" y="-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FF589-02E7-41FC-9F12-E20CBAB7336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EFEE7-ED12-42AD-BCFE-D85108F4F9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EFEE7-ED12-42AD-BCFE-D85108F4F9E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in_2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54" b="94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2023-01-10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2023-01-10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1049570" y="4270544"/>
            <a:ext cx="565537" cy="4818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638736" y="5021137"/>
            <a:ext cx="471415" cy="420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766802" y="5710127"/>
            <a:ext cx="458080" cy="475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1.50078 -0.1951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39" y="-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3.7037E-7 L 1.3319 -0.16806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89" y="-84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87 -0.19653 L 1.45286 -0.05185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86" y="7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049570" y="4270544"/>
            <a:ext cx="565537" cy="4818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638736" y="5021137"/>
            <a:ext cx="471415" cy="420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-766802" y="5710127"/>
            <a:ext cx="458080" cy="475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1.50078 -0.1951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39" y="-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3.7037E-7 L 1.3319 -0.16806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89" y="-84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87 -0.19653 L 1.45286 -0.05185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86" y="7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93454" y="6858000"/>
            <a:ext cx="1440159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节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日</a:t>
            </a: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 www.2ppt.com/jieri/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EF1B92-1AF8-4021-BC25-C0CCECB0906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3630A-7278-45DC-8DFC-C7CD28C542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56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97566" y="373293"/>
            <a:ext cx="821634" cy="30393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5201367" y="1554662"/>
            <a:ext cx="6223747" cy="30393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358017" y="1058066"/>
            <a:ext cx="1106558" cy="311426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125845" y="4817110"/>
            <a:ext cx="4214495" cy="324485"/>
          </a:xfrm>
          <a:prstGeom prst="rect">
            <a:avLst/>
          </a:prstGeom>
          <a:noFill/>
          <a:ln>
            <a:solidFill>
              <a:srgbClr val="8ED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0187149" y="3480896"/>
            <a:ext cx="2004851" cy="33216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123692" y="1"/>
            <a:ext cx="4315639" cy="54532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666383" y="5793468"/>
            <a:ext cx="1815547" cy="54803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0904" y="1260101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748179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壹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祭白虎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641985" y="1736033"/>
            <a:ext cx="4894574" cy="4700782"/>
          </a:xfrm>
          <a:custGeom>
            <a:avLst/>
            <a:gdLst>
              <a:gd name="connsiteX0" fmla="*/ 0 w 4463815"/>
              <a:gd name="connsiteY0" fmla="*/ 0 h 4287078"/>
              <a:gd name="connsiteX1" fmla="*/ 284462 w 4463815"/>
              <a:gd name="connsiteY1" fmla="*/ 0 h 4287078"/>
              <a:gd name="connsiteX2" fmla="*/ 284462 w 4463815"/>
              <a:gd name="connsiteY2" fmla="*/ 768625 h 4287078"/>
              <a:gd name="connsiteX3" fmla="*/ 1841593 w 4463815"/>
              <a:gd name="connsiteY3" fmla="*/ 768625 h 4287078"/>
              <a:gd name="connsiteX4" fmla="*/ 1841593 w 4463815"/>
              <a:gd name="connsiteY4" fmla="*/ 0 h 4287078"/>
              <a:gd name="connsiteX5" fmla="*/ 4463815 w 4463815"/>
              <a:gd name="connsiteY5" fmla="*/ 0 h 4287078"/>
              <a:gd name="connsiteX6" fmla="*/ 4463815 w 4463815"/>
              <a:gd name="connsiteY6" fmla="*/ 4287078 h 4287078"/>
              <a:gd name="connsiteX7" fmla="*/ 0 w 4463815"/>
              <a:gd name="connsiteY7" fmla="*/ 4287078 h 428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3815" h="4287078">
                <a:moveTo>
                  <a:pt x="0" y="0"/>
                </a:moveTo>
                <a:lnTo>
                  <a:pt x="284462" y="0"/>
                </a:lnTo>
                <a:lnTo>
                  <a:pt x="284462" y="768625"/>
                </a:lnTo>
                <a:lnTo>
                  <a:pt x="1841593" y="768625"/>
                </a:lnTo>
                <a:lnTo>
                  <a:pt x="1841593" y="0"/>
                </a:lnTo>
                <a:lnTo>
                  <a:pt x="4463815" y="0"/>
                </a:lnTo>
                <a:lnTo>
                  <a:pt x="4463815" y="4287078"/>
                </a:lnTo>
                <a:lnTo>
                  <a:pt x="0" y="4287078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438777" y="814489"/>
            <a:ext cx="839355" cy="12587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15812" y="1"/>
            <a:ext cx="3720131" cy="47007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81328" y="2311839"/>
            <a:ext cx="4624165" cy="34744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中国的民间传说白虎是口舌、是非之神，每年都会在这天出来觅食，开口噬人，犯之则在这年之内，常遭邪恶小人对你兴波作浪，阻挠你的前程发展，引致百般不顺。大家为了自保，便在惊蛰那天祭白虎。所谓祭白虎，是指拜祭用纸绘制的白老虎，纸老虎一般为黄色黑斑纹，口角画有一对獠牙。拜祭时，需以肥猪血喂之，使其吃饱后不再出口伤人，继而以生猪肉抹在纸老虎的嘴上，使之充满油水，不能张口说人是非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4281" y="5418828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3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贰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蒙鼓皮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30198" y="2119682"/>
            <a:ext cx="4689994" cy="34744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惊蛰是雷声引起的。古人想象雷神是位鸟嘴人身，长了翅膀的大神，一手持锤，一手连击环绕周身的许多天鼓，发出隆隆的雷声。惊蛰这天，天庭有雷神击天鼓，人间也利用这个时机来蒙鼓皮。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周礼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卷四十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挥人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篇上说：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凡冒鼓必以启蛰之日。“注：“惊蛰，孟春之中也，蛰虫始闻雷声而动；鼓，所取象也；冒，蒙鼓以革。”可见不但百虫的生态与一年四季的运行相契合，万物之灵的人类也要顺应天时，凡事才能达到事半功倍之效。</a:t>
            </a:r>
          </a:p>
        </p:txBody>
      </p:sp>
      <p:sp>
        <p:nvSpPr>
          <p:cNvPr id="13" name="剪去同侧角的矩形 4"/>
          <p:cNvSpPr/>
          <p:nvPr/>
        </p:nvSpPr>
        <p:spPr>
          <a:xfrm>
            <a:off x="5972592" y="1501938"/>
            <a:ext cx="5688632" cy="5207036"/>
          </a:xfrm>
          <a:prstGeom prst="snip2Same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532199" y="1040296"/>
            <a:ext cx="831861" cy="12474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541565" y="212034"/>
            <a:ext cx="2650435" cy="439125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99965" y="5022125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36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360"/>
                                </p:stCondLst>
                                <p:childTnLst>
                                  <p:par>
                                    <p:cTn id="3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36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360"/>
                                </p:stCondLst>
                                <p:childTnLst>
                                  <p:par>
                                    <p:cTn id="3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2" grpId="0"/>
          <p:bldP spid="1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叁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惊蛰吃梨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50576" y="2682682"/>
            <a:ext cx="2882564" cy="21817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传说闻名海内的晋商渠家在雍正年间，十四世渠百川走西口，正是惊蛰之日，其父拿出梨让他吃，并说，先祖贩梨创业，历经艰辛，吃梨是让你不忘先祖。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532165" y="2338124"/>
            <a:ext cx="5143934" cy="4270922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258862" y="2290949"/>
            <a:ext cx="3187148" cy="21817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也有人说“梨”谐音“离”，惊蛰吃梨可让虫害远离庄稼，可保全年的好收成。另外，惊蛰时节气候比较干燥，很容易使人口干舌燥、外感咳嗽，亦可能是吃梨这一习俗的由来。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6200000">
            <a:off x="7046592" y="-921058"/>
            <a:ext cx="2804664" cy="464678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52435" y="5326063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1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2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肆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打小人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414052" y="1325216"/>
            <a:ext cx="5280992" cy="4925968"/>
          </a:xfrm>
          <a:custGeom>
            <a:avLst/>
            <a:gdLst>
              <a:gd name="connsiteX0" fmla="*/ 112644 w 5280992"/>
              <a:gd name="connsiteY0" fmla="*/ 834888 h 4925968"/>
              <a:gd name="connsiteX1" fmla="*/ 112644 w 5280992"/>
              <a:gd name="connsiteY1" fmla="*/ 1868558 h 4925968"/>
              <a:gd name="connsiteX2" fmla="*/ 2067339 w 5280992"/>
              <a:gd name="connsiteY2" fmla="*/ 1868558 h 4925968"/>
              <a:gd name="connsiteX3" fmla="*/ 2067339 w 5280992"/>
              <a:gd name="connsiteY3" fmla="*/ 834888 h 4925968"/>
              <a:gd name="connsiteX4" fmla="*/ 0 w 5280992"/>
              <a:gd name="connsiteY4" fmla="*/ 0 h 4925968"/>
              <a:gd name="connsiteX5" fmla="*/ 5280992 w 5280992"/>
              <a:gd name="connsiteY5" fmla="*/ 0 h 4925968"/>
              <a:gd name="connsiteX6" fmla="*/ 5280992 w 5280992"/>
              <a:gd name="connsiteY6" fmla="*/ 4925968 h 4925968"/>
              <a:gd name="connsiteX7" fmla="*/ 0 w 5280992"/>
              <a:gd name="connsiteY7" fmla="*/ 4925968 h 492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992" h="4925968">
                <a:moveTo>
                  <a:pt x="112644" y="834888"/>
                </a:moveTo>
                <a:lnTo>
                  <a:pt x="112644" y="1868558"/>
                </a:lnTo>
                <a:lnTo>
                  <a:pt x="2067339" y="1868558"/>
                </a:lnTo>
                <a:lnTo>
                  <a:pt x="2067339" y="834888"/>
                </a:lnTo>
                <a:close/>
                <a:moveTo>
                  <a:pt x="0" y="0"/>
                </a:moveTo>
                <a:lnTo>
                  <a:pt x="5280992" y="0"/>
                </a:lnTo>
                <a:lnTo>
                  <a:pt x="5280992" y="4925968"/>
                </a:lnTo>
                <a:lnTo>
                  <a:pt x="0" y="4925968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657358" y="1032904"/>
            <a:ext cx="902620" cy="13535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30198" y="2119682"/>
            <a:ext cx="4689994" cy="3905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惊蛰象征二月份的开始，会平地一声雷，唤醒所有冬眠中的蛇虫鼠蚁。家中的爬虫走蚁也会应声而起，四处觅食。所以古时惊蛰当日，人们会手持清香、艾草，熏家中四角，以香味驱赶蛇、虫、蚊、鼠和霉味。久而久之，渐渐演变成不顺心者拍打对头人和驱赶霉运的习惯，亦即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打小人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的前身。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所以，每年惊蛰那天便会出现一个有趣的场景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妇人一边用木拖鞋拍打纸公仔，一边口中念念有词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:"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打你个小人头，打到你有气冇定抖，打到你食亲野都呕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97566" y="373293"/>
            <a:ext cx="821634" cy="30393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358017" y="1058066"/>
            <a:ext cx="1106558" cy="311426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187149" y="3480896"/>
            <a:ext cx="2004851" cy="33216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23692" y="1"/>
            <a:ext cx="4315639" cy="54532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666383" y="5793468"/>
            <a:ext cx="1815547" cy="5480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107735" y="1662621"/>
            <a:ext cx="2495179" cy="2509706"/>
            <a:chOff x="1118808" y="2273734"/>
            <a:chExt cx="2495179" cy="2509706"/>
          </a:xfrm>
        </p:grpSpPr>
        <p:sp>
          <p:nvSpPr>
            <p:cNvPr id="20" name="椭圆 19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254000" dist="254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"/>
            <p:cNvSpPr txBox="1"/>
            <p:nvPr/>
          </p:nvSpPr>
          <p:spPr>
            <a:xfrm>
              <a:off x="1613704" y="2725487"/>
              <a:ext cx="1525599" cy="1606200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96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叁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523500" y="4624080"/>
            <a:ext cx="3663649" cy="83099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kumimoji="1" lang="zh-CN" altLang="en-US" sz="48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惊蛰养生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42142" y="4368103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</a:p>
        </p:txBody>
      </p:sp>
      <p:pic>
        <p:nvPicPr>
          <p:cNvPr id="26" name="图片 25" descr="38fa0a40ed699ecd1fb603190c61f2bc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6822275" y="353560"/>
            <a:ext cx="2472951" cy="970670"/>
          </a:xfrm>
          <a:prstGeom prst="rect">
            <a:avLst/>
          </a:prstGeom>
        </p:spPr>
      </p:pic>
      <p:pic>
        <p:nvPicPr>
          <p:cNvPr id="28" name="图片 27" descr="38fa0a40ed699ecd1fb603190c61f2bc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0187149" y="2071182"/>
            <a:ext cx="562819" cy="485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9" name="椭圆 8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1613704" y="2575591"/>
              <a:ext cx="1525597" cy="1748179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壹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396A7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饮食篇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42086" y="1340588"/>
            <a:ext cx="6438900" cy="5715000"/>
          </a:xfrm>
          <a:prstGeom prst="rect">
            <a:avLst/>
          </a:prstGeom>
          <a:effectLst>
            <a:softEdge rad="889000"/>
          </a:effectLst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387549" y="3840900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96A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惊蛰日吃梨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387549" y="4173655"/>
            <a:ext cx="4631634" cy="157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惊蛰时节，气温还是偏低和干燥，因此在春天还应多吃生津润肺的食物。梨性寒味甘，有润肺止咳、滋阴清热的功效。在民间还有惊蛰吃梨的说法，梨的吃法很多，可生食、可蒸煮，也可以榨汁。春季吃梨最好还是以冰糖煮制，这样不仅可以避免食物冰冷，更利于和胃降逆。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340961" y="1958020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96A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多吃清淡食物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6340961" y="2253020"/>
            <a:ext cx="4682837" cy="9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惊蛰后，天气将明显变暖，清淡的食物有助于自身的新陈代谢，因此，推荐多食一些春笋、芹菜等对肠胃蠕动有很好效果的粗纤维蔬菜。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4056845" y="1530626"/>
            <a:ext cx="879278" cy="1318591"/>
          </a:xfrm>
          <a:prstGeom prst="rect">
            <a:avLst/>
          </a:prstGeom>
        </p:spPr>
      </p:pic>
      <p:pic>
        <p:nvPicPr>
          <p:cNvPr id="28" name="图片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813409" y="590161"/>
            <a:ext cx="874061" cy="84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6" grpId="0"/>
          <p:bldP spid="17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6" grpId="0"/>
          <p:bldP spid="17" grpId="0"/>
          <p:bldP spid="21" grpId="0"/>
          <p:bldP spid="2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9" name="椭圆 8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贰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起居篇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email"/>
          <a:srcRect t="19974" b="17805"/>
          <a:stretch>
            <a:fillRect/>
          </a:stretch>
        </p:blipFill>
        <p:spPr>
          <a:xfrm>
            <a:off x="3272390" y="2381177"/>
            <a:ext cx="6237659" cy="38812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590105" y="595613"/>
            <a:ext cx="888605" cy="133257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18107" y="2755569"/>
            <a:ext cx="2882564" cy="21817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近期可能会常感到困乏无力、昏沉欲睡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早晨醒来也较迟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这就是民间常说的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春困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。这是一种正常的生理现象。只有保证良好的睡眠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才能精力充沛的工作生活。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928098" y="2755569"/>
            <a:ext cx="2932598" cy="26126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早睡早起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经常舒展四肢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散步缓行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呼吸新鲜空气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使自己的精神愉悦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注意情绪神志的调节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随时保持心平气和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不妄动肝火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保护肝脏的同时增强体质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提高人体的抗病能力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保持身体健康。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1844" y="5816783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6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4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46012" y="1621080"/>
            <a:ext cx="5028056" cy="502805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9" name="椭圆 8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叁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运动篇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2444690" y="1666413"/>
            <a:ext cx="715953" cy="107366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93383" y="1058903"/>
            <a:ext cx="1253336" cy="1215019"/>
            <a:chOff x="7393505" y="1652780"/>
            <a:chExt cx="1253336" cy="1215019"/>
          </a:xfrm>
        </p:grpSpPr>
        <p:sp>
          <p:nvSpPr>
            <p:cNvPr id="21" name="椭圆 20"/>
            <p:cNvSpPr/>
            <p:nvPr/>
          </p:nvSpPr>
          <p:spPr>
            <a:xfrm>
              <a:off x="7469953" y="1652780"/>
              <a:ext cx="1100441" cy="1215019"/>
            </a:xfrm>
            <a:prstGeom prst="ellipse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>
              <a:outerShdw blurRad="419100" dist="406400" dir="2700000" sx="90000" sy="90000" algn="tl" rotWithShape="0">
                <a:sysClr val="windowText" lastClr="000000">
                  <a:alpha val="20000"/>
                </a:sys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3" name="Oval 20"/>
            <p:cNvSpPr>
              <a:spLocks noChangeAspect="1"/>
            </p:cNvSpPr>
            <p:nvPr/>
          </p:nvSpPr>
          <p:spPr>
            <a:xfrm>
              <a:off x="7393505" y="1710275"/>
              <a:ext cx="1253336" cy="922161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6709" tIns="43355" rIns="86709" bIns="43355" rtlCol="0" anchor="ctr"/>
            <a:lstStyle/>
            <a:p>
              <a:pPr algn="ctr" defTabSz="1218565">
                <a:defRPr/>
              </a:pPr>
              <a:r>
                <a:rPr lang="en-US" sz="3600" b="1" kern="0" dirty="0">
                  <a:solidFill>
                    <a:sysClr val="window" lastClr="FFFFFF"/>
                  </a:solidFill>
                  <a:effectLst>
                    <a:glow rad="63500">
                      <a:srgbClr val="18665F">
                        <a:alpha val="40000"/>
                      </a:srgb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93383" y="2573269"/>
            <a:ext cx="1253336" cy="1215019"/>
            <a:chOff x="7393505" y="2925294"/>
            <a:chExt cx="1253336" cy="1215019"/>
          </a:xfrm>
        </p:grpSpPr>
        <p:sp>
          <p:nvSpPr>
            <p:cNvPr id="24" name="椭圆 23"/>
            <p:cNvSpPr/>
            <p:nvPr/>
          </p:nvSpPr>
          <p:spPr>
            <a:xfrm>
              <a:off x="7469953" y="2925294"/>
              <a:ext cx="1100441" cy="1215019"/>
            </a:xfrm>
            <a:prstGeom prst="ellipse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>
              <a:outerShdw blurRad="419100" dist="406400" dir="2700000" sx="90000" sy="90000" algn="tl" rotWithShape="0">
                <a:sysClr val="windowText" lastClr="000000">
                  <a:alpha val="20000"/>
                </a:sys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6" name="Oval 20"/>
            <p:cNvSpPr>
              <a:spLocks noChangeAspect="1"/>
            </p:cNvSpPr>
            <p:nvPr/>
          </p:nvSpPr>
          <p:spPr>
            <a:xfrm>
              <a:off x="7393505" y="2982789"/>
              <a:ext cx="1253336" cy="922161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6709" tIns="43355" rIns="86709" bIns="43355" rtlCol="0" anchor="ctr"/>
            <a:lstStyle/>
            <a:p>
              <a:pPr algn="ctr" defTabSz="1218565">
                <a:defRPr/>
              </a:pPr>
              <a:r>
                <a:rPr lang="en-US" sz="3600" b="1" kern="0" dirty="0">
                  <a:solidFill>
                    <a:sysClr val="window" lastClr="FFFFFF"/>
                  </a:solidFill>
                  <a:effectLst>
                    <a:glow rad="63500">
                      <a:srgbClr val="18665F">
                        <a:alpha val="40000"/>
                      </a:srgb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993383" y="4087635"/>
            <a:ext cx="1253336" cy="1215019"/>
            <a:chOff x="7393505" y="4197808"/>
            <a:chExt cx="1253336" cy="1215019"/>
          </a:xfrm>
        </p:grpSpPr>
        <p:sp>
          <p:nvSpPr>
            <p:cNvPr id="27" name="椭圆 26"/>
            <p:cNvSpPr/>
            <p:nvPr/>
          </p:nvSpPr>
          <p:spPr>
            <a:xfrm>
              <a:off x="7469953" y="4197808"/>
              <a:ext cx="1100441" cy="1215019"/>
            </a:xfrm>
            <a:prstGeom prst="ellipse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>
              <a:outerShdw blurRad="419100" dist="406400" dir="2700000" sx="90000" sy="90000" algn="tl" rotWithShape="0">
                <a:sysClr val="windowText" lastClr="000000">
                  <a:alpha val="20000"/>
                </a:sys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9" name="Oval 20"/>
            <p:cNvSpPr>
              <a:spLocks noChangeAspect="1"/>
            </p:cNvSpPr>
            <p:nvPr/>
          </p:nvSpPr>
          <p:spPr>
            <a:xfrm>
              <a:off x="7393505" y="4255303"/>
              <a:ext cx="1253336" cy="922161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6709" tIns="43355" rIns="86709" bIns="43355" rtlCol="0" anchor="ctr"/>
            <a:lstStyle/>
            <a:p>
              <a:pPr algn="ctr" defTabSz="1218565">
                <a:defRPr/>
              </a:pPr>
              <a:r>
                <a:rPr lang="en-US" sz="3600" b="1" kern="0" dirty="0">
                  <a:solidFill>
                    <a:sysClr val="window" lastClr="FFFFFF"/>
                  </a:solidFill>
                  <a:effectLst>
                    <a:glow rad="63500">
                      <a:srgbClr val="18665F">
                        <a:alpha val="40000"/>
                      </a:srgb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7463539" y="1269085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伸懒腰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396A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7463539" y="1564085"/>
            <a:ext cx="4182450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伸懒腰可解乏、醒神、增气力、活肢节。所以提倡春季早起多伸懒腰。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7463538" y="2740076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散步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396A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7463538" y="3035076"/>
            <a:ext cx="418245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春季散步可以消除疲劳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有助于健康。散步时可配合擦双手、揉摩胸腹、捶打腰背、拍打全身等动作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有利于人体疏通气血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生发阳气。</a:t>
            </a: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7463538" y="4303833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放风筝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396A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7463538" y="4598833"/>
            <a:ext cx="4182450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季正是放风筝的大好时节，放风筝这项运动同时也是我国一项传统的民间体育运动，至今已有两千多年的历史，有强身健体、防病治病的作用。春天在户外放风筝除了能强身健体，促进人体血液循环，加快新陈代谢，还能呼吸到室外的新鲜空气，排出堆积在身体内一个冬天的浊气，一举多得。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951191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肆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防病篇</a:t>
            </a:r>
          </a:p>
        </p:txBody>
      </p:sp>
      <p:sp>
        <p:nvSpPr>
          <p:cNvPr id="76" name="Oval 6"/>
          <p:cNvSpPr>
            <a:spLocks noChangeAspect="1"/>
          </p:cNvSpPr>
          <p:nvPr/>
        </p:nvSpPr>
        <p:spPr>
          <a:xfrm>
            <a:off x="825027" y="2041263"/>
            <a:ext cx="1800439" cy="1800781"/>
          </a:xfrm>
          <a:prstGeom prst="ellipse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12700" cap="flat" cmpd="sng" algn="ctr">
            <a:solidFill>
              <a:srgbClr val="6FC1B4"/>
            </a:solidFill>
            <a:prstDash val="solid"/>
            <a:miter lim="800000"/>
          </a:ln>
          <a:effectLst/>
        </p:spPr>
        <p:txBody>
          <a:bodyPr lIns="86709" tIns="43355" rIns="86709" bIns="43355" anchor="ctr"/>
          <a:lstStyle/>
          <a:p>
            <a:pPr algn="ctr" defTabSz="1218565">
              <a:lnSpc>
                <a:spcPct val="150000"/>
              </a:lnSpc>
              <a:defRPr/>
            </a:pPr>
            <a:endParaRPr lang="zh-CN" altLang="zh-CN" sz="1865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Oval 8"/>
          <p:cNvSpPr>
            <a:spLocks noChangeAspect="1"/>
          </p:cNvSpPr>
          <p:nvPr/>
        </p:nvSpPr>
        <p:spPr>
          <a:xfrm>
            <a:off x="5150275" y="2041263"/>
            <a:ext cx="1800439" cy="1800781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12700" cap="flat" cmpd="sng" algn="ctr">
            <a:solidFill>
              <a:srgbClr val="6FC1B4"/>
            </a:solidFill>
            <a:prstDash val="solid"/>
            <a:miter lim="800000"/>
          </a:ln>
          <a:effectLst/>
        </p:spPr>
        <p:txBody>
          <a:bodyPr lIns="86709" tIns="43355" rIns="86709" bIns="43355" anchor="ctr"/>
          <a:lstStyle/>
          <a:p>
            <a:pPr algn="ctr" defTabSz="1218565">
              <a:lnSpc>
                <a:spcPct val="150000"/>
              </a:lnSpc>
              <a:defRPr/>
            </a:pPr>
            <a:endParaRPr lang="zh-CN" altLang="zh-CN" sz="1865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Oval 10"/>
          <p:cNvSpPr>
            <a:spLocks noChangeAspect="1"/>
          </p:cNvSpPr>
          <p:nvPr/>
        </p:nvSpPr>
        <p:spPr>
          <a:xfrm>
            <a:off x="9480695" y="2041263"/>
            <a:ext cx="1800439" cy="1800781"/>
          </a:xfrm>
          <a:prstGeom prst="ellipse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 w="12700" cap="flat" cmpd="sng" algn="ctr">
            <a:solidFill>
              <a:srgbClr val="6FC1B4"/>
            </a:solidFill>
            <a:prstDash val="solid"/>
            <a:miter lim="800000"/>
          </a:ln>
          <a:effectLst/>
        </p:spPr>
        <p:txBody>
          <a:bodyPr lIns="86709" tIns="43355" rIns="86709" bIns="43355" anchor="ctr"/>
          <a:lstStyle/>
          <a:p>
            <a:pPr algn="ctr" defTabSz="1218565">
              <a:lnSpc>
                <a:spcPct val="150000"/>
              </a:lnSpc>
              <a:defRPr/>
            </a:pPr>
            <a:endParaRPr lang="zh-CN" altLang="zh-CN" sz="1865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9" name="Straight Connector 11"/>
          <p:cNvCxnSpPr/>
          <p:nvPr/>
        </p:nvCxnSpPr>
        <p:spPr>
          <a:xfrm>
            <a:off x="1739521" y="3986816"/>
            <a:ext cx="0" cy="408113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headEnd type="oval" w="med" len="med"/>
            <a:tailEnd type="none" w="med" len="med"/>
          </a:ln>
          <a:effectLst/>
        </p:spPr>
      </p:cxnSp>
      <p:cxnSp>
        <p:nvCxnSpPr>
          <p:cNvPr id="80" name="Straight Connector 13"/>
          <p:cNvCxnSpPr/>
          <p:nvPr/>
        </p:nvCxnSpPr>
        <p:spPr>
          <a:xfrm>
            <a:off x="3903541" y="4213897"/>
            <a:ext cx="0" cy="181031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headEnd type="oval" w="med" len="med"/>
            <a:tailEnd type="none" w="med" len="med"/>
          </a:ln>
          <a:effectLst/>
        </p:spPr>
      </p:cxnSp>
      <p:cxnSp>
        <p:nvCxnSpPr>
          <p:cNvPr id="81" name="Straight Connector 15"/>
          <p:cNvCxnSpPr/>
          <p:nvPr/>
        </p:nvCxnSpPr>
        <p:spPr>
          <a:xfrm>
            <a:off x="6050493" y="3986816"/>
            <a:ext cx="0" cy="408113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headEnd type="oval" w="med" len="med"/>
            <a:tailEnd type="none" w="med" len="med"/>
          </a:ln>
          <a:effectLst/>
        </p:spPr>
      </p:cxnSp>
      <p:cxnSp>
        <p:nvCxnSpPr>
          <p:cNvPr id="82" name="Straight Connector 17"/>
          <p:cNvCxnSpPr/>
          <p:nvPr/>
        </p:nvCxnSpPr>
        <p:spPr>
          <a:xfrm>
            <a:off x="8213719" y="4213897"/>
            <a:ext cx="0" cy="181031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headEnd type="oval" w="med" len="med"/>
            <a:tailEnd type="none" w="med" len="med"/>
          </a:ln>
          <a:effectLst/>
        </p:spPr>
      </p:cxnSp>
      <p:cxnSp>
        <p:nvCxnSpPr>
          <p:cNvPr id="83" name="Straight Connector 22"/>
          <p:cNvCxnSpPr/>
          <p:nvPr/>
        </p:nvCxnSpPr>
        <p:spPr>
          <a:xfrm>
            <a:off x="10372973" y="3986814"/>
            <a:ext cx="0" cy="408113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headEnd type="oval" w="med" len="med"/>
            <a:tailEnd type="none" w="med" len="med"/>
          </a:ln>
          <a:effectLst/>
        </p:spPr>
      </p:cxnSp>
      <p:sp>
        <p:nvSpPr>
          <p:cNvPr id="84" name="Oval 7"/>
          <p:cNvSpPr>
            <a:spLocks noChangeAspect="1"/>
          </p:cNvSpPr>
          <p:nvPr/>
        </p:nvSpPr>
        <p:spPr>
          <a:xfrm>
            <a:off x="2639742" y="1599802"/>
            <a:ext cx="2519663" cy="2521729"/>
          </a:xfrm>
          <a:prstGeom prst="ellipse">
            <a:avLst/>
          </a:prstGeom>
          <a:blipFill dpi="0" rotWithShape="1">
            <a:blip r:embed="rId6" cstate="email"/>
            <a:srcRect/>
            <a:stretch>
              <a:fillRect/>
            </a:stretch>
          </a:blipFill>
          <a:ln w="12700" cap="flat" cmpd="sng" algn="ctr">
            <a:solidFill>
              <a:srgbClr val="6FC1B4"/>
            </a:solidFill>
            <a:prstDash val="solid"/>
            <a:miter lim="800000"/>
          </a:ln>
          <a:effectLst/>
        </p:spPr>
        <p:txBody>
          <a:bodyPr lIns="86709" tIns="43355" rIns="86709" bIns="43355" anchor="ctr"/>
          <a:lstStyle/>
          <a:p>
            <a:pPr algn="ctr" defTabSz="1218565">
              <a:lnSpc>
                <a:spcPct val="150000"/>
              </a:lnSpc>
              <a:defRPr/>
            </a:pPr>
            <a:endParaRPr lang="zh-CN" altLang="zh-CN" sz="1865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" name="Oval 9"/>
          <p:cNvSpPr>
            <a:spLocks noChangeAspect="1"/>
          </p:cNvSpPr>
          <p:nvPr/>
        </p:nvSpPr>
        <p:spPr>
          <a:xfrm>
            <a:off x="6954682" y="1628386"/>
            <a:ext cx="2519663" cy="2521729"/>
          </a:xfrm>
          <a:prstGeom prst="ellipse">
            <a:avLst/>
          </a:prstGeom>
          <a:blipFill dpi="0" rotWithShape="1">
            <a:blip r:embed="rId7" cstate="email"/>
            <a:srcRect/>
            <a:stretch>
              <a:fillRect/>
            </a:stretch>
          </a:blipFill>
          <a:ln w="12700" cap="flat" cmpd="sng" algn="ctr">
            <a:solidFill>
              <a:srgbClr val="6FC1B4"/>
            </a:solidFill>
            <a:prstDash val="solid"/>
            <a:miter lim="800000"/>
          </a:ln>
          <a:effectLst/>
        </p:spPr>
        <p:txBody>
          <a:bodyPr lIns="86709" tIns="43355" rIns="86709" bIns="43355" anchor="ctr"/>
          <a:lstStyle/>
          <a:p>
            <a:pPr algn="ctr" defTabSz="1218565">
              <a:lnSpc>
                <a:spcPct val="150000"/>
              </a:lnSpc>
              <a:defRPr/>
            </a:pPr>
            <a:endParaRPr lang="zh-CN" altLang="zh-CN" sz="1865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文本框 8"/>
          <p:cNvSpPr txBox="1"/>
          <p:nvPr/>
        </p:nvSpPr>
        <p:spPr>
          <a:xfrm>
            <a:off x="546012" y="4394927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感冒易发多</a:t>
            </a:r>
          </a:p>
        </p:txBody>
      </p:sp>
      <p:sp>
        <p:nvSpPr>
          <p:cNvPr id="87" name="矩形 86"/>
          <p:cNvSpPr/>
          <p:nvPr/>
        </p:nvSpPr>
        <p:spPr>
          <a:xfrm>
            <a:off x="546012" y="4795235"/>
            <a:ext cx="2038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到，“春雷响，万物长”，这时候，气温回升较快，春意渐浓，但仍然时不时有冷空气南下，可能会出现“倒春寒”。因此，这时节，人们更要注意保暖，根据天气变化，随时加减衣服，可以早晚穿披肩，避免风寒湿气的侵袭，预防感冒。</a:t>
            </a:r>
          </a:p>
        </p:txBody>
      </p:sp>
      <p:sp>
        <p:nvSpPr>
          <p:cNvPr id="88" name="文本框 8"/>
          <p:cNvSpPr txBox="1"/>
          <p:nvPr/>
        </p:nvSpPr>
        <p:spPr>
          <a:xfrm>
            <a:off x="2661118" y="4564243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“倒春寒”防关节炎</a:t>
            </a:r>
          </a:p>
        </p:txBody>
      </p:sp>
      <p:sp>
        <p:nvSpPr>
          <p:cNvPr id="89" name="矩形 88"/>
          <p:cNvSpPr/>
          <p:nvPr/>
        </p:nvSpPr>
        <p:spPr>
          <a:xfrm>
            <a:off x="2735018" y="4964551"/>
            <a:ext cx="2143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膝关节骨性关节炎是因风、寒、湿三邪侵入人体肌表经络，使气血运行不畅所致，如果出现“倒春寒”，有膝关节炎的人感觉酸痛更明显，这类人平时可以带护膝，或用艾条熏膝关节。</a:t>
            </a:r>
          </a:p>
        </p:txBody>
      </p:sp>
      <p:sp>
        <p:nvSpPr>
          <p:cNvPr id="90" name="文本框 8"/>
          <p:cNvSpPr txBox="1"/>
          <p:nvPr/>
        </p:nvSpPr>
        <p:spPr>
          <a:xfrm>
            <a:off x="5031201" y="4515381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注意保胃护肠</a:t>
            </a:r>
          </a:p>
        </p:txBody>
      </p:sp>
      <p:sp>
        <p:nvSpPr>
          <p:cNvPr id="91" name="矩形 90"/>
          <p:cNvSpPr/>
          <p:nvPr/>
        </p:nvSpPr>
        <p:spPr>
          <a:xfrm>
            <a:off x="4860522" y="4846898"/>
            <a:ext cx="2379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季正是放风筝的大好时节，放风筝这项运动同时也是我国一项传统的民间体育运动，至今已有两千多年的历史，有强身健体、防病治病的作用。春天在户外放风筝除了能强身健体，促进人体血液循环，加快新陈代谢，还能呼吸到室外的新鲜空气，排出堆积在身体内一个冬天的浊气，一举多得。</a:t>
            </a:r>
          </a:p>
        </p:txBody>
      </p:sp>
      <p:sp>
        <p:nvSpPr>
          <p:cNvPr id="92" name="文本框 8"/>
          <p:cNvSpPr txBox="1"/>
          <p:nvPr/>
        </p:nvSpPr>
        <p:spPr>
          <a:xfrm>
            <a:off x="7339282" y="4564243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防流行性疾病</a:t>
            </a:r>
          </a:p>
        </p:txBody>
      </p:sp>
      <p:sp>
        <p:nvSpPr>
          <p:cNvPr id="93" name="矩形 92"/>
          <p:cNvSpPr/>
          <p:nvPr/>
        </p:nvSpPr>
        <p:spPr>
          <a:xfrm>
            <a:off x="7339282" y="4964551"/>
            <a:ext cx="2038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惊蛰过后，也是流行性疾病多发的季节，如流感、流脑、水痘、带状疱疹、甲型肝炎等。这时候，最好饮食有度，注意家庭、个人卫生，勤洗手、多开窗。体弱多病者，特别是小孩，最好不要到人多的地方去。</a:t>
            </a:r>
          </a:p>
        </p:txBody>
      </p:sp>
      <p:sp>
        <p:nvSpPr>
          <p:cNvPr id="94" name="文本框 8"/>
          <p:cNvSpPr txBox="1"/>
          <p:nvPr/>
        </p:nvSpPr>
        <p:spPr>
          <a:xfrm>
            <a:off x="9465494" y="4446590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踏青防过敏</a:t>
            </a:r>
          </a:p>
        </p:txBody>
      </p:sp>
      <p:sp>
        <p:nvSpPr>
          <p:cNvPr id="95" name="矩形 94"/>
          <p:cNvSpPr/>
          <p:nvPr/>
        </p:nvSpPr>
        <p:spPr>
          <a:xfrm>
            <a:off x="9527973" y="4846898"/>
            <a:ext cx="2038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如果要去郊游踏青的话，要注意预防花粉过敏，容易花粉过敏的人，最好能了解自己对什么花过敏，主动避开过敏原。花粉过敏的人，出门可以备有咪唑斯汀、氯雷他安、赛康啶、西替利嗪等药片。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10372973" y="479781"/>
            <a:ext cx="831861" cy="1247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6" grpId="0" animBg="1"/>
      <p:bldP spid="77" grpId="0" animBg="1"/>
      <p:bldP spid="78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97566" y="373293"/>
            <a:ext cx="821634" cy="30393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358017" y="1058066"/>
            <a:ext cx="1106558" cy="311426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187149" y="3480896"/>
            <a:ext cx="2004851" cy="33216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23692" y="1"/>
            <a:ext cx="4315639" cy="54532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666383" y="5793468"/>
            <a:ext cx="1815547" cy="5480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107735" y="1662621"/>
            <a:ext cx="2495179" cy="2509706"/>
            <a:chOff x="1118808" y="2273734"/>
            <a:chExt cx="2495179" cy="2509706"/>
          </a:xfrm>
        </p:grpSpPr>
        <p:sp>
          <p:nvSpPr>
            <p:cNvPr id="20" name="椭圆 19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254000" dist="254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"/>
            <p:cNvSpPr txBox="1"/>
            <p:nvPr/>
          </p:nvSpPr>
          <p:spPr>
            <a:xfrm>
              <a:off x="1613704" y="2725487"/>
              <a:ext cx="1525599" cy="1606200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96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肆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523500" y="4624080"/>
            <a:ext cx="3663649" cy="83099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kumimoji="1" lang="zh-CN" altLang="en-US" sz="48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诗词谚语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42142" y="4368103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</a:p>
        </p:txBody>
      </p:sp>
      <p:pic>
        <p:nvPicPr>
          <p:cNvPr id="26" name="图片 25" descr="38fa0a40ed699ecd1fb603190c61f2bc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6822275" y="353560"/>
            <a:ext cx="2472951" cy="970670"/>
          </a:xfrm>
          <a:prstGeom prst="rect">
            <a:avLst/>
          </a:prstGeom>
        </p:spPr>
      </p:pic>
      <p:pic>
        <p:nvPicPr>
          <p:cNvPr id="28" name="图片 27" descr="38fa0a40ed699ecd1fb603190c61f2bc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0187149" y="2071182"/>
            <a:ext cx="562819" cy="485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55857" y="136522"/>
            <a:ext cx="7618842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-11669"/>
            <a:ext cx="3872923" cy="31015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rot="1835522">
            <a:off x="2913880" y="1251844"/>
            <a:ext cx="983079" cy="834631"/>
          </a:xfrm>
          <a:prstGeom prst="rect">
            <a:avLst/>
          </a:prstGeom>
        </p:spPr>
      </p:pic>
      <p:sp>
        <p:nvSpPr>
          <p:cNvPr id="18" name="TextBox 2"/>
          <p:cNvSpPr txBox="1"/>
          <p:nvPr/>
        </p:nvSpPr>
        <p:spPr>
          <a:xfrm>
            <a:off x="887571" y="2278547"/>
            <a:ext cx="1723525" cy="3214993"/>
          </a:xfrm>
          <a:prstGeom prst="rect">
            <a:avLst/>
          </a:prstGeom>
          <a:noFill/>
        </p:spPr>
        <p:txBody>
          <a:bodyPr vert="eaVert" wrap="square" lIns="121908" tIns="60955" rIns="121908" bIns="60955" rtlCol="0">
            <a:spAutoFit/>
          </a:bodyPr>
          <a:lstStyle/>
          <a:p>
            <a:pPr algn="ctr"/>
            <a:r>
              <a:rPr lang="zh-CN" altLang="en-US" sz="9600" b="1" dirty="0">
                <a:gradFill flip="none" rotWithShape="1">
                  <a:gsLst>
                    <a:gs pos="0">
                      <a:srgbClr val="8EDCD6"/>
                    </a:gs>
                    <a:gs pos="100000">
                      <a:srgbClr val="1396A7"/>
                    </a:gs>
                  </a:gsLst>
                  <a:lin ang="2700000" scaled="1"/>
                  <a:tileRect/>
                </a:gradFill>
                <a:latin typeface="文悦古典明朝体 (非商业使用) W5" pitchFamily="50" charset="-122"/>
                <a:ea typeface="文悦古典明朝体 (非商业使用) W5" pitchFamily="50" charset="-122"/>
                <a:cs typeface="Segoe UI" panose="020B0502040204020203" pitchFamily="34" charset="0"/>
                <a:sym typeface="Segoe UI" panose="020B0502040204020203" pitchFamily="34" charset="0"/>
              </a:rPr>
              <a:t>目 录</a:t>
            </a:r>
          </a:p>
        </p:txBody>
      </p:sp>
      <p:sp>
        <p:nvSpPr>
          <p:cNvPr id="19" name="文本框 18"/>
          <p:cNvSpPr txBox="1"/>
          <p:nvPr/>
        </p:nvSpPr>
        <p:spPr>
          <a:xfrm rot="16200000">
            <a:off x="1263919" y="3332027"/>
            <a:ext cx="2400657" cy="2936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b="1" dirty="0">
                <a:gradFill>
                  <a:gsLst>
                    <a:gs pos="0">
                      <a:srgbClr val="8EDCD6"/>
                    </a:gs>
                    <a:gs pos="100000">
                      <a:srgbClr val="1396A7"/>
                    </a:gs>
                  </a:gsLst>
                  <a:lin ang="27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187149" y="3429000"/>
            <a:ext cx="2004851" cy="332164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95081" y="5469052"/>
            <a:ext cx="1815547" cy="54803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615255" y="1059773"/>
            <a:ext cx="955461" cy="961023"/>
            <a:chOff x="1118808" y="2273734"/>
            <a:chExt cx="2495179" cy="2509706"/>
          </a:xfrm>
        </p:grpSpPr>
        <p:sp>
          <p:nvSpPr>
            <p:cNvPr id="27" name="椭圆 26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28" name="TextBox 2"/>
            <p:cNvSpPr txBox="1"/>
            <p:nvPr/>
          </p:nvSpPr>
          <p:spPr>
            <a:xfrm>
              <a:off x="1613704" y="2575591"/>
              <a:ext cx="1525597" cy="1748179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壹</a:t>
              </a: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862840" y="1217681"/>
            <a:ext cx="2164241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惊蛰节气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948979" y="1725687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4615255" y="2350231"/>
            <a:ext cx="955461" cy="961023"/>
            <a:chOff x="1118808" y="2273734"/>
            <a:chExt cx="2495179" cy="2509706"/>
          </a:xfrm>
        </p:grpSpPr>
        <p:sp>
          <p:nvSpPr>
            <p:cNvPr id="32" name="椭圆 31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33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贰</a:t>
              </a: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5862840" y="2508139"/>
            <a:ext cx="2164241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惊蛰习俗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948979" y="3016145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4615255" y="3598367"/>
            <a:ext cx="955461" cy="961023"/>
            <a:chOff x="1118808" y="2273734"/>
            <a:chExt cx="2495179" cy="2509706"/>
          </a:xfrm>
        </p:grpSpPr>
        <p:sp>
          <p:nvSpPr>
            <p:cNvPr id="37" name="椭圆 36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38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叁</a:t>
              </a: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5862840" y="3756275"/>
            <a:ext cx="2164241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惊蛰养生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948979" y="4264281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4615255" y="4888825"/>
            <a:ext cx="955461" cy="961023"/>
            <a:chOff x="1118808" y="2273734"/>
            <a:chExt cx="2495179" cy="2509706"/>
          </a:xfrm>
        </p:grpSpPr>
        <p:sp>
          <p:nvSpPr>
            <p:cNvPr id="42" name="椭圆 41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43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肆</a:t>
              </a: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5862840" y="5046733"/>
            <a:ext cx="2164241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诗词谚语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5948979" y="5554739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1353" y="4912911"/>
            <a:ext cx="318916" cy="476794"/>
          </a:xfrm>
          <a:prstGeom prst="rect">
            <a:avLst/>
          </a:prstGeom>
        </p:spPr>
      </p:pic>
      <p:pic>
        <p:nvPicPr>
          <p:cNvPr id="48" name="图片 8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002910" y="2558992"/>
            <a:ext cx="970771" cy="10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9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288008" y="1505799"/>
            <a:ext cx="874061" cy="84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8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34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849"/>
                                </p:stCondLst>
                                <p:childTnLst>
                                  <p:par>
                                    <p:cTn id="5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349"/>
                                </p:stCondLst>
                                <p:childTnLst>
                                  <p:par>
                                    <p:cTn id="6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849"/>
                                </p:stCondLst>
                                <p:childTnLst>
                                  <p:par>
                                    <p:cTn id="8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9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1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103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5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6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6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0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9" grpId="0"/>
          <p:bldP spid="30" grpId="0"/>
          <p:bldP spid="34" grpId="0"/>
          <p:bldP spid="35" grpId="0"/>
          <p:bldP spid="39" grpId="0"/>
          <p:bldP spid="40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8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50"/>
                                </p:stCondLst>
                                <p:childTnLst>
                                  <p:par>
                                    <p:cTn id="34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849"/>
                                </p:stCondLst>
                                <p:childTnLst>
                                  <p:par>
                                    <p:cTn id="5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349"/>
                                </p:stCondLst>
                                <p:childTnLst>
                                  <p:par>
                                    <p:cTn id="6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849"/>
                                </p:stCondLst>
                                <p:childTnLst>
                                  <p:par>
                                    <p:cTn id="8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95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1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10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9" grpId="0"/>
          <p:bldP spid="30" grpId="0"/>
          <p:bldP spid="34" grpId="0"/>
          <p:bldP spid="35" grpId="0"/>
          <p:bldP spid="39" grpId="0"/>
          <p:bldP spid="40" grpId="0"/>
          <p:bldP spid="44" grpId="0"/>
          <p:bldP spid="4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835426" y="1948069"/>
            <a:ext cx="8554278" cy="35059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254000" dist="254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45749" y="2742623"/>
            <a:ext cx="1661993" cy="197457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一声霹雳醒蛇虫，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几阵潇潇染绿红。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九九江南风送暖，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融融翠野启春耕。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20" name="图片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7151" y="4717196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5759009" y="2426176"/>
            <a:ext cx="677108" cy="12666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 蛰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97344" y="2948662"/>
            <a:ext cx="461665" cy="1094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zh-CN" altLang="en-US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左河水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42728" y="971985"/>
            <a:ext cx="4769702" cy="5886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505955" y="0"/>
            <a:ext cx="2929066" cy="38961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4703" y="2894575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29732" y="880126"/>
            <a:ext cx="2963918" cy="6160334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647482" y="194220"/>
            <a:ext cx="953347" cy="13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79044" flipH="1">
            <a:off x="4892412" y="607367"/>
            <a:ext cx="1396470" cy="20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987826" y="2013998"/>
            <a:ext cx="8736520" cy="37848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254000" dist="254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587347" y="2890303"/>
            <a:ext cx="3508653" cy="21549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儿童莫笑是陈人，湖海春回发兴新。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雷动风行惊蛰户，天开地辟转鸿钧。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鳞鳞江色涨石黛，嫋嫋柳丝摇麴尘。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欲上兰亭却回棹，笑谈终觉愧清真。</a:t>
            </a:r>
          </a:p>
          <a:p>
            <a:pPr lvl="0">
              <a:lnSpc>
                <a:spcPct val="150000"/>
              </a:lnSpc>
              <a:defRPr/>
            </a:pPr>
            <a:endParaRPr lang="zh-CN" altLang="en-US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" name="图片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3846" y="5045284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6514650" y="2479032"/>
            <a:ext cx="677108" cy="17572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春晴泛舟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103908" y="3088303"/>
            <a:ext cx="461665" cy="1094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陆游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932347" y="0"/>
            <a:ext cx="4259653" cy="6858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54094" y="3997877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239095" y="1750328"/>
            <a:ext cx="7594018" cy="33573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254000" dist="254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80495" y="2566574"/>
            <a:ext cx="3139321" cy="179443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瘴地风霜早，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温天气候催。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穷冬不见雪，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正月已闻雷。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震蛰虫蛇出，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惊枯草木开。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空余客方寸，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依旧似寒灰。</a:t>
            </a:r>
          </a:p>
        </p:txBody>
      </p:sp>
      <p:pic>
        <p:nvPicPr>
          <p:cNvPr id="10" name="图片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93223" y="4497049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7023757" y="2407180"/>
            <a:ext cx="677108" cy="13558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闻 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56919" y="2763288"/>
            <a:ext cx="461665" cy="1094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白居易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8949" y="1528916"/>
            <a:ext cx="3295113" cy="53290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7878417" y="0"/>
            <a:ext cx="4313582" cy="55060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1217" y="4205492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79443" y="2207528"/>
            <a:ext cx="8541026" cy="348428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254000" dist="254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36196" y="1"/>
            <a:ext cx="5266943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5026" y="1041336"/>
            <a:ext cx="318916" cy="4767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16484" y="2756452"/>
            <a:ext cx="3139321" cy="208825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坡陀石上大绅垂，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踞石跏趺世虑微。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奉引有春扶屐去，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送归生月带星稀。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一时花木助欢笑，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四雇风云入指挥。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是日乃书惊蛰节，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鸣蛙已傍小池归。</a:t>
            </a:r>
          </a:p>
        </p:txBody>
      </p:sp>
      <p:pic>
        <p:nvPicPr>
          <p:cNvPr id="10" name="图片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9212" y="4980753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959746" y="2890884"/>
            <a:ext cx="677108" cy="13558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游玉泉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92908" y="3246992"/>
            <a:ext cx="461665" cy="1094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朱翌</a:t>
            </a:r>
          </a:p>
        </p:txBody>
      </p:sp>
      <p:pic>
        <p:nvPicPr>
          <p:cNvPr id="19" name="图片 18" descr="38fa0a40ed699ecd1fb603190c61f2bc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722795" y="667161"/>
            <a:ext cx="2472951" cy="970670"/>
          </a:xfrm>
          <a:prstGeom prst="rect">
            <a:avLst/>
          </a:prstGeom>
        </p:spPr>
      </p:pic>
      <p:pic>
        <p:nvPicPr>
          <p:cNvPr id="20" name="图片 19" descr="38fa0a40ed699ecd1fb603190c61f2bc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5153908" y="1410896"/>
            <a:ext cx="562819" cy="485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32000" y="768695"/>
            <a:ext cx="970771" cy="10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30659" y="396425"/>
            <a:ext cx="874061" cy="84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782956" y="2306920"/>
            <a:ext cx="7931427" cy="348428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254000" dist="254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02697" y="2921950"/>
            <a:ext cx="2154436" cy="2191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惊蛰家人子辈为易疏帘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1" y="0"/>
            <a:ext cx="5095059" cy="67254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32572" y="2869096"/>
            <a:ext cx="3139321" cy="208825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二分春色到穷阎，儿女祈翁出滞淹。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幽蛰夜惊雷奋地，小窗朝爽日筛帘。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惠风全解墨池冻，清昼胜翻云笈签。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亲友莫嗔情话少，向来屏息似龟蟾。</a:t>
            </a:r>
          </a:p>
        </p:txBody>
      </p:sp>
      <p:pic>
        <p:nvPicPr>
          <p:cNvPr id="10" name="图片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80945" y="5113275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8208996" y="3359636"/>
            <a:ext cx="461665" cy="10949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范成大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0051" y="925579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4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6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/>
          <p:bldP spid="9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4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/>
          <p:bldP spid="9" grpId="0"/>
          <p:bldP spid="1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979666" y="1337091"/>
            <a:ext cx="4233042" cy="424630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893" y="1337091"/>
            <a:ext cx="4146202" cy="43707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96638" y="1337091"/>
            <a:ext cx="3385832" cy="3905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惊蛰不藏牛。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惊蛰一犁土，春分地气通。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过了惊蛰节，春耕不停歇。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惊蛰闻雷，谷米贱似泥。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二月莫把棉衣撤，三月还下桃花雪。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惊蛰有雨并闪雷，麦积场中如土堆。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二月打雷麦成堆。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惊蛰地气通。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地化通，见大葱。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566977" y="601713"/>
            <a:ext cx="839355" cy="1258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19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80522" y="995491"/>
            <a:ext cx="5311547" cy="4504723"/>
            <a:chOff x="5780522" y="995491"/>
            <a:chExt cx="5311547" cy="4504723"/>
          </a:xfrm>
        </p:grpSpPr>
        <p:sp>
          <p:nvSpPr>
            <p:cNvPr id="3" name="等腰三角形 2"/>
            <p:cNvSpPr/>
            <p:nvPr/>
          </p:nvSpPr>
          <p:spPr>
            <a:xfrm rot="19078401">
              <a:off x="5780522" y="995491"/>
              <a:ext cx="4927634" cy="4304315"/>
            </a:xfrm>
            <a:prstGeom prst="triangl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24869" y="1197380"/>
              <a:ext cx="4267200" cy="4302834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587482" y="2179228"/>
            <a:ext cx="3385832" cy="30435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惊蛰至，雷声起。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惊蛰不耙地，好比蒸馍走了气。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未到惊蛰雷先鸣，必有四十五天阴。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冷惊蜇，暖春分。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惊蜇刮北风，从头另过冬。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惊蛰过，暖和和，蛤蟆老角唱山歌。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过了惊蛰节，春耕不能歇。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4355499" y="794611"/>
            <a:ext cx="839355" cy="1258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8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97566" y="373293"/>
            <a:ext cx="821634" cy="30393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5201367" y="1554662"/>
            <a:ext cx="6223747" cy="30393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358017" y="1058066"/>
            <a:ext cx="1106558" cy="311426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125845" y="4817110"/>
            <a:ext cx="4214495" cy="324485"/>
          </a:xfrm>
          <a:prstGeom prst="rect">
            <a:avLst/>
          </a:prstGeom>
          <a:noFill/>
          <a:ln>
            <a:solidFill>
              <a:srgbClr val="8ED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0187149" y="3480896"/>
            <a:ext cx="2004851" cy="33216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123692" y="1"/>
            <a:ext cx="4315639" cy="54532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666383" y="5793468"/>
            <a:ext cx="1815547" cy="54803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0904" y="1260101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97566" y="373293"/>
            <a:ext cx="821634" cy="30393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358017" y="1058066"/>
            <a:ext cx="1106558" cy="311426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187149" y="3480896"/>
            <a:ext cx="2004851" cy="33216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23692" y="1"/>
            <a:ext cx="4315639" cy="54532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666383" y="5793468"/>
            <a:ext cx="1815547" cy="5480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107735" y="1662621"/>
            <a:ext cx="2495179" cy="2509706"/>
            <a:chOff x="1118808" y="2273734"/>
            <a:chExt cx="2495179" cy="2509706"/>
          </a:xfrm>
        </p:grpSpPr>
        <p:sp>
          <p:nvSpPr>
            <p:cNvPr id="20" name="椭圆 19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254000" dist="254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"/>
            <p:cNvSpPr txBox="1"/>
            <p:nvPr/>
          </p:nvSpPr>
          <p:spPr>
            <a:xfrm>
              <a:off x="1613704" y="2725487"/>
              <a:ext cx="1525599" cy="1606200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96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壹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523500" y="4624080"/>
            <a:ext cx="3663649" cy="83099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kumimoji="1" lang="zh-CN" altLang="en-US" sz="48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惊蛰节气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42142" y="4368103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</a:p>
        </p:txBody>
      </p:sp>
      <p:pic>
        <p:nvPicPr>
          <p:cNvPr id="26" name="图片 25" descr="38fa0a40ed699ecd1fb603190c61f2bc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6822275" y="353560"/>
            <a:ext cx="2472951" cy="970670"/>
          </a:xfrm>
          <a:prstGeom prst="rect">
            <a:avLst/>
          </a:prstGeom>
        </p:spPr>
      </p:pic>
      <p:pic>
        <p:nvPicPr>
          <p:cNvPr id="28" name="图片 27" descr="38fa0a40ed699ecd1fb603190c61f2bc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0187149" y="2071182"/>
            <a:ext cx="562819" cy="485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42000" y="0"/>
            <a:ext cx="5850000" cy="6858000"/>
          </a:xfrm>
          <a:prstGeom prst="rect">
            <a:avLst/>
          </a:prstGeom>
          <a:effectLst>
            <a:softEdge rad="774700"/>
          </a:effectLst>
        </p:spPr>
      </p:pic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748179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壹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惊蛰节气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10639" y="1746874"/>
            <a:ext cx="4902028" cy="43361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惊蛰，是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节气中的第三个节气。每年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日或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日，太阳到达黄经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345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度时为“惊蛰”。惊蛰的意思是天气回暖，春雷始鸣，惊醒蛰伏于地下冬眠的昆虫。蛰是藏的意思。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月令七十二候集解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中说：“二月节，万物出乎震，震为雷，故曰惊蛰。是蛰虫惊而出走矣。”晋代诗人陶渊明有诗曰：“促春遘（</a:t>
            </a:r>
            <a:r>
              <a:rPr lang="en-US" altLang="zh-CN" sz="1400" dirty="0" err="1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gòu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）时雨，始雷发东隅，众蛰各潜骇，草木纵横舒。”实际上，昆虫是听不到雷声的，大地回春，天气变暖才是使它们结束冬眠，“惊而出走”的原因。</a:t>
            </a:r>
          </a:p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月令七十二侯集解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：“二月节，万物出乎震，震为雷，故曰惊蛰，是蛰虫惊出走矣。”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910830" y="2025365"/>
            <a:ext cx="735521" cy="1103008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57202" y="4397748"/>
            <a:ext cx="970771" cy="10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42304" y="3492751"/>
            <a:ext cx="874061" cy="84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29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2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贰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节律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296479" y="2068736"/>
            <a:ext cx="5599041" cy="496816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16337" y="2244754"/>
            <a:ext cx="3332070" cy="296273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中文名： 惊蛰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    名： 启蛰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代表寓意： 天气回暖，春雷始鸣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气候特点： 雨水渐多，乍寒乍暖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所属季节 ：春季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491781" y="2244754"/>
            <a:ext cx="3332070" cy="296273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    间： 每年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日或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太阳位置： 太阳到达黄经</a:t>
            </a:r>
            <a:r>
              <a:rPr lang="en-US" altLang="zh-CN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345° 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前一节气：雨水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后一节气：春分 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3B38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    性 ：农历二十四节气的二月节令</a:t>
            </a:r>
          </a:p>
        </p:txBody>
      </p:sp>
      <p:pic>
        <p:nvPicPr>
          <p:cNvPr id="19" name="图片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10902" y="1427196"/>
            <a:ext cx="970771" cy="10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96000" y="374003"/>
            <a:ext cx="874061" cy="84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60417" y="856810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7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30"/>
                                </p:stCondLst>
                                <p:childTnLst>
                                  <p:par>
                                    <p:cTn id="28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6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030"/>
                                </p:stCondLst>
                                <p:childTnLst>
                                  <p:par>
                                    <p:cTn id="3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7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30"/>
                                </p:stCondLst>
                                <p:childTnLst>
                                  <p:par>
                                    <p:cTn id="2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030"/>
                                </p:stCondLst>
                                <p:childTnLst>
                                  <p:par>
                                    <p:cTn id="3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7" grpId="0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叁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节气别称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75209" y="1514348"/>
            <a:ext cx="4558747" cy="5343652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6157987" y="1109440"/>
            <a:ext cx="1100441" cy="1215019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>
            <a:outerShdw blurRad="419100" dist="406400" dir="2700000" sx="90000" sy="90000" algn="tl" rotWithShape="0">
              <a:sysClr val="windowText" lastClr="000000">
                <a:alpha val="20000"/>
              </a:sys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439357" y="1350752"/>
            <a:ext cx="4077434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惊蛰在历史上也曾被称为“启蛰”。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夏小正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曰：“正月启蛰”。在现今的汉字文化圈中，日本仍然使用“启蛰”这个名称。</a:t>
            </a:r>
          </a:p>
        </p:txBody>
      </p:sp>
      <p:sp>
        <p:nvSpPr>
          <p:cNvPr id="37" name="Oval 20"/>
          <p:cNvSpPr>
            <a:spLocks noChangeAspect="1"/>
          </p:cNvSpPr>
          <p:nvPr/>
        </p:nvSpPr>
        <p:spPr>
          <a:xfrm>
            <a:off x="6081539" y="1166935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algn="ctr" defTabSz="1218565">
              <a:defRPr/>
            </a:pPr>
            <a:r>
              <a:rPr lang="en-US" sz="3600" b="1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1" name="椭圆 40"/>
          <p:cNvSpPr/>
          <p:nvPr/>
        </p:nvSpPr>
        <p:spPr>
          <a:xfrm>
            <a:off x="6157987" y="2381954"/>
            <a:ext cx="1100441" cy="1215019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>
            <a:outerShdw blurRad="419100" dist="406400" dir="2700000" sx="90000" sy="90000" algn="tl" rotWithShape="0">
              <a:sysClr val="windowText" lastClr="000000">
                <a:alpha val="20000"/>
              </a:sys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439357" y="2623266"/>
            <a:ext cx="4077434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汉朝第六代皇帝汉景帝的讳为“启”，为了避讳而将“启”改为了意思相近的“惊”字。同时，孟春正月的惊蛰与仲春二月节的“雨水”的顺序也被置换。同样的，“谷雨”与“清明”的顺次也被置换。</a:t>
            </a:r>
          </a:p>
        </p:txBody>
      </p:sp>
      <p:sp>
        <p:nvSpPr>
          <p:cNvPr id="43" name="Oval 20"/>
          <p:cNvSpPr>
            <a:spLocks noChangeAspect="1"/>
          </p:cNvSpPr>
          <p:nvPr/>
        </p:nvSpPr>
        <p:spPr>
          <a:xfrm>
            <a:off x="6081539" y="2439449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algn="ctr" defTabSz="1218565">
              <a:defRPr/>
            </a:pPr>
            <a:r>
              <a:rPr lang="en-US" sz="3600" b="1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4" name="椭圆 43"/>
          <p:cNvSpPr/>
          <p:nvPr/>
        </p:nvSpPr>
        <p:spPr>
          <a:xfrm>
            <a:off x="6157987" y="3654468"/>
            <a:ext cx="1100441" cy="1215019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>
            <a:outerShdw blurRad="419100" dist="406400" dir="2700000" sx="90000" sy="90000" algn="tl" rotWithShape="0">
              <a:sysClr val="windowText" lastClr="000000">
                <a:alpha val="20000"/>
              </a:sys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439357" y="3895780"/>
            <a:ext cx="4077434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汉初以前　立春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启蛰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雨水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春分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谷雨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清明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汉景帝代　立春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雨水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春分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清明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谷雨</a:t>
            </a:r>
          </a:p>
        </p:txBody>
      </p:sp>
      <p:sp>
        <p:nvSpPr>
          <p:cNvPr id="46" name="Oval 20"/>
          <p:cNvSpPr>
            <a:spLocks noChangeAspect="1"/>
          </p:cNvSpPr>
          <p:nvPr/>
        </p:nvSpPr>
        <p:spPr>
          <a:xfrm>
            <a:off x="6081539" y="3711963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algn="ctr" defTabSz="1218565">
              <a:defRPr/>
            </a:pPr>
            <a:r>
              <a:rPr lang="en-US" sz="3600" b="1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7" name="椭圆 46"/>
          <p:cNvSpPr/>
          <p:nvPr/>
        </p:nvSpPr>
        <p:spPr>
          <a:xfrm>
            <a:off x="6157987" y="4926982"/>
            <a:ext cx="1100441" cy="1215019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>
            <a:outerShdw blurRad="419100" dist="406400" dir="2700000" sx="90000" sy="90000" algn="tl" rotWithShape="0">
              <a:sysClr val="windowText" lastClr="000000">
                <a:alpha val="20000"/>
              </a:sys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439357" y="5168294"/>
            <a:ext cx="4077434" cy="73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进入唐代以后，“启”字的避讳已无必要，“启蛰”的名称又重新被使用。但由于也有不用惯的原因，大衍历再次使用了“惊蛰”一词，并沿用至今。</a:t>
            </a:r>
          </a:p>
        </p:txBody>
      </p:sp>
      <p:sp>
        <p:nvSpPr>
          <p:cNvPr id="49" name="Oval 20"/>
          <p:cNvSpPr>
            <a:spLocks noChangeAspect="1"/>
          </p:cNvSpPr>
          <p:nvPr/>
        </p:nvSpPr>
        <p:spPr>
          <a:xfrm>
            <a:off x="6081539" y="4984477"/>
            <a:ext cx="1253336" cy="922161"/>
          </a:xfrm>
          <a:prstGeom prst="ellips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86709" tIns="43355" rIns="86709" bIns="43355" rtlCol="0" anchor="ctr"/>
          <a:lstStyle/>
          <a:p>
            <a:pPr algn="ctr" defTabSz="1218565">
              <a:defRPr/>
            </a:pPr>
            <a:r>
              <a:rPr lang="en-US" sz="3600" b="1" kern="0" dirty="0">
                <a:solidFill>
                  <a:sysClr val="window" lastClr="FFFFFF"/>
                </a:solidFill>
                <a:effectLst>
                  <a:glow rad="63500">
                    <a:srgbClr val="18665F"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4418" y="4760129"/>
            <a:ext cx="318916" cy="476794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11765" y="1109440"/>
            <a:ext cx="1070493" cy="949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-1.48148E-6 L -0.08906 -1.48148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-1.48148E-6 L -2.08333E-7 -1.48148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3.7037E-7 L -0.08906 3.7037E-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3.7037E-7 L -2.08333E-7 3.7037E-7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3.7037E-6 L -0.08906 3.7037E-6 " pathEditMode="relative" rAng="0" ptsTypes="AA">
                                      <p:cBhvr>
                                        <p:cTn id="57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3.7037E-6 L -2.08333E-7 3.7037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5" presetClass="path" presetSubtype="0" decel="4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073 -4.44444E-6 L -0.08906 -4.44444E-6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40000" decel="4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073 -4.44444E-6 L -2.08333E-7 -4.44444E-6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5" grpId="1" animBg="1"/>
      <p:bldP spid="35" grpId="2" animBg="1"/>
      <p:bldP spid="36" grpId="0"/>
      <p:bldP spid="37" grpId="0"/>
      <p:bldP spid="41" grpId="0" animBg="1"/>
      <p:bldP spid="41" grpId="1" animBg="1"/>
      <p:bldP spid="41" grpId="2" animBg="1"/>
      <p:bldP spid="42" grpId="0"/>
      <p:bldP spid="43" grpId="0"/>
      <p:bldP spid="44" grpId="0" animBg="1"/>
      <p:bldP spid="44" grpId="1" animBg="1"/>
      <p:bldP spid="44" grpId="2" animBg="1"/>
      <p:bldP spid="45" grpId="0"/>
      <p:bldP spid="46" grpId="0"/>
      <p:bldP spid="47" grpId="0" animBg="1"/>
      <p:bldP spid="47" grpId="1" animBg="1"/>
      <p:bldP spid="47" grpId="2" animBg="1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319077" y="-11669"/>
            <a:ext cx="3872923" cy="310151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肆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惊蛰三候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605611" y="2620062"/>
            <a:ext cx="6822136" cy="4083576"/>
            <a:chOff x="2869362" y="2731691"/>
            <a:chExt cx="6408583" cy="3712795"/>
          </a:xfrm>
        </p:grpSpPr>
        <p:sp>
          <p:nvSpPr>
            <p:cNvPr id="21" name="椭圆 20"/>
            <p:cNvSpPr/>
            <p:nvPr/>
          </p:nvSpPr>
          <p:spPr>
            <a:xfrm>
              <a:off x="4494860" y="2731691"/>
              <a:ext cx="3202280" cy="3202280"/>
            </a:xfrm>
            <a:prstGeom prst="ellipse">
              <a:avLst/>
            </a:prstGeom>
            <a:solidFill>
              <a:srgbClr val="B1D4DD">
                <a:alpha val="70000"/>
              </a:srgbClr>
            </a:solidFill>
            <a:ln>
              <a:noFill/>
            </a:ln>
            <a:effectLst>
              <a:outerShdw blurRad="254000" dist="254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869362" y="4017770"/>
              <a:ext cx="6408583" cy="2426716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4261784" y="3211576"/>
            <a:ext cx="3607106" cy="1513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我国古人划分惊蛰三候为：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一候桃始华；二候仓庚鸣；三候鹰化为鸠。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其中一候所对应的花信为：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一候桃花，二候为杏花，三候为蔷薇。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1258957" y="3063662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一候，桃始华：</a:t>
            </a: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1258956" y="3373231"/>
            <a:ext cx="27166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阳升而萌，雨足而华，桃令以作，粲然而花华。</a:t>
            </a: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5089960" y="1455695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二候，仓庚鸣：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5089959" y="1765264"/>
            <a:ext cx="2627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仓庚乃黄鹂，鸟出而鸣啼，春暖花开之庆也。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8793045" y="3126867"/>
            <a:ext cx="2084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zh-CN" altLang="en-US" sz="1600" b="1" dirty="0">
                <a:solidFill>
                  <a:srgbClr val="1396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三候，鹰化为鸠：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8793045" y="3421867"/>
            <a:ext cx="2782729" cy="6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惊蛰前后，鹰不见，而鸠开始出来活动。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169853" y="5224347"/>
            <a:ext cx="775287" cy="116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6505" y="364193"/>
            <a:ext cx="955461" cy="961023"/>
            <a:chOff x="1118808" y="2273734"/>
            <a:chExt cx="2495179" cy="2509706"/>
          </a:xfrm>
        </p:grpSpPr>
        <p:sp>
          <p:nvSpPr>
            <p:cNvPr id="5" name="椭圆 4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27000" dist="127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TextBox 2"/>
            <p:cNvSpPr txBox="1"/>
            <p:nvPr/>
          </p:nvSpPr>
          <p:spPr>
            <a:xfrm>
              <a:off x="1613704" y="2575591"/>
              <a:ext cx="1525597" cy="1928991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伍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685" y="564423"/>
            <a:ext cx="3663649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气候特点</a:t>
            </a:r>
          </a:p>
        </p:txBody>
      </p:sp>
      <p:grpSp>
        <p:nvGrpSpPr>
          <p:cNvPr id="9" name="8"/>
          <p:cNvGrpSpPr/>
          <p:nvPr/>
        </p:nvGrpSpPr>
        <p:grpSpPr bwMode="auto">
          <a:xfrm>
            <a:off x="7141885" y="2768952"/>
            <a:ext cx="2471474" cy="267421"/>
            <a:chOff x="0" y="0"/>
            <a:chExt cx="2299" cy="199"/>
          </a:xfrm>
        </p:grpSpPr>
        <p:sp>
          <p:nvSpPr>
            <p:cNvPr id="10" name="10"/>
            <p:cNvSpPr/>
            <p:nvPr/>
          </p:nvSpPr>
          <p:spPr bwMode="auto">
            <a:xfrm>
              <a:off x="0" y="84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11"/>
            <p:cNvSpPr/>
            <p:nvPr/>
          </p:nvSpPr>
          <p:spPr bwMode="auto">
            <a:xfrm>
              <a:off x="2131" y="0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" name="8"/>
          <p:cNvGrpSpPr/>
          <p:nvPr/>
        </p:nvGrpSpPr>
        <p:grpSpPr bwMode="auto">
          <a:xfrm>
            <a:off x="4374873" y="2768952"/>
            <a:ext cx="2471474" cy="267421"/>
            <a:chOff x="0" y="0"/>
            <a:chExt cx="2299" cy="199"/>
          </a:xfrm>
        </p:grpSpPr>
        <p:sp>
          <p:nvSpPr>
            <p:cNvPr id="13" name="10"/>
            <p:cNvSpPr/>
            <p:nvPr/>
          </p:nvSpPr>
          <p:spPr bwMode="auto">
            <a:xfrm>
              <a:off x="0" y="84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11"/>
            <p:cNvSpPr/>
            <p:nvPr/>
          </p:nvSpPr>
          <p:spPr bwMode="auto">
            <a:xfrm>
              <a:off x="2131" y="0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8"/>
          <p:cNvGrpSpPr/>
          <p:nvPr/>
        </p:nvGrpSpPr>
        <p:grpSpPr bwMode="auto">
          <a:xfrm>
            <a:off x="1457048" y="2768952"/>
            <a:ext cx="2471474" cy="267421"/>
            <a:chOff x="0" y="0"/>
            <a:chExt cx="2299" cy="199"/>
          </a:xfrm>
        </p:grpSpPr>
        <p:sp>
          <p:nvSpPr>
            <p:cNvPr id="16" name="10"/>
            <p:cNvSpPr/>
            <p:nvPr/>
          </p:nvSpPr>
          <p:spPr bwMode="auto">
            <a:xfrm>
              <a:off x="0" y="84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11"/>
            <p:cNvSpPr/>
            <p:nvPr/>
          </p:nvSpPr>
          <p:spPr bwMode="auto">
            <a:xfrm>
              <a:off x="2131" y="0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91"/>
          <p:cNvGrpSpPr/>
          <p:nvPr/>
        </p:nvGrpSpPr>
        <p:grpSpPr bwMode="auto">
          <a:xfrm>
            <a:off x="755565" y="1758826"/>
            <a:ext cx="2056713" cy="2261082"/>
            <a:chOff x="-222708" y="-439749"/>
            <a:chExt cx="1787809" cy="1949190"/>
          </a:xfrm>
        </p:grpSpPr>
        <p:sp>
          <p:nvSpPr>
            <p:cNvPr id="19" name="5"/>
            <p:cNvSpPr>
              <a:spLocks noChangeArrowheads="1"/>
            </p:cNvSpPr>
            <p:nvPr/>
          </p:nvSpPr>
          <p:spPr bwMode="auto">
            <a:xfrm>
              <a:off x="0" y="0"/>
              <a:ext cx="1320162" cy="13197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B0F0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DFBE9"/>
                </a:solidFill>
              </a:endParaRPr>
            </a:p>
          </p:txBody>
        </p:sp>
        <p:pic>
          <p:nvPicPr>
            <p:cNvPr id="20" name="图片 23"/>
            <p:cNvPicPr>
              <a:picLocks noChangeAspect="1" noChangeArrowheads="1"/>
            </p:cNvPicPr>
            <p:nvPr/>
          </p:nvPicPr>
          <p:blipFill>
            <a:blip r:embed="rId3" cstate="email"/>
            <a:stretch>
              <a:fillRect/>
            </a:stretch>
          </p:blipFill>
          <p:spPr bwMode="auto">
            <a:xfrm>
              <a:off x="-222708" y="-439749"/>
              <a:ext cx="1787809" cy="1949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92"/>
          <p:cNvGrpSpPr/>
          <p:nvPr/>
        </p:nvGrpSpPr>
        <p:grpSpPr bwMode="auto">
          <a:xfrm>
            <a:off x="3962878" y="2198939"/>
            <a:ext cx="1715909" cy="1530876"/>
            <a:chOff x="0" y="0"/>
            <a:chExt cx="1492736" cy="1319708"/>
          </a:xfrm>
        </p:grpSpPr>
        <p:sp>
          <p:nvSpPr>
            <p:cNvPr id="22" name="33"/>
            <p:cNvSpPr>
              <a:spLocks noChangeArrowheads="1"/>
            </p:cNvSpPr>
            <p:nvPr/>
          </p:nvSpPr>
          <p:spPr bwMode="auto">
            <a:xfrm>
              <a:off x="0" y="0"/>
              <a:ext cx="1319613" cy="13197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B0F0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DFBE9"/>
                </a:solidFill>
              </a:endParaRPr>
            </a:p>
          </p:txBody>
        </p:sp>
        <p:pic>
          <p:nvPicPr>
            <p:cNvPr id="23" name="图片 22"/>
            <p:cNvPicPr>
              <a:picLocks noChangeAspect="1" noChangeArrowheads="1"/>
            </p:cNvPicPr>
            <p:nvPr/>
          </p:nvPicPr>
          <p:blipFill>
            <a:blip r:embed="rId4" cstate="email"/>
            <a:stretch>
              <a:fillRect/>
            </a:stretch>
          </p:blipFill>
          <p:spPr bwMode="auto">
            <a:xfrm rot="327506" flipH="1">
              <a:off x="97723" y="27221"/>
              <a:ext cx="1395013" cy="1237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94"/>
          <p:cNvGrpSpPr/>
          <p:nvPr/>
        </p:nvGrpSpPr>
        <p:grpSpPr bwMode="auto">
          <a:xfrm>
            <a:off x="8895267" y="1949027"/>
            <a:ext cx="2367512" cy="1784452"/>
            <a:chOff x="-739610" y="1885"/>
            <a:chExt cx="2058561" cy="1539779"/>
          </a:xfrm>
        </p:grpSpPr>
        <p:sp>
          <p:nvSpPr>
            <p:cNvPr id="25" name="75"/>
            <p:cNvSpPr>
              <a:spLocks noChangeArrowheads="1"/>
            </p:cNvSpPr>
            <p:nvPr/>
          </p:nvSpPr>
          <p:spPr bwMode="auto">
            <a:xfrm>
              <a:off x="0" y="220692"/>
              <a:ext cx="1318951" cy="132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B0F0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DFBE9"/>
                </a:solidFill>
              </a:endParaRPr>
            </a:p>
          </p:txBody>
        </p:sp>
        <p:pic>
          <p:nvPicPr>
            <p:cNvPr id="26" name="图片 86"/>
            <p:cNvPicPr>
              <a:picLocks noChangeAspect="1" noChangeArrowheads="1"/>
            </p:cNvPicPr>
            <p:nvPr/>
          </p:nvPicPr>
          <p:blipFill>
            <a:blip r:embed="rId5" cstate="email"/>
            <a:stretch>
              <a:fillRect/>
            </a:stretch>
          </p:blipFill>
          <p:spPr bwMode="auto">
            <a:xfrm flipH="1">
              <a:off x="-739610" y="1885"/>
              <a:ext cx="1916820" cy="1306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组合 26"/>
          <p:cNvGrpSpPr/>
          <p:nvPr/>
        </p:nvGrpSpPr>
        <p:grpSpPr>
          <a:xfrm>
            <a:off x="669235" y="3774403"/>
            <a:ext cx="2105808" cy="1728893"/>
            <a:chOff x="552875" y="3607161"/>
            <a:chExt cx="2105808" cy="1728893"/>
          </a:xfrm>
        </p:grpSpPr>
        <p:grpSp>
          <p:nvGrpSpPr>
            <p:cNvPr id="28" name="组合 27"/>
            <p:cNvGrpSpPr/>
            <p:nvPr/>
          </p:nvGrpSpPr>
          <p:grpSpPr>
            <a:xfrm>
              <a:off x="1169484" y="4145572"/>
              <a:ext cx="882505" cy="253069"/>
              <a:chOff x="1169484" y="4145572"/>
              <a:chExt cx="882505" cy="253069"/>
            </a:xfrm>
          </p:grpSpPr>
          <p:sp>
            <p:nvSpPr>
              <p:cNvPr id="34" name="1332"/>
              <p:cNvSpPr>
                <a:spLocks noEditPoints="1"/>
              </p:cNvSpPr>
              <p:nvPr/>
            </p:nvSpPr>
            <p:spPr bwMode="auto">
              <a:xfrm flipV="1">
                <a:off x="1750793" y="4159631"/>
                <a:ext cx="301196" cy="224950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1333"/>
              <p:cNvSpPr>
                <a:spLocks noEditPoints="1"/>
              </p:cNvSpPr>
              <p:nvPr/>
            </p:nvSpPr>
            <p:spPr bwMode="auto">
              <a:xfrm flipV="1">
                <a:off x="1169484" y="4159631"/>
                <a:ext cx="301196" cy="224950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1334"/>
              <p:cNvSpPr/>
              <p:nvPr/>
            </p:nvSpPr>
            <p:spPr bwMode="auto">
              <a:xfrm flipV="1">
                <a:off x="1358234" y="4145572"/>
                <a:ext cx="231922" cy="140594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1335"/>
              <p:cNvSpPr/>
              <p:nvPr/>
            </p:nvSpPr>
            <p:spPr bwMode="auto">
              <a:xfrm flipV="1">
                <a:off x="1625294" y="4145572"/>
                <a:ext cx="230917" cy="140594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1336"/>
              <p:cNvSpPr>
                <a:spLocks noEditPoints="1"/>
              </p:cNvSpPr>
              <p:nvPr/>
            </p:nvSpPr>
            <p:spPr bwMode="auto">
              <a:xfrm flipV="1">
                <a:off x="1526904" y="4236958"/>
                <a:ext cx="153610" cy="161683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29" name="15"/>
            <p:cNvCxnSpPr>
              <a:cxnSpLocks noChangeShapeType="1"/>
            </p:cNvCxnSpPr>
            <p:nvPr/>
          </p:nvCxnSpPr>
          <p:spPr bwMode="auto">
            <a:xfrm>
              <a:off x="670811" y="4115161"/>
              <a:ext cx="187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0" name="组合 29"/>
            <p:cNvGrpSpPr/>
            <p:nvPr/>
          </p:nvGrpSpPr>
          <p:grpSpPr>
            <a:xfrm>
              <a:off x="552875" y="3607161"/>
              <a:ext cx="2105808" cy="1728893"/>
              <a:chOff x="552875" y="3607161"/>
              <a:chExt cx="2105808" cy="1728893"/>
            </a:xfrm>
          </p:grpSpPr>
          <p:sp>
            <p:nvSpPr>
              <p:cNvPr id="32" name="50"/>
              <p:cNvSpPr txBox="1">
                <a:spLocks noChangeArrowheads="1"/>
              </p:cNvSpPr>
              <p:nvPr/>
            </p:nvSpPr>
            <p:spPr bwMode="auto">
              <a:xfrm>
                <a:off x="639061" y="3607161"/>
                <a:ext cx="1925173" cy="584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3200" dirty="0">
                    <a:latin typeface="Vivaldi" panose="03020602050506090804" pitchFamily="66" charset="0"/>
                  </a:rPr>
                  <a:t>01</a:t>
                </a:r>
                <a:endParaRPr lang="zh-CN" altLang="en-US" sz="3200" dirty="0">
                  <a:latin typeface="Vivaldi" panose="03020602050506090804" pitchFamily="66" charset="0"/>
                </a:endParaRPr>
              </a:p>
            </p:txBody>
          </p:sp>
          <p:sp>
            <p:nvSpPr>
              <p:cNvPr id="33" name="87"/>
              <p:cNvSpPr>
                <a:spLocks noChangeArrowheads="1"/>
              </p:cNvSpPr>
              <p:nvPr/>
            </p:nvSpPr>
            <p:spPr bwMode="auto">
              <a:xfrm>
                <a:off x="552875" y="4445361"/>
                <a:ext cx="2105808" cy="89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“春雷响，万物长”，惊蛰时节正是大好的“九九”艳阳天，气温回升，雨水增多。</a:t>
                </a: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3635241" y="3774403"/>
            <a:ext cx="2043386" cy="1728893"/>
            <a:chOff x="3755324" y="3607161"/>
            <a:chExt cx="2043386" cy="1728893"/>
          </a:xfrm>
        </p:grpSpPr>
        <p:grpSp>
          <p:nvGrpSpPr>
            <p:cNvPr id="40" name="组合 39"/>
            <p:cNvGrpSpPr/>
            <p:nvPr/>
          </p:nvGrpSpPr>
          <p:grpSpPr>
            <a:xfrm>
              <a:off x="4291291" y="4145287"/>
              <a:ext cx="883267" cy="253354"/>
              <a:chOff x="4291291" y="4145287"/>
              <a:chExt cx="883267" cy="253354"/>
            </a:xfrm>
          </p:grpSpPr>
          <p:sp>
            <p:nvSpPr>
              <p:cNvPr id="46" name="1332"/>
              <p:cNvSpPr>
                <a:spLocks noEditPoints="1"/>
              </p:cNvSpPr>
              <p:nvPr/>
            </p:nvSpPr>
            <p:spPr bwMode="auto">
              <a:xfrm flipV="1">
                <a:off x="4873101" y="4159362"/>
                <a:ext cx="301457" cy="22520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1333"/>
              <p:cNvSpPr>
                <a:spLocks noEditPoints="1"/>
              </p:cNvSpPr>
              <p:nvPr/>
            </p:nvSpPr>
            <p:spPr bwMode="auto">
              <a:xfrm flipV="1">
                <a:off x="4291291" y="4159362"/>
                <a:ext cx="301457" cy="22520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1334"/>
              <p:cNvSpPr/>
              <p:nvPr/>
            </p:nvSpPr>
            <p:spPr bwMode="auto">
              <a:xfrm flipV="1">
                <a:off x="4480204" y="4145287"/>
                <a:ext cx="232122" cy="140753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1335"/>
              <p:cNvSpPr/>
              <p:nvPr/>
            </p:nvSpPr>
            <p:spPr bwMode="auto">
              <a:xfrm flipV="1">
                <a:off x="4747496" y="4145287"/>
                <a:ext cx="231117" cy="140753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1336"/>
              <p:cNvSpPr>
                <a:spLocks noEditPoints="1"/>
              </p:cNvSpPr>
              <p:nvPr/>
            </p:nvSpPr>
            <p:spPr bwMode="auto">
              <a:xfrm flipV="1">
                <a:off x="4649021" y="4236776"/>
                <a:ext cx="153744" cy="161865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41" name="54"/>
            <p:cNvCxnSpPr>
              <a:cxnSpLocks noChangeShapeType="1"/>
            </p:cNvCxnSpPr>
            <p:nvPr/>
          </p:nvCxnSpPr>
          <p:spPr bwMode="auto">
            <a:xfrm>
              <a:off x="3793125" y="4114842"/>
              <a:ext cx="187989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2" name="组合 41"/>
            <p:cNvGrpSpPr/>
            <p:nvPr/>
          </p:nvGrpSpPr>
          <p:grpSpPr>
            <a:xfrm>
              <a:off x="3755324" y="3607161"/>
              <a:ext cx="2043386" cy="1728893"/>
              <a:chOff x="3755324" y="3607161"/>
              <a:chExt cx="2043386" cy="1728893"/>
            </a:xfrm>
          </p:grpSpPr>
          <p:sp>
            <p:nvSpPr>
              <p:cNvPr id="44" name="60"/>
              <p:cNvSpPr txBox="1">
                <a:spLocks noChangeArrowheads="1"/>
              </p:cNvSpPr>
              <p:nvPr/>
            </p:nvSpPr>
            <p:spPr bwMode="auto">
              <a:xfrm>
                <a:off x="3792323" y="3607161"/>
                <a:ext cx="1905889" cy="584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3200" dirty="0">
                    <a:latin typeface="Vivaldi" panose="03020602050506090804" pitchFamily="66" charset="0"/>
                  </a:rPr>
                  <a:t>02</a:t>
                </a:r>
                <a:endParaRPr lang="zh-CN" altLang="en-US" sz="3200" dirty="0">
                  <a:latin typeface="Vivaldi" panose="03020602050506090804" pitchFamily="66" charset="0"/>
                </a:endParaRPr>
              </a:p>
            </p:txBody>
          </p:sp>
          <p:sp>
            <p:nvSpPr>
              <p:cNvPr id="45" name="88"/>
              <p:cNvSpPr>
                <a:spLocks noChangeArrowheads="1"/>
              </p:cNvSpPr>
              <p:nvPr/>
            </p:nvSpPr>
            <p:spPr bwMode="auto">
              <a:xfrm>
                <a:off x="3755324" y="4445361"/>
                <a:ext cx="2043386" cy="89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除东北、西北地区外，中国大部分地区平均气温已升到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0℃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以上。</a:t>
                </a: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6411431" y="3774404"/>
            <a:ext cx="2043387" cy="2005892"/>
            <a:chOff x="6469507" y="3607161"/>
            <a:chExt cx="2043387" cy="2005892"/>
          </a:xfrm>
        </p:grpSpPr>
        <p:grpSp>
          <p:nvGrpSpPr>
            <p:cNvPr id="52" name="组合 51"/>
            <p:cNvGrpSpPr/>
            <p:nvPr/>
          </p:nvGrpSpPr>
          <p:grpSpPr>
            <a:xfrm>
              <a:off x="7059370" y="4145896"/>
              <a:ext cx="883601" cy="253220"/>
              <a:chOff x="7059370" y="4145896"/>
              <a:chExt cx="883601" cy="253220"/>
            </a:xfrm>
          </p:grpSpPr>
          <p:sp>
            <p:nvSpPr>
              <p:cNvPr id="58" name="1332"/>
              <p:cNvSpPr>
                <a:spLocks noEditPoints="1"/>
              </p:cNvSpPr>
              <p:nvPr/>
            </p:nvSpPr>
            <p:spPr bwMode="auto">
              <a:xfrm flipV="1">
                <a:off x="7641401" y="4159964"/>
                <a:ext cx="301570" cy="22508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1333"/>
              <p:cNvSpPr>
                <a:spLocks noEditPoints="1"/>
              </p:cNvSpPr>
              <p:nvPr/>
            </p:nvSpPr>
            <p:spPr bwMode="auto">
              <a:xfrm flipV="1">
                <a:off x="7059370" y="4159964"/>
                <a:ext cx="301570" cy="22508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1334"/>
              <p:cNvSpPr/>
              <p:nvPr/>
            </p:nvSpPr>
            <p:spPr bwMode="auto">
              <a:xfrm flipV="1">
                <a:off x="7248354" y="4145896"/>
                <a:ext cx="232210" cy="140678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1335"/>
              <p:cNvSpPr/>
              <p:nvPr/>
            </p:nvSpPr>
            <p:spPr bwMode="auto">
              <a:xfrm flipV="1">
                <a:off x="7515747" y="4145896"/>
                <a:ext cx="231204" cy="140678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1336"/>
              <p:cNvSpPr>
                <a:spLocks noEditPoints="1"/>
              </p:cNvSpPr>
              <p:nvPr/>
            </p:nvSpPr>
            <p:spPr bwMode="auto">
              <a:xfrm flipV="1">
                <a:off x="7417234" y="4237336"/>
                <a:ext cx="153801" cy="161780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53" name="64"/>
            <p:cNvCxnSpPr>
              <a:cxnSpLocks noChangeShapeType="1"/>
            </p:cNvCxnSpPr>
            <p:nvPr/>
          </p:nvCxnSpPr>
          <p:spPr bwMode="auto">
            <a:xfrm>
              <a:off x="6560436" y="4115161"/>
              <a:ext cx="18811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4" name="组合 53"/>
            <p:cNvGrpSpPr/>
            <p:nvPr/>
          </p:nvGrpSpPr>
          <p:grpSpPr>
            <a:xfrm>
              <a:off x="6469507" y="3607161"/>
              <a:ext cx="2043387" cy="2005892"/>
              <a:chOff x="6469507" y="3607161"/>
              <a:chExt cx="2043387" cy="2005892"/>
            </a:xfrm>
          </p:grpSpPr>
          <p:sp>
            <p:nvSpPr>
              <p:cNvPr id="56" name="70"/>
              <p:cNvSpPr txBox="1">
                <a:spLocks noChangeArrowheads="1"/>
              </p:cNvSpPr>
              <p:nvPr/>
            </p:nvSpPr>
            <p:spPr bwMode="auto">
              <a:xfrm>
                <a:off x="6558849" y="3607161"/>
                <a:ext cx="1879899" cy="584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3200" dirty="0">
                    <a:latin typeface="Vivaldi" panose="03020602050506090804" pitchFamily="66" charset="0"/>
                  </a:rPr>
                  <a:t>03</a:t>
                </a:r>
                <a:endParaRPr lang="zh-CN" altLang="en-US" sz="3200" dirty="0">
                  <a:latin typeface="Vivaldi" panose="03020602050506090804" pitchFamily="66" charset="0"/>
                </a:endParaRPr>
              </a:p>
            </p:txBody>
          </p:sp>
          <p:sp>
            <p:nvSpPr>
              <p:cNvPr id="57" name="89"/>
              <p:cNvSpPr>
                <a:spLocks noChangeArrowheads="1"/>
              </p:cNvSpPr>
              <p:nvPr/>
            </p:nvSpPr>
            <p:spPr bwMode="auto">
              <a:xfrm>
                <a:off x="6469507" y="4445361"/>
                <a:ext cx="2043387" cy="1167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华北地区日平均气温为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3-6℃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，沿江江南为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8℃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以上，而西南和华南已达</a:t>
                </a:r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10-15℃</a:t>
                </a: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，早已是一派融融春光了。</a:t>
                </a: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9055044" y="3774404"/>
            <a:ext cx="2582158" cy="2572442"/>
            <a:chOff x="9016189" y="3607161"/>
            <a:chExt cx="2582158" cy="2572442"/>
          </a:xfrm>
        </p:grpSpPr>
        <p:grpSp>
          <p:nvGrpSpPr>
            <p:cNvPr id="64" name="组合 63"/>
            <p:cNvGrpSpPr/>
            <p:nvPr/>
          </p:nvGrpSpPr>
          <p:grpSpPr>
            <a:xfrm>
              <a:off x="9851235" y="4145572"/>
              <a:ext cx="882936" cy="253069"/>
              <a:chOff x="9851235" y="4145572"/>
              <a:chExt cx="882936" cy="253069"/>
            </a:xfrm>
          </p:grpSpPr>
          <p:sp>
            <p:nvSpPr>
              <p:cNvPr id="70" name="1332"/>
              <p:cNvSpPr>
                <a:spLocks noEditPoints="1"/>
              </p:cNvSpPr>
              <p:nvPr/>
            </p:nvSpPr>
            <p:spPr bwMode="auto">
              <a:xfrm flipV="1">
                <a:off x="10432828" y="4159631"/>
                <a:ext cx="301343" cy="224950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1333"/>
              <p:cNvSpPr>
                <a:spLocks noEditPoints="1"/>
              </p:cNvSpPr>
              <p:nvPr/>
            </p:nvSpPr>
            <p:spPr bwMode="auto">
              <a:xfrm flipV="1">
                <a:off x="9851235" y="4159631"/>
                <a:ext cx="301343" cy="224950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1334"/>
              <p:cNvSpPr/>
              <p:nvPr/>
            </p:nvSpPr>
            <p:spPr bwMode="auto">
              <a:xfrm flipV="1">
                <a:off x="10040077" y="4145572"/>
                <a:ext cx="232035" cy="140594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1335"/>
              <p:cNvSpPr/>
              <p:nvPr/>
            </p:nvSpPr>
            <p:spPr bwMode="auto">
              <a:xfrm flipV="1">
                <a:off x="10307268" y="4145572"/>
                <a:ext cx="231030" cy="140594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1336"/>
              <p:cNvSpPr>
                <a:spLocks noEditPoints="1"/>
              </p:cNvSpPr>
              <p:nvPr/>
            </p:nvSpPr>
            <p:spPr bwMode="auto">
              <a:xfrm flipV="1">
                <a:off x="10208829" y="4236958"/>
                <a:ext cx="153685" cy="161683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65" name="79"/>
            <p:cNvCxnSpPr>
              <a:cxnSpLocks noChangeShapeType="1"/>
            </p:cNvCxnSpPr>
            <p:nvPr/>
          </p:nvCxnSpPr>
          <p:spPr bwMode="auto">
            <a:xfrm>
              <a:off x="9352849" y="4115161"/>
              <a:ext cx="187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6" name="组合 65"/>
            <p:cNvGrpSpPr/>
            <p:nvPr/>
          </p:nvGrpSpPr>
          <p:grpSpPr>
            <a:xfrm>
              <a:off x="9016189" y="3607161"/>
              <a:ext cx="2582158" cy="2572442"/>
              <a:chOff x="9016189" y="3607161"/>
              <a:chExt cx="2582158" cy="2572442"/>
            </a:xfrm>
          </p:grpSpPr>
          <p:sp>
            <p:nvSpPr>
              <p:cNvPr id="68" name="85"/>
              <p:cNvSpPr txBox="1">
                <a:spLocks noChangeArrowheads="1"/>
              </p:cNvSpPr>
              <p:nvPr/>
            </p:nvSpPr>
            <p:spPr bwMode="auto">
              <a:xfrm>
                <a:off x="9352452" y="3607161"/>
                <a:ext cx="1857772" cy="584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3200" dirty="0">
                    <a:latin typeface="Vivaldi" panose="03020602050506090804" pitchFamily="66" charset="0"/>
                  </a:rPr>
                  <a:t>04</a:t>
                </a:r>
                <a:endParaRPr lang="zh-CN" altLang="en-US" sz="3200" dirty="0">
                  <a:latin typeface="Vivaldi" panose="03020602050506090804" pitchFamily="66" charset="0"/>
                </a:endParaRPr>
              </a:p>
            </p:txBody>
          </p:sp>
          <p:sp>
            <p:nvSpPr>
              <p:cNvPr id="69" name="90"/>
              <p:cNvSpPr>
                <a:spLocks noChangeArrowheads="1"/>
              </p:cNvSpPr>
              <p:nvPr/>
            </p:nvSpPr>
            <p:spPr bwMode="auto">
              <a:xfrm>
                <a:off x="9016189" y="4457913"/>
                <a:ext cx="2582158" cy="1721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这时，气温回升较快，长江流域大部地区已渐有春雷，南方大部分地区，亦可闻春雷初鸣。“惊蛰”节气后，南方暖湿气团开始活跃，气温明显回升，淮河沿岸树木开始发芽、春长，春播作物开始播种。</a:t>
                </a:r>
              </a:p>
            </p:txBody>
          </p:sp>
        </p:grpSp>
      </p:grpSp>
      <p:grpSp>
        <p:nvGrpSpPr>
          <p:cNvPr id="75" name="3"/>
          <p:cNvGrpSpPr/>
          <p:nvPr/>
        </p:nvGrpSpPr>
        <p:grpSpPr>
          <a:xfrm>
            <a:off x="6237189" y="2008977"/>
            <a:ext cx="2282191" cy="1751052"/>
            <a:chOff x="6344661" y="1970626"/>
            <a:chExt cx="1984766" cy="1510762"/>
          </a:xfrm>
        </p:grpSpPr>
        <p:sp>
          <p:nvSpPr>
            <p:cNvPr id="76" name="淘宝店chenying0907 37"/>
            <p:cNvSpPr>
              <a:spLocks noChangeArrowheads="1"/>
            </p:cNvSpPr>
            <p:nvPr/>
          </p:nvSpPr>
          <p:spPr bwMode="auto">
            <a:xfrm>
              <a:off x="6969125" y="2160588"/>
              <a:ext cx="1319213" cy="1320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B0F0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DFBE9"/>
                </a:solidFill>
              </a:endParaRPr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 rot="18090915">
              <a:off x="6703467" y="1611820"/>
              <a:ext cx="1267153" cy="1984766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6200000">
            <a:off x="6020155" y="-938121"/>
            <a:ext cx="2804664" cy="464678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77153" y="791509"/>
            <a:ext cx="318916" cy="476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97566" y="373293"/>
            <a:ext cx="821634" cy="30393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358017" y="1058066"/>
            <a:ext cx="1106558" cy="311426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414088" y="254203"/>
            <a:ext cx="1477619" cy="16077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187149" y="3480896"/>
            <a:ext cx="2004851" cy="33216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23692" y="1"/>
            <a:ext cx="4315639" cy="54532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666383" y="5793468"/>
            <a:ext cx="1815547" cy="5480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107735" y="1662621"/>
            <a:ext cx="2495179" cy="2509706"/>
            <a:chOff x="1118808" y="2273734"/>
            <a:chExt cx="2495179" cy="2509706"/>
          </a:xfrm>
        </p:grpSpPr>
        <p:sp>
          <p:nvSpPr>
            <p:cNvPr id="20" name="椭圆 19"/>
            <p:cNvSpPr/>
            <p:nvPr/>
          </p:nvSpPr>
          <p:spPr>
            <a:xfrm>
              <a:off x="1118808" y="2273734"/>
              <a:ext cx="2495179" cy="2509706"/>
            </a:xfrm>
            <a:prstGeom prst="ellipse">
              <a:avLst/>
            </a:prstGeom>
            <a:gradFill>
              <a:gsLst>
                <a:gs pos="0">
                  <a:srgbClr val="8EDCD6">
                    <a:alpha val="70000"/>
                  </a:srgbClr>
                </a:gs>
                <a:gs pos="100000">
                  <a:srgbClr val="1396A7">
                    <a:alpha val="70000"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254000" dist="2540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"/>
            <p:cNvSpPr txBox="1"/>
            <p:nvPr/>
          </p:nvSpPr>
          <p:spPr>
            <a:xfrm>
              <a:off x="1613704" y="2725487"/>
              <a:ext cx="1525599" cy="1606200"/>
            </a:xfrm>
            <a:prstGeom prst="rect">
              <a:avLst/>
            </a:prstGeom>
            <a:noFill/>
          </p:spPr>
          <p:txBody>
            <a:bodyPr vert="horz" wrap="square" lIns="121908" tIns="60955" rIns="121908" bIns="60955" rtlCol="0">
              <a:spAutoFit/>
            </a:bodyPr>
            <a:lstStyle/>
            <a:p>
              <a:pPr algn="ctr"/>
              <a:r>
                <a:rPr lang="zh-CN" altLang="en-US" sz="9600" b="1" dirty="0">
                  <a:solidFill>
                    <a:schemeClr val="bg1"/>
                  </a:solidFill>
                  <a:latin typeface="文悦古典明朝体 (非商业使用) W5" pitchFamily="50" charset="-122"/>
                  <a:ea typeface="文悦古典明朝体 (非商业使用) W5" pitchFamily="50" charset="-122"/>
                  <a:cs typeface="Segoe UI" panose="020B0502040204020203" pitchFamily="34" charset="0"/>
                  <a:sym typeface="Segoe UI" panose="020B0502040204020203" pitchFamily="34" charset="0"/>
                </a:rPr>
                <a:t>贰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523500" y="4624080"/>
            <a:ext cx="3663649" cy="83099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kumimoji="1" lang="zh-CN" altLang="en-US" sz="4800" dirty="0">
                <a:solidFill>
                  <a:srgbClr val="1396A7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yuweij Medium" charset="0"/>
              </a:rPr>
              <a:t>惊蛰习俗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42142" y="4368103"/>
            <a:ext cx="182636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300" normalizeH="0" baseline="0" noProof="0" dirty="0">
                <a:ln>
                  <a:noFill/>
                </a:ln>
                <a:solidFill>
                  <a:srgbClr val="1396A7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</a:p>
        </p:txBody>
      </p:sp>
      <p:pic>
        <p:nvPicPr>
          <p:cNvPr id="26" name="图片 25" descr="38fa0a40ed699ecd1fb603190c61f2bc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6822275" y="353560"/>
            <a:ext cx="2472951" cy="970670"/>
          </a:xfrm>
          <a:prstGeom prst="rect">
            <a:avLst/>
          </a:prstGeom>
        </p:spPr>
      </p:pic>
      <p:pic>
        <p:nvPicPr>
          <p:cNvPr id="28" name="图片 27" descr="38fa0a40ed699ecd1fb603190c61f2bc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0187149" y="2071182"/>
            <a:ext cx="562819" cy="485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theme/theme1.xml><?xml version="1.0" encoding="utf-8"?>
<a:theme xmlns:a="http://schemas.openxmlformats.org/drawingml/2006/main" name=" 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2386</Words>
  <Application>Microsoft Office PowerPoint</Application>
  <PresentationFormat>宽屏</PresentationFormat>
  <Paragraphs>211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Lato Regular</vt:lpstr>
      <vt:lpstr>yuweij Medium</vt:lpstr>
      <vt:lpstr>等线</vt:lpstr>
      <vt:lpstr>等线 Light</vt:lpstr>
      <vt:lpstr>方正清刻本悦宋简体</vt:lpstr>
      <vt:lpstr>华文楷体</vt:lpstr>
      <vt:lpstr>楷体</vt:lpstr>
      <vt:lpstr>宋体</vt:lpstr>
      <vt:lpstr>微软雅黑</vt:lpstr>
      <vt:lpstr>文悦古典明朝体 (非商业使用) W5</vt:lpstr>
      <vt:lpstr>Arial</vt:lpstr>
      <vt:lpstr>Calibri</vt:lpstr>
      <vt:lpstr>Segoe UI</vt:lpstr>
      <vt:lpstr>Vivaldi</vt:lpstr>
      <vt:lpstr> www.2ppt.com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2022-03-09T03:09:29Z</dcterms:created>
  <dcterms:modified xsi:type="dcterms:W3CDTF">2023-01-10T06:26:36Z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F7614E1715A145A49A7C97731E139966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