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99" r:id="rId3"/>
    <p:sldId id="705" r:id="rId4"/>
    <p:sldId id="742" r:id="rId5"/>
    <p:sldId id="671" r:id="rId6"/>
    <p:sldId id="548" r:id="rId7"/>
    <p:sldId id="743" r:id="rId8"/>
    <p:sldId id="757" r:id="rId9"/>
    <p:sldId id="744" r:id="rId10"/>
    <p:sldId id="759" r:id="rId11"/>
    <p:sldId id="312" r:id="rId12"/>
    <p:sldId id="258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黑体" panose="02010609060101010101" pitchFamily="49" charset="-122"/>
      <p:regular r:id="rId20"/>
    </p:embeddedFont>
    <p:embeddedFont>
      <p:font typeface="站酷庆科黄油体" panose="02010600030101010101" charset="-122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66" d="100"/>
          <a:sy n="66" d="100"/>
        </p:scale>
        <p:origin x="223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C5059E5-D88A-4705-8797-74457085B004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1E2CDB2-104A-4C07-91B0-966C266063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-486702" y="367747"/>
            <a:ext cx="3880352" cy="537227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270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442914"/>
            <a:ext cx="2356750" cy="462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814572" y="1010285"/>
            <a:ext cx="6094730" cy="4214495"/>
            <a:chOff x="5095440" y="1010561"/>
            <a:chExt cx="5585322" cy="4214582"/>
          </a:xfrm>
        </p:grpSpPr>
        <p:sp>
          <p:nvSpPr>
            <p:cNvPr id="9" name="矩形: 圆角 8"/>
            <p:cNvSpPr/>
            <p:nvPr/>
          </p:nvSpPr>
          <p:spPr>
            <a:xfrm>
              <a:off x="5134427" y="1010561"/>
              <a:ext cx="5270500" cy="4214582"/>
            </a:xfrm>
            <a:prstGeom prst="roundRect">
              <a:avLst>
                <a:gd name="adj" fmla="val 49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270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21044" y="1105178"/>
              <a:ext cx="5547497" cy="1861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50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口语交际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0002D"/>
                    </a:gs>
                    <a:gs pos="100000">
                      <a:srgbClr val="B5021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96377" y="4026978"/>
              <a:ext cx="4557018" cy="46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一年级下册 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72576" y="4766911"/>
              <a:ext cx="4404620" cy="260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 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20XX.XX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10800000" flipH="1" flipV="1">
              <a:off x="5567368" y="4601089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95440" y="2781612"/>
              <a:ext cx="5585322" cy="119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听故事</a:t>
              </a:r>
              <a:r>
                <a:rPr lang="en-US" altLang="zh-CN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-</a:t>
              </a:r>
              <a:r>
                <a:rPr lang="zh-CN" altLang="en-US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讲故事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0002D"/>
                    </a:gs>
                    <a:gs pos="100000">
                      <a:srgbClr val="B5021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45152" y="2332576"/>
            <a:ext cx="9862820" cy="335803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 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太阳怕乌云，乌云怕大风，大风怕围墙，围墙怕老鼠，老鼠怕谁呀？爸爸乐得笑哈哈：“哈哈哈，原来猫咪最神气，女儿应该嫁给他！”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敲锣打鼓，吹喇叭！老鼠女儿坐花轿，一抬抬起到猫咪家。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第二天，老鼠爸爸、老鼠妈妈去看女儿。</a:t>
            </a:r>
            <a:endParaRPr lang="en-US" altLang="zh-CN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咦？女儿不见啦！女儿在哪儿？女儿在哪儿？</a:t>
            </a:r>
            <a:endParaRPr lang="en-US" altLang="zh-CN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猫咪说：“我怕人家欺负她，嗷呜一口就吞下！”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47913" y="1100455"/>
            <a:ext cx="1906270" cy="695265"/>
          </a:xfrm>
          <a:prstGeom prst="double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故事范例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47913" y="2044108"/>
            <a:ext cx="9724887" cy="2804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同学们听完了老师讲的这个故事，现在请你们再看看课本上第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页的图，然后同学们以四个人为一组，依次讲一讲这个图上的故事。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听故事的时候，可以借助图画记故事内容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;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在记故事内容的时候，除了要记住故事发生的先后顺序，还要知道这个故事的情节有反复的特点，只有这样，我们才能准确记住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《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老鼠嫁女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》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这个故事。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247913" y="1100455"/>
            <a:ext cx="1906270" cy="695265"/>
          </a:xfrm>
          <a:prstGeom prst="double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讲故事</a:t>
            </a:r>
          </a:p>
        </p:txBody>
      </p:sp>
      <p:sp>
        <p:nvSpPr>
          <p:cNvPr id="15" name="矩形 14"/>
          <p:cNvSpPr/>
          <p:nvPr/>
        </p:nvSpPr>
        <p:spPr>
          <a:xfrm>
            <a:off x="1313622" y="5923346"/>
            <a:ext cx="956475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 分四组表演（每四人演太阳、乌云、大风、围墙）教师扮演老鼠爸爸。</a:t>
            </a: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874259" y="1010285"/>
            <a:ext cx="6335386" cy="4214495"/>
            <a:chOff x="4927019" y="1010561"/>
            <a:chExt cx="5923635" cy="4214582"/>
          </a:xfrm>
        </p:grpSpPr>
        <p:sp>
          <p:nvSpPr>
            <p:cNvPr id="9" name="矩形: 圆角 8"/>
            <p:cNvSpPr/>
            <p:nvPr/>
          </p:nvSpPr>
          <p:spPr>
            <a:xfrm>
              <a:off x="5134427" y="1010561"/>
              <a:ext cx="5270500" cy="4214582"/>
            </a:xfrm>
            <a:prstGeom prst="roundRect">
              <a:avLst>
                <a:gd name="adj" fmla="val 49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270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058819" y="1105176"/>
              <a:ext cx="5791835" cy="1861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50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谢谢倾听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0002D"/>
                    </a:gs>
                    <a:gs pos="100000">
                      <a:srgbClr val="B5021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96377" y="4026978"/>
              <a:ext cx="4557018" cy="46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一年级下册 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72576" y="4766911"/>
              <a:ext cx="4404620" cy="260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 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20XX.XX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10800000" flipH="1" flipV="1">
              <a:off x="5567368" y="4601089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27019" y="2773357"/>
              <a:ext cx="5886238" cy="119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听故事</a:t>
              </a:r>
              <a:r>
                <a:rPr lang="en-US" altLang="zh-CN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-</a:t>
              </a:r>
              <a:r>
                <a:rPr lang="zh-CN" altLang="en-US" sz="7200" noProof="0" dirty="0">
                  <a:gradFill flip="none" rotWithShape="1">
                    <a:gsLst>
                      <a:gs pos="0">
                        <a:srgbClr val="F0002D"/>
                      </a:gs>
                      <a:gs pos="100000">
                        <a:srgbClr val="B5021F"/>
                      </a:gs>
                    </a:gsLst>
                    <a:lin ang="2700000" scaled="1"/>
                    <a:tileRect/>
                  </a:gra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讲故事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0002D"/>
                    </a:gs>
                    <a:gs pos="100000">
                      <a:srgbClr val="B5021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647700" y="2037521"/>
            <a:ext cx="10896600" cy="3964057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1156" y="2625284"/>
            <a:ext cx="9381401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1.听一听：认真听老师讲故事，抓住故事的主要内容。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2.看一看：仔细观察图画，借助图画来记住故事内容。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3.讲一讲：小组内互讲故事，注意吐词清晰、声音响亮，小组内相互补充、纠正。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4.评一评：小组内派代表上台讲故事，师生共同评议。                  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61582" y="1787816"/>
            <a:ext cx="2209584" cy="5219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交际指导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502426" y="2816403"/>
            <a:ext cx="6569765" cy="2201188"/>
          </a:xfrm>
          <a:prstGeom prst="bevel">
            <a:avLst>
              <a:gd name="adj" fmla="val 7457"/>
            </a:avLst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很久很久以前，一对年迈的老鼠夫妇住在阴湿寒冷的洞里。他们美丽的女儿一天天长大了，夫妻俩决定为女儿找一个最好的丈夫，让女儿摆脱这种不见天日的生活。于是老鼠夫妇出门为女儿找女婿了。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44" y="2005965"/>
            <a:ext cx="2451100" cy="3582035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01140" y="2450003"/>
            <a:ext cx="5942523" cy="2738755"/>
          </a:xfrm>
          <a:prstGeom prst="bevel">
            <a:avLst>
              <a:gd name="adj" fmla="val 7457"/>
            </a:avLst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老鼠夫妇出门寻亲，刚一出门，就抬头看见天空中雄赳赳的太阳。他们觉得太阳是世间最强大的，于是决定把女儿嫁给太阳，可太阳却说：“我没有你们想象的那样强大，乌云就可以遮住我的光芒。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31" y="2457305"/>
            <a:ext cx="1946448" cy="2738755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53" y="2457305"/>
            <a:ext cx="1887220" cy="272415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61" name="矩形: 圆角 60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3475" y="2619982"/>
            <a:ext cx="6138545" cy="2549733"/>
          </a:xfrm>
          <a:prstGeom prst="roundRect">
            <a:avLst/>
          </a:prstGeom>
          <a:noFill/>
          <a:ln w="63500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于是老鼠夫妇又找到乌云，要把女儿嫁给他，可乌云却苦笑着说，自己虽然能挡住太阳的光芒，可是怕风，风一吹，乌云就散去了。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89" y="1720924"/>
            <a:ext cx="2664296" cy="386707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4906" y="2176265"/>
            <a:ext cx="6028690" cy="2968137"/>
          </a:xfrm>
          <a:prstGeom prst="hexagon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老鼠夫妇寻思着，找到了克制黑云的风。风笑道：“我可以吹散黑云，但是只要一堵墙就可以把我制服！”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63" y="1934024"/>
            <a:ext cx="2149380" cy="329983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5490" y="2329180"/>
            <a:ext cx="7151370" cy="2915531"/>
          </a:xfrm>
          <a:prstGeom prst="hexagon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老鼠夫妇又找到墙，墙看到他们，露出恐惧的神色：“在这个世界上，我最怕你们老鼠，任凭再坚固的墙也抵挡不住老鼠打洞，最终崩塌。”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24" y="1947267"/>
            <a:ext cx="2220298" cy="342560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44869" y="2357793"/>
            <a:ext cx="4451985" cy="28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老鼠夫妇明白了，原来他们最怕的猫才是世上最厉害的。于是他们找到猫，请他当女婿，猫一口答应了，高兴地迎娶了他们的女儿。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66" y="2359698"/>
            <a:ext cx="2160240" cy="285750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385" y="2359698"/>
            <a:ext cx="2053663" cy="285750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9400" y="1965265"/>
            <a:ext cx="9862820" cy="225004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老鼠嫁女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老鼠家里办喜事，有个女儿要出嫁。妈妈问爸爸：“哎，女儿嫁谁呀？”爸爸是个老糊涂，他说：“谁神气就嫁给谁。”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爸爸就去找太阳，太阳说：“乌云要遮我，乌云来了我害怕！”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438" y="442913"/>
            <a:ext cx="2357437" cy="461962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7913" y="1100455"/>
            <a:ext cx="1906270" cy="695265"/>
          </a:xfrm>
          <a:prstGeom prst="doubleWav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故事范例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471100" y="4195427"/>
            <a:ext cx="9862820" cy="169604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爸爸又去找乌云，乌云说：“大风要吹我，大风来了我害怕！”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/>
            </a:r>
            <a:b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</a:b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爸爸又去找大风，大风说：“围墙要堵我，我见了围墙就害怕！”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爸爸又去找围墙，围墙说：“老鼠会打洞，老鼠来了我害怕！”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5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宽屏</PresentationFormat>
  <Paragraphs>57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Calibri</vt:lpstr>
      <vt:lpstr>黑体</vt:lpstr>
      <vt:lpstr>思源黑体 CN Bold</vt:lpstr>
      <vt:lpstr>站酷庆科黄油体</vt:lpstr>
      <vt:lpstr>宋体</vt:lpstr>
      <vt:lpstr>Arial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17</cp:revision>
  <dcterms:created xsi:type="dcterms:W3CDTF">2020-06-05T01:58:00Z</dcterms:created>
  <dcterms:modified xsi:type="dcterms:W3CDTF">2023-01-13T21:40:40Z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6123CE14C3FB492F859C08D031ED7B6B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