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399" r:id="rId2"/>
    <p:sldId id="354" r:id="rId3"/>
    <p:sldId id="342" r:id="rId4"/>
    <p:sldId id="371" r:id="rId5"/>
    <p:sldId id="265" r:id="rId6"/>
    <p:sldId id="357" r:id="rId7"/>
    <p:sldId id="365" r:id="rId8"/>
    <p:sldId id="367" r:id="rId9"/>
    <p:sldId id="380" r:id="rId10"/>
    <p:sldId id="270" r:id="rId11"/>
    <p:sldId id="271" r:id="rId12"/>
    <p:sldId id="279" r:id="rId13"/>
    <p:sldId id="280" r:id="rId14"/>
    <p:sldId id="281" r:id="rId15"/>
    <p:sldId id="288" r:id="rId16"/>
    <p:sldId id="289" r:id="rId17"/>
    <p:sldId id="290" r:id="rId18"/>
    <p:sldId id="291" r:id="rId19"/>
    <p:sldId id="294" r:id="rId20"/>
    <p:sldId id="362" r:id="rId21"/>
    <p:sldId id="292" r:id="rId22"/>
    <p:sldId id="293" r:id="rId23"/>
    <p:sldId id="386" r:id="rId24"/>
    <p:sldId id="387" r:id="rId25"/>
    <p:sldId id="295" r:id="rId26"/>
    <p:sldId id="298" r:id="rId27"/>
    <p:sldId id="299" r:id="rId28"/>
    <p:sldId id="329" r:id="rId29"/>
    <p:sldId id="375" r:id="rId30"/>
    <p:sldId id="376" r:id="rId31"/>
    <p:sldId id="398" r:id="rId32"/>
    <p:sldId id="352" r:id="rId33"/>
    <p:sldId id="378" r:id="rId34"/>
    <p:sldId id="303" r:id="rId35"/>
    <p:sldId id="338" r:id="rId36"/>
    <p:sldId id="383" r:id="rId37"/>
    <p:sldId id="384" r:id="rId38"/>
    <p:sldId id="385" r:id="rId39"/>
    <p:sldId id="273" r:id="rId40"/>
    <p:sldId id="283" r:id="rId41"/>
    <p:sldId id="272" r:id="rId42"/>
    <p:sldId id="381" r:id="rId43"/>
    <p:sldId id="382" r:id="rId44"/>
    <p:sldId id="321" r:id="rId45"/>
    <p:sldId id="368" r:id="rId46"/>
    <p:sldId id="353" r:id="rId47"/>
    <p:sldId id="373" r:id="rId48"/>
    <p:sldId id="374" r:id="rId4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华文楷体" panose="0201060004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华文楷体" panose="0201060004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华文楷体" panose="0201060004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华文楷体" panose="0201060004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华文楷体" panose="02010600040101010101" pitchFamily="2" charset="-122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华文楷体" panose="02010600040101010101" pitchFamily="2" charset="-122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华文楷体" panose="02010600040101010101" pitchFamily="2" charset="-122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华文楷体" panose="02010600040101010101" pitchFamily="2" charset="-122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华文楷体" panose="0201060004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2" autoAdjust="0"/>
    <p:restoredTop sz="93825" autoAdjust="0"/>
  </p:normalViewPr>
  <p:slideViewPr>
    <p:cSldViewPr>
      <p:cViewPr>
        <p:scale>
          <a:sx n="100" d="100"/>
          <a:sy n="100" d="100"/>
        </p:scale>
        <p:origin x="-306" y="-264"/>
      </p:cViewPr>
      <p:guideLst>
        <p:guide orient="horz" pos="2112"/>
        <p:guide pos="28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4" Type="http://schemas.openxmlformats.org/officeDocument/2006/relationships/image" Target="../media/image5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4" Type="http://schemas.openxmlformats.org/officeDocument/2006/relationships/image" Target="../media/image58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7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image" Target="../media/image78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4" Type="http://schemas.openxmlformats.org/officeDocument/2006/relationships/image" Target="../media/image89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5" Type="http://schemas.openxmlformats.org/officeDocument/2006/relationships/image" Target="../media/image96.wmf"/><Relationship Id="rId4" Type="http://schemas.openxmlformats.org/officeDocument/2006/relationships/image" Target="../media/image9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637C3-A4D4-48CE-B7DE-5B808101EE7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46268-25F2-4D6D-9A25-FB3D20EAD0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46268-25F2-4D6D-9A25-FB3D20EAD07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93AEF-CCE6-477B-A3E8-19BE27BB414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495FD3-6901-49C4-B3B5-79425F92276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8137E9-4B64-423B-8877-D7AD6923670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6EFBD4F-8737-4765-A7DB-C39C04BA51D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E09697-D788-4D7D-BD9A-99F4AF2D410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5D2C6-5185-436E-8DE8-9353FADB90E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04225-1173-4064-966E-0CFB5884C13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EBE18-7AE0-4458-99E0-440A83727E7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4DF4B-F78C-454C-A1F4-1DA8BB8183D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2F70B6-6DC9-4262-B481-D480D7AEBA9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8B24E-5A0C-48A5-91E9-318CC25F21C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 b="0">
                <a:latin typeface="+mn-lt"/>
                <a:ea typeface="+mn-ea"/>
              </a:defRPr>
            </a:lvl1pPr>
          </a:lstStyle>
          <a:p>
            <a:endParaRPr lang="en-US" altLang="zh-CN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b="0">
                <a:latin typeface="+mn-lt"/>
                <a:ea typeface="+mn-ea"/>
              </a:defRPr>
            </a:lvl1pPr>
          </a:lstStyle>
          <a:p>
            <a:endParaRPr lang="en-US" altLang="zh-CN"/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>
                <a:latin typeface="+mn-lt"/>
                <a:ea typeface="+mn-ea"/>
              </a:defRPr>
            </a:lvl1pPr>
          </a:lstStyle>
          <a:p>
            <a:fld id="{852BAD50-3D21-4F5C-8148-E2BEDCEFA162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7" Type="http://schemas.openxmlformats.org/officeDocument/2006/relationships/image" Target="../media/image47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45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GIF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53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2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54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58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2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GIF"/><Relationship Id="rId4" Type="http://schemas.openxmlformats.org/officeDocument/2006/relationships/image" Target="../media/image36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10.GIF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12.jpeg"/><Relationship Id="rId4" Type="http://schemas.openxmlformats.org/officeDocument/2006/relationships/image" Target="../media/image11.GIF"/><Relationship Id="rId9" Type="http://schemas.openxmlformats.org/officeDocument/2006/relationships/image" Target="../media/image62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12.jpeg"/><Relationship Id="rId7" Type="http://schemas.openxmlformats.org/officeDocument/2006/relationships/image" Target="../media/image6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63.wmf"/><Relationship Id="rId4" Type="http://schemas.openxmlformats.org/officeDocument/2006/relationships/oleObject" Target="../embeddings/oleObject31.bin"/><Relationship Id="rId9" Type="http://schemas.openxmlformats.org/officeDocument/2006/relationships/image" Target="../media/image11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6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66.jpeg"/><Relationship Id="rId4" Type="http://schemas.openxmlformats.org/officeDocument/2006/relationships/image" Target="../media/image11.GI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image" Target="../media/image68.png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67.w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62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oleObject" Target="../embeddings/oleObject1.bin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GIF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63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image" Target="../media/image72.png"/><Relationship Id="rId7" Type="http://schemas.openxmlformats.org/officeDocument/2006/relationships/image" Target="../media/image7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69.wmf"/><Relationship Id="rId4" Type="http://schemas.openxmlformats.org/officeDocument/2006/relationships/oleObject" Target="../embeddings/oleObject39.bin"/><Relationship Id="rId9" Type="http://schemas.openxmlformats.org/officeDocument/2006/relationships/image" Target="../media/image71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74.png"/><Relationship Id="rId4" Type="http://schemas.openxmlformats.org/officeDocument/2006/relationships/image" Target="../media/image73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76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7" Type="http://schemas.openxmlformats.org/officeDocument/2006/relationships/image" Target="../media/image7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47.bin"/><Relationship Id="rId5" Type="http://schemas.openxmlformats.org/officeDocument/2006/relationships/oleObject" Target="../embeddings/oleObject46.bin"/><Relationship Id="rId4" Type="http://schemas.openxmlformats.org/officeDocument/2006/relationships/image" Target="../media/image78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7" Type="http://schemas.openxmlformats.org/officeDocument/2006/relationships/image" Target="../media/image23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.GIF"/><Relationship Id="rId5" Type="http://schemas.openxmlformats.org/officeDocument/2006/relationships/image" Target="../media/image22.GIF"/><Relationship Id="rId4" Type="http://schemas.openxmlformats.org/officeDocument/2006/relationships/image" Target="../media/image8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82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81.wmf"/><Relationship Id="rId9" Type="http://schemas.openxmlformats.org/officeDocument/2006/relationships/image" Target="../media/image4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G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87.wmf"/><Relationship Id="rId5" Type="http://schemas.openxmlformats.org/officeDocument/2006/relationships/oleObject" Target="../embeddings/oleObject53.bin"/><Relationship Id="rId10" Type="http://schemas.openxmlformats.org/officeDocument/2006/relationships/image" Target="../media/image89.wmf"/><Relationship Id="rId4" Type="http://schemas.openxmlformats.org/officeDocument/2006/relationships/image" Target="../media/image86.wmf"/><Relationship Id="rId9" Type="http://schemas.openxmlformats.org/officeDocument/2006/relationships/oleObject" Target="../embeddings/oleObject55.bin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90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GI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9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93.wmf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58.bin"/><Relationship Id="rId10" Type="http://schemas.openxmlformats.org/officeDocument/2006/relationships/image" Target="../media/image95.wmf"/><Relationship Id="rId4" Type="http://schemas.openxmlformats.org/officeDocument/2006/relationships/image" Target="../media/image92.wmf"/><Relationship Id="rId9" Type="http://schemas.openxmlformats.org/officeDocument/2006/relationships/oleObject" Target="../embeddings/oleObject60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8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5.bin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3.wmf"/><Relationship Id="rId9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oleObject" Target="../embeddings/oleObject7.bin"/><Relationship Id="rId7" Type="http://schemas.openxmlformats.org/officeDocument/2006/relationships/image" Target="../media/image22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5687" y="1828800"/>
            <a:ext cx="83335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用列举法求概率</a:t>
            </a:r>
          </a:p>
        </p:txBody>
      </p:sp>
      <p:sp>
        <p:nvSpPr>
          <p:cNvPr id="3" name="矩形 2"/>
          <p:cNvSpPr/>
          <p:nvPr/>
        </p:nvSpPr>
        <p:spPr>
          <a:xfrm>
            <a:off x="3120593" y="5029199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1219200" y="381000"/>
            <a:ext cx="7086600" cy="602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latin typeface="新宋体" panose="02010609030101010101" charset="-122"/>
                <a:ea typeface="新宋体" panose="02010609030101010101" charset="-122"/>
              </a:rPr>
              <a:t>例</a:t>
            </a:r>
            <a:r>
              <a:rPr lang="en-US" altLang="zh-CN">
                <a:latin typeface="新宋体" panose="02010609030101010101" charset="-122"/>
                <a:ea typeface="新宋体" panose="02010609030101010101" charset="-122"/>
              </a:rPr>
              <a:t>3</a:t>
            </a:r>
            <a:r>
              <a:rPr lang="zh-CN" altLang="en-US">
                <a:latin typeface="新宋体" panose="02010609030101010101" charset="-122"/>
                <a:ea typeface="新宋体" panose="02010609030101010101" charset="-122"/>
              </a:rPr>
              <a:t>：如图是计算机中“扫雷”游戏的画面。在一个有</a:t>
            </a:r>
            <a:r>
              <a:rPr lang="en-US" altLang="zh-CN">
                <a:latin typeface="新宋体" panose="02010609030101010101" charset="-122"/>
                <a:ea typeface="新宋体" panose="02010609030101010101" charset="-122"/>
              </a:rPr>
              <a:t>9×9</a:t>
            </a:r>
            <a:r>
              <a:rPr lang="zh-CN" altLang="en-US">
                <a:latin typeface="新宋体" panose="02010609030101010101" charset="-122"/>
                <a:ea typeface="新宋体" panose="02010609030101010101" charset="-122"/>
              </a:rPr>
              <a:t>个小方格的正方形雷区中，随机埋藏着</a:t>
            </a:r>
            <a:r>
              <a:rPr lang="en-US" altLang="zh-CN">
                <a:latin typeface="新宋体" panose="02010609030101010101" charset="-122"/>
                <a:ea typeface="新宋体" panose="02010609030101010101" charset="-122"/>
              </a:rPr>
              <a:t>10</a:t>
            </a:r>
            <a:r>
              <a:rPr lang="zh-CN" altLang="en-US">
                <a:latin typeface="新宋体" panose="02010609030101010101" charset="-122"/>
                <a:ea typeface="新宋体" panose="02010609030101010101" charset="-122"/>
              </a:rPr>
              <a:t>颗地雷，每个小方格内最多只能藏</a:t>
            </a:r>
            <a:r>
              <a:rPr lang="en-US" altLang="zh-CN">
                <a:latin typeface="新宋体" panose="02010609030101010101" charset="-122"/>
                <a:ea typeface="新宋体" panose="02010609030101010101" charset="-122"/>
              </a:rPr>
              <a:t>1</a:t>
            </a:r>
            <a:r>
              <a:rPr lang="zh-CN" altLang="en-US">
                <a:latin typeface="新宋体" panose="02010609030101010101" charset="-122"/>
                <a:ea typeface="新宋体" panose="02010609030101010101" charset="-122"/>
              </a:rPr>
              <a:t>颗地雷。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zh-CN" altLang="en-US">
                <a:latin typeface="新宋体" panose="02010609030101010101" charset="-122"/>
                <a:ea typeface="新宋体" panose="02010609030101010101" charset="-122"/>
              </a:rPr>
              <a:t>    小王在游戏开始时随机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zh-CN" altLang="en-US">
                <a:latin typeface="新宋体" panose="02010609030101010101" charset="-122"/>
                <a:ea typeface="新宋体" panose="02010609030101010101" charset="-122"/>
              </a:rPr>
              <a:t>地踩中一个方格，踩中后出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zh-CN" altLang="en-US">
                <a:latin typeface="新宋体" panose="02010609030101010101" charset="-122"/>
                <a:ea typeface="新宋体" panose="02010609030101010101" charset="-122"/>
              </a:rPr>
              <a:t>现了如图所示的情况。我们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zh-CN" altLang="en-US">
                <a:latin typeface="新宋体" panose="02010609030101010101" charset="-122"/>
                <a:ea typeface="新宋体" panose="02010609030101010101" charset="-122"/>
              </a:rPr>
              <a:t>把与标号</a:t>
            </a:r>
            <a:r>
              <a:rPr lang="en-US" altLang="zh-CN">
                <a:latin typeface="新宋体" panose="02010609030101010101" charset="-122"/>
                <a:ea typeface="新宋体" panose="02010609030101010101" charset="-122"/>
              </a:rPr>
              <a:t>3</a:t>
            </a:r>
            <a:r>
              <a:rPr lang="zh-CN" altLang="en-US">
                <a:latin typeface="新宋体" panose="02010609030101010101" charset="-122"/>
                <a:ea typeface="新宋体" panose="02010609030101010101" charset="-122"/>
              </a:rPr>
              <a:t>的方格相临的方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zh-CN" altLang="en-US">
                <a:latin typeface="新宋体" panose="02010609030101010101" charset="-122"/>
                <a:ea typeface="新宋体" panose="02010609030101010101" charset="-122"/>
              </a:rPr>
              <a:t>格记为</a:t>
            </a:r>
            <a:r>
              <a:rPr lang="en-US" altLang="zh-CN">
                <a:latin typeface="新宋体" panose="02010609030101010101" charset="-122"/>
                <a:ea typeface="新宋体" panose="02010609030101010101" charset="-122"/>
              </a:rPr>
              <a:t>A</a:t>
            </a:r>
            <a:r>
              <a:rPr lang="zh-CN" altLang="en-US">
                <a:latin typeface="新宋体" panose="02010609030101010101" charset="-122"/>
                <a:ea typeface="新宋体" panose="02010609030101010101" charset="-122"/>
              </a:rPr>
              <a:t>区域（画线部分），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latin typeface="新宋体" panose="02010609030101010101" charset="-122"/>
                <a:ea typeface="新宋体" panose="02010609030101010101" charset="-122"/>
              </a:rPr>
              <a:t>A</a:t>
            </a:r>
            <a:r>
              <a:rPr lang="zh-CN" altLang="en-US">
                <a:latin typeface="新宋体" panose="02010609030101010101" charset="-122"/>
                <a:ea typeface="新宋体" panose="02010609030101010101" charset="-122"/>
              </a:rPr>
              <a:t>区域外的部分记为</a:t>
            </a:r>
            <a:r>
              <a:rPr lang="en-US" altLang="zh-CN">
                <a:latin typeface="新宋体" panose="02010609030101010101" charset="-122"/>
                <a:ea typeface="新宋体" panose="02010609030101010101" charset="-122"/>
              </a:rPr>
              <a:t>B</a:t>
            </a:r>
            <a:r>
              <a:rPr lang="zh-CN" altLang="en-US">
                <a:latin typeface="新宋体" panose="02010609030101010101" charset="-122"/>
                <a:ea typeface="新宋体" panose="02010609030101010101" charset="-122"/>
              </a:rPr>
              <a:t>区域。数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zh-CN" altLang="en-US">
                <a:latin typeface="新宋体" panose="02010609030101010101" charset="-122"/>
                <a:ea typeface="新宋体" panose="02010609030101010101" charset="-122"/>
              </a:rPr>
              <a:t>字</a:t>
            </a:r>
            <a:r>
              <a:rPr lang="en-US" altLang="zh-CN">
                <a:latin typeface="新宋体" panose="02010609030101010101" charset="-122"/>
                <a:ea typeface="新宋体" panose="02010609030101010101" charset="-122"/>
              </a:rPr>
              <a:t>3</a:t>
            </a:r>
            <a:r>
              <a:rPr lang="zh-CN" altLang="en-US">
                <a:latin typeface="新宋体" panose="02010609030101010101" charset="-122"/>
                <a:ea typeface="新宋体" panose="02010609030101010101" charset="-122"/>
              </a:rPr>
              <a:t>表示在</a:t>
            </a:r>
            <a:r>
              <a:rPr lang="en-US" altLang="zh-CN">
                <a:latin typeface="新宋体" panose="02010609030101010101" charset="-122"/>
                <a:ea typeface="新宋体" panose="02010609030101010101" charset="-122"/>
              </a:rPr>
              <a:t>A</a:t>
            </a:r>
            <a:r>
              <a:rPr lang="zh-CN" altLang="en-US">
                <a:latin typeface="新宋体" panose="02010609030101010101" charset="-122"/>
                <a:ea typeface="新宋体" panose="02010609030101010101" charset="-122"/>
              </a:rPr>
              <a:t>区域有</a:t>
            </a:r>
            <a:r>
              <a:rPr lang="en-US" altLang="zh-CN">
                <a:latin typeface="新宋体" panose="02010609030101010101" charset="-122"/>
                <a:ea typeface="新宋体" panose="02010609030101010101" charset="-122"/>
              </a:rPr>
              <a:t>3</a:t>
            </a:r>
            <a:r>
              <a:rPr lang="zh-CN" altLang="en-US">
                <a:latin typeface="新宋体" panose="02010609030101010101" charset="-122"/>
                <a:ea typeface="新宋体" panose="02010609030101010101" charset="-122"/>
              </a:rPr>
              <a:t>颗地雷。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zh-CN" altLang="en-US">
                <a:latin typeface="新宋体" panose="02010609030101010101" charset="-122"/>
                <a:ea typeface="新宋体" panose="02010609030101010101" charset="-122"/>
              </a:rPr>
              <a:t>那么第二步应该踩在</a:t>
            </a:r>
            <a:r>
              <a:rPr lang="en-US" altLang="zh-CN">
                <a:latin typeface="新宋体" panose="02010609030101010101" charset="-122"/>
                <a:ea typeface="新宋体" panose="02010609030101010101" charset="-122"/>
              </a:rPr>
              <a:t>A</a:t>
            </a:r>
            <a:r>
              <a:rPr lang="zh-CN" altLang="en-US">
                <a:latin typeface="新宋体" panose="02010609030101010101" charset="-122"/>
                <a:ea typeface="新宋体" panose="02010609030101010101" charset="-122"/>
              </a:rPr>
              <a:t>区域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zh-CN" altLang="en-US">
                <a:latin typeface="新宋体" panose="02010609030101010101" charset="-122"/>
                <a:ea typeface="新宋体" panose="02010609030101010101" charset="-122"/>
              </a:rPr>
              <a:t>还是</a:t>
            </a:r>
            <a:r>
              <a:rPr lang="en-US" altLang="zh-CN">
                <a:latin typeface="新宋体" panose="02010609030101010101" charset="-122"/>
                <a:ea typeface="新宋体" panose="02010609030101010101" charset="-122"/>
              </a:rPr>
              <a:t>B</a:t>
            </a:r>
            <a:r>
              <a:rPr lang="zh-CN" altLang="en-US">
                <a:latin typeface="新宋体" panose="02010609030101010101" charset="-122"/>
                <a:ea typeface="新宋体" panose="02010609030101010101" charset="-122"/>
              </a:rPr>
              <a:t>区域？</a:t>
            </a:r>
          </a:p>
        </p:txBody>
      </p:sp>
      <p:pic>
        <p:nvPicPr>
          <p:cNvPr id="1577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2590800"/>
            <a:ext cx="256222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727" name="Group 7"/>
          <p:cNvGrpSpPr/>
          <p:nvPr/>
        </p:nvGrpSpPr>
        <p:grpSpPr bwMode="auto">
          <a:xfrm>
            <a:off x="1143000" y="990600"/>
            <a:ext cx="7315200" cy="4791075"/>
            <a:chOff x="576" y="504"/>
            <a:chExt cx="4608" cy="3018"/>
          </a:xfrm>
        </p:grpSpPr>
        <p:sp>
          <p:nvSpPr>
            <p:cNvPr id="158723" name="Text Box 3"/>
            <p:cNvSpPr txBox="1">
              <a:spLocks noChangeArrowheads="1"/>
            </p:cNvSpPr>
            <p:nvPr/>
          </p:nvSpPr>
          <p:spPr bwMode="auto">
            <a:xfrm>
              <a:off x="576" y="504"/>
              <a:ext cx="4608" cy="3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解</a:t>
              </a: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  <a:sym typeface="Wingdings" panose="05000000000000000000" pitchFamily="2" charset="2"/>
                </a:rPr>
                <a:t>：（</a:t>
              </a:r>
              <a:r>
                <a:rPr lang="en-US" altLang="zh-CN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  <a:sym typeface="Wingdings" panose="05000000000000000000" pitchFamily="2" charset="2"/>
                </a:rPr>
                <a:t>1</a:t>
              </a: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  <a:sym typeface="Wingdings" panose="05000000000000000000" pitchFamily="2" charset="2"/>
                </a:rPr>
                <a:t>）</a:t>
              </a:r>
              <a:r>
                <a:rPr lang="en-US" altLang="zh-CN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  <a:sym typeface="Wingdings" panose="05000000000000000000" pitchFamily="2" charset="2"/>
                </a:rPr>
                <a:t>A</a:t>
              </a: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  <a:sym typeface="Wingdings" panose="05000000000000000000" pitchFamily="2" charset="2"/>
                </a:rPr>
                <a:t>区域的方格共有</a:t>
              </a:r>
              <a:r>
                <a:rPr lang="en-US" altLang="zh-CN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  <a:sym typeface="Wingdings" panose="05000000000000000000" pitchFamily="2" charset="2"/>
                </a:rPr>
                <a:t>8</a:t>
              </a: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  <a:sym typeface="Wingdings" panose="05000000000000000000" pitchFamily="2" charset="2"/>
                </a:rPr>
                <a:t>个，标记</a:t>
              </a:r>
              <a:r>
                <a:rPr lang="en-US" altLang="zh-CN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  <a:sym typeface="Wingdings" panose="05000000000000000000" pitchFamily="2" charset="2"/>
                </a:rPr>
                <a:t>3</a:t>
              </a: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  <a:sym typeface="Wingdings" panose="05000000000000000000" pitchFamily="2" charset="2"/>
                </a:rPr>
                <a:t>表示在这个方格中有</a:t>
              </a:r>
              <a:r>
                <a:rPr lang="en-US" altLang="zh-CN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  <a:sym typeface="Wingdings" panose="05000000000000000000" pitchFamily="2" charset="2"/>
                </a:rPr>
                <a:t>3</a:t>
              </a: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  <a:sym typeface="Wingdings" panose="05000000000000000000" pitchFamily="2" charset="2"/>
                </a:rPr>
                <a:t>个方格各藏有</a:t>
              </a:r>
              <a:r>
                <a:rPr lang="en-US" altLang="zh-CN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  <a:sym typeface="Wingdings" panose="05000000000000000000" pitchFamily="2" charset="2"/>
                </a:rPr>
                <a:t>1</a:t>
              </a: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  <a:sym typeface="Wingdings" panose="05000000000000000000" pitchFamily="2" charset="2"/>
                </a:rPr>
                <a:t>颗地雷。因此，踩</a:t>
              </a:r>
              <a:r>
                <a:rPr lang="en-US" altLang="zh-CN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  <a:sym typeface="Wingdings" panose="05000000000000000000" pitchFamily="2" charset="2"/>
                </a:rPr>
                <a:t>A</a:t>
              </a: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  <a:sym typeface="Wingdings" panose="05000000000000000000" pitchFamily="2" charset="2"/>
                </a:rPr>
                <a:t>区域的任意一个方格，遇到地雷的概率是     。</a:t>
              </a:r>
            </a:p>
            <a:p>
              <a:pPr>
                <a:spcBef>
                  <a:spcPct val="50000"/>
                </a:spcBef>
              </a:pP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  <a:sym typeface="Wingdings" panose="05000000000000000000" pitchFamily="2" charset="2"/>
                </a:rPr>
                <a:t>（</a:t>
              </a:r>
              <a:r>
                <a:rPr lang="en-US" altLang="zh-CN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  <a:sym typeface="Wingdings" panose="05000000000000000000" pitchFamily="2" charset="2"/>
                </a:rPr>
                <a:t>2</a:t>
              </a: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  <a:sym typeface="Wingdings" panose="05000000000000000000" pitchFamily="2" charset="2"/>
                </a:rPr>
                <a:t>）</a:t>
              </a:r>
              <a:r>
                <a:rPr lang="en-US" altLang="zh-CN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  <a:sym typeface="Wingdings" panose="05000000000000000000" pitchFamily="2" charset="2"/>
                </a:rPr>
                <a:t>B</a:t>
              </a: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  <a:sym typeface="Wingdings" panose="05000000000000000000" pitchFamily="2" charset="2"/>
                </a:rPr>
                <a:t>区域中共有</a:t>
              </a:r>
              <a:r>
                <a:rPr lang="en-US" altLang="zh-CN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9×9-9=72</a:t>
              </a: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个小方格，其中</a:t>
              </a:r>
              <a:r>
                <a:rPr lang="en-US" altLang="zh-CN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10-3=7</a:t>
              </a: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个方格内藏有</a:t>
              </a:r>
              <a:r>
                <a:rPr lang="en-US" altLang="zh-CN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1</a:t>
              </a: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颗地雷。因此，踩</a:t>
              </a:r>
              <a:r>
                <a:rPr lang="en-US" altLang="zh-CN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B</a:t>
              </a: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区域的任一方格，遇到地雷的概率是     。</a:t>
              </a:r>
            </a:p>
            <a:p>
              <a:pPr>
                <a:spcBef>
                  <a:spcPct val="50000"/>
                </a:spcBef>
              </a:pP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由于    ，所以踩</a:t>
              </a:r>
              <a:r>
                <a:rPr lang="en-US" altLang="zh-CN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A</a:t>
              </a: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区域遇到地雷的可能性大于踩</a:t>
              </a:r>
              <a:r>
                <a:rPr lang="en-US" altLang="zh-CN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B</a:t>
              </a: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区域遇到地雷的可能性，因而第二步应该踩</a:t>
              </a:r>
              <a:r>
                <a:rPr lang="en-US" altLang="zh-CN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B</a:t>
              </a: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区域。</a:t>
              </a:r>
            </a:p>
          </p:txBody>
        </p:sp>
        <p:graphicFrame>
          <p:nvGraphicFramePr>
            <p:cNvPr id="158724" name="Object 4"/>
            <p:cNvGraphicFramePr>
              <a:graphicFrameLocks noChangeAspect="1"/>
            </p:cNvGraphicFramePr>
            <p:nvPr/>
          </p:nvGraphicFramePr>
          <p:xfrm>
            <a:off x="1104" y="1296"/>
            <a:ext cx="185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8742" name="Equation" r:id="rId3" imgW="152400" imgH="393700" progId="Equation.DSMT4">
                    <p:embed/>
                  </p:oleObj>
                </mc:Choice>
                <mc:Fallback>
                  <p:oleObj name="Equation" r:id="rId3" imgW="152400" imgH="39370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4" y="1296"/>
                          <a:ext cx="185" cy="4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8725" name="Object 5"/>
            <p:cNvGraphicFramePr>
              <a:graphicFrameLocks noChangeAspect="1"/>
            </p:cNvGraphicFramePr>
            <p:nvPr/>
          </p:nvGraphicFramePr>
          <p:xfrm>
            <a:off x="4032" y="2256"/>
            <a:ext cx="236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8743" name="Equation" r:id="rId5" imgW="215900" imgH="393065" progId="Equation.DSMT4">
                    <p:embed/>
                  </p:oleObj>
                </mc:Choice>
                <mc:Fallback>
                  <p:oleObj name="Equation" r:id="rId5" imgW="215900" imgH="393065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2" y="2256"/>
                          <a:ext cx="236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8726" name="Object 6"/>
            <p:cNvGraphicFramePr>
              <a:graphicFrameLocks noChangeAspect="1"/>
            </p:cNvGraphicFramePr>
            <p:nvPr/>
          </p:nvGraphicFramePr>
          <p:xfrm>
            <a:off x="1104" y="2632"/>
            <a:ext cx="480" cy="3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8744" name="Equation" r:id="rId7" imgW="482600" imgH="393700" progId="Equation.DSMT4">
                    <p:embed/>
                  </p:oleObj>
                </mc:Choice>
                <mc:Fallback>
                  <p:oleObj name="Equation" r:id="rId7" imgW="482600" imgH="3937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4" y="2632"/>
                          <a:ext cx="480" cy="3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Text Box 3"/>
          <p:cNvSpPr txBox="1">
            <a:spLocks noChangeArrowheads="1"/>
          </p:cNvSpPr>
          <p:nvPr/>
        </p:nvSpPr>
        <p:spPr bwMode="auto">
          <a:xfrm>
            <a:off x="1371600" y="681038"/>
            <a:ext cx="7543800" cy="244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latin typeface="新宋体" panose="02010609030101010101" charset="-122"/>
                <a:ea typeface="新宋体" panose="02010609030101010101" charset="-122"/>
              </a:rPr>
              <a:t>例</a:t>
            </a:r>
            <a:r>
              <a:rPr lang="en-US" altLang="zh-CN" dirty="0">
                <a:latin typeface="新宋体" panose="02010609030101010101" charset="-122"/>
                <a:ea typeface="新宋体" panose="02010609030101010101" charset="-122"/>
              </a:rPr>
              <a:t>4</a:t>
            </a:r>
            <a:r>
              <a:rPr lang="zh-CN" altLang="en-US" dirty="0">
                <a:latin typeface="新宋体" panose="02010609030101010101" charset="-122"/>
                <a:ea typeface="新宋体" panose="02010609030101010101" charset="-122"/>
              </a:rPr>
              <a:t>：掷两枚硬币，求下列事件的概率：</a:t>
            </a:r>
          </a:p>
          <a:p>
            <a:pPr>
              <a:spcBef>
                <a:spcPct val="50000"/>
              </a:spcBef>
            </a:pPr>
            <a:r>
              <a:rPr lang="zh-CN" altLang="en-US" dirty="0">
                <a:latin typeface="新宋体" panose="02010609030101010101" charset="-122"/>
                <a:ea typeface="新宋体" panose="02010609030101010101" charset="-122"/>
              </a:rPr>
              <a:t>（</a:t>
            </a:r>
            <a:r>
              <a:rPr lang="en-US" altLang="zh-CN" dirty="0">
                <a:latin typeface="新宋体" panose="02010609030101010101" charset="-122"/>
                <a:ea typeface="新宋体" panose="02010609030101010101" charset="-122"/>
              </a:rPr>
              <a:t>1</a:t>
            </a:r>
            <a:r>
              <a:rPr lang="zh-CN" altLang="en-US" dirty="0">
                <a:latin typeface="新宋体" panose="02010609030101010101" charset="-122"/>
                <a:ea typeface="新宋体" panose="02010609030101010101" charset="-122"/>
              </a:rPr>
              <a:t>）两枚硬币全部正面朝上；</a:t>
            </a:r>
          </a:p>
          <a:p>
            <a:pPr>
              <a:spcBef>
                <a:spcPct val="50000"/>
              </a:spcBef>
            </a:pPr>
            <a:r>
              <a:rPr lang="zh-CN" altLang="en-US" dirty="0">
                <a:latin typeface="新宋体" panose="02010609030101010101" charset="-122"/>
                <a:ea typeface="新宋体" panose="02010609030101010101" charset="-122"/>
              </a:rPr>
              <a:t>（</a:t>
            </a:r>
            <a:r>
              <a:rPr lang="en-US" altLang="zh-CN" dirty="0">
                <a:latin typeface="新宋体" panose="02010609030101010101" charset="-122"/>
                <a:ea typeface="新宋体" panose="02010609030101010101" charset="-122"/>
              </a:rPr>
              <a:t>2</a:t>
            </a:r>
            <a:r>
              <a:rPr lang="zh-CN" altLang="en-US" dirty="0">
                <a:latin typeface="新宋体" panose="02010609030101010101" charset="-122"/>
                <a:ea typeface="新宋体" panose="02010609030101010101" charset="-122"/>
              </a:rPr>
              <a:t>）两枚硬币全部反面朝上；</a:t>
            </a:r>
          </a:p>
          <a:p>
            <a:pPr>
              <a:spcBef>
                <a:spcPct val="50000"/>
              </a:spcBef>
            </a:pPr>
            <a:r>
              <a:rPr lang="zh-CN" altLang="en-US" dirty="0">
                <a:latin typeface="新宋体" panose="02010609030101010101" charset="-122"/>
                <a:ea typeface="新宋体" panose="02010609030101010101" charset="-122"/>
              </a:rPr>
              <a:t>（</a:t>
            </a:r>
            <a:r>
              <a:rPr lang="en-US" altLang="zh-CN" dirty="0">
                <a:latin typeface="新宋体" panose="02010609030101010101" charset="-122"/>
                <a:ea typeface="新宋体" panose="02010609030101010101" charset="-122"/>
              </a:rPr>
              <a:t>3</a:t>
            </a:r>
            <a:r>
              <a:rPr lang="zh-CN" altLang="en-US" dirty="0">
                <a:latin typeface="新宋体" panose="02010609030101010101" charset="-122"/>
                <a:ea typeface="新宋体" panose="02010609030101010101" charset="-122"/>
              </a:rPr>
              <a:t>）一枚硬币正面朝上，一枚硬币反面朝上。</a:t>
            </a:r>
          </a:p>
        </p:txBody>
      </p:sp>
      <p:pic>
        <p:nvPicPr>
          <p:cNvPr id="166917" name="Picture 5" descr="u=459146761,3594991140&amp;fm=0&amp;gp=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429000"/>
            <a:ext cx="2895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918" name="Picture 6" descr="u=3087503518,2436561893&amp;fm=0&amp;gp=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29000"/>
            <a:ext cx="2900363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943" name="Group 7"/>
          <p:cNvGrpSpPr/>
          <p:nvPr/>
        </p:nvGrpSpPr>
        <p:grpSpPr bwMode="auto">
          <a:xfrm>
            <a:off x="1295400" y="381000"/>
            <a:ext cx="7315200" cy="6172200"/>
            <a:chOff x="768" y="240"/>
            <a:chExt cx="4608" cy="3888"/>
          </a:xfrm>
        </p:grpSpPr>
        <p:sp>
          <p:nvSpPr>
            <p:cNvPr id="167939" name="Text Box 3"/>
            <p:cNvSpPr txBox="1">
              <a:spLocks noChangeArrowheads="1"/>
            </p:cNvSpPr>
            <p:nvPr/>
          </p:nvSpPr>
          <p:spPr bwMode="auto">
            <a:xfrm>
              <a:off x="768" y="240"/>
              <a:ext cx="4608" cy="37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解：我们把掷两枚硬币所能产生的结果全部列举出来，它们是：正正，正反，反正，反反。所有的结果共有</a:t>
              </a:r>
              <a:r>
                <a:rPr lang="en-US" altLang="zh-CN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4</a:t>
              </a: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个，并且这</a:t>
              </a:r>
              <a:r>
                <a:rPr lang="en-US" altLang="zh-CN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4</a:t>
              </a: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个节结果出现的可能性相等。</a:t>
              </a:r>
            </a:p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（</a:t>
              </a:r>
              <a:r>
                <a:rPr lang="en-US" altLang="zh-CN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1</a:t>
              </a: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）所有的结果中，满足两枚硬币全部正面朝上（记为事件</a:t>
              </a:r>
              <a:r>
                <a:rPr lang="en-US" altLang="zh-CN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A</a:t>
              </a: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）的结果只有一个，即</a:t>
              </a:r>
              <a:r>
                <a:rPr lang="zh-CN" altLang="en-US">
                  <a:solidFill>
                    <a:srgbClr val="0000FF"/>
                  </a:solidFill>
                  <a:latin typeface="Arial" panose="020B0604020202020204"/>
                  <a:ea typeface="楷体_GB2312" pitchFamily="49" charset="-122"/>
                </a:rPr>
                <a:t>“</a:t>
              </a: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正正</a:t>
              </a:r>
              <a:r>
                <a:rPr lang="zh-CN" altLang="en-US">
                  <a:solidFill>
                    <a:srgbClr val="0000FF"/>
                  </a:solidFill>
                  <a:latin typeface="Arial" panose="020B0604020202020204"/>
                  <a:ea typeface="楷体_GB2312" pitchFamily="49" charset="-122"/>
                </a:rPr>
                <a:t>”</a:t>
              </a: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，所以</a:t>
              </a:r>
              <a:r>
                <a:rPr lang="en-US" altLang="zh-CN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P</a:t>
              </a: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（</a:t>
              </a:r>
              <a:r>
                <a:rPr lang="en-US" altLang="zh-CN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A</a:t>
              </a: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）</a:t>
              </a:r>
              <a:r>
                <a:rPr lang="en-US" altLang="zh-CN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=</a:t>
              </a:r>
            </a:p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（</a:t>
              </a:r>
              <a:r>
                <a:rPr lang="en-US" altLang="zh-CN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2</a:t>
              </a: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）满足两枚硬币全部反面朝上（记为事件</a:t>
              </a:r>
              <a:r>
                <a:rPr lang="en-US" altLang="zh-CN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B</a:t>
              </a: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）的结果只有一个，即</a:t>
              </a:r>
              <a:r>
                <a:rPr lang="zh-CN" altLang="en-US">
                  <a:solidFill>
                    <a:srgbClr val="0000FF"/>
                  </a:solidFill>
                  <a:latin typeface="Arial" panose="020B0604020202020204"/>
                  <a:ea typeface="楷体_GB2312" pitchFamily="49" charset="-122"/>
                </a:rPr>
                <a:t>“</a:t>
              </a: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反反</a:t>
              </a:r>
              <a:r>
                <a:rPr lang="zh-CN" altLang="en-US">
                  <a:solidFill>
                    <a:srgbClr val="0000FF"/>
                  </a:solidFill>
                  <a:latin typeface="Arial" panose="020B0604020202020204"/>
                  <a:ea typeface="楷体_GB2312" pitchFamily="49" charset="-122"/>
                </a:rPr>
                <a:t>”</a:t>
              </a: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，所以</a:t>
              </a:r>
            </a:p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zh-CN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P</a:t>
              </a: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（</a:t>
              </a:r>
              <a:r>
                <a:rPr lang="en-US" altLang="zh-CN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B</a:t>
              </a: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）</a:t>
              </a:r>
              <a:r>
                <a:rPr lang="en-US" altLang="zh-CN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=</a:t>
              </a:r>
            </a:p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（</a:t>
              </a:r>
              <a:r>
                <a:rPr lang="en-US" altLang="zh-CN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3</a:t>
              </a: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）满足一枚硬币正面朝上，一枚硬币反面朝上（记为事件</a:t>
              </a:r>
              <a:r>
                <a:rPr lang="en-US" altLang="zh-CN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C</a:t>
              </a: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）的结果共有</a:t>
              </a:r>
              <a:r>
                <a:rPr lang="en-US" altLang="zh-CN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2</a:t>
              </a: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个，即</a:t>
              </a:r>
              <a:r>
                <a:rPr lang="zh-CN" altLang="en-US">
                  <a:solidFill>
                    <a:srgbClr val="0000FF"/>
                  </a:solidFill>
                  <a:latin typeface="Arial" panose="020B0604020202020204"/>
                  <a:ea typeface="楷体_GB2312" pitchFamily="49" charset="-122"/>
                </a:rPr>
                <a:t>“</a:t>
              </a: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反正</a:t>
              </a:r>
              <a:r>
                <a:rPr lang="zh-CN" altLang="en-US">
                  <a:solidFill>
                    <a:srgbClr val="0000FF"/>
                  </a:solidFill>
                  <a:latin typeface="Arial" panose="020B0604020202020204"/>
                  <a:ea typeface="楷体_GB2312" pitchFamily="49" charset="-122"/>
                </a:rPr>
                <a:t>”“</a:t>
              </a: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正反</a:t>
              </a:r>
              <a:r>
                <a:rPr lang="zh-CN" altLang="en-US">
                  <a:solidFill>
                    <a:srgbClr val="0000FF"/>
                  </a:solidFill>
                  <a:latin typeface="Arial" panose="020B0604020202020204"/>
                  <a:ea typeface="楷体_GB2312" pitchFamily="49" charset="-122"/>
                </a:rPr>
                <a:t>”</a:t>
              </a: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，所以</a:t>
              </a:r>
              <a:r>
                <a:rPr lang="en-US" altLang="zh-CN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P</a:t>
              </a: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（</a:t>
              </a:r>
              <a:r>
                <a:rPr lang="en-US" altLang="zh-CN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C</a:t>
              </a: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）</a:t>
              </a:r>
              <a:r>
                <a:rPr lang="en-US" altLang="zh-CN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=</a:t>
              </a:r>
            </a:p>
          </p:txBody>
        </p:sp>
        <p:graphicFrame>
          <p:nvGraphicFramePr>
            <p:cNvPr id="167940" name="Object 4"/>
            <p:cNvGraphicFramePr>
              <a:graphicFrameLocks noChangeAspect="1"/>
            </p:cNvGraphicFramePr>
            <p:nvPr/>
          </p:nvGraphicFramePr>
          <p:xfrm>
            <a:off x="2791" y="1776"/>
            <a:ext cx="171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958" name="Equation" r:id="rId3" imgW="139700" imgH="393700" progId="Equation.DSMT4">
                    <p:embed/>
                  </p:oleObj>
                </mc:Choice>
                <mc:Fallback>
                  <p:oleObj name="Equation" r:id="rId3" imgW="139700" imgH="39370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91" y="1776"/>
                          <a:ext cx="171" cy="4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7941" name="Object 5"/>
            <p:cNvGraphicFramePr>
              <a:graphicFrameLocks noChangeAspect="1"/>
            </p:cNvGraphicFramePr>
            <p:nvPr/>
          </p:nvGraphicFramePr>
          <p:xfrm>
            <a:off x="1783" y="2736"/>
            <a:ext cx="171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959" name="Equation" r:id="rId5" imgW="139700" imgH="393700" progId="Equation.DSMT4">
                    <p:embed/>
                  </p:oleObj>
                </mc:Choice>
                <mc:Fallback>
                  <p:oleObj name="Equation" r:id="rId5" imgW="139700" imgH="39370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83" y="2736"/>
                          <a:ext cx="171" cy="4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7942" name="Object 6"/>
            <p:cNvGraphicFramePr>
              <a:graphicFrameLocks noChangeAspect="1"/>
            </p:cNvGraphicFramePr>
            <p:nvPr/>
          </p:nvGraphicFramePr>
          <p:xfrm>
            <a:off x="3456" y="3648"/>
            <a:ext cx="496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960" name="Equation" r:id="rId7" imgW="405765" imgH="393065" progId="Equation.DSMT4">
                    <p:embed/>
                  </p:oleObj>
                </mc:Choice>
                <mc:Fallback>
                  <p:oleObj name="Equation" r:id="rId7" imgW="405765" imgH="393065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6" y="3648"/>
                          <a:ext cx="496" cy="4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7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1447800" y="1598613"/>
            <a:ext cx="66294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0" dirty="0">
                <a:latin typeface="Arial" panose="020B0604020202020204" pitchFamily="34" charset="0"/>
                <a:ea typeface="华文中宋" panose="02010600040101010101" pitchFamily="2" charset="-122"/>
              </a:rPr>
              <a:t>     </a:t>
            </a:r>
            <a:r>
              <a:rPr lang="en-US" altLang="zh-CN" b="0" dirty="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b="0" dirty="0">
                <a:latin typeface="Arial" panose="020B0604020202020204" pitchFamily="34" charset="0"/>
                <a:ea typeface="华文中宋" panose="02010600040101010101" pitchFamily="2" charset="-122"/>
              </a:rPr>
              <a:t>同时掷两枚硬币</a:t>
            </a:r>
            <a:r>
              <a:rPr lang="zh-CN" altLang="en-US" b="0" dirty="0">
                <a:latin typeface="华文中宋" panose="02010600040101010101" pitchFamily="2" charset="-122"/>
                <a:ea typeface="华文中宋" panose="02010600040101010101" pitchFamily="2" charset="-122"/>
              </a:rPr>
              <a:t>”</a:t>
            </a:r>
            <a:r>
              <a:rPr lang="zh-CN" altLang="en-US" b="0" dirty="0">
                <a:latin typeface="Arial" panose="020B0604020202020204" pitchFamily="34" charset="0"/>
                <a:ea typeface="华文中宋" panose="02010600040101010101" pitchFamily="2" charset="-122"/>
              </a:rPr>
              <a:t>，与</a:t>
            </a:r>
            <a:r>
              <a:rPr lang="zh-CN" altLang="en-US" b="0" dirty="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b="0" dirty="0">
                <a:latin typeface="Arial" panose="020B0604020202020204" pitchFamily="34" charset="0"/>
                <a:ea typeface="华文中宋" panose="02010600040101010101" pitchFamily="2" charset="-122"/>
              </a:rPr>
              <a:t>先后两次掷一枚硬币</a:t>
            </a:r>
            <a:r>
              <a:rPr lang="zh-CN" altLang="en-US" b="0" dirty="0">
                <a:latin typeface="华文中宋" panose="02010600040101010101" pitchFamily="2" charset="-122"/>
                <a:ea typeface="华文中宋" panose="02010600040101010101" pitchFamily="2" charset="-122"/>
              </a:rPr>
              <a:t>”</a:t>
            </a:r>
            <a:r>
              <a:rPr lang="zh-CN" altLang="en-US" b="0" dirty="0">
                <a:latin typeface="Arial" panose="020B0604020202020204" pitchFamily="34" charset="0"/>
                <a:ea typeface="华文中宋" panose="02010600040101010101" pitchFamily="2" charset="-122"/>
              </a:rPr>
              <a:t>，这两种试验的所有可能结果一样吗？</a:t>
            </a:r>
          </a:p>
        </p:txBody>
      </p:sp>
      <p:grpSp>
        <p:nvGrpSpPr>
          <p:cNvPr id="168965" name="Group 5"/>
          <p:cNvGrpSpPr/>
          <p:nvPr/>
        </p:nvGrpSpPr>
        <p:grpSpPr bwMode="auto">
          <a:xfrm>
            <a:off x="1600200" y="685800"/>
            <a:ext cx="1447800" cy="685800"/>
            <a:chOff x="912" y="240"/>
            <a:chExt cx="912" cy="432"/>
          </a:xfrm>
        </p:grpSpPr>
        <p:pic>
          <p:nvPicPr>
            <p:cNvPr id="168966" name="Picture 6" descr="新图像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912" y="240"/>
              <a:ext cx="880" cy="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8967" name="Text Box 7"/>
            <p:cNvSpPr txBox="1">
              <a:spLocks noChangeArrowheads="1"/>
            </p:cNvSpPr>
            <p:nvPr/>
          </p:nvSpPr>
          <p:spPr bwMode="auto">
            <a:xfrm>
              <a:off x="912" y="240"/>
              <a:ext cx="912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000" b="0" dirty="0">
                  <a:solidFill>
                    <a:schemeClr val="folHlink"/>
                  </a:solidFill>
                  <a:latin typeface="Arial" panose="020B0604020202020204" pitchFamily="34" charset="0"/>
                  <a:ea typeface="迷你简长艺" pitchFamily="49" charset="-122"/>
                </a:rPr>
                <a:t>想一想</a:t>
              </a:r>
            </a:p>
          </p:txBody>
        </p:sp>
      </p:grpSp>
      <p:pic>
        <p:nvPicPr>
          <p:cNvPr id="168968" name="Picture 8" descr="图片1w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820738"/>
            <a:ext cx="44767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8973" name="Group 13"/>
          <p:cNvGrpSpPr/>
          <p:nvPr/>
        </p:nvGrpSpPr>
        <p:grpSpPr bwMode="auto">
          <a:xfrm>
            <a:off x="533400" y="2895600"/>
            <a:ext cx="8153400" cy="3352800"/>
            <a:chOff x="432" y="1968"/>
            <a:chExt cx="4560" cy="2112"/>
          </a:xfrm>
        </p:grpSpPr>
        <p:grpSp>
          <p:nvGrpSpPr>
            <p:cNvPr id="168971" name="Group 11"/>
            <p:cNvGrpSpPr/>
            <p:nvPr/>
          </p:nvGrpSpPr>
          <p:grpSpPr bwMode="auto">
            <a:xfrm>
              <a:off x="672" y="2256"/>
              <a:ext cx="4320" cy="1824"/>
              <a:chOff x="720" y="2160"/>
              <a:chExt cx="4320" cy="1824"/>
            </a:xfrm>
          </p:grpSpPr>
          <p:sp>
            <p:nvSpPr>
              <p:cNvPr id="168969" name="AutoShape 9"/>
              <p:cNvSpPr>
                <a:spLocks noChangeArrowheads="1"/>
              </p:cNvSpPr>
              <p:nvPr/>
            </p:nvSpPr>
            <p:spPr bwMode="auto">
              <a:xfrm>
                <a:off x="720" y="2160"/>
                <a:ext cx="4320" cy="1824"/>
              </a:xfrm>
              <a:prstGeom prst="roundRect">
                <a:avLst>
                  <a:gd name="adj" fmla="val 16667"/>
                </a:avLst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8970" name="Text Box 10"/>
              <p:cNvSpPr txBox="1">
                <a:spLocks noChangeArrowheads="1"/>
              </p:cNvSpPr>
              <p:nvPr/>
            </p:nvSpPr>
            <p:spPr bwMode="auto">
              <a:xfrm>
                <a:off x="960" y="2264"/>
                <a:ext cx="3936" cy="16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b="0" dirty="0">
                    <a:latin typeface="Arial" panose="020B0604020202020204" pitchFamily="34" charset="0"/>
                    <a:ea typeface="华文中宋" panose="02010600040101010101" pitchFamily="2" charset="-122"/>
                  </a:rPr>
                  <a:t>        </a:t>
                </a:r>
                <a:r>
                  <a:rPr lang="zh-CN" altLang="en-US" b="0" dirty="0">
                    <a:solidFill>
                      <a:srgbClr val="0000FF"/>
                    </a:solidFill>
                    <a:latin typeface="Arial" panose="020B0604020202020204" pitchFamily="34" charset="0"/>
                    <a:ea typeface="华文中宋" panose="02010600040101010101" pitchFamily="2" charset="-122"/>
                  </a:rPr>
                  <a:t>结果是一样的，但同时掷两枚硬币与先后两次掷一枚硬币有时候是有区别的。比如在先后投掷的时候，就会有这样的问题：先出现正面后出现反面的概率是多少？这与先后顺序有关。同时投掷两枚硬币时就不会出现这样的问题。</a:t>
                </a:r>
              </a:p>
            </p:txBody>
          </p:sp>
        </p:grpSp>
        <p:pic>
          <p:nvPicPr>
            <p:cNvPr id="168972" name="Picture 12" descr="s图片156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432" y="1968"/>
              <a:ext cx="607" cy="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68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Text Box 3"/>
          <p:cNvSpPr txBox="1">
            <a:spLocks noChangeArrowheads="1"/>
          </p:cNvSpPr>
          <p:nvPr/>
        </p:nvSpPr>
        <p:spPr bwMode="auto">
          <a:xfrm>
            <a:off x="1447800" y="682625"/>
            <a:ext cx="6705600" cy="244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dirty="0">
                <a:latin typeface="新宋体" panose="02010609030101010101" charset="-122"/>
                <a:ea typeface="新宋体" panose="02010609030101010101" charset="-122"/>
              </a:rPr>
              <a:t>例</a:t>
            </a:r>
            <a:r>
              <a:rPr lang="en-US" altLang="zh-CN" dirty="0">
                <a:latin typeface="新宋体" panose="02010609030101010101" charset="-122"/>
                <a:ea typeface="新宋体" panose="02010609030101010101" charset="-122"/>
              </a:rPr>
              <a:t>5</a:t>
            </a:r>
            <a:r>
              <a:rPr lang="zh-CN" altLang="en-US" dirty="0">
                <a:latin typeface="新宋体" panose="02010609030101010101" charset="-122"/>
                <a:ea typeface="新宋体" panose="02010609030101010101" charset="-122"/>
              </a:rPr>
              <a:t>：同时掷两个质地均匀的骰子，计算下列事件的概率：</a:t>
            </a:r>
          </a:p>
          <a:p>
            <a:pPr>
              <a:lnSpc>
                <a:spcPct val="110000"/>
              </a:lnSpc>
            </a:pPr>
            <a:r>
              <a:rPr lang="en-US" altLang="zh-CN" dirty="0">
                <a:latin typeface="新宋体" panose="02010609030101010101" charset="-122"/>
                <a:ea typeface="新宋体" panose="02010609030101010101" charset="-122"/>
              </a:rPr>
              <a:t>(1) </a:t>
            </a:r>
            <a:r>
              <a:rPr lang="zh-CN" altLang="en-US" dirty="0">
                <a:latin typeface="新宋体" panose="02010609030101010101" charset="-122"/>
                <a:ea typeface="新宋体" panose="02010609030101010101" charset="-122"/>
              </a:rPr>
              <a:t>两个骰子的点数相同；</a:t>
            </a:r>
          </a:p>
          <a:p>
            <a:pPr>
              <a:lnSpc>
                <a:spcPct val="110000"/>
              </a:lnSpc>
            </a:pPr>
            <a:r>
              <a:rPr lang="en-US" altLang="zh-CN" dirty="0">
                <a:latin typeface="新宋体" panose="02010609030101010101" charset="-122"/>
                <a:ea typeface="新宋体" panose="02010609030101010101" charset="-122"/>
              </a:rPr>
              <a:t>(2) </a:t>
            </a:r>
            <a:r>
              <a:rPr lang="zh-CN" altLang="en-US" dirty="0">
                <a:latin typeface="新宋体" panose="02010609030101010101" charset="-122"/>
                <a:ea typeface="新宋体" panose="02010609030101010101" charset="-122"/>
              </a:rPr>
              <a:t>两个骰子的点数的和是</a:t>
            </a:r>
            <a:r>
              <a:rPr lang="en-US" altLang="zh-CN" dirty="0">
                <a:latin typeface="新宋体" panose="02010609030101010101" charset="-122"/>
                <a:ea typeface="新宋体" panose="02010609030101010101" charset="-122"/>
              </a:rPr>
              <a:t>9</a:t>
            </a:r>
            <a:r>
              <a:rPr lang="zh-CN" altLang="en-US" dirty="0">
                <a:latin typeface="新宋体" panose="02010609030101010101" charset="-122"/>
                <a:ea typeface="新宋体" panose="02010609030101010101" charset="-122"/>
              </a:rPr>
              <a:t>；</a:t>
            </a:r>
          </a:p>
          <a:p>
            <a:pPr>
              <a:lnSpc>
                <a:spcPct val="110000"/>
              </a:lnSpc>
            </a:pPr>
            <a:r>
              <a:rPr lang="en-US" altLang="zh-CN" dirty="0">
                <a:latin typeface="新宋体" panose="02010609030101010101" charset="-122"/>
                <a:ea typeface="新宋体" panose="02010609030101010101" charset="-122"/>
              </a:rPr>
              <a:t>(3) </a:t>
            </a:r>
            <a:r>
              <a:rPr lang="zh-CN" altLang="en-US" dirty="0">
                <a:latin typeface="新宋体" panose="02010609030101010101" charset="-122"/>
                <a:ea typeface="新宋体" panose="02010609030101010101" charset="-122"/>
              </a:rPr>
              <a:t>至少有一个骰子的点数为</a:t>
            </a:r>
            <a:r>
              <a:rPr lang="en-US" altLang="zh-CN" dirty="0">
                <a:latin typeface="新宋体" panose="02010609030101010101" charset="-122"/>
                <a:ea typeface="新宋体" panose="02010609030101010101" charset="-122"/>
              </a:rPr>
              <a:t>2</a:t>
            </a:r>
            <a:r>
              <a:rPr lang="zh-CN" altLang="en-US" dirty="0">
                <a:latin typeface="新宋体" panose="02010609030101010101" charset="-122"/>
                <a:ea typeface="新宋体" panose="02010609030101010101" charset="-122"/>
              </a:rPr>
              <a:t>。</a:t>
            </a:r>
          </a:p>
        </p:txBody>
      </p:sp>
      <p:pic>
        <p:nvPicPr>
          <p:cNvPr id="176135" name="Picture 7" descr="u=3005866637,850220643&amp;fm=0&amp;gp=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5143500"/>
            <a:ext cx="19812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138" name="Picture 10" descr="u=2513775971,1233371940&amp;fm=0&amp;gp=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251200"/>
            <a:ext cx="1765300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139" name="Picture 11" descr="u=1462973031,3793027221&amp;fm=0&amp;gp=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4038600"/>
            <a:ext cx="1778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140" name="Picture 12" descr="u=2888159930,3180336318&amp;fm=0&amp;gp=4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3276600"/>
            <a:ext cx="1778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141" name="Picture 13" descr="u=4109035418,1336197629&amp;fm=0&amp;gp=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5105400"/>
            <a:ext cx="1905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6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6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6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6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6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482600"/>
            <a:ext cx="7924800" cy="28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7158" name="Group 6"/>
          <p:cNvGrpSpPr/>
          <p:nvPr/>
        </p:nvGrpSpPr>
        <p:grpSpPr bwMode="auto">
          <a:xfrm>
            <a:off x="762000" y="3429000"/>
            <a:ext cx="8001000" cy="2968625"/>
            <a:chOff x="384" y="1968"/>
            <a:chExt cx="5040" cy="1870"/>
          </a:xfrm>
        </p:grpSpPr>
        <p:sp>
          <p:nvSpPr>
            <p:cNvPr id="177155" name="Text Box 3"/>
            <p:cNvSpPr txBox="1">
              <a:spLocks noChangeArrowheads="1"/>
            </p:cNvSpPr>
            <p:nvPr/>
          </p:nvSpPr>
          <p:spPr bwMode="auto">
            <a:xfrm>
              <a:off x="384" y="1968"/>
              <a:ext cx="5040" cy="1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解：由表可以看出，同时投掷两个骰子，可能出现的结果有</a:t>
              </a:r>
              <a:r>
                <a:rPr lang="en-US" altLang="zh-CN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36</a:t>
              </a:r>
              <a:r>
                <a:rPr lang="zh-CN" altLang="en-US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个，它们出现的可能性相等。</a:t>
              </a:r>
            </a:p>
            <a:p>
              <a:pPr>
                <a:spcBef>
                  <a:spcPct val="50000"/>
                </a:spcBef>
              </a:pPr>
              <a:r>
                <a:rPr lang="zh-CN" altLang="en-US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（</a:t>
              </a:r>
              <a:r>
                <a:rPr lang="en-US" altLang="zh-CN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1</a:t>
              </a:r>
              <a:r>
                <a:rPr lang="zh-CN" altLang="en-US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）满足两个骰子点数相同（记为事件</a:t>
              </a:r>
              <a:r>
                <a:rPr lang="en-US" altLang="zh-CN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A</a:t>
              </a:r>
              <a:r>
                <a:rPr lang="zh-CN" altLang="en-US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）的结果共有</a:t>
              </a:r>
              <a:r>
                <a:rPr lang="en-US" altLang="zh-CN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6</a:t>
              </a:r>
              <a:r>
                <a:rPr lang="zh-CN" altLang="en-US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个（表示的红色部分），即（</a:t>
              </a:r>
              <a:r>
                <a:rPr lang="en-US" altLang="zh-CN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1</a:t>
              </a:r>
              <a:r>
                <a:rPr lang="zh-CN" altLang="en-US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，</a:t>
              </a:r>
              <a:r>
                <a:rPr lang="en-US" altLang="zh-CN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1</a:t>
              </a:r>
              <a:r>
                <a:rPr lang="zh-CN" altLang="en-US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），（</a:t>
              </a:r>
              <a:r>
                <a:rPr lang="en-US" altLang="zh-CN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2</a:t>
              </a:r>
              <a:r>
                <a:rPr lang="zh-CN" altLang="en-US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，</a:t>
              </a:r>
              <a:r>
                <a:rPr lang="en-US" altLang="zh-CN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2</a:t>
              </a:r>
              <a:r>
                <a:rPr lang="zh-CN" altLang="en-US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），（</a:t>
              </a:r>
              <a:r>
                <a:rPr lang="en-US" altLang="zh-CN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3</a:t>
              </a:r>
              <a:r>
                <a:rPr lang="zh-CN" altLang="en-US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，</a:t>
              </a:r>
              <a:r>
                <a:rPr lang="en-US" altLang="zh-CN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3</a:t>
              </a:r>
              <a:r>
                <a:rPr lang="zh-CN" altLang="en-US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），（</a:t>
              </a:r>
              <a:r>
                <a:rPr lang="en-US" altLang="zh-CN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4</a:t>
              </a:r>
              <a:r>
                <a:rPr lang="zh-CN" altLang="en-US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，</a:t>
              </a:r>
              <a:r>
                <a:rPr lang="en-US" altLang="zh-CN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4</a:t>
              </a:r>
              <a:r>
                <a:rPr lang="zh-CN" altLang="en-US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），（</a:t>
              </a:r>
              <a:r>
                <a:rPr lang="en-US" altLang="zh-CN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5</a:t>
              </a:r>
              <a:r>
                <a:rPr lang="zh-CN" altLang="en-US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，</a:t>
              </a:r>
              <a:r>
                <a:rPr lang="en-US" altLang="zh-CN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5</a:t>
              </a:r>
              <a:r>
                <a:rPr lang="zh-CN" altLang="en-US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），（</a:t>
              </a:r>
              <a:r>
                <a:rPr lang="en-US" altLang="zh-CN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6</a:t>
              </a:r>
              <a:r>
                <a:rPr lang="zh-CN" altLang="en-US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，</a:t>
              </a:r>
              <a:r>
                <a:rPr lang="en-US" altLang="zh-CN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6</a:t>
              </a:r>
              <a:r>
                <a:rPr lang="zh-CN" altLang="en-US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），所以</a:t>
              </a:r>
              <a:r>
                <a:rPr lang="en-US" altLang="zh-CN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P</a:t>
              </a:r>
              <a:r>
                <a:rPr lang="zh-CN" altLang="en-US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（</a:t>
              </a:r>
              <a:r>
                <a:rPr lang="en-US" altLang="zh-CN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A</a:t>
              </a:r>
              <a:r>
                <a:rPr lang="zh-CN" altLang="en-US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）</a:t>
              </a:r>
              <a:r>
                <a:rPr lang="en-US" altLang="zh-CN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=</a:t>
              </a:r>
            </a:p>
          </p:txBody>
        </p:sp>
        <p:graphicFrame>
          <p:nvGraphicFramePr>
            <p:cNvPr id="177157" name="Object 5"/>
            <p:cNvGraphicFramePr>
              <a:graphicFrameLocks noChangeAspect="1"/>
            </p:cNvGraphicFramePr>
            <p:nvPr/>
          </p:nvGraphicFramePr>
          <p:xfrm>
            <a:off x="2976" y="3408"/>
            <a:ext cx="528" cy="4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7165" name="Equation" r:id="rId4" imgW="482600" imgH="393700" progId="Equation.DSMT4">
                    <p:embed/>
                  </p:oleObj>
                </mc:Choice>
                <mc:Fallback>
                  <p:oleObj name="Equation" r:id="rId4" imgW="482600" imgH="39370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6" y="3408"/>
                          <a:ext cx="528" cy="4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17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1000"/>
                                        <p:tgtEl>
                                          <p:spTgt spid="17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186" name="Group 10"/>
          <p:cNvGrpSpPr/>
          <p:nvPr/>
        </p:nvGrpSpPr>
        <p:grpSpPr bwMode="auto">
          <a:xfrm>
            <a:off x="1066800" y="1030288"/>
            <a:ext cx="7620000" cy="4151312"/>
            <a:chOff x="672" y="649"/>
            <a:chExt cx="4800" cy="2615"/>
          </a:xfrm>
        </p:grpSpPr>
        <p:sp>
          <p:nvSpPr>
            <p:cNvPr id="178179" name="Text Box 3"/>
            <p:cNvSpPr txBox="1">
              <a:spLocks noChangeArrowheads="1"/>
            </p:cNvSpPr>
            <p:nvPr/>
          </p:nvSpPr>
          <p:spPr bwMode="auto">
            <a:xfrm>
              <a:off x="672" y="649"/>
              <a:ext cx="4800" cy="2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（</a:t>
              </a:r>
              <a:r>
                <a:rPr lang="en-US" altLang="zh-CN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2</a:t>
              </a: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）满足两个骰子点数和为</a:t>
              </a:r>
              <a:r>
                <a:rPr lang="en-US" altLang="zh-CN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9</a:t>
              </a: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（记为事件</a:t>
              </a:r>
              <a:r>
                <a:rPr lang="en-US" altLang="zh-CN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B</a:t>
              </a: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）的结果有</a:t>
              </a:r>
              <a:r>
                <a:rPr lang="en-US" altLang="zh-CN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4</a:t>
              </a: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个（表只中的阴影部分），即</a:t>
              </a:r>
            </a:p>
            <a:p>
              <a:pPr>
                <a:spcBef>
                  <a:spcPct val="50000"/>
                </a:spcBef>
              </a:pP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（</a:t>
              </a:r>
              <a:r>
                <a:rPr lang="en-US" altLang="zh-CN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3</a:t>
              </a: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，</a:t>
              </a:r>
              <a:r>
                <a:rPr lang="en-US" altLang="zh-CN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6</a:t>
              </a: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），（</a:t>
              </a:r>
              <a:r>
                <a:rPr lang="en-US" altLang="zh-CN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4</a:t>
              </a: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，</a:t>
              </a:r>
              <a:r>
                <a:rPr lang="en-US" altLang="zh-CN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5</a:t>
              </a: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），（</a:t>
              </a:r>
              <a:r>
                <a:rPr lang="en-US" altLang="zh-CN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5</a:t>
              </a: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，</a:t>
              </a:r>
              <a:r>
                <a:rPr lang="en-US" altLang="zh-CN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4</a:t>
              </a: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），（</a:t>
              </a:r>
              <a:r>
                <a:rPr lang="en-US" altLang="zh-CN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6</a:t>
              </a: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，</a:t>
              </a:r>
              <a:r>
                <a:rPr lang="en-US" altLang="zh-CN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3</a:t>
              </a: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），</a:t>
              </a:r>
            </a:p>
            <a:p>
              <a:pPr>
                <a:spcBef>
                  <a:spcPct val="50000"/>
                </a:spcBef>
              </a:pP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所以</a:t>
              </a:r>
              <a:r>
                <a:rPr lang="en-US" altLang="zh-CN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P</a:t>
              </a: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（</a:t>
              </a:r>
              <a:r>
                <a:rPr lang="en-US" altLang="zh-CN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B</a:t>
              </a: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）</a:t>
              </a:r>
              <a:r>
                <a:rPr lang="en-US" altLang="zh-CN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=</a:t>
              </a:r>
            </a:p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（</a:t>
              </a:r>
              <a:r>
                <a:rPr lang="en-US" altLang="zh-CN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3</a:t>
              </a: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）满足至少有一个骰子的点数为</a:t>
              </a:r>
              <a:r>
                <a:rPr lang="en-US" altLang="zh-CN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2</a:t>
              </a: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（记为事件</a:t>
              </a:r>
              <a:r>
                <a:rPr lang="en-US" altLang="zh-CN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C</a:t>
              </a: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）的结果有</a:t>
              </a:r>
              <a:r>
                <a:rPr lang="en-US" altLang="zh-CN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11</a:t>
              </a: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个（表中蓝色方框部分），所以</a:t>
              </a:r>
              <a:r>
                <a:rPr lang="en-US" altLang="zh-CN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P</a:t>
              </a: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（</a:t>
              </a:r>
              <a:r>
                <a:rPr lang="en-US" altLang="zh-CN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C</a:t>
              </a: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）</a:t>
              </a:r>
              <a:r>
                <a:rPr lang="en-US" altLang="zh-CN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=</a:t>
              </a:r>
            </a:p>
          </p:txBody>
        </p:sp>
        <p:graphicFrame>
          <p:nvGraphicFramePr>
            <p:cNvPr id="178180" name="Object 4"/>
            <p:cNvGraphicFramePr>
              <a:graphicFrameLocks noChangeAspect="1"/>
            </p:cNvGraphicFramePr>
            <p:nvPr/>
          </p:nvGraphicFramePr>
          <p:xfrm>
            <a:off x="2064" y="1680"/>
            <a:ext cx="538" cy="4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8197" name="Equation" r:id="rId3" imgW="482600" imgH="393700" progId="Equation.DSMT4">
                    <p:embed/>
                  </p:oleObj>
                </mc:Choice>
                <mc:Fallback>
                  <p:oleObj name="Equation" r:id="rId3" imgW="482600" imgH="39370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1680"/>
                          <a:ext cx="538" cy="4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8181" name="Object 5"/>
            <p:cNvGraphicFramePr>
              <a:graphicFrameLocks noChangeAspect="1"/>
            </p:cNvGraphicFramePr>
            <p:nvPr/>
          </p:nvGraphicFramePr>
          <p:xfrm>
            <a:off x="1826" y="2784"/>
            <a:ext cx="286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8198" name="Equation" r:id="rId5" imgW="228600" imgH="393700" progId="Equation.DSMT4">
                    <p:embed/>
                  </p:oleObj>
                </mc:Choice>
                <mc:Fallback>
                  <p:oleObj name="Equation" r:id="rId5" imgW="228600" imgH="39370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6" y="2784"/>
                          <a:ext cx="286" cy="4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78182" name="Picture 6" descr="02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4738688" y="4876800"/>
            <a:ext cx="1357312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Text Box 3"/>
          <p:cNvSpPr txBox="1">
            <a:spLocks noChangeArrowheads="1"/>
          </p:cNvSpPr>
          <p:nvPr/>
        </p:nvSpPr>
        <p:spPr bwMode="auto">
          <a:xfrm>
            <a:off x="1295400" y="817563"/>
            <a:ext cx="7239000" cy="436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latin typeface="新宋体" panose="02010609030101010101" charset="-122"/>
                <a:ea typeface="新宋体" panose="02010609030101010101" charset="-122"/>
              </a:rPr>
              <a:t>例</a:t>
            </a:r>
            <a:r>
              <a:rPr lang="en-US" altLang="zh-CN">
                <a:latin typeface="新宋体" panose="02010609030101010101" charset="-122"/>
                <a:ea typeface="新宋体" panose="02010609030101010101" charset="-122"/>
              </a:rPr>
              <a:t>6</a:t>
            </a:r>
            <a:r>
              <a:rPr lang="zh-CN" altLang="en-US">
                <a:latin typeface="新宋体" panose="02010609030101010101" charset="-122"/>
                <a:ea typeface="新宋体" panose="02010609030101010101" charset="-122"/>
              </a:rPr>
              <a:t>：甲口袋中装有</a:t>
            </a:r>
            <a:r>
              <a:rPr lang="en-US" altLang="zh-CN">
                <a:latin typeface="新宋体" panose="02010609030101010101" charset="-122"/>
                <a:ea typeface="新宋体" panose="02010609030101010101" charset="-122"/>
              </a:rPr>
              <a:t>2</a:t>
            </a:r>
            <a:r>
              <a:rPr lang="zh-CN" altLang="en-US">
                <a:latin typeface="新宋体" panose="02010609030101010101" charset="-122"/>
                <a:ea typeface="新宋体" panose="02010609030101010101" charset="-122"/>
              </a:rPr>
              <a:t>个相同的小球，它们分别写有字母</a:t>
            </a:r>
            <a:r>
              <a:rPr lang="en-US" altLang="zh-CN">
                <a:latin typeface="新宋体" panose="02010609030101010101" charset="-122"/>
                <a:ea typeface="新宋体" panose="02010609030101010101" charset="-122"/>
              </a:rPr>
              <a:t>A</a:t>
            </a:r>
            <a:r>
              <a:rPr lang="zh-CN" altLang="en-US">
                <a:latin typeface="新宋体" panose="02010609030101010101" charset="-122"/>
                <a:ea typeface="新宋体" panose="02010609030101010101" charset="-122"/>
              </a:rPr>
              <a:t>和</a:t>
            </a:r>
            <a:r>
              <a:rPr lang="en-US" altLang="zh-CN">
                <a:latin typeface="新宋体" panose="02010609030101010101" charset="-122"/>
                <a:ea typeface="新宋体" panose="02010609030101010101" charset="-122"/>
              </a:rPr>
              <a:t>B</a:t>
            </a:r>
            <a:r>
              <a:rPr lang="zh-CN" altLang="en-US">
                <a:latin typeface="新宋体" panose="02010609030101010101" charset="-122"/>
                <a:ea typeface="新宋体" panose="02010609030101010101" charset="-122"/>
              </a:rPr>
              <a:t>；乙口袋中装有</a:t>
            </a:r>
            <a:r>
              <a:rPr lang="en-US" altLang="zh-CN">
                <a:latin typeface="新宋体" panose="02010609030101010101" charset="-122"/>
                <a:ea typeface="新宋体" panose="02010609030101010101" charset="-122"/>
              </a:rPr>
              <a:t>3</a:t>
            </a:r>
            <a:r>
              <a:rPr lang="zh-CN" altLang="en-US">
                <a:latin typeface="新宋体" panose="02010609030101010101" charset="-122"/>
                <a:ea typeface="新宋体" panose="02010609030101010101" charset="-122"/>
              </a:rPr>
              <a:t>个相同的小球，它们分别写有字母</a:t>
            </a:r>
            <a:r>
              <a:rPr lang="en-US" altLang="zh-CN">
                <a:latin typeface="新宋体" panose="02010609030101010101" charset="-122"/>
                <a:ea typeface="新宋体" panose="02010609030101010101" charset="-122"/>
              </a:rPr>
              <a:t>C</a:t>
            </a:r>
            <a:r>
              <a:rPr lang="zh-CN" altLang="en-US">
                <a:latin typeface="新宋体" panose="02010609030101010101" charset="-122"/>
                <a:ea typeface="新宋体" panose="02010609030101010101" charset="-122"/>
              </a:rPr>
              <a:t>、</a:t>
            </a:r>
            <a:r>
              <a:rPr lang="en-US" altLang="zh-CN">
                <a:latin typeface="新宋体" panose="02010609030101010101" charset="-122"/>
                <a:ea typeface="新宋体" panose="02010609030101010101" charset="-122"/>
              </a:rPr>
              <a:t>D</a:t>
            </a:r>
            <a:r>
              <a:rPr lang="zh-CN" altLang="en-US">
                <a:latin typeface="新宋体" panose="02010609030101010101" charset="-122"/>
                <a:ea typeface="新宋体" panose="02010609030101010101" charset="-122"/>
              </a:rPr>
              <a:t>和</a:t>
            </a:r>
            <a:r>
              <a:rPr lang="en-US" altLang="zh-CN">
                <a:latin typeface="新宋体" panose="02010609030101010101" charset="-122"/>
                <a:ea typeface="新宋体" panose="02010609030101010101" charset="-122"/>
              </a:rPr>
              <a:t>E</a:t>
            </a:r>
            <a:r>
              <a:rPr lang="zh-CN" altLang="en-US">
                <a:latin typeface="新宋体" panose="02010609030101010101" charset="-122"/>
                <a:ea typeface="新宋体" panose="02010609030101010101" charset="-122"/>
              </a:rPr>
              <a:t>；丙口袋中装有</a:t>
            </a:r>
            <a:r>
              <a:rPr lang="en-US" altLang="zh-CN">
                <a:latin typeface="新宋体" panose="02010609030101010101" charset="-122"/>
                <a:ea typeface="新宋体" panose="02010609030101010101" charset="-122"/>
              </a:rPr>
              <a:t>2</a:t>
            </a:r>
            <a:r>
              <a:rPr lang="zh-CN" altLang="en-US">
                <a:latin typeface="新宋体" panose="02010609030101010101" charset="-122"/>
                <a:ea typeface="新宋体" panose="02010609030101010101" charset="-122"/>
              </a:rPr>
              <a:t>个相同的小球，它们分别写有字母</a:t>
            </a:r>
            <a:r>
              <a:rPr lang="en-US" altLang="zh-CN">
                <a:latin typeface="新宋体" panose="02010609030101010101" charset="-122"/>
                <a:ea typeface="新宋体" panose="02010609030101010101" charset="-122"/>
              </a:rPr>
              <a:t>H</a:t>
            </a:r>
            <a:r>
              <a:rPr lang="zh-CN" altLang="en-US">
                <a:latin typeface="新宋体" panose="02010609030101010101" charset="-122"/>
                <a:ea typeface="新宋体" panose="02010609030101010101" charset="-122"/>
              </a:rPr>
              <a:t>和</a:t>
            </a:r>
            <a:r>
              <a:rPr lang="en-US" altLang="zh-CN">
                <a:latin typeface="新宋体" panose="02010609030101010101" charset="-122"/>
                <a:ea typeface="新宋体" panose="02010609030101010101" charset="-122"/>
              </a:rPr>
              <a:t>I</a:t>
            </a:r>
            <a:r>
              <a:rPr lang="zh-CN" altLang="en-US">
                <a:latin typeface="新宋体" panose="02010609030101010101" charset="-122"/>
                <a:ea typeface="新宋体" panose="02010609030101010101" charset="-122"/>
              </a:rPr>
              <a:t>。从</a:t>
            </a:r>
            <a:r>
              <a:rPr lang="en-US" altLang="zh-CN">
                <a:latin typeface="新宋体" panose="02010609030101010101" charset="-122"/>
                <a:ea typeface="新宋体" panose="02010609030101010101" charset="-122"/>
              </a:rPr>
              <a:t>3</a:t>
            </a:r>
            <a:r>
              <a:rPr lang="zh-CN" altLang="en-US">
                <a:latin typeface="新宋体" panose="02010609030101010101" charset="-122"/>
                <a:ea typeface="新宋体" panose="02010609030101010101" charset="-122"/>
              </a:rPr>
              <a:t>个口袋中各随机地取出</a:t>
            </a:r>
            <a:r>
              <a:rPr lang="en-US" altLang="zh-CN">
                <a:latin typeface="新宋体" panose="02010609030101010101" charset="-122"/>
                <a:ea typeface="新宋体" panose="02010609030101010101" charset="-122"/>
              </a:rPr>
              <a:t>1</a:t>
            </a:r>
            <a:r>
              <a:rPr lang="zh-CN" altLang="en-US">
                <a:latin typeface="新宋体" panose="02010609030101010101" charset="-122"/>
                <a:ea typeface="新宋体" panose="02010609030101010101" charset="-122"/>
              </a:rPr>
              <a:t>个小球。</a:t>
            </a:r>
          </a:p>
          <a:p>
            <a:pPr>
              <a:spcBef>
                <a:spcPct val="50000"/>
              </a:spcBef>
            </a:pPr>
            <a:r>
              <a:rPr lang="zh-CN" altLang="en-US">
                <a:latin typeface="新宋体" panose="02010609030101010101" charset="-122"/>
                <a:ea typeface="新宋体" panose="02010609030101010101" charset="-122"/>
              </a:rPr>
              <a:t>（</a:t>
            </a:r>
            <a:r>
              <a:rPr lang="en-US" altLang="zh-CN">
                <a:latin typeface="新宋体" panose="02010609030101010101" charset="-122"/>
                <a:ea typeface="新宋体" panose="02010609030101010101" charset="-122"/>
              </a:rPr>
              <a:t>1</a:t>
            </a:r>
            <a:r>
              <a:rPr lang="zh-CN" altLang="en-US">
                <a:latin typeface="新宋体" panose="02010609030101010101" charset="-122"/>
                <a:ea typeface="新宋体" panose="02010609030101010101" charset="-122"/>
              </a:rPr>
              <a:t>）取出的</a:t>
            </a:r>
            <a:r>
              <a:rPr lang="en-US" altLang="zh-CN">
                <a:latin typeface="新宋体" panose="02010609030101010101" charset="-122"/>
                <a:ea typeface="新宋体" panose="02010609030101010101" charset="-122"/>
              </a:rPr>
              <a:t>3</a:t>
            </a:r>
            <a:r>
              <a:rPr lang="zh-CN" altLang="en-US">
                <a:latin typeface="新宋体" panose="02010609030101010101" charset="-122"/>
                <a:ea typeface="新宋体" panose="02010609030101010101" charset="-122"/>
              </a:rPr>
              <a:t>个小球上恰好有</a:t>
            </a:r>
            <a:r>
              <a:rPr lang="en-US" altLang="zh-CN">
                <a:latin typeface="新宋体" panose="02010609030101010101" charset="-122"/>
                <a:ea typeface="新宋体" panose="02010609030101010101" charset="-122"/>
              </a:rPr>
              <a:t>1</a:t>
            </a:r>
            <a:r>
              <a:rPr lang="zh-CN" altLang="en-US">
                <a:latin typeface="新宋体" panose="02010609030101010101" charset="-122"/>
                <a:ea typeface="新宋体" panose="02010609030101010101" charset="-122"/>
              </a:rPr>
              <a:t>个、</a:t>
            </a:r>
            <a:r>
              <a:rPr lang="en-US" altLang="zh-CN">
                <a:latin typeface="新宋体" panose="02010609030101010101" charset="-122"/>
                <a:ea typeface="新宋体" panose="02010609030101010101" charset="-122"/>
              </a:rPr>
              <a:t>2</a:t>
            </a:r>
            <a:r>
              <a:rPr lang="zh-CN" altLang="en-US">
                <a:latin typeface="新宋体" panose="02010609030101010101" charset="-122"/>
                <a:ea typeface="新宋体" panose="02010609030101010101" charset="-122"/>
              </a:rPr>
              <a:t>个和</a:t>
            </a:r>
            <a:r>
              <a:rPr lang="en-US" altLang="zh-CN">
                <a:latin typeface="新宋体" panose="02010609030101010101" charset="-122"/>
                <a:ea typeface="新宋体" panose="02010609030101010101" charset="-122"/>
              </a:rPr>
              <a:t>3</a:t>
            </a:r>
            <a:r>
              <a:rPr lang="zh-CN" altLang="en-US">
                <a:latin typeface="新宋体" panose="02010609030101010101" charset="-122"/>
                <a:ea typeface="新宋体" panose="02010609030101010101" charset="-122"/>
              </a:rPr>
              <a:t>个元音字母的概率分别是多少？</a:t>
            </a:r>
          </a:p>
          <a:p>
            <a:pPr>
              <a:spcBef>
                <a:spcPct val="50000"/>
              </a:spcBef>
            </a:pPr>
            <a:r>
              <a:rPr lang="zh-CN" altLang="en-US">
                <a:latin typeface="新宋体" panose="02010609030101010101" charset="-122"/>
                <a:ea typeface="新宋体" panose="02010609030101010101" charset="-122"/>
              </a:rPr>
              <a:t>（</a:t>
            </a:r>
            <a:r>
              <a:rPr lang="en-US" altLang="zh-CN">
                <a:latin typeface="新宋体" panose="02010609030101010101" charset="-122"/>
                <a:ea typeface="新宋体" panose="02010609030101010101" charset="-122"/>
              </a:rPr>
              <a:t>2</a:t>
            </a:r>
            <a:r>
              <a:rPr lang="zh-CN" altLang="en-US">
                <a:latin typeface="新宋体" panose="02010609030101010101" charset="-122"/>
                <a:ea typeface="新宋体" panose="02010609030101010101" charset="-122"/>
              </a:rPr>
              <a:t>）取出的</a:t>
            </a:r>
            <a:r>
              <a:rPr lang="en-US" altLang="zh-CN">
                <a:latin typeface="新宋体" panose="02010609030101010101" charset="-122"/>
                <a:ea typeface="新宋体" panose="02010609030101010101" charset="-122"/>
              </a:rPr>
              <a:t>3</a:t>
            </a:r>
            <a:r>
              <a:rPr lang="zh-CN" altLang="en-US">
                <a:latin typeface="新宋体" panose="02010609030101010101" charset="-122"/>
                <a:ea typeface="新宋体" panose="02010609030101010101" charset="-122"/>
              </a:rPr>
              <a:t>个小球上全是辅音字母的概率是多少？</a:t>
            </a:r>
          </a:p>
        </p:txBody>
      </p:sp>
      <p:sp>
        <p:nvSpPr>
          <p:cNvPr id="179206" name="AutoShape 6"/>
          <p:cNvSpPr>
            <a:spLocks noChangeArrowheads="1"/>
          </p:cNvSpPr>
          <p:nvPr/>
        </p:nvSpPr>
        <p:spPr bwMode="auto">
          <a:xfrm>
            <a:off x="1752600" y="2590800"/>
            <a:ext cx="6324600" cy="3200400"/>
          </a:xfrm>
          <a:prstGeom prst="cloudCallout">
            <a:avLst>
              <a:gd name="adj1" fmla="val -29218"/>
              <a:gd name="adj2" fmla="val 70583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>
                <a:solidFill>
                  <a:srgbClr val="FF00FF"/>
                </a:solidFill>
                <a:ea typeface="黑体" panose="02010609060101010101" pitchFamily="49" charset="-122"/>
              </a:rPr>
              <a:t>          </a:t>
            </a:r>
            <a:r>
              <a:rPr lang="zh-CN" altLang="en-US">
                <a:solidFill>
                  <a:srgbClr val="FF00FF"/>
                </a:solidFill>
                <a:ea typeface="黑体" panose="02010609060101010101" pitchFamily="49" charset="-122"/>
              </a:rPr>
              <a:t>一次实验涉及三个因素（或更多）时，列表就不方便了，为了不重不漏的列出所有可能结果，通常采用树形图。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9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/>
      <p:bldP spid="17920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8" name="Rectangle 6"/>
          <p:cNvSpPr>
            <a:spLocks noChangeArrowheads="1"/>
          </p:cNvSpPr>
          <p:nvPr/>
        </p:nvSpPr>
        <p:spPr bwMode="auto">
          <a:xfrm>
            <a:off x="1600200" y="2362200"/>
            <a:ext cx="6629400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dirty="0">
                <a:latin typeface="新宋体" panose="02010609030101010101" charset="-122"/>
                <a:ea typeface="新宋体" panose="02010609030101010101" charset="-122"/>
              </a:rPr>
              <a:t>第一步：可能产生的结果为</a:t>
            </a:r>
            <a:r>
              <a:rPr lang="en-US" altLang="zh-CN" dirty="0">
                <a:latin typeface="新宋体" panose="02010609030101010101" charset="-122"/>
                <a:ea typeface="新宋体" panose="02010609030101010101" charset="-122"/>
              </a:rPr>
              <a:t>A</a:t>
            </a:r>
            <a:r>
              <a:rPr lang="zh-CN" altLang="en-US" dirty="0">
                <a:latin typeface="新宋体" panose="02010609030101010101" charset="-122"/>
                <a:ea typeface="新宋体" panose="02010609030101010101" charset="-122"/>
              </a:rPr>
              <a:t>和</a:t>
            </a:r>
            <a:r>
              <a:rPr lang="en-US" altLang="zh-CN" dirty="0">
                <a:latin typeface="新宋体" panose="02010609030101010101" charset="-122"/>
                <a:ea typeface="新宋体" panose="02010609030101010101" charset="-122"/>
              </a:rPr>
              <a:t>B</a:t>
            </a:r>
            <a:r>
              <a:rPr lang="zh-CN" altLang="en-US" dirty="0">
                <a:latin typeface="新宋体" panose="02010609030101010101" charset="-122"/>
                <a:ea typeface="新宋体" panose="02010609030101010101" charset="-122"/>
              </a:rPr>
              <a:t>，两者出现的可能性相同且不分先后，写在第一行。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dirty="0">
                <a:latin typeface="新宋体" panose="02010609030101010101" charset="-122"/>
                <a:ea typeface="新宋体" panose="02010609030101010101" charset="-122"/>
              </a:rPr>
              <a:t>第二步：可能产生的结果有</a:t>
            </a:r>
            <a:r>
              <a:rPr lang="en-US" altLang="zh-CN" dirty="0">
                <a:latin typeface="新宋体" panose="02010609030101010101" charset="-122"/>
                <a:ea typeface="新宋体" panose="02010609030101010101" charset="-122"/>
              </a:rPr>
              <a:t>C</a:t>
            </a:r>
            <a:r>
              <a:rPr lang="zh-CN" altLang="en-US" dirty="0">
                <a:latin typeface="新宋体" panose="02010609030101010101" charset="-122"/>
                <a:ea typeface="新宋体" panose="02010609030101010101" charset="-122"/>
              </a:rPr>
              <a:t>、</a:t>
            </a:r>
            <a:r>
              <a:rPr lang="en-US" altLang="zh-CN" dirty="0">
                <a:latin typeface="新宋体" panose="02010609030101010101" charset="-122"/>
                <a:ea typeface="新宋体" panose="02010609030101010101" charset="-122"/>
              </a:rPr>
              <a:t>D</a:t>
            </a:r>
            <a:r>
              <a:rPr lang="zh-CN" altLang="en-US" dirty="0">
                <a:latin typeface="新宋体" panose="02010609030101010101" charset="-122"/>
                <a:ea typeface="新宋体" panose="02010609030101010101" charset="-122"/>
              </a:rPr>
              <a:t>和</a:t>
            </a:r>
            <a:r>
              <a:rPr lang="en-US" altLang="zh-CN" dirty="0">
                <a:latin typeface="新宋体" panose="02010609030101010101" charset="-122"/>
                <a:ea typeface="新宋体" panose="02010609030101010101" charset="-122"/>
              </a:rPr>
              <a:t>E</a:t>
            </a:r>
            <a:r>
              <a:rPr lang="zh-CN" altLang="en-US" dirty="0">
                <a:latin typeface="新宋体" panose="02010609030101010101" charset="-122"/>
                <a:ea typeface="新宋体" panose="02010609030101010101" charset="-122"/>
              </a:rPr>
              <a:t>，三者出现的可能性相同且不分先后，从</a:t>
            </a:r>
            <a:r>
              <a:rPr lang="en-US" altLang="zh-CN" dirty="0">
                <a:latin typeface="新宋体" panose="02010609030101010101" charset="-122"/>
                <a:ea typeface="新宋体" panose="02010609030101010101" charset="-122"/>
              </a:rPr>
              <a:t>A</a:t>
            </a:r>
            <a:r>
              <a:rPr lang="zh-CN" altLang="en-US" dirty="0">
                <a:latin typeface="新宋体" panose="02010609030101010101" charset="-122"/>
                <a:ea typeface="新宋体" panose="02010609030101010101" charset="-122"/>
              </a:rPr>
              <a:t>和</a:t>
            </a:r>
            <a:r>
              <a:rPr lang="en-US" altLang="zh-CN" dirty="0">
                <a:latin typeface="新宋体" panose="02010609030101010101" charset="-122"/>
                <a:ea typeface="新宋体" panose="02010609030101010101" charset="-122"/>
              </a:rPr>
              <a:t>B</a:t>
            </a:r>
            <a:r>
              <a:rPr lang="zh-CN" altLang="en-US" dirty="0">
                <a:latin typeface="新宋体" panose="02010609030101010101" charset="-122"/>
                <a:ea typeface="新宋体" panose="02010609030101010101" charset="-122"/>
              </a:rPr>
              <a:t>分别画出三个分支，在分支下的第二行分别写上</a:t>
            </a:r>
            <a:r>
              <a:rPr lang="en-US" altLang="zh-CN" dirty="0">
                <a:latin typeface="新宋体" panose="02010609030101010101" charset="-122"/>
                <a:ea typeface="新宋体" panose="02010609030101010101" charset="-122"/>
              </a:rPr>
              <a:t>C</a:t>
            </a:r>
            <a:r>
              <a:rPr lang="zh-CN" altLang="en-US" dirty="0">
                <a:latin typeface="新宋体" panose="02010609030101010101" charset="-122"/>
                <a:ea typeface="新宋体" panose="02010609030101010101" charset="-122"/>
              </a:rPr>
              <a:t>、</a:t>
            </a:r>
            <a:r>
              <a:rPr lang="en-US" altLang="zh-CN" dirty="0">
                <a:latin typeface="新宋体" panose="02010609030101010101" charset="-122"/>
                <a:ea typeface="新宋体" panose="02010609030101010101" charset="-122"/>
              </a:rPr>
              <a:t>D</a:t>
            </a:r>
            <a:r>
              <a:rPr lang="zh-CN" altLang="en-US" dirty="0">
                <a:latin typeface="新宋体" panose="02010609030101010101" charset="-122"/>
                <a:ea typeface="新宋体" panose="02010609030101010101" charset="-122"/>
              </a:rPr>
              <a:t>和</a:t>
            </a:r>
            <a:r>
              <a:rPr lang="en-US" altLang="zh-CN" dirty="0">
                <a:latin typeface="新宋体" panose="02010609030101010101" charset="-122"/>
                <a:ea typeface="新宋体" panose="02010609030101010101" charset="-122"/>
              </a:rPr>
              <a:t>E</a:t>
            </a:r>
            <a:r>
              <a:rPr lang="zh-CN" altLang="en-US" dirty="0">
                <a:latin typeface="新宋体" panose="02010609030101010101" charset="-122"/>
                <a:ea typeface="新宋体" panose="02010609030101010101" charset="-122"/>
              </a:rPr>
              <a:t>。</a:t>
            </a:r>
          </a:p>
        </p:txBody>
      </p:sp>
      <p:sp>
        <p:nvSpPr>
          <p:cNvPr id="182279" name="Rectangle 7"/>
          <p:cNvSpPr>
            <a:spLocks noChangeArrowheads="1"/>
          </p:cNvSpPr>
          <p:nvPr/>
        </p:nvSpPr>
        <p:spPr bwMode="auto">
          <a:xfrm>
            <a:off x="2438400" y="1143000"/>
            <a:ext cx="2317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/>
              <a:t>树形图的方法</a:t>
            </a:r>
          </a:p>
        </p:txBody>
      </p:sp>
      <p:grpSp>
        <p:nvGrpSpPr>
          <p:cNvPr id="182280" name="Group 8"/>
          <p:cNvGrpSpPr/>
          <p:nvPr/>
        </p:nvGrpSpPr>
        <p:grpSpPr bwMode="auto">
          <a:xfrm>
            <a:off x="1447800" y="914400"/>
            <a:ext cx="5899150" cy="969963"/>
            <a:chOff x="556" y="2592"/>
            <a:chExt cx="3716" cy="611"/>
          </a:xfrm>
        </p:grpSpPr>
        <p:sp>
          <p:nvSpPr>
            <p:cNvPr id="182281" name="AutoShape 9"/>
            <p:cNvSpPr>
              <a:spLocks noChangeArrowheads="1"/>
            </p:cNvSpPr>
            <p:nvPr/>
          </p:nvSpPr>
          <p:spPr bwMode="blackWhite">
            <a:xfrm>
              <a:off x="768" y="3120"/>
              <a:ext cx="3504" cy="83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41716 w 1000"/>
                <a:gd name="T3" fmla="*/ 0 h 1000"/>
                <a:gd name="T4" fmla="*/ 42217 w 1000"/>
                <a:gd name="T5" fmla="*/ 500 h 1000"/>
                <a:gd name="T6" fmla="*/ 41717 w 1000"/>
                <a:gd name="T7" fmla="*/ 1000 h 1000"/>
                <a:gd name="T8" fmla="*/ 0 w 1000"/>
                <a:gd name="T9" fmla="*/ 1000 h 1000"/>
                <a:gd name="T10" fmla="*/ 0 w 1000"/>
                <a:gd name="T11" fmla="*/ 0 h 1000"/>
                <a:gd name="T12" fmla="*/ G4 w 1000"/>
                <a:gd name="T13" fmla="*/ G1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42217" h="1000">
                  <a:moveTo>
                    <a:pt x="0" y="0"/>
                  </a:moveTo>
                  <a:lnTo>
                    <a:pt x="41716" y="0"/>
                  </a:lnTo>
                  <a:cubicBezTo>
                    <a:pt x="41993" y="0"/>
                    <a:pt x="42217" y="223"/>
                    <a:pt x="42217" y="500"/>
                  </a:cubicBezTo>
                  <a:cubicBezTo>
                    <a:pt x="42217" y="776"/>
                    <a:pt x="41993" y="999"/>
                    <a:pt x="417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zh-CN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  <a:ea typeface="黑体" panose="02010609060101010101" pitchFamily="49" charset="-122"/>
                <a:sym typeface="Wingdings" panose="05000000000000000000" pitchFamily="2" charset="2"/>
              </a:endParaRPr>
            </a:p>
          </p:txBody>
        </p:sp>
        <p:grpSp>
          <p:nvGrpSpPr>
            <p:cNvPr id="182282" name="Group 10"/>
            <p:cNvGrpSpPr>
              <a:grpSpLocks noChangeAspect="1"/>
            </p:cNvGrpSpPr>
            <p:nvPr/>
          </p:nvGrpSpPr>
          <p:grpSpPr bwMode="auto">
            <a:xfrm>
              <a:off x="556" y="2592"/>
              <a:ext cx="418" cy="611"/>
              <a:chOff x="1066" y="210"/>
              <a:chExt cx="2993" cy="3810"/>
            </a:xfrm>
          </p:grpSpPr>
          <p:grpSp>
            <p:nvGrpSpPr>
              <p:cNvPr id="182283" name="Group 11"/>
              <p:cNvGrpSpPr>
                <a:grpSpLocks noChangeAspect="1"/>
              </p:cNvGrpSpPr>
              <p:nvPr/>
            </p:nvGrpSpPr>
            <p:grpSpPr bwMode="auto">
              <a:xfrm>
                <a:off x="1269" y="618"/>
                <a:ext cx="2790" cy="3402"/>
                <a:chOff x="1269" y="618"/>
                <a:chExt cx="2790" cy="3402"/>
              </a:xfrm>
            </p:grpSpPr>
            <p:sp>
              <p:nvSpPr>
                <p:cNvPr id="182284" name="Oval 12"/>
                <p:cNvSpPr>
                  <a:spLocks noChangeAspect="1" noChangeArrowheads="1"/>
                </p:cNvSpPr>
                <p:nvPr/>
              </p:nvSpPr>
              <p:spPr bwMode="auto">
                <a:xfrm>
                  <a:off x="1429" y="618"/>
                  <a:ext cx="2404" cy="3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FF66"/>
                    </a:gs>
                  </a:gsLst>
                  <a:lin ang="2700000" scaled="1"/>
                </a:gradFill>
                <a:ln w="12700" algn="ctr">
                  <a:solidFill>
                    <a:srgbClr val="996633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82285" name="Group 13"/>
                <p:cNvGrpSpPr>
                  <a:grpSpLocks noChangeAspect="1"/>
                </p:cNvGrpSpPr>
                <p:nvPr/>
              </p:nvGrpSpPr>
              <p:grpSpPr bwMode="auto">
                <a:xfrm>
                  <a:off x="1269" y="1071"/>
                  <a:ext cx="2790" cy="2949"/>
                  <a:chOff x="1269" y="1071"/>
                  <a:chExt cx="2790" cy="2949"/>
                </a:xfrm>
              </p:grpSpPr>
              <p:sp>
                <p:nvSpPr>
                  <p:cNvPr id="182286" name="Freeform 14"/>
                  <p:cNvSpPr>
                    <a:spLocks noChangeAspect="1"/>
                  </p:cNvSpPr>
                  <p:nvPr/>
                </p:nvSpPr>
                <p:spPr bwMode="auto">
                  <a:xfrm>
                    <a:off x="1269" y="1823"/>
                    <a:ext cx="2120" cy="449"/>
                  </a:xfrm>
                  <a:custGeom>
                    <a:avLst/>
                    <a:gdLst>
                      <a:gd name="T0" fmla="*/ 0 w 1497"/>
                      <a:gd name="T1" fmla="*/ 0 h 317"/>
                      <a:gd name="T2" fmla="*/ 817 w 1497"/>
                      <a:gd name="T3" fmla="*/ 227 h 317"/>
                      <a:gd name="T4" fmla="*/ 1497 w 1497"/>
                      <a:gd name="T5" fmla="*/ 45 h 317"/>
                      <a:gd name="T6" fmla="*/ 1497 w 1497"/>
                      <a:gd name="T7" fmla="*/ 136 h 317"/>
                      <a:gd name="T8" fmla="*/ 817 w 1497"/>
                      <a:gd name="T9" fmla="*/ 317 h 317"/>
                      <a:gd name="T10" fmla="*/ 0 w 1497"/>
                      <a:gd name="T11" fmla="*/ 90 h 317"/>
                      <a:gd name="T12" fmla="*/ 0 w 1497"/>
                      <a:gd name="T13" fmla="*/ 0 h 3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97" h="317">
                        <a:moveTo>
                          <a:pt x="0" y="0"/>
                        </a:moveTo>
                        <a:lnTo>
                          <a:pt x="817" y="227"/>
                        </a:lnTo>
                        <a:lnTo>
                          <a:pt x="1497" y="45"/>
                        </a:lnTo>
                        <a:lnTo>
                          <a:pt x="1497" y="136"/>
                        </a:lnTo>
                        <a:lnTo>
                          <a:pt x="817" y="317"/>
                        </a:lnTo>
                        <a:lnTo>
                          <a:pt x="0" y="9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9900"/>
                      </a:gs>
                      <a:gs pos="100000">
                        <a:srgbClr val="CC6600"/>
                      </a:gs>
                    </a:gsLst>
                    <a:lin ang="0" scaled="1"/>
                  </a:gradFill>
                  <a:ln w="38100" cap="flat" cmpd="sng">
                    <a:solidFill>
                      <a:schemeClr val="tx1"/>
                    </a:solidFill>
                    <a:prstDash val="solid"/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2287" name="Freeform 15" descr="栎木"/>
                  <p:cNvSpPr>
                    <a:spLocks noChangeAspect="1"/>
                  </p:cNvSpPr>
                  <p:nvPr/>
                </p:nvSpPr>
                <p:spPr bwMode="auto">
                  <a:xfrm>
                    <a:off x="1269" y="1565"/>
                    <a:ext cx="2120" cy="579"/>
                  </a:xfrm>
                  <a:custGeom>
                    <a:avLst/>
                    <a:gdLst>
                      <a:gd name="T0" fmla="*/ 0 w 1497"/>
                      <a:gd name="T1" fmla="*/ 182 h 409"/>
                      <a:gd name="T2" fmla="*/ 817 w 1497"/>
                      <a:gd name="T3" fmla="*/ 409 h 409"/>
                      <a:gd name="T4" fmla="*/ 1497 w 1497"/>
                      <a:gd name="T5" fmla="*/ 227 h 409"/>
                      <a:gd name="T6" fmla="*/ 590 w 1497"/>
                      <a:gd name="T7" fmla="*/ 0 h 409"/>
                      <a:gd name="T8" fmla="*/ 0 w 1497"/>
                      <a:gd name="T9" fmla="*/ 182 h 4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97" h="409">
                        <a:moveTo>
                          <a:pt x="0" y="182"/>
                        </a:moveTo>
                        <a:lnTo>
                          <a:pt x="817" y="409"/>
                        </a:lnTo>
                        <a:lnTo>
                          <a:pt x="1497" y="227"/>
                        </a:lnTo>
                        <a:lnTo>
                          <a:pt x="590" y="0"/>
                        </a:lnTo>
                        <a:lnTo>
                          <a:pt x="0" y="182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38100" cap="flat" cmpd="sng">
                    <a:solidFill>
                      <a:srgbClr val="996633"/>
                    </a:solidFill>
                    <a:prstDash val="solid"/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2288" name="Freeform 16" descr="棕色大理石"/>
                  <p:cNvSpPr>
                    <a:spLocks noChangeAspect="1"/>
                  </p:cNvSpPr>
                  <p:nvPr/>
                </p:nvSpPr>
                <p:spPr bwMode="auto">
                  <a:xfrm>
                    <a:off x="1462" y="2015"/>
                    <a:ext cx="1671" cy="578"/>
                  </a:xfrm>
                  <a:custGeom>
                    <a:avLst/>
                    <a:gdLst>
                      <a:gd name="T0" fmla="*/ 0 w 1180"/>
                      <a:gd name="T1" fmla="*/ 0 h 408"/>
                      <a:gd name="T2" fmla="*/ 726 w 1180"/>
                      <a:gd name="T3" fmla="*/ 181 h 408"/>
                      <a:gd name="T4" fmla="*/ 1180 w 1180"/>
                      <a:gd name="T5" fmla="*/ 45 h 408"/>
                      <a:gd name="T6" fmla="*/ 1134 w 1180"/>
                      <a:gd name="T7" fmla="*/ 227 h 408"/>
                      <a:gd name="T8" fmla="*/ 726 w 1180"/>
                      <a:gd name="T9" fmla="*/ 408 h 408"/>
                      <a:gd name="T10" fmla="*/ 46 w 1180"/>
                      <a:gd name="T11" fmla="*/ 181 h 408"/>
                      <a:gd name="T12" fmla="*/ 0 w 1180"/>
                      <a:gd name="T13" fmla="*/ 0 h 4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80" h="408">
                        <a:moveTo>
                          <a:pt x="0" y="0"/>
                        </a:moveTo>
                        <a:lnTo>
                          <a:pt x="726" y="181"/>
                        </a:lnTo>
                        <a:lnTo>
                          <a:pt x="1180" y="45"/>
                        </a:lnTo>
                        <a:lnTo>
                          <a:pt x="1134" y="227"/>
                        </a:lnTo>
                        <a:lnTo>
                          <a:pt x="726" y="408"/>
                        </a:lnTo>
                        <a:lnTo>
                          <a:pt x="46" y="1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3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2289" name="Freeform 17"/>
                  <p:cNvSpPr>
                    <a:spLocks noChangeAspect="1"/>
                  </p:cNvSpPr>
                  <p:nvPr/>
                </p:nvSpPr>
                <p:spPr bwMode="auto">
                  <a:xfrm>
                    <a:off x="2168" y="2464"/>
                    <a:ext cx="193" cy="772"/>
                  </a:xfrm>
                  <a:custGeom>
                    <a:avLst/>
                    <a:gdLst>
                      <a:gd name="T0" fmla="*/ 0 w 136"/>
                      <a:gd name="T1" fmla="*/ 0 h 545"/>
                      <a:gd name="T2" fmla="*/ 136 w 136"/>
                      <a:gd name="T3" fmla="*/ 46 h 545"/>
                      <a:gd name="T4" fmla="*/ 91 w 136"/>
                      <a:gd name="T5" fmla="*/ 136 h 545"/>
                      <a:gd name="T6" fmla="*/ 136 w 136"/>
                      <a:gd name="T7" fmla="*/ 318 h 545"/>
                      <a:gd name="T8" fmla="*/ 136 w 136"/>
                      <a:gd name="T9" fmla="*/ 545 h 545"/>
                      <a:gd name="T10" fmla="*/ 46 w 136"/>
                      <a:gd name="T11" fmla="*/ 545 h 545"/>
                      <a:gd name="T12" fmla="*/ 0 w 136"/>
                      <a:gd name="T13" fmla="*/ 318 h 545"/>
                      <a:gd name="T14" fmla="*/ 0 w 136"/>
                      <a:gd name="T15" fmla="*/ 182 h 545"/>
                      <a:gd name="T16" fmla="*/ 0 w 136"/>
                      <a:gd name="T17" fmla="*/ 0 h 5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6" h="545">
                        <a:moveTo>
                          <a:pt x="0" y="0"/>
                        </a:moveTo>
                        <a:lnTo>
                          <a:pt x="136" y="46"/>
                        </a:lnTo>
                        <a:lnTo>
                          <a:pt x="91" y="136"/>
                        </a:lnTo>
                        <a:lnTo>
                          <a:pt x="136" y="318"/>
                        </a:lnTo>
                        <a:lnTo>
                          <a:pt x="136" y="545"/>
                        </a:lnTo>
                        <a:lnTo>
                          <a:pt x="46" y="545"/>
                        </a:lnTo>
                        <a:lnTo>
                          <a:pt x="0" y="318"/>
                        </a:lnTo>
                        <a:lnTo>
                          <a:pt x="0" y="18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666699"/>
                      </a:gs>
                      <a:gs pos="50000">
                        <a:schemeClr val="bg1"/>
                      </a:gs>
                      <a:gs pos="100000">
                        <a:srgbClr val="666699"/>
                      </a:gs>
                    </a:gsLst>
                    <a:lin ang="0" scaled="1"/>
                  </a:gradFill>
                  <a:ln w="38100" cap="flat" cmpd="sng">
                    <a:solidFill>
                      <a:schemeClr val="tx1"/>
                    </a:solidFill>
                    <a:prstDash val="solid"/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2290" name="Freeform 18"/>
                  <p:cNvSpPr>
                    <a:spLocks noChangeAspect="1"/>
                  </p:cNvSpPr>
                  <p:nvPr/>
                </p:nvSpPr>
                <p:spPr bwMode="auto">
                  <a:xfrm>
                    <a:off x="2109" y="3143"/>
                    <a:ext cx="370" cy="158"/>
                  </a:xfrm>
                  <a:custGeom>
                    <a:avLst/>
                    <a:gdLst>
                      <a:gd name="T0" fmla="*/ 181 w 370"/>
                      <a:gd name="T1" fmla="*/ 106 h 158"/>
                      <a:gd name="T2" fmla="*/ 91 w 370"/>
                      <a:gd name="T3" fmla="*/ 106 h 158"/>
                      <a:gd name="T4" fmla="*/ 91 w 370"/>
                      <a:gd name="T5" fmla="*/ 15 h 158"/>
                      <a:gd name="T6" fmla="*/ 0 w 370"/>
                      <a:gd name="T7" fmla="*/ 106 h 158"/>
                      <a:gd name="T8" fmla="*/ 91 w 370"/>
                      <a:gd name="T9" fmla="*/ 151 h 158"/>
                      <a:gd name="T10" fmla="*/ 272 w 370"/>
                      <a:gd name="T11" fmla="*/ 151 h 158"/>
                      <a:gd name="T12" fmla="*/ 363 w 370"/>
                      <a:gd name="T13" fmla="*/ 106 h 158"/>
                      <a:gd name="T14" fmla="*/ 317 w 370"/>
                      <a:gd name="T15" fmla="*/ 15 h 158"/>
                      <a:gd name="T16" fmla="*/ 227 w 370"/>
                      <a:gd name="T17" fmla="*/ 15 h 158"/>
                      <a:gd name="T18" fmla="*/ 272 w 370"/>
                      <a:gd name="T19" fmla="*/ 106 h 158"/>
                      <a:gd name="T20" fmla="*/ 181 w 370"/>
                      <a:gd name="T21" fmla="*/ 106 h 1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70" h="158">
                        <a:moveTo>
                          <a:pt x="181" y="106"/>
                        </a:moveTo>
                        <a:cubicBezTo>
                          <a:pt x="151" y="106"/>
                          <a:pt x="106" y="121"/>
                          <a:pt x="91" y="106"/>
                        </a:cubicBezTo>
                        <a:cubicBezTo>
                          <a:pt x="76" y="91"/>
                          <a:pt x="106" y="15"/>
                          <a:pt x="91" y="15"/>
                        </a:cubicBezTo>
                        <a:cubicBezTo>
                          <a:pt x="76" y="15"/>
                          <a:pt x="0" y="83"/>
                          <a:pt x="0" y="106"/>
                        </a:cubicBezTo>
                        <a:cubicBezTo>
                          <a:pt x="0" y="129"/>
                          <a:pt x="46" y="144"/>
                          <a:pt x="91" y="151"/>
                        </a:cubicBezTo>
                        <a:cubicBezTo>
                          <a:pt x="136" y="158"/>
                          <a:pt x="227" y="158"/>
                          <a:pt x="272" y="151"/>
                        </a:cubicBezTo>
                        <a:cubicBezTo>
                          <a:pt x="317" y="144"/>
                          <a:pt x="356" y="129"/>
                          <a:pt x="363" y="106"/>
                        </a:cubicBezTo>
                        <a:cubicBezTo>
                          <a:pt x="370" y="83"/>
                          <a:pt x="340" y="30"/>
                          <a:pt x="317" y="15"/>
                        </a:cubicBezTo>
                        <a:cubicBezTo>
                          <a:pt x="294" y="0"/>
                          <a:pt x="234" y="0"/>
                          <a:pt x="227" y="15"/>
                        </a:cubicBezTo>
                        <a:cubicBezTo>
                          <a:pt x="220" y="30"/>
                          <a:pt x="280" y="91"/>
                          <a:pt x="272" y="106"/>
                        </a:cubicBezTo>
                        <a:cubicBezTo>
                          <a:pt x="264" y="121"/>
                          <a:pt x="211" y="106"/>
                          <a:pt x="181" y="106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CCECFF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solidFill>
                      <a:schemeClr val="tx1"/>
                    </a:solidFill>
                    <a:prstDash val="solid"/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2291" name="Freeform 19"/>
                  <p:cNvSpPr>
                    <a:spLocks noChangeAspect="1"/>
                  </p:cNvSpPr>
                  <p:nvPr/>
                </p:nvSpPr>
                <p:spPr bwMode="auto">
                  <a:xfrm>
                    <a:off x="1565" y="3113"/>
                    <a:ext cx="1587" cy="907"/>
                  </a:xfrm>
                  <a:custGeom>
                    <a:avLst/>
                    <a:gdLst>
                      <a:gd name="T0" fmla="*/ 1496 w 1587"/>
                      <a:gd name="T1" fmla="*/ 0 h 907"/>
                      <a:gd name="T2" fmla="*/ 1587 w 1587"/>
                      <a:gd name="T3" fmla="*/ 90 h 907"/>
                      <a:gd name="T4" fmla="*/ 1496 w 1587"/>
                      <a:gd name="T5" fmla="*/ 181 h 907"/>
                      <a:gd name="T6" fmla="*/ 907 w 1587"/>
                      <a:gd name="T7" fmla="*/ 499 h 907"/>
                      <a:gd name="T8" fmla="*/ 1224 w 1587"/>
                      <a:gd name="T9" fmla="*/ 589 h 907"/>
                      <a:gd name="T10" fmla="*/ 1406 w 1587"/>
                      <a:gd name="T11" fmla="*/ 725 h 907"/>
                      <a:gd name="T12" fmla="*/ 1360 w 1587"/>
                      <a:gd name="T13" fmla="*/ 861 h 907"/>
                      <a:gd name="T14" fmla="*/ 1270 w 1587"/>
                      <a:gd name="T15" fmla="*/ 907 h 907"/>
                      <a:gd name="T16" fmla="*/ 1134 w 1587"/>
                      <a:gd name="T17" fmla="*/ 816 h 907"/>
                      <a:gd name="T18" fmla="*/ 771 w 1587"/>
                      <a:gd name="T19" fmla="*/ 725 h 907"/>
                      <a:gd name="T20" fmla="*/ 226 w 1587"/>
                      <a:gd name="T21" fmla="*/ 635 h 907"/>
                      <a:gd name="T22" fmla="*/ 90 w 1587"/>
                      <a:gd name="T23" fmla="*/ 635 h 907"/>
                      <a:gd name="T24" fmla="*/ 0 w 1587"/>
                      <a:gd name="T25" fmla="*/ 544 h 907"/>
                      <a:gd name="T26" fmla="*/ 90 w 1587"/>
                      <a:gd name="T27" fmla="*/ 453 h 907"/>
                      <a:gd name="T28" fmla="*/ 362 w 1587"/>
                      <a:gd name="T29" fmla="*/ 453 h 907"/>
                      <a:gd name="T30" fmla="*/ 589 w 1587"/>
                      <a:gd name="T31" fmla="*/ 453 h 907"/>
                      <a:gd name="T32" fmla="*/ 680 w 1587"/>
                      <a:gd name="T33" fmla="*/ 453 h 907"/>
                      <a:gd name="T34" fmla="*/ 635 w 1587"/>
                      <a:gd name="T35" fmla="*/ 362 h 907"/>
                      <a:gd name="T36" fmla="*/ 589 w 1587"/>
                      <a:gd name="T37" fmla="*/ 226 h 907"/>
                      <a:gd name="T38" fmla="*/ 544 w 1587"/>
                      <a:gd name="T39" fmla="*/ 136 h 907"/>
                      <a:gd name="T40" fmla="*/ 635 w 1587"/>
                      <a:gd name="T41" fmla="*/ 181 h 907"/>
                      <a:gd name="T42" fmla="*/ 771 w 1587"/>
                      <a:gd name="T43" fmla="*/ 181 h 907"/>
                      <a:gd name="T44" fmla="*/ 861 w 1587"/>
                      <a:gd name="T45" fmla="*/ 181 h 907"/>
                      <a:gd name="T46" fmla="*/ 907 w 1587"/>
                      <a:gd name="T47" fmla="*/ 90 h 907"/>
                      <a:gd name="T48" fmla="*/ 907 w 1587"/>
                      <a:gd name="T49" fmla="*/ 226 h 907"/>
                      <a:gd name="T50" fmla="*/ 861 w 1587"/>
                      <a:gd name="T51" fmla="*/ 362 h 907"/>
                      <a:gd name="T52" fmla="*/ 1224 w 1587"/>
                      <a:gd name="T53" fmla="*/ 181 h 907"/>
                      <a:gd name="T54" fmla="*/ 1360 w 1587"/>
                      <a:gd name="T55" fmla="*/ 136 h 907"/>
                      <a:gd name="T56" fmla="*/ 1406 w 1587"/>
                      <a:gd name="T57" fmla="*/ 45 h 907"/>
                      <a:gd name="T58" fmla="*/ 1496 w 1587"/>
                      <a:gd name="T59" fmla="*/ 0 h 9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587" h="907">
                        <a:moveTo>
                          <a:pt x="1496" y="0"/>
                        </a:moveTo>
                        <a:lnTo>
                          <a:pt x="1587" y="90"/>
                        </a:lnTo>
                        <a:lnTo>
                          <a:pt x="1496" y="181"/>
                        </a:lnTo>
                        <a:lnTo>
                          <a:pt x="907" y="499"/>
                        </a:lnTo>
                        <a:lnTo>
                          <a:pt x="1224" y="589"/>
                        </a:lnTo>
                        <a:lnTo>
                          <a:pt x="1406" y="725"/>
                        </a:lnTo>
                        <a:lnTo>
                          <a:pt x="1360" y="861"/>
                        </a:lnTo>
                        <a:lnTo>
                          <a:pt x="1270" y="907"/>
                        </a:lnTo>
                        <a:lnTo>
                          <a:pt x="1134" y="816"/>
                        </a:lnTo>
                        <a:lnTo>
                          <a:pt x="771" y="725"/>
                        </a:lnTo>
                        <a:lnTo>
                          <a:pt x="226" y="635"/>
                        </a:lnTo>
                        <a:lnTo>
                          <a:pt x="90" y="635"/>
                        </a:lnTo>
                        <a:lnTo>
                          <a:pt x="0" y="544"/>
                        </a:lnTo>
                        <a:lnTo>
                          <a:pt x="90" y="453"/>
                        </a:lnTo>
                        <a:lnTo>
                          <a:pt x="362" y="453"/>
                        </a:lnTo>
                        <a:lnTo>
                          <a:pt x="589" y="453"/>
                        </a:lnTo>
                        <a:lnTo>
                          <a:pt x="680" y="453"/>
                        </a:lnTo>
                        <a:lnTo>
                          <a:pt x="635" y="362"/>
                        </a:lnTo>
                        <a:lnTo>
                          <a:pt x="589" y="226"/>
                        </a:lnTo>
                        <a:lnTo>
                          <a:pt x="544" y="136"/>
                        </a:lnTo>
                        <a:lnTo>
                          <a:pt x="635" y="181"/>
                        </a:lnTo>
                        <a:lnTo>
                          <a:pt x="771" y="181"/>
                        </a:lnTo>
                        <a:lnTo>
                          <a:pt x="861" y="181"/>
                        </a:lnTo>
                        <a:lnTo>
                          <a:pt x="907" y="90"/>
                        </a:lnTo>
                        <a:lnTo>
                          <a:pt x="907" y="226"/>
                        </a:lnTo>
                        <a:lnTo>
                          <a:pt x="861" y="362"/>
                        </a:lnTo>
                        <a:lnTo>
                          <a:pt x="1224" y="181"/>
                        </a:lnTo>
                        <a:lnTo>
                          <a:pt x="1360" y="136"/>
                        </a:lnTo>
                        <a:lnTo>
                          <a:pt x="1406" y="45"/>
                        </a:lnTo>
                        <a:lnTo>
                          <a:pt x="1496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666699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38100" cap="flat" cmpd="sng">
                    <a:solidFill>
                      <a:schemeClr val="tx1"/>
                    </a:solidFill>
                    <a:prstDash val="solid"/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2292" name="Freeform 20"/>
                  <p:cNvSpPr>
                    <a:spLocks noChangeAspect="1"/>
                  </p:cNvSpPr>
                  <p:nvPr/>
                </p:nvSpPr>
                <p:spPr bwMode="auto">
                  <a:xfrm>
                    <a:off x="3016" y="2523"/>
                    <a:ext cx="817" cy="726"/>
                  </a:xfrm>
                  <a:custGeom>
                    <a:avLst/>
                    <a:gdLst>
                      <a:gd name="T0" fmla="*/ 182 w 817"/>
                      <a:gd name="T1" fmla="*/ 0 h 726"/>
                      <a:gd name="T2" fmla="*/ 182 w 817"/>
                      <a:gd name="T3" fmla="*/ 136 h 726"/>
                      <a:gd name="T4" fmla="*/ 227 w 817"/>
                      <a:gd name="T5" fmla="*/ 317 h 726"/>
                      <a:gd name="T6" fmla="*/ 227 w 817"/>
                      <a:gd name="T7" fmla="*/ 408 h 726"/>
                      <a:gd name="T8" fmla="*/ 0 w 817"/>
                      <a:gd name="T9" fmla="*/ 499 h 726"/>
                      <a:gd name="T10" fmla="*/ 0 w 817"/>
                      <a:gd name="T11" fmla="*/ 590 h 726"/>
                      <a:gd name="T12" fmla="*/ 136 w 817"/>
                      <a:gd name="T13" fmla="*/ 635 h 726"/>
                      <a:gd name="T14" fmla="*/ 136 w 817"/>
                      <a:gd name="T15" fmla="*/ 726 h 726"/>
                      <a:gd name="T16" fmla="*/ 272 w 817"/>
                      <a:gd name="T17" fmla="*/ 635 h 726"/>
                      <a:gd name="T18" fmla="*/ 363 w 817"/>
                      <a:gd name="T19" fmla="*/ 590 h 726"/>
                      <a:gd name="T20" fmla="*/ 454 w 817"/>
                      <a:gd name="T21" fmla="*/ 590 h 726"/>
                      <a:gd name="T22" fmla="*/ 635 w 817"/>
                      <a:gd name="T23" fmla="*/ 635 h 726"/>
                      <a:gd name="T24" fmla="*/ 771 w 817"/>
                      <a:gd name="T25" fmla="*/ 635 h 726"/>
                      <a:gd name="T26" fmla="*/ 817 w 817"/>
                      <a:gd name="T27" fmla="*/ 544 h 726"/>
                      <a:gd name="T28" fmla="*/ 635 w 817"/>
                      <a:gd name="T29" fmla="*/ 453 h 726"/>
                      <a:gd name="T30" fmla="*/ 499 w 817"/>
                      <a:gd name="T31" fmla="*/ 453 h 726"/>
                      <a:gd name="T32" fmla="*/ 408 w 817"/>
                      <a:gd name="T33" fmla="*/ 272 h 726"/>
                      <a:gd name="T34" fmla="*/ 408 w 817"/>
                      <a:gd name="T35" fmla="*/ 45 h 726"/>
                      <a:gd name="T36" fmla="*/ 182 w 817"/>
                      <a:gd name="T37" fmla="*/ 0 h 7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817" h="726">
                        <a:moveTo>
                          <a:pt x="182" y="0"/>
                        </a:moveTo>
                        <a:lnTo>
                          <a:pt x="182" y="136"/>
                        </a:lnTo>
                        <a:lnTo>
                          <a:pt x="227" y="317"/>
                        </a:lnTo>
                        <a:lnTo>
                          <a:pt x="227" y="408"/>
                        </a:lnTo>
                        <a:lnTo>
                          <a:pt x="0" y="499"/>
                        </a:lnTo>
                        <a:lnTo>
                          <a:pt x="0" y="590"/>
                        </a:lnTo>
                        <a:lnTo>
                          <a:pt x="136" y="635"/>
                        </a:lnTo>
                        <a:lnTo>
                          <a:pt x="136" y="726"/>
                        </a:lnTo>
                        <a:lnTo>
                          <a:pt x="272" y="635"/>
                        </a:lnTo>
                        <a:lnTo>
                          <a:pt x="363" y="590"/>
                        </a:lnTo>
                        <a:lnTo>
                          <a:pt x="454" y="590"/>
                        </a:lnTo>
                        <a:lnTo>
                          <a:pt x="635" y="635"/>
                        </a:lnTo>
                        <a:lnTo>
                          <a:pt x="771" y="635"/>
                        </a:lnTo>
                        <a:lnTo>
                          <a:pt x="817" y="544"/>
                        </a:lnTo>
                        <a:lnTo>
                          <a:pt x="635" y="453"/>
                        </a:lnTo>
                        <a:lnTo>
                          <a:pt x="499" y="453"/>
                        </a:lnTo>
                        <a:lnTo>
                          <a:pt x="408" y="272"/>
                        </a:lnTo>
                        <a:lnTo>
                          <a:pt x="408" y="45"/>
                        </a:lnTo>
                        <a:lnTo>
                          <a:pt x="182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666699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38100" cap="flat" cmpd="sng">
                    <a:solidFill>
                      <a:schemeClr val="tx1"/>
                    </a:solidFill>
                    <a:prstDash val="solid"/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2293" name="Freeform 21"/>
                  <p:cNvSpPr>
                    <a:spLocks noChangeAspect="1"/>
                  </p:cNvSpPr>
                  <p:nvPr/>
                </p:nvSpPr>
                <p:spPr bwMode="auto">
                  <a:xfrm>
                    <a:off x="2835" y="1071"/>
                    <a:ext cx="1224" cy="1497"/>
                  </a:xfrm>
                  <a:custGeom>
                    <a:avLst/>
                    <a:gdLst>
                      <a:gd name="T0" fmla="*/ 0 w 1224"/>
                      <a:gd name="T1" fmla="*/ 1361 h 1497"/>
                      <a:gd name="T2" fmla="*/ 136 w 1224"/>
                      <a:gd name="T3" fmla="*/ 1316 h 1497"/>
                      <a:gd name="T4" fmla="*/ 635 w 1224"/>
                      <a:gd name="T5" fmla="*/ 1407 h 1497"/>
                      <a:gd name="T6" fmla="*/ 1088 w 1224"/>
                      <a:gd name="T7" fmla="*/ 1044 h 1497"/>
                      <a:gd name="T8" fmla="*/ 1043 w 1224"/>
                      <a:gd name="T9" fmla="*/ 227 h 1497"/>
                      <a:gd name="T10" fmla="*/ 317 w 1224"/>
                      <a:gd name="T11" fmla="*/ 136 h 1497"/>
                      <a:gd name="T12" fmla="*/ 317 w 1224"/>
                      <a:gd name="T13" fmla="*/ 46 h 1497"/>
                      <a:gd name="T14" fmla="*/ 453 w 1224"/>
                      <a:gd name="T15" fmla="*/ 0 h 1497"/>
                      <a:gd name="T16" fmla="*/ 1134 w 1224"/>
                      <a:gd name="T17" fmla="*/ 91 h 1497"/>
                      <a:gd name="T18" fmla="*/ 1224 w 1224"/>
                      <a:gd name="T19" fmla="*/ 1134 h 1497"/>
                      <a:gd name="T20" fmla="*/ 861 w 1224"/>
                      <a:gd name="T21" fmla="*/ 1407 h 1497"/>
                      <a:gd name="T22" fmla="*/ 680 w 1224"/>
                      <a:gd name="T23" fmla="*/ 1497 h 1497"/>
                      <a:gd name="T24" fmla="*/ 0 w 1224"/>
                      <a:gd name="T25" fmla="*/ 1361 h 14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224" h="1497">
                        <a:moveTo>
                          <a:pt x="0" y="1361"/>
                        </a:moveTo>
                        <a:lnTo>
                          <a:pt x="136" y="1316"/>
                        </a:lnTo>
                        <a:lnTo>
                          <a:pt x="635" y="1407"/>
                        </a:lnTo>
                        <a:lnTo>
                          <a:pt x="1088" y="1044"/>
                        </a:lnTo>
                        <a:lnTo>
                          <a:pt x="1043" y="227"/>
                        </a:lnTo>
                        <a:lnTo>
                          <a:pt x="317" y="136"/>
                        </a:lnTo>
                        <a:lnTo>
                          <a:pt x="317" y="46"/>
                        </a:lnTo>
                        <a:lnTo>
                          <a:pt x="453" y="0"/>
                        </a:lnTo>
                        <a:lnTo>
                          <a:pt x="1134" y="91"/>
                        </a:lnTo>
                        <a:lnTo>
                          <a:pt x="1224" y="1134"/>
                        </a:lnTo>
                        <a:lnTo>
                          <a:pt x="861" y="1407"/>
                        </a:lnTo>
                        <a:lnTo>
                          <a:pt x="680" y="1497"/>
                        </a:lnTo>
                        <a:lnTo>
                          <a:pt x="0" y="136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66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38100" cap="flat" cmpd="sng">
                    <a:solidFill>
                      <a:schemeClr val="tx1"/>
                    </a:solidFill>
                    <a:prstDash val="solid"/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2294" name="Freeform 22" descr="斜纹布"/>
                  <p:cNvSpPr>
                    <a:spLocks noChangeAspect="1"/>
                  </p:cNvSpPr>
                  <p:nvPr/>
                </p:nvSpPr>
                <p:spPr bwMode="auto">
                  <a:xfrm>
                    <a:off x="2925" y="1207"/>
                    <a:ext cx="998" cy="1225"/>
                  </a:xfrm>
                  <a:custGeom>
                    <a:avLst/>
                    <a:gdLst>
                      <a:gd name="T0" fmla="*/ 227 w 998"/>
                      <a:gd name="T1" fmla="*/ 0 h 1225"/>
                      <a:gd name="T2" fmla="*/ 227 w 998"/>
                      <a:gd name="T3" fmla="*/ 454 h 1225"/>
                      <a:gd name="T4" fmla="*/ 136 w 998"/>
                      <a:gd name="T5" fmla="*/ 590 h 1225"/>
                      <a:gd name="T6" fmla="*/ 454 w 998"/>
                      <a:gd name="T7" fmla="*/ 635 h 1225"/>
                      <a:gd name="T8" fmla="*/ 454 w 998"/>
                      <a:gd name="T9" fmla="*/ 817 h 1225"/>
                      <a:gd name="T10" fmla="*/ 227 w 998"/>
                      <a:gd name="T11" fmla="*/ 862 h 1225"/>
                      <a:gd name="T12" fmla="*/ 136 w 998"/>
                      <a:gd name="T13" fmla="*/ 1089 h 1225"/>
                      <a:gd name="T14" fmla="*/ 0 w 998"/>
                      <a:gd name="T15" fmla="*/ 1180 h 1225"/>
                      <a:gd name="T16" fmla="*/ 545 w 998"/>
                      <a:gd name="T17" fmla="*/ 1225 h 1225"/>
                      <a:gd name="T18" fmla="*/ 998 w 998"/>
                      <a:gd name="T19" fmla="*/ 908 h 1225"/>
                      <a:gd name="T20" fmla="*/ 953 w 998"/>
                      <a:gd name="T21" fmla="*/ 91 h 1225"/>
                      <a:gd name="T22" fmla="*/ 227 w 998"/>
                      <a:gd name="T23" fmla="*/ 0 h 12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998" h="1225">
                        <a:moveTo>
                          <a:pt x="227" y="0"/>
                        </a:moveTo>
                        <a:lnTo>
                          <a:pt x="227" y="454"/>
                        </a:lnTo>
                        <a:lnTo>
                          <a:pt x="136" y="590"/>
                        </a:lnTo>
                        <a:lnTo>
                          <a:pt x="454" y="635"/>
                        </a:lnTo>
                        <a:lnTo>
                          <a:pt x="454" y="817"/>
                        </a:lnTo>
                        <a:lnTo>
                          <a:pt x="227" y="862"/>
                        </a:lnTo>
                        <a:lnTo>
                          <a:pt x="136" y="1089"/>
                        </a:lnTo>
                        <a:lnTo>
                          <a:pt x="0" y="1180"/>
                        </a:lnTo>
                        <a:lnTo>
                          <a:pt x="545" y="1225"/>
                        </a:lnTo>
                        <a:lnTo>
                          <a:pt x="998" y="908"/>
                        </a:lnTo>
                        <a:lnTo>
                          <a:pt x="953" y="91"/>
                        </a:lnTo>
                        <a:lnTo>
                          <a:pt x="227" y="0"/>
                        </a:lnTo>
                        <a:close/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82295" name="Group 23"/>
              <p:cNvGrpSpPr>
                <a:grpSpLocks noChangeAspect="1"/>
              </p:cNvGrpSpPr>
              <p:nvPr/>
            </p:nvGrpSpPr>
            <p:grpSpPr bwMode="auto">
              <a:xfrm>
                <a:off x="1066" y="210"/>
                <a:ext cx="1406" cy="1088"/>
                <a:chOff x="1066" y="210"/>
                <a:chExt cx="1406" cy="1088"/>
              </a:xfrm>
            </p:grpSpPr>
            <p:sp>
              <p:nvSpPr>
                <p:cNvPr id="182296" name="Freeform 24"/>
                <p:cNvSpPr>
                  <a:spLocks noChangeAspect="1"/>
                </p:cNvSpPr>
                <p:nvPr/>
              </p:nvSpPr>
              <p:spPr bwMode="auto">
                <a:xfrm>
                  <a:off x="1066" y="663"/>
                  <a:ext cx="816" cy="635"/>
                </a:xfrm>
                <a:custGeom>
                  <a:avLst/>
                  <a:gdLst>
                    <a:gd name="T0" fmla="*/ 816 w 816"/>
                    <a:gd name="T1" fmla="*/ 499 h 635"/>
                    <a:gd name="T2" fmla="*/ 635 w 816"/>
                    <a:gd name="T3" fmla="*/ 635 h 635"/>
                    <a:gd name="T4" fmla="*/ 45 w 816"/>
                    <a:gd name="T5" fmla="*/ 136 h 635"/>
                    <a:gd name="T6" fmla="*/ 0 w 816"/>
                    <a:gd name="T7" fmla="*/ 0 h 635"/>
                    <a:gd name="T8" fmla="*/ 816 w 816"/>
                    <a:gd name="T9" fmla="*/ 499 h 6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6" h="635">
                      <a:moveTo>
                        <a:pt x="816" y="499"/>
                      </a:moveTo>
                      <a:lnTo>
                        <a:pt x="635" y="635"/>
                      </a:lnTo>
                      <a:lnTo>
                        <a:pt x="45" y="136"/>
                      </a:lnTo>
                      <a:lnTo>
                        <a:pt x="0" y="0"/>
                      </a:lnTo>
                      <a:lnTo>
                        <a:pt x="816" y="499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9900"/>
                    </a:gs>
                    <a:gs pos="100000">
                      <a:srgbClr val="009900">
                        <a:gamma/>
                        <a:invGamma/>
                      </a:srgbClr>
                    </a:gs>
                  </a:gsLst>
                  <a:lin ang="5400000" scaled="1"/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2297" name="Freeform 25"/>
                <p:cNvSpPr>
                  <a:spLocks noChangeAspect="1"/>
                </p:cNvSpPr>
                <p:nvPr/>
              </p:nvSpPr>
              <p:spPr bwMode="auto">
                <a:xfrm>
                  <a:off x="1474" y="210"/>
                  <a:ext cx="680" cy="907"/>
                </a:xfrm>
                <a:custGeom>
                  <a:avLst/>
                  <a:gdLst>
                    <a:gd name="T0" fmla="*/ 453 w 680"/>
                    <a:gd name="T1" fmla="*/ 907 h 907"/>
                    <a:gd name="T2" fmla="*/ 680 w 680"/>
                    <a:gd name="T3" fmla="*/ 771 h 907"/>
                    <a:gd name="T4" fmla="*/ 0 w 680"/>
                    <a:gd name="T5" fmla="*/ 0 h 907"/>
                    <a:gd name="T6" fmla="*/ 0 w 680"/>
                    <a:gd name="T7" fmla="*/ 136 h 907"/>
                    <a:gd name="T8" fmla="*/ 453 w 680"/>
                    <a:gd name="T9" fmla="*/ 907 h 9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0" h="907">
                      <a:moveTo>
                        <a:pt x="453" y="907"/>
                      </a:moveTo>
                      <a:lnTo>
                        <a:pt x="680" y="771"/>
                      </a:lnTo>
                      <a:lnTo>
                        <a:pt x="0" y="0"/>
                      </a:lnTo>
                      <a:lnTo>
                        <a:pt x="0" y="136"/>
                      </a:lnTo>
                      <a:lnTo>
                        <a:pt x="453" y="90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9900"/>
                    </a:gs>
                    <a:gs pos="100000">
                      <a:srgbClr val="009900">
                        <a:gamma/>
                        <a:shade val="90980"/>
                        <a:invGamma/>
                      </a:srgbClr>
                    </a:gs>
                  </a:gsLst>
                  <a:lin ang="5400000" scaled="1"/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2298" name="Freeform 26"/>
                <p:cNvSpPr>
                  <a:spLocks noChangeAspect="1"/>
                </p:cNvSpPr>
                <p:nvPr/>
              </p:nvSpPr>
              <p:spPr bwMode="auto">
                <a:xfrm>
                  <a:off x="2064" y="346"/>
                  <a:ext cx="408" cy="544"/>
                </a:xfrm>
                <a:custGeom>
                  <a:avLst/>
                  <a:gdLst>
                    <a:gd name="T0" fmla="*/ 226 w 408"/>
                    <a:gd name="T1" fmla="*/ 544 h 544"/>
                    <a:gd name="T2" fmla="*/ 408 w 408"/>
                    <a:gd name="T3" fmla="*/ 499 h 544"/>
                    <a:gd name="T4" fmla="*/ 90 w 408"/>
                    <a:gd name="T5" fmla="*/ 0 h 544"/>
                    <a:gd name="T6" fmla="*/ 0 w 408"/>
                    <a:gd name="T7" fmla="*/ 90 h 544"/>
                    <a:gd name="T8" fmla="*/ 226 w 408"/>
                    <a:gd name="T9" fmla="*/ 544 h 5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8" h="544">
                      <a:moveTo>
                        <a:pt x="226" y="544"/>
                      </a:moveTo>
                      <a:lnTo>
                        <a:pt x="408" y="499"/>
                      </a:lnTo>
                      <a:lnTo>
                        <a:pt x="90" y="0"/>
                      </a:lnTo>
                      <a:lnTo>
                        <a:pt x="0" y="90"/>
                      </a:lnTo>
                      <a:lnTo>
                        <a:pt x="226" y="54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9900"/>
                    </a:gs>
                    <a:gs pos="100000">
                      <a:srgbClr val="009900">
                        <a:gamma/>
                        <a:tint val="78824"/>
                        <a:invGamma/>
                      </a:srgbClr>
                    </a:gs>
                  </a:gsLst>
                  <a:lin ang="5400000" scaled="1"/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pic>
        <p:nvPicPr>
          <p:cNvPr id="182300" name="Picture 28" descr="gif015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67600" y="22860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8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8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8" grpId="0"/>
      <p:bldP spid="18227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8" name="Picture 6" descr="003388 (372)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4592638"/>
            <a:ext cx="3429000" cy="249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3721" name="Group 9"/>
          <p:cNvGrpSpPr/>
          <p:nvPr/>
        </p:nvGrpSpPr>
        <p:grpSpPr bwMode="auto">
          <a:xfrm>
            <a:off x="1143000" y="1143000"/>
            <a:ext cx="7239000" cy="3886200"/>
            <a:chOff x="720" y="720"/>
            <a:chExt cx="4560" cy="2448"/>
          </a:xfrm>
        </p:grpSpPr>
        <p:sp>
          <p:nvSpPr>
            <p:cNvPr id="243715" name="AutoShape 3"/>
            <p:cNvSpPr>
              <a:spLocks noChangeArrowheads="1"/>
            </p:cNvSpPr>
            <p:nvPr/>
          </p:nvSpPr>
          <p:spPr bwMode="auto">
            <a:xfrm>
              <a:off x="720" y="816"/>
              <a:ext cx="4560" cy="2352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3716" name="Text Box 4"/>
            <p:cNvSpPr txBox="1">
              <a:spLocks noChangeArrowheads="1"/>
            </p:cNvSpPr>
            <p:nvPr/>
          </p:nvSpPr>
          <p:spPr bwMode="auto">
            <a:xfrm>
              <a:off x="912" y="1304"/>
              <a:ext cx="4272" cy="1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dirty="0">
                  <a:solidFill>
                    <a:srgbClr val="0000FF"/>
                  </a:solidFill>
                  <a:latin typeface="Arial" panose="020B0604020202020204" pitchFamily="34" charset="0"/>
                  <a:ea typeface="华文中宋" panose="02010600040101010101" pitchFamily="2" charset="-122"/>
                </a:rPr>
                <a:t>       </a:t>
              </a:r>
              <a:r>
                <a:rPr lang="zh-CN" altLang="en-US" dirty="0">
                  <a:solidFill>
                    <a:srgbClr val="0000FF"/>
                  </a:solidFill>
                  <a:latin typeface="Arial" panose="020B0604020202020204" pitchFamily="34" charset="0"/>
                  <a:ea typeface="华文中宋" panose="02010600040101010101" pitchFamily="2" charset="-122"/>
                </a:rPr>
                <a:t>不管求什么事件的概率，我们都可以做大量的试验。求频率得概率，这是上一节课的内容，它具有普遍性，但求起来确实很麻烦，是否有比较简单的方法，这种方法就是我们今天要介绍的方法</a:t>
              </a:r>
              <a:r>
                <a:rPr lang="en-US" altLang="zh-CN" dirty="0">
                  <a:solidFill>
                    <a:srgbClr val="0000FF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—</a:t>
              </a:r>
              <a:r>
                <a:rPr lang="zh-CN" altLang="en-US" dirty="0">
                  <a:solidFill>
                    <a:srgbClr val="0000FF"/>
                  </a:solidFill>
                  <a:latin typeface="Arial" panose="020B0604020202020204" pitchFamily="34" charset="0"/>
                  <a:ea typeface="华文中宋" panose="02010600040101010101" pitchFamily="2" charset="-122"/>
                </a:rPr>
                <a:t>列举法。</a:t>
              </a:r>
            </a:p>
          </p:txBody>
        </p:sp>
        <p:pic>
          <p:nvPicPr>
            <p:cNvPr id="243719" name="Picture 7" descr="003388 (412)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60" y="870"/>
              <a:ext cx="630" cy="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3720" name="Picture 8" descr="003388 (62)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3117054">
              <a:off x="2268" y="540"/>
              <a:ext cx="480" cy="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437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437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43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43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3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3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9" name="Rectangle 5"/>
          <p:cNvSpPr>
            <a:spLocks noChangeArrowheads="1"/>
          </p:cNvSpPr>
          <p:nvPr/>
        </p:nvSpPr>
        <p:spPr bwMode="auto">
          <a:xfrm>
            <a:off x="1143000" y="1447800"/>
            <a:ext cx="7315200" cy="440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dirty="0">
                <a:latin typeface="新宋体" panose="02010609030101010101" charset="-122"/>
                <a:ea typeface="新宋体" panose="02010609030101010101" charset="-122"/>
              </a:rPr>
              <a:t>第三步：可能产生的结果有两个</a:t>
            </a:r>
            <a:r>
              <a:rPr lang="en-US" altLang="zh-CN" dirty="0">
                <a:latin typeface="新宋体" panose="02010609030101010101" charset="-122"/>
                <a:ea typeface="新宋体" panose="02010609030101010101" charset="-122"/>
              </a:rPr>
              <a:t>H</a:t>
            </a:r>
            <a:r>
              <a:rPr lang="zh-CN" altLang="en-US" dirty="0">
                <a:latin typeface="新宋体" panose="02010609030101010101" charset="-122"/>
                <a:ea typeface="新宋体" panose="02010609030101010101" charset="-122"/>
              </a:rPr>
              <a:t>和</a:t>
            </a:r>
            <a:r>
              <a:rPr lang="en-US" altLang="zh-CN" dirty="0">
                <a:latin typeface="新宋体" panose="02010609030101010101" charset="-122"/>
                <a:ea typeface="新宋体" panose="02010609030101010101" charset="-122"/>
              </a:rPr>
              <a:t>I</a:t>
            </a:r>
            <a:r>
              <a:rPr lang="zh-CN" altLang="en-US" dirty="0">
                <a:latin typeface="新宋体" panose="02010609030101010101" charset="-122"/>
                <a:ea typeface="新宋体" panose="02010609030101010101" charset="-122"/>
              </a:rPr>
              <a:t>，两者出现的可能性相同且不分先后，从</a:t>
            </a:r>
            <a:r>
              <a:rPr lang="en-US" altLang="zh-CN" dirty="0">
                <a:latin typeface="新宋体" panose="02010609030101010101" charset="-122"/>
                <a:ea typeface="新宋体" panose="02010609030101010101" charset="-122"/>
              </a:rPr>
              <a:t>C</a:t>
            </a:r>
            <a:r>
              <a:rPr lang="zh-CN" altLang="en-US" dirty="0">
                <a:latin typeface="新宋体" panose="02010609030101010101" charset="-122"/>
                <a:ea typeface="新宋体" panose="02010609030101010101" charset="-122"/>
              </a:rPr>
              <a:t>、</a:t>
            </a:r>
            <a:r>
              <a:rPr lang="en-US" altLang="zh-CN" dirty="0">
                <a:latin typeface="新宋体" panose="02010609030101010101" charset="-122"/>
                <a:ea typeface="新宋体" panose="02010609030101010101" charset="-122"/>
              </a:rPr>
              <a:t>D</a:t>
            </a:r>
            <a:r>
              <a:rPr lang="zh-CN" altLang="en-US" dirty="0">
                <a:latin typeface="新宋体" panose="02010609030101010101" charset="-122"/>
                <a:ea typeface="新宋体" panose="02010609030101010101" charset="-122"/>
              </a:rPr>
              <a:t>和</a:t>
            </a:r>
            <a:r>
              <a:rPr lang="en-US" altLang="zh-CN" dirty="0">
                <a:latin typeface="新宋体" panose="02010609030101010101" charset="-122"/>
                <a:ea typeface="新宋体" panose="02010609030101010101" charset="-122"/>
              </a:rPr>
              <a:t>E</a:t>
            </a:r>
            <a:r>
              <a:rPr lang="zh-CN" altLang="en-US" dirty="0">
                <a:latin typeface="新宋体" panose="02010609030101010101" charset="-122"/>
                <a:ea typeface="新宋体" panose="02010609030101010101" charset="-122"/>
              </a:rPr>
              <a:t>分别画出两个分支，在分支下的第三行分别写上</a:t>
            </a:r>
            <a:r>
              <a:rPr lang="en-US" altLang="zh-CN" dirty="0">
                <a:latin typeface="新宋体" panose="02010609030101010101" charset="-122"/>
                <a:ea typeface="新宋体" panose="02010609030101010101" charset="-122"/>
              </a:rPr>
              <a:t>H</a:t>
            </a:r>
            <a:r>
              <a:rPr lang="zh-CN" altLang="en-US" dirty="0">
                <a:latin typeface="新宋体" panose="02010609030101010101" charset="-122"/>
                <a:ea typeface="新宋体" panose="02010609030101010101" charset="-122"/>
              </a:rPr>
              <a:t>和</a:t>
            </a:r>
            <a:r>
              <a:rPr lang="en-US" altLang="zh-CN" dirty="0">
                <a:latin typeface="新宋体" panose="02010609030101010101" charset="-122"/>
                <a:ea typeface="新宋体" panose="02010609030101010101" charset="-122"/>
              </a:rPr>
              <a:t>I</a:t>
            </a:r>
            <a:r>
              <a:rPr lang="zh-CN" altLang="en-US" dirty="0">
                <a:latin typeface="新宋体" panose="02010609030101010101" charset="-122"/>
                <a:ea typeface="新宋体" panose="02010609030101010101" charset="-122"/>
              </a:rPr>
              <a:t>。（如果有更多的步骤可依上继续）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dirty="0">
                <a:latin typeface="新宋体" panose="02010609030101010101" charset="-122"/>
                <a:ea typeface="新宋体" panose="02010609030101010101" charset="-122"/>
              </a:rPr>
              <a:t>第四步：按竖向把各种可能的结果竖着写在下面，就得到了所有可能的结果的总数。再找出符合要求的种数，就可以利用概率和意义计算概率。</a:t>
            </a:r>
          </a:p>
        </p:txBody>
      </p:sp>
      <p:pic>
        <p:nvPicPr>
          <p:cNvPr id="251911" name="Picture 7" descr="gif015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67600" y="30480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51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1506538"/>
            <a:ext cx="8001000" cy="390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0228" name="Text Box 4"/>
          <p:cNvSpPr txBox="1">
            <a:spLocks noChangeArrowheads="1"/>
          </p:cNvSpPr>
          <p:nvPr/>
        </p:nvSpPr>
        <p:spPr bwMode="auto">
          <a:xfrm>
            <a:off x="1447800" y="577850"/>
            <a:ext cx="6858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  <a:ea typeface="楷体_GB2312" pitchFamily="49" charset="-122"/>
              </a:rPr>
              <a:t>解：根据题意，我们可以画出如下的</a:t>
            </a:r>
            <a:r>
              <a:rPr lang="zh-CN" altLang="en-US" dirty="0">
                <a:solidFill>
                  <a:srgbClr val="0000FF"/>
                </a:solidFill>
                <a:latin typeface="华文中宋" panose="02010600040101010101" pitchFamily="2" charset="-122"/>
                <a:ea typeface="楷体_GB2312" pitchFamily="49" charset="-122"/>
              </a:rPr>
              <a:t>“</a:t>
            </a:r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  <a:ea typeface="楷体_GB2312" pitchFamily="49" charset="-122"/>
              </a:rPr>
              <a:t>树形图</a:t>
            </a:r>
            <a:r>
              <a:rPr lang="zh-CN" altLang="en-US" dirty="0">
                <a:solidFill>
                  <a:srgbClr val="0000FF"/>
                </a:solidFill>
                <a:latin typeface="华文中宋" panose="02010600040101010101" pitchFamily="2" charset="-122"/>
                <a:ea typeface="楷体_GB2312" pitchFamily="49" charset="-122"/>
              </a:rPr>
              <a:t>”</a:t>
            </a:r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  <a:ea typeface="楷体_GB2312" pitchFamily="49" charset="-122"/>
              </a:rPr>
              <a:t>：</a:t>
            </a:r>
          </a:p>
        </p:txBody>
      </p:sp>
      <p:sp>
        <p:nvSpPr>
          <p:cNvPr id="180229" name="Text Box 5"/>
          <p:cNvSpPr txBox="1">
            <a:spLocks noChangeArrowheads="1"/>
          </p:cNvSpPr>
          <p:nvPr/>
        </p:nvSpPr>
        <p:spPr bwMode="auto">
          <a:xfrm>
            <a:off x="1676400" y="5805488"/>
            <a:ext cx="5257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0000FF"/>
                </a:solidFill>
                <a:latin typeface="Arial" panose="020B0604020202020204" pitchFamily="34" charset="0"/>
                <a:ea typeface="楷体_GB2312" pitchFamily="49" charset="-122"/>
              </a:rPr>
              <a:t>这些结果出现的可能性相等。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80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8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8" grpId="0"/>
      <p:bldP spid="1802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257" name="Group 9"/>
          <p:cNvGrpSpPr/>
          <p:nvPr/>
        </p:nvGrpSpPr>
        <p:grpSpPr bwMode="auto">
          <a:xfrm>
            <a:off x="1219200" y="762000"/>
            <a:ext cx="7391400" cy="5410200"/>
            <a:chOff x="768" y="480"/>
            <a:chExt cx="4656" cy="3408"/>
          </a:xfrm>
        </p:grpSpPr>
        <p:sp>
          <p:nvSpPr>
            <p:cNvPr id="181251" name="Text Box 3"/>
            <p:cNvSpPr txBox="1">
              <a:spLocks noChangeArrowheads="1"/>
            </p:cNvSpPr>
            <p:nvPr/>
          </p:nvSpPr>
          <p:spPr bwMode="auto">
            <a:xfrm>
              <a:off x="768" y="480"/>
              <a:ext cx="4656" cy="3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（</a:t>
              </a:r>
              <a:r>
                <a:rPr lang="en-US" altLang="zh-CN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1</a:t>
              </a:r>
              <a:r>
                <a:rPr lang="zh-CN" altLang="en-US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）只有一个元音字母的结果（红色）有</a:t>
              </a:r>
              <a:r>
                <a:rPr lang="en-US" altLang="zh-CN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5</a:t>
              </a:r>
              <a:r>
                <a:rPr lang="zh-CN" altLang="en-US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个，即</a:t>
              </a:r>
              <a:r>
                <a:rPr lang="en-US" altLang="zh-CN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ACH</a:t>
              </a:r>
              <a:r>
                <a:rPr lang="zh-CN" altLang="en-US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，</a:t>
              </a:r>
              <a:r>
                <a:rPr lang="en-US" altLang="zh-CN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ADH</a:t>
              </a:r>
              <a:r>
                <a:rPr lang="zh-CN" altLang="en-US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，</a:t>
              </a:r>
              <a:r>
                <a:rPr lang="en-US" altLang="zh-CN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BCI</a:t>
              </a:r>
              <a:r>
                <a:rPr lang="zh-CN" altLang="en-US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，</a:t>
              </a:r>
              <a:r>
                <a:rPr lang="en-US" altLang="zh-CN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BDI</a:t>
              </a:r>
              <a:r>
                <a:rPr lang="zh-CN" altLang="en-US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，</a:t>
              </a:r>
              <a:r>
                <a:rPr lang="en-US" altLang="zh-CN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BEH</a:t>
              </a:r>
              <a:r>
                <a:rPr lang="zh-CN" altLang="en-US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，所以</a:t>
              </a:r>
              <a:r>
                <a:rPr lang="en-US" altLang="zh-CN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P</a:t>
              </a:r>
              <a:r>
                <a:rPr lang="zh-CN" altLang="en-US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（一个元音）</a:t>
              </a:r>
              <a:r>
                <a:rPr lang="en-US" altLang="zh-CN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=</a:t>
              </a:r>
            </a:p>
            <a:p>
              <a:pPr>
                <a:spcBef>
                  <a:spcPct val="50000"/>
                </a:spcBef>
              </a:pPr>
              <a:r>
                <a:rPr lang="zh-CN" altLang="en-US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有两个元音字母的结果（绿色）有</a:t>
              </a:r>
              <a:r>
                <a:rPr lang="en-US" altLang="zh-CN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4</a:t>
              </a:r>
              <a:r>
                <a:rPr lang="zh-CN" altLang="en-US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个，即</a:t>
              </a:r>
              <a:r>
                <a:rPr lang="en-US" altLang="zh-CN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ACI</a:t>
              </a:r>
              <a:r>
                <a:rPr lang="zh-CN" altLang="en-US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，</a:t>
              </a:r>
              <a:r>
                <a:rPr lang="en-US" altLang="zh-CN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ADI</a:t>
              </a:r>
              <a:r>
                <a:rPr lang="zh-CN" altLang="en-US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，</a:t>
              </a:r>
              <a:r>
                <a:rPr lang="en-US" altLang="zh-CN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AEH</a:t>
              </a:r>
              <a:r>
                <a:rPr lang="zh-CN" altLang="en-US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，</a:t>
              </a:r>
              <a:r>
                <a:rPr lang="en-US" altLang="zh-CN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BEI</a:t>
              </a:r>
              <a:r>
                <a:rPr lang="zh-CN" altLang="en-US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，所以</a:t>
              </a:r>
            </a:p>
            <a:p>
              <a:pPr>
                <a:spcBef>
                  <a:spcPct val="50000"/>
                </a:spcBef>
              </a:pPr>
              <a:r>
                <a:rPr lang="en-US" altLang="zh-CN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P</a:t>
              </a:r>
              <a:r>
                <a:rPr lang="zh-CN" altLang="en-US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（两个元音）</a:t>
              </a:r>
              <a:r>
                <a:rPr lang="en-US" altLang="zh-CN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=</a:t>
              </a:r>
            </a:p>
            <a:p>
              <a:pPr>
                <a:spcBef>
                  <a:spcPct val="50000"/>
                </a:spcBef>
              </a:pPr>
              <a:r>
                <a:rPr lang="zh-CN" altLang="en-US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全部为元音字母的结果（蓝色）只有</a:t>
              </a:r>
              <a:r>
                <a:rPr lang="en-US" altLang="zh-CN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1</a:t>
              </a:r>
              <a:r>
                <a:rPr lang="zh-CN" altLang="en-US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个，即</a:t>
              </a:r>
              <a:r>
                <a:rPr lang="en-US" altLang="zh-CN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AEI</a:t>
              </a:r>
              <a:r>
                <a:rPr lang="zh-CN" altLang="en-US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，所以</a:t>
              </a:r>
              <a:r>
                <a:rPr lang="en-US" altLang="zh-CN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P</a:t>
              </a:r>
              <a:r>
                <a:rPr lang="zh-CN" altLang="en-US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（三个元音）</a:t>
              </a:r>
              <a:r>
                <a:rPr lang="en-US" altLang="zh-CN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=</a:t>
              </a:r>
            </a:p>
            <a:p>
              <a:pPr>
                <a:spcBef>
                  <a:spcPct val="50000"/>
                </a:spcBef>
              </a:pPr>
              <a:r>
                <a:rPr lang="zh-CN" altLang="en-US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（</a:t>
              </a:r>
              <a:r>
                <a:rPr lang="en-US" altLang="zh-CN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2</a:t>
              </a:r>
              <a:r>
                <a:rPr lang="zh-CN" altLang="en-US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）全部辅音字母的结果共有</a:t>
              </a:r>
              <a:r>
                <a:rPr lang="en-US" altLang="zh-CN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2</a:t>
              </a:r>
              <a:r>
                <a:rPr lang="zh-CN" altLang="en-US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个：</a:t>
              </a:r>
              <a:r>
                <a:rPr lang="en-US" altLang="zh-CN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BCH</a:t>
              </a:r>
              <a:r>
                <a:rPr lang="zh-CN" altLang="en-US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，</a:t>
              </a:r>
              <a:r>
                <a:rPr lang="en-US" altLang="zh-CN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BDH</a:t>
              </a:r>
              <a:r>
                <a:rPr lang="zh-CN" altLang="en-US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，所以</a:t>
              </a:r>
              <a:r>
                <a:rPr lang="en-US" altLang="zh-CN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P</a:t>
              </a:r>
              <a:r>
                <a:rPr lang="zh-CN" altLang="en-US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（三个辅音）</a:t>
              </a:r>
              <a:r>
                <a:rPr lang="en-US" altLang="zh-CN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=</a:t>
              </a:r>
            </a:p>
          </p:txBody>
        </p:sp>
        <p:graphicFrame>
          <p:nvGraphicFramePr>
            <p:cNvPr id="181252" name="Object 4"/>
            <p:cNvGraphicFramePr>
              <a:graphicFrameLocks noChangeAspect="1"/>
            </p:cNvGraphicFramePr>
            <p:nvPr/>
          </p:nvGraphicFramePr>
          <p:xfrm>
            <a:off x="1920" y="976"/>
            <a:ext cx="290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1276" name="Equation" r:id="rId3" imgW="215900" imgH="393065" progId="Equation.DSMT4">
                    <p:embed/>
                  </p:oleObj>
                </mc:Choice>
                <mc:Fallback>
                  <p:oleObj name="Equation" r:id="rId3" imgW="215900" imgH="393065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976"/>
                          <a:ext cx="290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1253" name="Object 5"/>
            <p:cNvGraphicFramePr>
              <a:graphicFrameLocks noChangeAspect="1"/>
            </p:cNvGraphicFramePr>
            <p:nvPr/>
          </p:nvGraphicFramePr>
          <p:xfrm>
            <a:off x="2448" y="1984"/>
            <a:ext cx="631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1277" name="Equation" r:id="rId5" imgW="469900" imgH="393700" progId="Equation.DSMT4">
                    <p:embed/>
                  </p:oleObj>
                </mc:Choice>
                <mc:Fallback>
                  <p:oleObj name="Equation" r:id="rId5" imgW="469900" imgH="39370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8" y="1984"/>
                          <a:ext cx="631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1254" name="Object 6"/>
            <p:cNvGraphicFramePr>
              <a:graphicFrameLocks noChangeAspect="1"/>
            </p:cNvGraphicFramePr>
            <p:nvPr/>
          </p:nvGraphicFramePr>
          <p:xfrm>
            <a:off x="3529" y="2752"/>
            <a:ext cx="263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1278" name="Equation" r:id="rId7" imgW="215900" imgH="393065" progId="Equation.DSMT4">
                    <p:embed/>
                  </p:oleObj>
                </mc:Choice>
                <mc:Fallback>
                  <p:oleObj name="Equation" r:id="rId7" imgW="215900" imgH="393065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9" y="2752"/>
                          <a:ext cx="263" cy="4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1255" name="Object 7"/>
            <p:cNvGraphicFramePr>
              <a:graphicFrameLocks noChangeAspect="1"/>
            </p:cNvGraphicFramePr>
            <p:nvPr/>
          </p:nvGraphicFramePr>
          <p:xfrm>
            <a:off x="3504" y="3440"/>
            <a:ext cx="535" cy="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1279" name="Equation" r:id="rId9" imgW="469900" imgH="393700" progId="Equation.DSMT4">
                    <p:embed/>
                  </p:oleObj>
                </mc:Choice>
                <mc:Fallback>
                  <p:oleObj name="Equation" r:id="rId9" imgW="469900" imgH="39370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4" y="3440"/>
                          <a:ext cx="535" cy="4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ChangeArrowheads="1"/>
          </p:cNvSpPr>
          <p:nvPr/>
        </p:nvSpPr>
        <p:spPr bwMode="auto">
          <a:xfrm>
            <a:off x="1066800" y="685800"/>
            <a:ext cx="769620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304800"/>
            <a:r>
              <a:rPr lang="zh-CN" altLang="en-US" dirty="0">
                <a:latin typeface="新宋体" panose="02010609030101010101" charset="-122"/>
                <a:ea typeface="新宋体" panose="02010609030101010101" charset="-122"/>
                <a:cs typeface="Times New Roman" panose="02020603050405020304" pitchFamily="18" charset="0"/>
              </a:rPr>
              <a:t>例</a:t>
            </a:r>
            <a:r>
              <a:rPr lang="en-US" altLang="zh-CN" dirty="0">
                <a:latin typeface="新宋体" panose="02010609030101010101" charset="-122"/>
                <a:ea typeface="新宋体" panose="02010609030101010101" charset="-122"/>
                <a:cs typeface="Times New Roman" panose="02020603050405020304" pitchFamily="18" charset="0"/>
              </a:rPr>
              <a:t>7.</a:t>
            </a:r>
            <a:r>
              <a:rPr lang="zh-CN" altLang="en-US" dirty="0">
                <a:latin typeface="新宋体" panose="02010609030101010101" charset="-122"/>
                <a:ea typeface="新宋体" panose="02010609030101010101" charset="-122"/>
                <a:cs typeface="Times New Roman" panose="02020603050405020304" pitchFamily="18" charset="0"/>
              </a:rPr>
              <a:t>如图，是一个转盘，转盘被分成两个扇形，颜色分为红黄两种，红色扇形的圆心角为</a:t>
            </a:r>
            <a:r>
              <a:rPr lang="en-US" altLang="zh-CN" dirty="0">
                <a:latin typeface="新宋体" panose="02010609030101010101" charset="-122"/>
                <a:ea typeface="新宋体" panose="02010609030101010101" charset="-122"/>
                <a:cs typeface="Times New Roman" panose="02020603050405020304" pitchFamily="18" charset="0"/>
              </a:rPr>
              <a:t>120</a:t>
            </a:r>
            <a:r>
              <a:rPr lang="zh-CN" altLang="en-US" dirty="0">
                <a:latin typeface="新宋体" panose="02010609030101010101" charset="-122"/>
                <a:ea typeface="新宋体" panose="02010609030101010101" charset="-122"/>
                <a:cs typeface="Times New Roman" panose="02020603050405020304" pitchFamily="18" charset="0"/>
              </a:rPr>
              <a:t>度，指针固定，转动转盘后任其自由停止，某个扇形会停在指针所指的位置，（指针指向交线时当作指向右边的扇形）求下列事件的概率。（</a:t>
            </a:r>
            <a:r>
              <a:rPr lang="en-US" altLang="zh-CN" dirty="0">
                <a:latin typeface="新宋体" panose="02010609030101010101" charset="-122"/>
                <a:ea typeface="新宋体" panose="02010609030101010101" charset="-122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latin typeface="新宋体" panose="02010609030101010101" charset="-122"/>
                <a:ea typeface="新宋体" panose="02010609030101010101" charset="-122"/>
                <a:cs typeface="Times New Roman" panose="02020603050405020304" pitchFamily="18" charset="0"/>
              </a:rPr>
              <a:t>）指向红色；（</a:t>
            </a:r>
            <a:r>
              <a:rPr lang="en-US" altLang="zh-CN" dirty="0">
                <a:latin typeface="新宋体" panose="02010609030101010101" charset="-122"/>
                <a:ea typeface="新宋体" panose="02010609030101010101" charset="-122"/>
                <a:cs typeface="Times New Roman" panose="02020603050405020304" pitchFamily="18" charset="0"/>
              </a:rPr>
              <a:t>2</a:t>
            </a:r>
            <a:r>
              <a:rPr lang="zh-CN" altLang="en-US" dirty="0">
                <a:latin typeface="新宋体" panose="02010609030101010101" charset="-122"/>
                <a:ea typeface="新宋体" panose="02010609030101010101" charset="-122"/>
                <a:cs typeface="Times New Roman" panose="02020603050405020304" pitchFamily="18" charset="0"/>
              </a:rPr>
              <a:t>）指向黄色；</a:t>
            </a:r>
          </a:p>
          <a:p>
            <a:pPr indent="304800" eaLnBrk="0" hangingPunct="0"/>
            <a:endParaRPr lang="en-US" altLang="zh-CN" dirty="0">
              <a:latin typeface="新宋体" panose="02010609030101010101" charset="-122"/>
              <a:ea typeface="新宋体" panose="02010609030101010101" charset="-122"/>
              <a:cs typeface="Times New Roman" panose="02020603050405020304" pitchFamily="18" charset="0"/>
            </a:endParaRPr>
          </a:p>
        </p:txBody>
      </p:sp>
      <p:grpSp>
        <p:nvGrpSpPr>
          <p:cNvPr id="280579" name="Group 3"/>
          <p:cNvGrpSpPr/>
          <p:nvPr/>
        </p:nvGrpSpPr>
        <p:grpSpPr bwMode="auto">
          <a:xfrm>
            <a:off x="4267200" y="5486400"/>
            <a:ext cx="2286000" cy="1447800"/>
            <a:chOff x="3168" y="3312"/>
            <a:chExt cx="1440" cy="912"/>
          </a:xfrm>
        </p:grpSpPr>
        <p:grpSp>
          <p:nvGrpSpPr>
            <p:cNvPr id="280580" name="Group 4"/>
            <p:cNvGrpSpPr/>
            <p:nvPr/>
          </p:nvGrpSpPr>
          <p:grpSpPr bwMode="auto">
            <a:xfrm>
              <a:off x="3168" y="3312"/>
              <a:ext cx="1440" cy="912"/>
              <a:chOff x="2362" y="1683"/>
              <a:chExt cx="6556" cy="4285"/>
            </a:xfrm>
          </p:grpSpPr>
          <p:graphicFrame>
            <p:nvGraphicFramePr>
              <p:cNvPr id="280581" name="Object 5"/>
              <p:cNvGraphicFramePr>
                <a:graphicFrameLocks noChangeAspect="1"/>
              </p:cNvGraphicFramePr>
              <p:nvPr/>
            </p:nvGraphicFramePr>
            <p:xfrm>
              <a:off x="2362" y="1683"/>
              <a:ext cx="6556" cy="428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0593" name="图表" r:id="rId3" imgW="7236460" imgH="4831715" progId="MSGraph.Chart.8">
                      <p:embed/>
                    </p:oleObj>
                  </mc:Choice>
                  <mc:Fallback>
                    <p:oleObj name="图表" r:id="rId3" imgW="7236460" imgH="4831715" progId="MSGraph.Chart.8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62" y="1683"/>
                            <a:ext cx="6556" cy="428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280582" name="Group 6"/>
              <p:cNvGrpSpPr/>
              <p:nvPr/>
            </p:nvGrpSpPr>
            <p:grpSpPr bwMode="auto">
              <a:xfrm>
                <a:off x="5567" y="2672"/>
                <a:ext cx="393" cy="1480"/>
                <a:chOff x="1474" y="2024"/>
                <a:chExt cx="181" cy="680"/>
              </a:xfrm>
            </p:grpSpPr>
            <p:sp>
              <p:nvSpPr>
                <p:cNvPr id="280583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474" y="2024"/>
                  <a:ext cx="181" cy="680"/>
                </a:xfrm>
                <a:prstGeom prst="line">
                  <a:avLst/>
                </a:prstGeom>
                <a:noFill/>
                <a:ln w="47625">
                  <a:solidFill>
                    <a:srgbClr val="0000FF"/>
                  </a:solidFill>
                  <a:rou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6699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0584" name="Oval 8"/>
                <p:cNvSpPr>
                  <a:spLocks noChangeArrowheads="1"/>
                </p:cNvSpPr>
                <p:nvPr/>
              </p:nvSpPr>
              <p:spPr bwMode="auto">
                <a:xfrm>
                  <a:off x="1474" y="2523"/>
                  <a:ext cx="90" cy="78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solidFill>
                    <a:srgbClr val="FFFFFF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336699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280585" name="Freeform 9"/>
            <p:cNvSpPr/>
            <p:nvPr/>
          </p:nvSpPr>
          <p:spPr bwMode="auto">
            <a:xfrm>
              <a:off x="3873" y="3792"/>
              <a:ext cx="303" cy="222"/>
            </a:xfrm>
            <a:custGeom>
              <a:avLst/>
              <a:gdLst>
                <a:gd name="T0" fmla="*/ 0 w 303"/>
                <a:gd name="T1" fmla="*/ 0 h 222"/>
                <a:gd name="T2" fmla="*/ 303 w 303"/>
                <a:gd name="T3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03" h="222">
                  <a:moveTo>
                    <a:pt x="0" y="0"/>
                  </a:moveTo>
                  <a:lnTo>
                    <a:pt x="303" y="222"/>
                  </a:lnTo>
                </a:path>
              </a:pathLst>
            </a:custGeom>
            <a:noFill/>
            <a:ln w="50800" cap="flat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80586" name="Rectangle 10"/>
          <p:cNvSpPr>
            <a:spLocks noChangeArrowheads="1"/>
          </p:cNvSpPr>
          <p:nvPr/>
        </p:nvSpPr>
        <p:spPr bwMode="auto">
          <a:xfrm>
            <a:off x="1066800" y="3365500"/>
            <a:ext cx="80010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zh-CN" altLang="en-US">
                <a:latin typeface="新宋体" panose="02010609030101010101" charset="-122"/>
                <a:ea typeface="新宋体" panose="02010609030101010101" charset="-122"/>
              </a:rPr>
              <a:t>（</a:t>
            </a:r>
            <a:r>
              <a:rPr lang="en-US" altLang="zh-CN">
                <a:latin typeface="新宋体" panose="02010609030101010101" charset="-122"/>
                <a:ea typeface="新宋体" panose="02010609030101010101" charset="-122"/>
              </a:rPr>
              <a:t>3</a:t>
            </a:r>
            <a:r>
              <a:rPr lang="zh-CN" altLang="en-US">
                <a:latin typeface="新宋体" panose="02010609030101010101" charset="-122"/>
                <a:ea typeface="新宋体" panose="02010609030101010101" charset="-122"/>
              </a:rPr>
              <a:t>）小明和小亮做转转盘的游戏，规则是：</a:t>
            </a:r>
          </a:p>
          <a:p>
            <a:r>
              <a:rPr lang="zh-CN" altLang="en-US">
                <a:latin typeface="新宋体" panose="02010609030101010101" charset="-122"/>
                <a:ea typeface="新宋体" panose="02010609030101010101" charset="-122"/>
              </a:rPr>
              <a:t>两人轮流转转盘，指向红色，小明胜；指向</a:t>
            </a:r>
          </a:p>
          <a:p>
            <a:r>
              <a:rPr lang="zh-CN" altLang="en-US">
                <a:latin typeface="新宋体" panose="02010609030101010101" charset="-122"/>
                <a:ea typeface="新宋体" panose="02010609030101010101" charset="-122"/>
              </a:rPr>
              <a:t>黄色小亮胜，分别求出小明胜和小亮胜的概率；</a:t>
            </a:r>
          </a:p>
          <a:p>
            <a:r>
              <a:rPr lang="zh-CN" altLang="en-US">
                <a:latin typeface="新宋体" panose="02010609030101010101" charset="-122"/>
                <a:ea typeface="新宋体" panose="02010609030101010101" charset="-122"/>
              </a:rPr>
              <a:t>你认为这样的游戏规则是否公平？请说明理由；</a:t>
            </a:r>
          </a:p>
          <a:p>
            <a:r>
              <a:rPr lang="zh-CN" altLang="en-US">
                <a:latin typeface="新宋体" panose="02010609030101010101" charset="-122"/>
                <a:ea typeface="新宋体" panose="02010609030101010101" charset="-122"/>
              </a:rPr>
              <a:t>如果不公平，请你设计一个公平的规则，并说明理由。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0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0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78" grpId="0"/>
      <p:bldP spid="28058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602" name="Group 2"/>
          <p:cNvGrpSpPr/>
          <p:nvPr/>
        </p:nvGrpSpPr>
        <p:grpSpPr bwMode="auto">
          <a:xfrm>
            <a:off x="1371600" y="685800"/>
            <a:ext cx="7086600" cy="1143000"/>
            <a:chOff x="816" y="816"/>
            <a:chExt cx="4464" cy="720"/>
          </a:xfrm>
        </p:grpSpPr>
        <p:sp>
          <p:nvSpPr>
            <p:cNvPr id="281603" name="Rectangle 3"/>
            <p:cNvSpPr>
              <a:spLocks noChangeArrowheads="1"/>
            </p:cNvSpPr>
            <p:nvPr/>
          </p:nvSpPr>
          <p:spPr bwMode="auto">
            <a:xfrm>
              <a:off x="816" y="846"/>
              <a:ext cx="4464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altLang="zh-CN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</a:rPr>
                <a:t> </a:t>
              </a:r>
              <a:r>
                <a:rPr lang="zh-CN" altLang="en-US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</a:rPr>
                <a:t>解</a:t>
              </a:r>
              <a:r>
                <a:rPr lang="zh-CN" altLang="en-US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  <a:sym typeface="Wingdings" panose="05000000000000000000" pitchFamily="2" charset="2"/>
                </a:rPr>
                <a:t>：（</a:t>
              </a:r>
              <a:r>
                <a:rPr lang="en-US" altLang="zh-CN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  <a:sym typeface="Wingdings" panose="05000000000000000000" pitchFamily="2" charset="2"/>
                </a:rPr>
                <a:t>1</a:t>
              </a:r>
              <a:r>
                <a:rPr lang="zh-CN" altLang="en-US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  <a:sym typeface="Wingdings" panose="05000000000000000000" pitchFamily="2" charset="2"/>
                </a:rPr>
                <a:t>）指向红色的概率是   ；</a:t>
              </a:r>
            </a:p>
            <a:p>
              <a:r>
                <a:rPr lang="zh-CN" altLang="en-US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  <a:sym typeface="Wingdings" panose="05000000000000000000" pitchFamily="2" charset="2"/>
                </a:rPr>
                <a:t>（</a:t>
              </a:r>
              <a:r>
                <a:rPr lang="en-US" altLang="zh-CN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  <a:sym typeface="Wingdings" panose="05000000000000000000" pitchFamily="2" charset="2"/>
                </a:rPr>
                <a:t>2</a:t>
              </a:r>
              <a:r>
                <a:rPr lang="zh-CN" altLang="en-US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  <a:sym typeface="Wingdings" panose="05000000000000000000" pitchFamily="2" charset="2"/>
                </a:rPr>
                <a:t>）指向黄色的概率是  ；           </a:t>
              </a:r>
            </a:p>
          </p:txBody>
        </p:sp>
        <p:graphicFrame>
          <p:nvGraphicFramePr>
            <p:cNvPr id="281604" name="Object 4"/>
            <p:cNvGraphicFramePr>
              <a:graphicFrameLocks noChangeAspect="1"/>
            </p:cNvGraphicFramePr>
            <p:nvPr/>
          </p:nvGraphicFramePr>
          <p:xfrm>
            <a:off x="3888" y="816"/>
            <a:ext cx="288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1630" name="Equation" r:id="rId3" imgW="152400" imgH="393700" progId="Equation.DSMT4">
                    <p:embed/>
                  </p:oleObj>
                </mc:Choice>
                <mc:Fallback>
                  <p:oleObj name="Equation" r:id="rId3" imgW="152400" imgH="39370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8" y="816"/>
                          <a:ext cx="288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1605" name="Object 5"/>
            <p:cNvGraphicFramePr>
              <a:graphicFrameLocks noChangeAspect="1"/>
            </p:cNvGraphicFramePr>
            <p:nvPr/>
          </p:nvGraphicFramePr>
          <p:xfrm>
            <a:off x="3264" y="1104"/>
            <a:ext cx="252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1631" name="Equation" r:id="rId5" imgW="152400" imgH="393700" progId="Equation.DSMT4">
                    <p:embed/>
                  </p:oleObj>
                </mc:Choice>
                <mc:Fallback>
                  <p:oleObj name="Equation" r:id="rId5" imgW="152400" imgH="39370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4" y="1104"/>
                          <a:ext cx="252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1606" name="Rectangle 6"/>
          <p:cNvSpPr>
            <a:spLocks noChangeArrowheads="1"/>
          </p:cNvSpPr>
          <p:nvPr/>
        </p:nvSpPr>
        <p:spPr bwMode="auto">
          <a:xfrm>
            <a:off x="1600200" y="3886200"/>
            <a:ext cx="72390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306705"/>
            <a:r>
              <a:rPr lang="en-US" altLang="zh-CN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zh-CN" altLang="en-US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</a:rPr>
              <a:t>可以设计如下的规则：两人轮流转转盘，指向红色，小明胜，小明得</a:t>
            </a:r>
            <a:r>
              <a:rPr lang="en-US" altLang="zh-CN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</a:rPr>
              <a:t>分；指向红色，小亮胜，小亮得</a:t>
            </a:r>
            <a:r>
              <a:rPr lang="en-US" altLang="zh-CN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</a:rPr>
              <a:t>分，最后按得分多少决定输赢。因为此时</a:t>
            </a:r>
            <a:r>
              <a:rPr lang="en-US" altLang="zh-CN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</a:rPr>
              <a:t>P</a:t>
            </a:r>
            <a:r>
              <a:rPr lang="zh-CN" altLang="en-US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</a:rPr>
              <a:t>A</a:t>
            </a:r>
            <a:r>
              <a:rPr lang="zh-CN" altLang="en-US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</a:rPr>
              <a:t>）</a:t>
            </a:r>
            <a:r>
              <a:rPr lang="en-US" altLang="zh-CN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</a:rPr>
              <a:t>×2=P</a:t>
            </a:r>
            <a:r>
              <a:rPr lang="zh-CN" altLang="en-US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</a:rPr>
              <a:t>B</a:t>
            </a:r>
            <a:r>
              <a:rPr lang="zh-CN" altLang="en-US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</a:rPr>
              <a:t>）</a:t>
            </a:r>
            <a:r>
              <a:rPr lang="en-US" altLang="zh-CN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</a:rPr>
              <a:t>×1</a:t>
            </a:r>
            <a:r>
              <a:rPr lang="zh-CN" altLang="en-US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</a:rPr>
              <a:t>，即两人平均每次得分相同。</a:t>
            </a:r>
          </a:p>
        </p:txBody>
      </p:sp>
      <p:sp>
        <p:nvSpPr>
          <p:cNvPr id="281607" name="Rectangle 7"/>
          <p:cNvSpPr>
            <a:spLocks noChangeArrowheads="1"/>
          </p:cNvSpPr>
          <p:nvPr/>
        </p:nvSpPr>
        <p:spPr bwMode="auto">
          <a:xfrm>
            <a:off x="1617663" y="3352800"/>
            <a:ext cx="75104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∵P</a:t>
            </a:r>
            <a:r>
              <a:rPr lang="zh-CN" altLang="en-US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A</a:t>
            </a:r>
            <a:r>
              <a:rPr lang="zh-CN" altLang="en-US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）＜</a:t>
            </a:r>
            <a:r>
              <a:rPr lang="en-US" altLang="zh-CN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P</a:t>
            </a:r>
            <a:r>
              <a:rPr lang="zh-CN" altLang="en-US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B</a:t>
            </a:r>
            <a:r>
              <a:rPr lang="zh-CN" altLang="en-US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）</a:t>
            </a:r>
            <a:r>
              <a:rPr lang="en-US" altLang="zh-CN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,∴</a:t>
            </a:r>
            <a:r>
              <a:rPr lang="zh-CN" altLang="en-US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这样的游戏规则不公平。</a:t>
            </a:r>
          </a:p>
        </p:txBody>
      </p:sp>
      <p:grpSp>
        <p:nvGrpSpPr>
          <p:cNvPr id="281608" name="Group 8"/>
          <p:cNvGrpSpPr/>
          <p:nvPr/>
        </p:nvGrpSpPr>
        <p:grpSpPr bwMode="auto">
          <a:xfrm>
            <a:off x="1066800" y="1676400"/>
            <a:ext cx="7543800" cy="1905000"/>
            <a:chOff x="672" y="1056"/>
            <a:chExt cx="4752" cy="1200"/>
          </a:xfrm>
        </p:grpSpPr>
        <p:sp>
          <p:nvSpPr>
            <p:cNvPr id="281609" name="Rectangle 9"/>
            <p:cNvSpPr>
              <a:spLocks noChangeArrowheads="1"/>
            </p:cNvSpPr>
            <p:nvPr/>
          </p:nvSpPr>
          <p:spPr bwMode="auto">
            <a:xfrm>
              <a:off x="672" y="1056"/>
              <a:ext cx="4752" cy="1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  <a:cs typeface="Times New Roman" panose="02020603050405020304" pitchFamily="18" charset="0"/>
                </a:rPr>
                <a:t>（</a:t>
              </a:r>
              <a:r>
                <a:rPr lang="en-US" altLang="zh-CN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  <a:cs typeface="Times New Roman" panose="02020603050405020304" pitchFamily="18" charset="0"/>
                </a:rPr>
                <a:t>3</a:t>
              </a:r>
              <a:r>
                <a:rPr lang="zh-CN" altLang="en-US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  <a:cs typeface="Times New Roman" panose="02020603050405020304" pitchFamily="18" charset="0"/>
                </a:rPr>
                <a:t>）把黄色扇形平均分成两份，小明胜（记       </a:t>
              </a:r>
            </a:p>
            <a:p>
              <a:r>
                <a:rPr lang="zh-CN" altLang="en-US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  <a:cs typeface="Times New Roman" panose="02020603050405020304" pitchFamily="18" charset="0"/>
                </a:rPr>
                <a:t>     为事件</a:t>
              </a:r>
              <a:r>
                <a:rPr lang="en-US" altLang="zh-CN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  <a:cs typeface="Times New Roman" panose="02020603050405020304" pitchFamily="18" charset="0"/>
                </a:rPr>
                <a:t>A</a:t>
              </a:r>
              <a:r>
                <a:rPr lang="zh-CN" altLang="en-US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  <a:cs typeface="Times New Roman" panose="02020603050405020304" pitchFamily="18" charset="0"/>
                </a:rPr>
                <a:t>）共有</a:t>
              </a:r>
              <a:r>
                <a:rPr lang="en-US" altLang="zh-CN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  <a:cs typeface="Times New Roman" panose="02020603050405020304" pitchFamily="18" charset="0"/>
                </a:rPr>
                <a:t>种结果，小亮胜（记为   </a:t>
              </a:r>
            </a:p>
            <a:p>
              <a:r>
                <a:rPr lang="zh-CN" altLang="en-US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  <a:cs typeface="Times New Roman" panose="02020603050405020304" pitchFamily="18" charset="0"/>
                </a:rPr>
                <a:t>      事件</a:t>
              </a:r>
              <a:r>
                <a:rPr lang="en-US" altLang="zh-CN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  <a:cs typeface="Times New Roman" panose="02020603050405020304" pitchFamily="18" charset="0"/>
                </a:rPr>
                <a:t>B</a:t>
              </a:r>
              <a:r>
                <a:rPr lang="zh-CN" altLang="en-US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  <a:cs typeface="Times New Roman" panose="02020603050405020304" pitchFamily="18" charset="0"/>
                </a:rPr>
                <a:t>）共有</a:t>
              </a:r>
              <a:r>
                <a:rPr lang="en-US" altLang="zh-CN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  <a:cs typeface="Times New Roman" panose="02020603050405020304" pitchFamily="18" charset="0"/>
                </a:rPr>
                <a:t>2</a:t>
              </a:r>
              <a:r>
                <a:rPr lang="zh-CN" altLang="en-US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  <a:cs typeface="Times New Roman" panose="02020603050405020304" pitchFamily="18" charset="0"/>
                </a:rPr>
                <a:t>种结果</a:t>
              </a:r>
              <a:r>
                <a:rPr lang="en-US" altLang="zh-CN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  <a:cs typeface="Times New Roman" panose="02020603050405020304" pitchFamily="18" charset="0"/>
                </a:rPr>
                <a:t>, P</a:t>
              </a:r>
              <a:r>
                <a:rPr lang="zh-CN" altLang="en-US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  <a:cs typeface="Times New Roman" panose="02020603050405020304" pitchFamily="18" charset="0"/>
                </a:rPr>
                <a:t>（</a:t>
              </a:r>
              <a:r>
                <a:rPr lang="en-US" altLang="zh-CN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  <a:cs typeface="Times New Roman" panose="02020603050405020304" pitchFamily="18" charset="0"/>
                </a:rPr>
                <a:t>A</a:t>
              </a:r>
              <a:r>
                <a:rPr lang="zh-CN" altLang="en-US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  <a:cs typeface="Times New Roman" panose="02020603050405020304" pitchFamily="18" charset="0"/>
                </a:rPr>
                <a:t>）   </a:t>
              </a:r>
              <a:r>
                <a:rPr lang="en-US" altLang="zh-CN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  <a:cs typeface="Times New Roman" panose="02020603050405020304" pitchFamily="18" charset="0"/>
                </a:rPr>
                <a:t>, </a:t>
              </a:r>
            </a:p>
            <a:p>
              <a:r>
                <a:rPr lang="en-US" altLang="zh-CN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  <a:cs typeface="Times New Roman" panose="02020603050405020304" pitchFamily="18" charset="0"/>
                </a:rPr>
                <a:t>      P</a:t>
              </a:r>
              <a:r>
                <a:rPr lang="zh-CN" altLang="en-US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  <a:cs typeface="Times New Roman" panose="02020603050405020304" pitchFamily="18" charset="0"/>
                </a:rPr>
                <a:t>（</a:t>
              </a:r>
              <a:r>
                <a:rPr lang="en-US" altLang="zh-CN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  <a:cs typeface="Times New Roman" panose="02020603050405020304" pitchFamily="18" charset="0"/>
                </a:rPr>
                <a:t>B</a:t>
              </a:r>
              <a:r>
                <a:rPr lang="zh-CN" altLang="en-US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  <a:cs typeface="Times New Roman" panose="02020603050405020304" pitchFamily="18" charset="0"/>
                </a:rPr>
                <a:t>）   </a:t>
              </a:r>
              <a:r>
                <a:rPr lang="en-US" altLang="zh-CN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  <a:cs typeface="Times New Roman" panose="02020603050405020304" pitchFamily="18" charset="0"/>
                </a:rPr>
                <a:t>.</a:t>
              </a:r>
              <a:r>
                <a:rPr lang="en-US" altLang="zh-CN">
                  <a:solidFill>
                    <a:srgbClr val="3333FF"/>
                  </a:solidFill>
                  <a:latin typeface="Arial" panose="020B0604020202020204" pitchFamily="34" charset="0"/>
                  <a:ea typeface="楷体_GB2312" pitchFamily="49" charset="-122"/>
                  <a:cs typeface="Times New Roman" panose="02020603050405020304" pitchFamily="18" charset="0"/>
                </a:rPr>
                <a:t> </a:t>
              </a:r>
            </a:p>
          </p:txBody>
        </p:sp>
        <p:graphicFrame>
          <p:nvGraphicFramePr>
            <p:cNvPr id="281610" name="Object 10"/>
            <p:cNvGraphicFramePr>
              <a:graphicFrameLocks noChangeAspect="1"/>
            </p:cNvGraphicFramePr>
            <p:nvPr/>
          </p:nvGraphicFramePr>
          <p:xfrm>
            <a:off x="2256" y="1824"/>
            <a:ext cx="288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1632" name="Equation" r:id="rId7" imgW="266700" imgH="393065" progId="Equation.DSMT4">
                    <p:embed/>
                  </p:oleObj>
                </mc:Choice>
                <mc:Fallback>
                  <p:oleObj name="Equation" r:id="rId7" imgW="266700" imgH="393065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6" y="1824"/>
                          <a:ext cx="288" cy="43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1611" name="Object 11"/>
            <p:cNvGraphicFramePr>
              <a:graphicFrameLocks noChangeAspect="1"/>
            </p:cNvGraphicFramePr>
            <p:nvPr/>
          </p:nvGraphicFramePr>
          <p:xfrm>
            <a:off x="4464" y="1536"/>
            <a:ext cx="420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1633" name="Equation" r:id="rId9" imgW="266700" imgH="393065" progId="Equation.DSMT4">
                    <p:embed/>
                  </p:oleObj>
                </mc:Choice>
                <mc:Fallback>
                  <p:oleObj name="Equation" r:id="rId9" imgW="266700" imgH="393065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4" y="1536"/>
                          <a:ext cx="420" cy="4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16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1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1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1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1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1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1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1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1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281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6" grpId="0"/>
      <p:bldP spid="28160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307" name="Picture 11" descr="si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876800"/>
            <a:ext cx="1692275" cy="170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1524000" y="2178050"/>
            <a:ext cx="6553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什么时候使用</a:t>
            </a:r>
            <a:r>
              <a:rPr lang="zh-CN" altLang="en-US">
                <a:latin typeface="华文仿宋" panose="02010600040101010101" charset="-122"/>
                <a:ea typeface="黑体" panose="02010609060101010101" pitchFamily="49" charset="-122"/>
              </a:rPr>
              <a:t>“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列表法</a:t>
            </a:r>
            <a:r>
              <a:rPr lang="zh-CN" altLang="en-US">
                <a:latin typeface="华文仿宋" panose="02010600040101010101" charset="-122"/>
                <a:ea typeface="黑体" panose="02010609060101010101" pitchFamily="49" charset="-122"/>
              </a:rPr>
              <a:t>”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方便，什么时候使用</a:t>
            </a:r>
            <a:r>
              <a:rPr lang="zh-CN" altLang="en-US">
                <a:latin typeface="华文仿宋" panose="02010600040101010101" charset="-122"/>
                <a:ea typeface="黑体" panose="02010609060101010101" pitchFamily="49" charset="-122"/>
              </a:rPr>
              <a:t>“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树形图法</a:t>
            </a:r>
            <a:r>
              <a:rPr lang="zh-CN" altLang="en-US">
                <a:latin typeface="华文仿宋" panose="02010600040101010101" charset="-122"/>
                <a:ea typeface="黑体" panose="02010609060101010101" pitchFamily="49" charset="-122"/>
              </a:rPr>
              <a:t>”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方便？</a:t>
            </a:r>
          </a:p>
        </p:txBody>
      </p:sp>
      <p:grpSp>
        <p:nvGrpSpPr>
          <p:cNvPr id="183301" name="Group 5"/>
          <p:cNvGrpSpPr/>
          <p:nvPr/>
        </p:nvGrpSpPr>
        <p:grpSpPr bwMode="auto">
          <a:xfrm>
            <a:off x="1676400" y="685800"/>
            <a:ext cx="1447800" cy="685800"/>
            <a:chOff x="912" y="240"/>
            <a:chExt cx="912" cy="432"/>
          </a:xfrm>
        </p:grpSpPr>
        <p:pic>
          <p:nvPicPr>
            <p:cNvPr id="183302" name="Picture 6" descr="新图像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912" y="240"/>
              <a:ext cx="880" cy="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3303" name="Text Box 7"/>
            <p:cNvSpPr txBox="1">
              <a:spLocks noChangeArrowheads="1"/>
            </p:cNvSpPr>
            <p:nvPr/>
          </p:nvSpPr>
          <p:spPr bwMode="auto">
            <a:xfrm>
              <a:off x="912" y="240"/>
              <a:ext cx="912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000" b="0">
                  <a:solidFill>
                    <a:schemeClr val="folHlink"/>
                  </a:solidFill>
                  <a:latin typeface="Arial" panose="020B0604020202020204" pitchFamily="34" charset="0"/>
                  <a:ea typeface="迷你简长艺" pitchFamily="49" charset="-122"/>
                </a:rPr>
                <a:t>想一想</a:t>
              </a:r>
            </a:p>
          </p:txBody>
        </p:sp>
      </p:grpSp>
      <p:pic>
        <p:nvPicPr>
          <p:cNvPr id="183304" name="Picture 8" descr="图片1w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820738"/>
            <a:ext cx="44767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306" name="AutoShape 10"/>
          <p:cNvSpPr>
            <a:spLocks noChangeArrowheads="1"/>
          </p:cNvSpPr>
          <p:nvPr/>
        </p:nvSpPr>
        <p:spPr bwMode="auto">
          <a:xfrm>
            <a:off x="304800" y="1524000"/>
            <a:ext cx="5791200" cy="2590800"/>
          </a:xfrm>
          <a:prstGeom prst="cloudCallout">
            <a:avLst>
              <a:gd name="adj1" fmla="val -19875"/>
              <a:gd name="adj2" fmla="val 83333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CN">
                <a:solidFill>
                  <a:srgbClr val="0000FF"/>
                </a:solidFill>
                <a:latin typeface="华文楷体" panose="02010600040101010101" pitchFamily="2" charset="-122"/>
              </a:rPr>
              <a:t>    </a:t>
            </a:r>
            <a:r>
              <a:rPr lang="zh-CN" altLang="en-US">
                <a:solidFill>
                  <a:srgbClr val="0000FF"/>
                </a:solidFill>
                <a:latin typeface="华文楷体" panose="02010600040101010101" pitchFamily="2" charset="-122"/>
              </a:rPr>
              <a:t>当一个事件要涉及两个因素并且可能出现的结果数目较多时，通常采用列表法。</a:t>
            </a:r>
          </a:p>
        </p:txBody>
      </p:sp>
      <p:sp>
        <p:nvSpPr>
          <p:cNvPr id="183308" name="AutoShape 12"/>
          <p:cNvSpPr>
            <a:spLocks noChangeArrowheads="1"/>
          </p:cNvSpPr>
          <p:nvPr/>
        </p:nvSpPr>
        <p:spPr bwMode="auto">
          <a:xfrm>
            <a:off x="4267200" y="2819400"/>
            <a:ext cx="4648200" cy="2286000"/>
          </a:xfrm>
          <a:prstGeom prst="wedgeEllipseCallout">
            <a:avLst>
              <a:gd name="adj1" fmla="val -39343"/>
              <a:gd name="adj2" fmla="val 72014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>
                <a:solidFill>
                  <a:srgbClr val="FF3300"/>
                </a:solidFill>
                <a:latin typeface="华文楷体" panose="02010600040101010101" pitchFamily="2" charset="-122"/>
              </a:rPr>
              <a:t>    </a:t>
            </a:r>
            <a:r>
              <a:rPr lang="zh-CN" altLang="en-US">
                <a:solidFill>
                  <a:srgbClr val="FF3300"/>
                </a:solidFill>
                <a:latin typeface="华文楷体" panose="02010600040101010101" pitchFamily="2" charset="-122"/>
              </a:rPr>
              <a:t>当一次试验要涉及</a:t>
            </a:r>
            <a:r>
              <a:rPr lang="en-US" altLang="zh-CN">
                <a:solidFill>
                  <a:srgbClr val="FF3300"/>
                </a:solidFill>
                <a:latin typeface="华文楷体" panose="02010600040101010101" pitchFamily="2" charset="-122"/>
              </a:rPr>
              <a:t>3</a:t>
            </a:r>
            <a:r>
              <a:rPr lang="zh-CN" altLang="en-US">
                <a:solidFill>
                  <a:srgbClr val="FF3300"/>
                </a:solidFill>
                <a:latin typeface="华文楷体" panose="02010600040101010101" pitchFamily="2" charset="-122"/>
              </a:rPr>
              <a:t>个或更多的因素时，通常采用</a:t>
            </a:r>
            <a:r>
              <a:rPr lang="zh-CN" altLang="en-US">
                <a:solidFill>
                  <a:srgbClr val="FF3300"/>
                </a:solidFill>
                <a:latin typeface="Times New Roman" panose="02020603050405020304"/>
              </a:rPr>
              <a:t>“</a:t>
            </a:r>
            <a:r>
              <a:rPr lang="zh-CN" altLang="en-US">
                <a:solidFill>
                  <a:srgbClr val="FF3300"/>
                </a:solidFill>
                <a:latin typeface="华文楷体" panose="02010600040101010101" pitchFamily="2" charset="-122"/>
              </a:rPr>
              <a:t>画树形图</a:t>
            </a:r>
            <a:r>
              <a:rPr lang="zh-CN" altLang="en-US">
                <a:solidFill>
                  <a:srgbClr val="FF3300"/>
                </a:solidFill>
                <a:latin typeface="Times New Roman" panose="02020603050405020304"/>
              </a:rPr>
              <a:t>”</a:t>
            </a:r>
            <a:r>
              <a:rPr lang="zh-CN" altLang="en-US">
                <a:solidFill>
                  <a:srgbClr val="FF3300"/>
                </a:solidFill>
                <a:latin typeface="华文楷体" panose="02010600040101010101" pitchFamily="2" charset="-122"/>
              </a:rPr>
              <a:t>。</a:t>
            </a:r>
          </a:p>
        </p:txBody>
      </p:sp>
      <p:pic>
        <p:nvPicPr>
          <p:cNvPr id="183309" name="Picture 13" descr="003388 (126)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810000" y="4953000"/>
            <a:ext cx="8382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83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1000"/>
                                        <p:tgtEl>
                                          <p:spTgt spid="183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18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83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0" grpId="0"/>
      <p:bldP spid="183306" grpId="0" animBg="1"/>
      <p:bldP spid="18330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375" name="Group 7"/>
          <p:cNvGrpSpPr/>
          <p:nvPr/>
        </p:nvGrpSpPr>
        <p:grpSpPr bwMode="auto">
          <a:xfrm>
            <a:off x="1447800" y="1033463"/>
            <a:ext cx="3200400" cy="779462"/>
            <a:chOff x="907" y="555"/>
            <a:chExt cx="2016" cy="491"/>
          </a:xfrm>
        </p:grpSpPr>
        <p:sp>
          <p:nvSpPr>
            <p:cNvPr id="186376" name="Text Box 8" descr="图片8"/>
            <p:cNvSpPr txBox="1">
              <a:spLocks noChangeArrowheads="1"/>
            </p:cNvSpPr>
            <p:nvPr/>
          </p:nvSpPr>
          <p:spPr bwMode="auto">
            <a:xfrm>
              <a:off x="1392" y="624"/>
              <a:ext cx="1531" cy="422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38100" cmpd="dbl" algn="ctr">
              <a:solidFill>
                <a:srgbClr val="FF00FF"/>
              </a:solidFill>
              <a:miter lim="800000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tIns="10800" bIns="10800">
              <a:spAutoFit/>
            </a:bodyPr>
            <a:lstStyle/>
            <a:p>
              <a:pPr algn="ctr" fontAlgn="ctr"/>
              <a:r>
                <a:rPr kumimoji="1" lang="zh-CN" altLang="en-US" sz="4000" dirty="0">
                  <a:solidFill>
                    <a:srgbClr val="0000FF"/>
                  </a:solidFill>
                  <a:ea typeface="黑体" panose="02010609060101010101" pitchFamily="49" charset="-122"/>
                </a:rPr>
                <a:t>知识要点</a:t>
              </a:r>
            </a:p>
          </p:txBody>
        </p:sp>
        <p:sp>
          <p:nvSpPr>
            <p:cNvPr id="186377" name="AutoShape 9" descr="图片1"/>
            <p:cNvSpPr>
              <a:spLocks noChangeArrowheads="1"/>
            </p:cNvSpPr>
            <p:nvPr/>
          </p:nvSpPr>
          <p:spPr bwMode="auto">
            <a:xfrm rot="16200000" flipH="1" flipV="1">
              <a:off x="960" y="502"/>
              <a:ext cx="300" cy="405"/>
            </a:xfrm>
            <a:custGeom>
              <a:avLst/>
              <a:gdLst>
                <a:gd name="G0" fmla="+- 12249 0 0"/>
                <a:gd name="G1" fmla="+- 18514 0 0"/>
                <a:gd name="G2" fmla="+- 7200 0 0"/>
                <a:gd name="G3" fmla="*/ 12249 1 2"/>
                <a:gd name="G4" fmla="+- G3 10800 0"/>
                <a:gd name="G5" fmla="+- 21600 12249 18514"/>
                <a:gd name="G6" fmla="+- 18514 7200 0"/>
                <a:gd name="G7" fmla="*/ G6 1 2"/>
                <a:gd name="G8" fmla="*/ 1851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8514 1 2"/>
                <a:gd name="G15" fmla="+- G5 0 G4"/>
                <a:gd name="G16" fmla="+- G0 0 G4"/>
                <a:gd name="G17" fmla="*/ G2 G15 G16"/>
                <a:gd name="T0" fmla="*/ 16925 w 21600"/>
                <a:gd name="T1" fmla="*/ 0 h 21600"/>
                <a:gd name="T2" fmla="*/ 12249 w 21600"/>
                <a:gd name="T3" fmla="*/ 7200 h 21600"/>
                <a:gd name="T4" fmla="*/ 0 w 21600"/>
                <a:gd name="T5" fmla="*/ 19746 h 21600"/>
                <a:gd name="T6" fmla="*/ 9257 w 21600"/>
                <a:gd name="T7" fmla="*/ 21600 h 21600"/>
                <a:gd name="T8" fmla="*/ 18514 w 21600"/>
                <a:gd name="T9" fmla="*/ 15000 h 21600"/>
                <a:gd name="T10" fmla="*/ 21600 w 21600"/>
                <a:gd name="T11" fmla="*/ 720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925" y="0"/>
                  </a:moveTo>
                  <a:lnTo>
                    <a:pt x="12249" y="7200"/>
                  </a:lnTo>
                  <a:lnTo>
                    <a:pt x="15335" y="7200"/>
                  </a:lnTo>
                  <a:lnTo>
                    <a:pt x="15335" y="17891"/>
                  </a:lnTo>
                  <a:lnTo>
                    <a:pt x="0" y="17891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blipFill dpi="0" rotWithShape="1">
              <a:blip r:embed="rId4"/>
              <a:srcRect/>
              <a:stretch>
                <a:fillRect/>
              </a:stretch>
            </a:blipFill>
            <a:ln w="38100" cmpd="dbl">
              <a:solidFill>
                <a:srgbClr val="FF00FF"/>
              </a:solidFill>
              <a:miter lim="800000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86382" name="Group 14"/>
          <p:cNvGrpSpPr/>
          <p:nvPr/>
        </p:nvGrpSpPr>
        <p:grpSpPr bwMode="auto">
          <a:xfrm>
            <a:off x="1295400" y="2057400"/>
            <a:ext cx="7010400" cy="3962400"/>
            <a:chOff x="816" y="1296"/>
            <a:chExt cx="4416" cy="2496"/>
          </a:xfrm>
        </p:grpSpPr>
        <p:sp>
          <p:nvSpPr>
            <p:cNvPr id="186379" name="AutoShape 11" descr="图片2"/>
            <p:cNvSpPr>
              <a:spLocks noChangeArrowheads="1"/>
            </p:cNvSpPr>
            <p:nvPr/>
          </p:nvSpPr>
          <p:spPr bwMode="auto">
            <a:xfrm>
              <a:off x="816" y="1296"/>
              <a:ext cx="4416" cy="2496"/>
            </a:xfrm>
            <a:prstGeom prst="horizontalScroll">
              <a:avLst>
                <a:gd name="adj" fmla="val 12500"/>
              </a:avLst>
            </a:prstGeom>
            <a:blipFill dpi="0" rotWithShape="1">
              <a:blip r:embed="rId5" cstate="email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6380" name="Text Box 12"/>
            <p:cNvSpPr txBox="1">
              <a:spLocks noChangeArrowheads="1"/>
            </p:cNvSpPr>
            <p:nvPr/>
          </p:nvSpPr>
          <p:spPr bwMode="auto">
            <a:xfrm>
              <a:off x="1392" y="1680"/>
              <a:ext cx="3456" cy="1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运用列表法求概率的步骤如下：</a:t>
              </a:r>
            </a:p>
            <a:p>
              <a:r>
                <a:rPr lang="zh-CN" altLang="en-US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①列表 ； </a:t>
              </a:r>
            </a:p>
            <a:p>
              <a:r>
                <a:rPr lang="zh-CN" altLang="en-US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②通过表格计数，确定公式              中</a:t>
              </a:r>
              <a:r>
                <a:rPr lang="en-US" altLang="zh-CN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m</a:t>
              </a:r>
              <a:r>
                <a:rPr lang="zh-CN" altLang="en-US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和</a:t>
              </a:r>
              <a:r>
                <a:rPr lang="en-US" altLang="zh-CN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n</a:t>
              </a:r>
              <a:r>
                <a:rPr lang="zh-CN" altLang="en-US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的值；</a:t>
              </a:r>
            </a:p>
            <a:p>
              <a:r>
                <a:rPr lang="zh-CN" altLang="en-US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③利用公式             计算事件的概率。</a:t>
              </a:r>
            </a:p>
          </p:txBody>
        </p:sp>
        <p:graphicFrame>
          <p:nvGraphicFramePr>
            <p:cNvPr id="186374" name="Object 6"/>
            <p:cNvGraphicFramePr>
              <a:graphicFrameLocks noChangeAspect="1"/>
            </p:cNvGraphicFramePr>
            <p:nvPr/>
          </p:nvGraphicFramePr>
          <p:xfrm>
            <a:off x="2640" y="2687"/>
            <a:ext cx="864" cy="5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393" name="Equation" r:id="rId6" imgW="660400" imgH="393700" progId="Equation.DSMT4">
                    <p:embed/>
                  </p:oleObj>
                </mc:Choice>
                <mc:Fallback>
                  <p:oleObj name="Equation" r:id="rId6" imgW="660400" imgH="3937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0" y="2687"/>
                          <a:ext cx="864" cy="5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6373" name="Object 5"/>
            <p:cNvGraphicFramePr>
              <a:graphicFrameLocks noChangeAspect="1"/>
            </p:cNvGraphicFramePr>
            <p:nvPr/>
          </p:nvGraphicFramePr>
          <p:xfrm>
            <a:off x="4176" y="2160"/>
            <a:ext cx="828" cy="4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394" name="Equation" r:id="rId8" imgW="660400" imgH="393700" progId="Equation.DSMT4">
                    <p:embed/>
                  </p:oleObj>
                </mc:Choice>
                <mc:Fallback>
                  <p:oleObj name="Equation" r:id="rId8" imgW="660400" imgH="39370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6" y="2160"/>
                          <a:ext cx="828" cy="4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6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6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6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408" name="Group 16"/>
          <p:cNvGrpSpPr/>
          <p:nvPr/>
        </p:nvGrpSpPr>
        <p:grpSpPr bwMode="auto">
          <a:xfrm>
            <a:off x="1143000" y="1905000"/>
            <a:ext cx="7010400" cy="3962400"/>
            <a:chOff x="720" y="1200"/>
            <a:chExt cx="4416" cy="2496"/>
          </a:xfrm>
        </p:grpSpPr>
        <p:sp>
          <p:nvSpPr>
            <p:cNvPr id="187400" name="AutoShape 8" descr="图片2"/>
            <p:cNvSpPr>
              <a:spLocks noChangeArrowheads="1"/>
            </p:cNvSpPr>
            <p:nvPr/>
          </p:nvSpPr>
          <p:spPr bwMode="auto">
            <a:xfrm>
              <a:off x="720" y="1200"/>
              <a:ext cx="4416" cy="2496"/>
            </a:xfrm>
            <a:prstGeom prst="horizontalScroll">
              <a:avLst>
                <a:gd name="adj" fmla="val 12500"/>
              </a:avLst>
            </a:prstGeom>
            <a:blipFill dpi="0" rotWithShape="1">
              <a:blip r:embed="rId3" cstate="email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7401" name="Text Box 9"/>
            <p:cNvSpPr txBox="1">
              <a:spLocks noChangeArrowheads="1"/>
            </p:cNvSpPr>
            <p:nvPr/>
          </p:nvSpPr>
          <p:spPr bwMode="auto">
            <a:xfrm>
              <a:off x="1296" y="1592"/>
              <a:ext cx="3600" cy="1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>
                  <a:latin typeface="华文中宋" panose="02010600040101010101" pitchFamily="2" charset="-122"/>
                  <a:ea typeface="华文中宋" panose="02010600040101010101" pitchFamily="2" charset="-122"/>
                </a:rPr>
                <a:t>运用树形图法求概率的步骤如下：</a:t>
              </a:r>
            </a:p>
            <a:p>
              <a:r>
                <a:rPr lang="zh-CN" altLang="en-US">
                  <a:latin typeface="华文中宋" panose="02010600040101010101" pitchFamily="2" charset="-122"/>
                  <a:ea typeface="华文中宋" panose="02010600040101010101" pitchFamily="2" charset="-122"/>
                </a:rPr>
                <a:t>①画树形图 ； </a:t>
              </a:r>
            </a:p>
            <a:p>
              <a:r>
                <a:rPr lang="zh-CN" altLang="en-US">
                  <a:latin typeface="华文中宋" panose="02010600040101010101" pitchFamily="2" charset="-122"/>
                  <a:ea typeface="华文中宋" panose="02010600040101010101" pitchFamily="2" charset="-122"/>
                </a:rPr>
                <a:t>②列出结果，确定公式                中</a:t>
              </a:r>
              <a:r>
                <a:rPr lang="en-US" altLang="zh-CN">
                  <a:latin typeface="华文中宋" panose="02010600040101010101" pitchFamily="2" charset="-122"/>
                  <a:ea typeface="华文中宋" panose="02010600040101010101" pitchFamily="2" charset="-122"/>
                </a:rPr>
                <a:t>m</a:t>
              </a:r>
              <a:r>
                <a:rPr lang="zh-CN" altLang="en-US">
                  <a:latin typeface="华文中宋" panose="02010600040101010101" pitchFamily="2" charset="-122"/>
                  <a:ea typeface="华文中宋" panose="02010600040101010101" pitchFamily="2" charset="-122"/>
                </a:rPr>
                <a:t>和</a:t>
              </a:r>
              <a:r>
                <a:rPr lang="en-US" altLang="zh-CN">
                  <a:latin typeface="华文中宋" panose="02010600040101010101" pitchFamily="2" charset="-122"/>
                  <a:ea typeface="华文中宋" panose="02010600040101010101" pitchFamily="2" charset="-122"/>
                </a:rPr>
                <a:t>n</a:t>
              </a:r>
              <a:r>
                <a:rPr lang="zh-CN" altLang="en-US">
                  <a:latin typeface="华文中宋" panose="02010600040101010101" pitchFamily="2" charset="-122"/>
                  <a:ea typeface="华文中宋" panose="02010600040101010101" pitchFamily="2" charset="-122"/>
                </a:rPr>
                <a:t>的值；</a:t>
              </a:r>
            </a:p>
            <a:p>
              <a:r>
                <a:rPr lang="zh-CN" altLang="en-US">
                  <a:latin typeface="华文中宋" panose="02010600040101010101" pitchFamily="2" charset="-122"/>
                  <a:ea typeface="华文中宋" panose="02010600040101010101" pitchFamily="2" charset="-122"/>
                </a:rPr>
                <a:t>③利用公式             计算事件概率</a:t>
              </a:r>
              <a:r>
                <a:rPr lang="zh-CN" altLang="en-US"/>
                <a:t>。</a:t>
              </a:r>
              <a:endParaRPr lang="zh-CN" altLang="en-US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graphicFrame>
          <p:nvGraphicFramePr>
            <p:cNvPr id="187402" name="Object 10"/>
            <p:cNvGraphicFramePr>
              <a:graphicFrameLocks noChangeAspect="1"/>
            </p:cNvGraphicFramePr>
            <p:nvPr/>
          </p:nvGraphicFramePr>
          <p:xfrm>
            <a:off x="2544" y="2591"/>
            <a:ext cx="864" cy="5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419" name="Equation" r:id="rId4" imgW="660400" imgH="393700" progId="Equation.DSMT4">
                    <p:embed/>
                  </p:oleObj>
                </mc:Choice>
                <mc:Fallback>
                  <p:oleObj name="Equation" r:id="rId4" imgW="660400" imgH="39370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4" y="2591"/>
                          <a:ext cx="864" cy="5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7403" name="Object 11"/>
            <p:cNvGraphicFramePr>
              <a:graphicFrameLocks noChangeAspect="1"/>
            </p:cNvGraphicFramePr>
            <p:nvPr/>
          </p:nvGraphicFramePr>
          <p:xfrm>
            <a:off x="3684" y="2064"/>
            <a:ext cx="828" cy="4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420" name="Equation" r:id="rId6" imgW="660400" imgH="393700" progId="Equation.DSMT4">
                    <p:embed/>
                  </p:oleObj>
                </mc:Choice>
                <mc:Fallback>
                  <p:oleObj name="Equation" r:id="rId6" imgW="660400" imgH="393700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4" y="2064"/>
                          <a:ext cx="828" cy="4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7405" name="Group 13"/>
          <p:cNvGrpSpPr/>
          <p:nvPr/>
        </p:nvGrpSpPr>
        <p:grpSpPr bwMode="auto">
          <a:xfrm>
            <a:off x="1447800" y="1033463"/>
            <a:ext cx="3200400" cy="779462"/>
            <a:chOff x="907" y="555"/>
            <a:chExt cx="2016" cy="491"/>
          </a:xfrm>
        </p:grpSpPr>
        <p:sp>
          <p:nvSpPr>
            <p:cNvPr id="187406" name="Text Box 14" descr="图片8"/>
            <p:cNvSpPr txBox="1">
              <a:spLocks noChangeArrowheads="1"/>
            </p:cNvSpPr>
            <p:nvPr/>
          </p:nvSpPr>
          <p:spPr bwMode="auto">
            <a:xfrm>
              <a:off x="1392" y="624"/>
              <a:ext cx="1531" cy="422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 w="38100" cmpd="dbl" algn="ctr">
              <a:solidFill>
                <a:srgbClr val="FF00FF"/>
              </a:solidFill>
              <a:miter lim="800000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tIns="10800" bIns="10800">
              <a:spAutoFit/>
            </a:bodyPr>
            <a:lstStyle/>
            <a:p>
              <a:pPr algn="ctr" fontAlgn="ctr"/>
              <a:r>
                <a:rPr kumimoji="1" lang="zh-CN" altLang="en-US" sz="4000">
                  <a:solidFill>
                    <a:srgbClr val="0000FF"/>
                  </a:solidFill>
                  <a:ea typeface="黑体" panose="02010609060101010101" pitchFamily="49" charset="-122"/>
                </a:rPr>
                <a:t>知识要点</a:t>
              </a:r>
            </a:p>
          </p:txBody>
        </p:sp>
        <p:sp>
          <p:nvSpPr>
            <p:cNvPr id="187407" name="AutoShape 15" descr="图片1"/>
            <p:cNvSpPr>
              <a:spLocks noChangeArrowheads="1"/>
            </p:cNvSpPr>
            <p:nvPr/>
          </p:nvSpPr>
          <p:spPr bwMode="auto">
            <a:xfrm rot="16200000" flipH="1" flipV="1">
              <a:off x="960" y="502"/>
              <a:ext cx="300" cy="405"/>
            </a:xfrm>
            <a:custGeom>
              <a:avLst/>
              <a:gdLst>
                <a:gd name="G0" fmla="+- 12249 0 0"/>
                <a:gd name="G1" fmla="+- 18514 0 0"/>
                <a:gd name="G2" fmla="+- 7200 0 0"/>
                <a:gd name="G3" fmla="*/ 12249 1 2"/>
                <a:gd name="G4" fmla="+- G3 10800 0"/>
                <a:gd name="G5" fmla="+- 21600 12249 18514"/>
                <a:gd name="G6" fmla="+- 18514 7200 0"/>
                <a:gd name="G7" fmla="*/ G6 1 2"/>
                <a:gd name="G8" fmla="*/ 1851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8514 1 2"/>
                <a:gd name="G15" fmla="+- G5 0 G4"/>
                <a:gd name="G16" fmla="+- G0 0 G4"/>
                <a:gd name="G17" fmla="*/ G2 G15 G16"/>
                <a:gd name="T0" fmla="*/ 16925 w 21600"/>
                <a:gd name="T1" fmla="*/ 0 h 21600"/>
                <a:gd name="T2" fmla="*/ 12249 w 21600"/>
                <a:gd name="T3" fmla="*/ 7200 h 21600"/>
                <a:gd name="T4" fmla="*/ 0 w 21600"/>
                <a:gd name="T5" fmla="*/ 19746 h 21600"/>
                <a:gd name="T6" fmla="*/ 9257 w 21600"/>
                <a:gd name="T7" fmla="*/ 21600 h 21600"/>
                <a:gd name="T8" fmla="*/ 18514 w 21600"/>
                <a:gd name="T9" fmla="*/ 15000 h 21600"/>
                <a:gd name="T10" fmla="*/ 21600 w 21600"/>
                <a:gd name="T11" fmla="*/ 720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925" y="0"/>
                  </a:moveTo>
                  <a:lnTo>
                    <a:pt x="12249" y="7200"/>
                  </a:lnTo>
                  <a:lnTo>
                    <a:pt x="15335" y="7200"/>
                  </a:lnTo>
                  <a:lnTo>
                    <a:pt x="15335" y="17891"/>
                  </a:lnTo>
                  <a:lnTo>
                    <a:pt x="0" y="17891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blipFill dpi="0" rotWithShape="1">
              <a:blip r:embed="rId9"/>
              <a:srcRect/>
              <a:stretch>
                <a:fillRect/>
              </a:stretch>
            </a:blipFill>
            <a:ln w="38100" cmpd="dbl">
              <a:solidFill>
                <a:srgbClr val="FF00FF"/>
              </a:solidFill>
              <a:miter lim="800000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74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87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119" name="Group 7"/>
          <p:cNvGrpSpPr/>
          <p:nvPr/>
        </p:nvGrpSpPr>
        <p:grpSpPr bwMode="auto">
          <a:xfrm>
            <a:off x="1447800" y="1033463"/>
            <a:ext cx="3200400" cy="779462"/>
            <a:chOff x="907" y="555"/>
            <a:chExt cx="2016" cy="491"/>
          </a:xfrm>
        </p:grpSpPr>
        <p:sp>
          <p:nvSpPr>
            <p:cNvPr id="218120" name="Text Box 8" descr="图片8"/>
            <p:cNvSpPr txBox="1">
              <a:spLocks noChangeArrowheads="1"/>
            </p:cNvSpPr>
            <p:nvPr/>
          </p:nvSpPr>
          <p:spPr bwMode="auto">
            <a:xfrm>
              <a:off x="1392" y="624"/>
              <a:ext cx="1531" cy="422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38100" cmpd="dbl" algn="ctr">
              <a:solidFill>
                <a:srgbClr val="FF00FF"/>
              </a:solidFill>
              <a:miter lim="800000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tIns="10800" bIns="10800">
              <a:spAutoFit/>
            </a:bodyPr>
            <a:lstStyle/>
            <a:p>
              <a:pPr algn="ctr" fontAlgn="ctr"/>
              <a:r>
                <a:rPr kumimoji="1" lang="zh-CN" altLang="en-US" sz="4000">
                  <a:solidFill>
                    <a:srgbClr val="0000FF"/>
                  </a:solidFill>
                  <a:ea typeface="黑体" panose="02010609060101010101" pitchFamily="49" charset="-122"/>
                </a:rPr>
                <a:t>知识要点</a:t>
              </a:r>
            </a:p>
          </p:txBody>
        </p:sp>
        <p:sp>
          <p:nvSpPr>
            <p:cNvPr id="218121" name="AutoShape 9" descr="图片1"/>
            <p:cNvSpPr>
              <a:spLocks noChangeArrowheads="1"/>
            </p:cNvSpPr>
            <p:nvPr/>
          </p:nvSpPr>
          <p:spPr bwMode="auto">
            <a:xfrm rot="16200000" flipH="1" flipV="1">
              <a:off x="960" y="502"/>
              <a:ext cx="300" cy="405"/>
            </a:xfrm>
            <a:custGeom>
              <a:avLst/>
              <a:gdLst>
                <a:gd name="G0" fmla="+- 12249 0 0"/>
                <a:gd name="G1" fmla="+- 18514 0 0"/>
                <a:gd name="G2" fmla="+- 7200 0 0"/>
                <a:gd name="G3" fmla="*/ 12249 1 2"/>
                <a:gd name="G4" fmla="+- G3 10800 0"/>
                <a:gd name="G5" fmla="+- 21600 12249 18514"/>
                <a:gd name="G6" fmla="+- 18514 7200 0"/>
                <a:gd name="G7" fmla="*/ G6 1 2"/>
                <a:gd name="G8" fmla="*/ 1851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8514 1 2"/>
                <a:gd name="G15" fmla="+- G5 0 G4"/>
                <a:gd name="G16" fmla="+- G0 0 G4"/>
                <a:gd name="G17" fmla="*/ G2 G15 G16"/>
                <a:gd name="T0" fmla="*/ 16925 w 21600"/>
                <a:gd name="T1" fmla="*/ 0 h 21600"/>
                <a:gd name="T2" fmla="*/ 12249 w 21600"/>
                <a:gd name="T3" fmla="*/ 7200 h 21600"/>
                <a:gd name="T4" fmla="*/ 0 w 21600"/>
                <a:gd name="T5" fmla="*/ 19746 h 21600"/>
                <a:gd name="T6" fmla="*/ 9257 w 21600"/>
                <a:gd name="T7" fmla="*/ 21600 h 21600"/>
                <a:gd name="T8" fmla="*/ 18514 w 21600"/>
                <a:gd name="T9" fmla="*/ 15000 h 21600"/>
                <a:gd name="T10" fmla="*/ 21600 w 21600"/>
                <a:gd name="T11" fmla="*/ 720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925" y="0"/>
                  </a:moveTo>
                  <a:lnTo>
                    <a:pt x="12249" y="7200"/>
                  </a:lnTo>
                  <a:lnTo>
                    <a:pt x="15335" y="7200"/>
                  </a:lnTo>
                  <a:lnTo>
                    <a:pt x="15335" y="17891"/>
                  </a:lnTo>
                  <a:lnTo>
                    <a:pt x="0" y="17891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blipFill dpi="0" rotWithShape="1">
              <a:blip r:embed="rId4"/>
              <a:srcRect/>
              <a:stretch>
                <a:fillRect/>
              </a:stretch>
            </a:blipFill>
            <a:ln w="38100" cmpd="dbl">
              <a:solidFill>
                <a:srgbClr val="FF00FF"/>
              </a:solidFill>
              <a:miter lim="800000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18130" name="Group 18"/>
          <p:cNvGrpSpPr/>
          <p:nvPr/>
        </p:nvGrpSpPr>
        <p:grpSpPr bwMode="auto">
          <a:xfrm>
            <a:off x="1295400" y="1981200"/>
            <a:ext cx="7086600" cy="4419600"/>
            <a:chOff x="816" y="1248"/>
            <a:chExt cx="4464" cy="2784"/>
          </a:xfrm>
        </p:grpSpPr>
        <p:sp>
          <p:nvSpPr>
            <p:cNvPr id="218123" name="AutoShape 11" descr="图片2"/>
            <p:cNvSpPr>
              <a:spLocks noChangeArrowheads="1"/>
            </p:cNvSpPr>
            <p:nvPr/>
          </p:nvSpPr>
          <p:spPr bwMode="auto">
            <a:xfrm>
              <a:off x="816" y="1248"/>
              <a:ext cx="4416" cy="2784"/>
            </a:xfrm>
            <a:prstGeom prst="horizontalScroll">
              <a:avLst>
                <a:gd name="adj" fmla="val 12500"/>
              </a:avLst>
            </a:prstGeom>
            <a:blipFill dpi="0" rotWithShape="1">
              <a:blip r:embed="rId5" cstate="email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zh-CN"/>
            </a:p>
          </p:txBody>
        </p:sp>
        <p:sp>
          <p:nvSpPr>
            <p:cNvPr id="218127" name="Text Box 15"/>
            <p:cNvSpPr txBox="1">
              <a:spLocks noChangeArrowheads="1"/>
            </p:cNvSpPr>
            <p:nvPr/>
          </p:nvSpPr>
          <p:spPr bwMode="auto">
            <a:xfrm>
              <a:off x="1440" y="1687"/>
              <a:ext cx="3840" cy="1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>
                  <a:latin typeface="华文中宋" panose="02010600040101010101" pitchFamily="2" charset="-122"/>
                  <a:ea typeface="华文中宋" panose="02010600040101010101" pitchFamily="2" charset="-122"/>
                </a:rPr>
                <a:t>1.</a:t>
              </a:r>
              <a:r>
                <a:rPr kumimoji="1" lang="zh-CN" altLang="en-US">
                  <a:latin typeface="华文中宋" panose="02010600040101010101" pitchFamily="2" charset="-122"/>
                  <a:ea typeface="华文中宋" panose="02010600040101010101" pitchFamily="2" charset="-122"/>
                </a:rPr>
                <a:t>用列举法求概率的条件是</a:t>
              </a:r>
              <a:r>
                <a:rPr kumimoji="1" lang="en-US" altLang="zh-CN">
                  <a:latin typeface="华文中宋" panose="02010600040101010101" pitchFamily="2" charset="-122"/>
                  <a:ea typeface="华文中宋" panose="02010600040101010101" pitchFamily="2" charset="-122"/>
                </a:rPr>
                <a:t>:</a:t>
              </a:r>
            </a:p>
            <a:p>
              <a:pPr>
                <a:spcBef>
                  <a:spcPct val="50000"/>
                </a:spcBef>
              </a:pPr>
              <a:r>
                <a:rPr kumimoji="1" lang="en-US" altLang="zh-CN">
                  <a:solidFill>
                    <a:srgbClr val="0000FF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(1)</a:t>
              </a:r>
              <a:r>
                <a:rPr kumimoji="1" lang="zh-CN" altLang="en-US">
                  <a:solidFill>
                    <a:srgbClr val="0000FF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实验的结果是有限个</a:t>
              </a:r>
              <a:r>
                <a:rPr kumimoji="1" lang="en-US" altLang="zh-CN">
                  <a:solidFill>
                    <a:srgbClr val="0000FF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(n)</a:t>
              </a:r>
            </a:p>
            <a:p>
              <a:pPr>
                <a:spcBef>
                  <a:spcPct val="50000"/>
                </a:spcBef>
              </a:pPr>
              <a:r>
                <a:rPr kumimoji="1" lang="en-US" altLang="zh-CN">
                  <a:solidFill>
                    <a:srgbClr val="0000FF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(2)</a:t>
              </a:r>
              <a:r>
                <a:rPr kumimoji="1" lang="zh-CN" altLang="en-US">
                  <a:solidFill>
                    <a:srgbClr val="0000FF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各种结果的可能性相等</a:t>
              </a:r>
              <a:r>
                <a:rPr kumimoji="1" lang="en-US" altLang="zh-CN">
                  <a:solidFill>
                    <a:srgbClr val="0000FF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.</a:t>
              </a:r>
            </a:p>
          </p:txBody>
        </p:sp>
        <p:sp>
          <p:nvSpPr>
            <p:cNvPr id="218128" name="Text Box 16"/>
            <p:cNvSpPr txBox="1">
              <a:spLocks noChangeArrowheads="1"/>
            </p:cNvSpPr>
            <p:nvPr/>
          </p:nvSpPr>
          <p:spPr bwMode="auto">
            <a:xfrm>
              <a:off x="1488" y="2839"/>
              <a:ext cx="331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>
                  <a:latin typeface="华文中宋" panose="02010600040101010101" pitchFamily="2" charset="-122"/>
                  <a:ea typeface="华文中宋" panose="02010600040101010101" pitchFamily="2" charset="-122"/>
                </a:rPr>
                <a:t>2.</a:t>
              </a:r>
              <a:r>
                <a:rPr kumimoji="1" lang="zh-CN" altLang="en-US">
                  <a:latin typeface="华文中宋" panose="02010600040101010101" pitchFamily="2" charset="-122"/>
                  <a:ea typeface="华文中宋" panose="02010600040101010101" pitchFamily="2" charset="-122"/>
                </a:rPr>
                <a:t>用列举法求概率的的公式是</a:t>
              </a:r>
              <a:r>
                <a:rPr kumimoji="1" lang="en-US" altLang="zh-CN">
                  <a:latin typeface="华文中宋" panose="02010600040101010101" pitchFamily="2" charset="-122"/>
                  <a:ea typeface="华文中宋" panose="02010600040101010101" pitchFamily="2" charset="-122"/>
                </a:rPr>
                <a:t>:</a:t>
              </a:r>
            </a:p>
          </p:txBody>
        </p:sp>
        <p:graphicFrame>
          <p:nvGraphicFramePr>
            <p:cNvPr id="218129" name="Object 17"/>
            <p:cNvGraphicFramePr>
              <a:graphicFrameLocks noChangeAspect="1"/>
            </p:cNvGraphicFramePr>
            <p:nvPr/>
          </p:nvGraphicFramePr>
          <p:xfrm>
            <a:off x="2448" y="3127"/>
            <a:ext cx="976" cy="6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137" name="Equation" r:id="rId6" imgW="927100" imgH="520700" progId="Equation.DSMT4">
                    <p:embed/>
                  </p:oleObj>
                </mc:Choice>
                <mc:Fallback>
                  <p:oleObj name="Equation" r:id="rId6" imgW="927100" imgH="520700" progId="Equation.DSMT4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8" y="3127"/>
                          <a:ext cx="976" cy="61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8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220" name="Group 4"/>
          <p:cNvGrpSpPr/>
          <p:nvPr/>
        </p:nvGrpSpPr>
        <p:grpSpPr bwMode="auto">
          <a:xfrm>
            <a:off x="2209800" y="609600"/>
            <a:ext cx="5257800" cy="990600"/>
            <a:chOff x="1728" y="240"/>
            <a:chExt cx="2928" cy="624"/>
          </a:xfrm>
        </p:grpSpPr>
        <p:sp>
          <p:nvSpPr>
            <p:cNvPr id="265221" name="AutoShape 5"/>
            <p:cNvSpPr>
              <a:spLocks noChangeArrowheads="1"/>
            </p:cNvSpPr>
            <p:nvPr/>
          </p:nvSpPr>
          <p:spPr bwMode="auto">
            <a:xfrm>
              <a:off x="2016" y="288"/>
              <a:ext cx="1776" cy="528"/>
            </a:xfrm>
            <a:prstGeom prst="flowChartAlternateProcess">
              <a:avLst/>
            </a:prstGeom>
            <a:solidFill>
              <a:srgbClr val="FFFF99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810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265222" name="Picture 6" descr="png-0131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032" y="240"/>
              <a:ext cx="624" cy="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5223" name="Rectangle 7"/>
            <p:cNvSpPr>
              <a:spLocks noChangeArrowheads="1"/>
            </p:cNvSpPr>
            <p:nvPr/>
          </p:nvSpPr>
          <p:spPr bwMode="auto">
            <a:xfrm>
              <a:off x="1728" y="288"/>
              <a:ext cx="2496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4800" dirty="0">
                  <a:solidFill>
                    <a:srgbClr val="FF0000"/>
                  </a:solidFill>
                  <a:latin typeface="Arial" panose="020B0604020202020204" pitchFamily="34" charset="0"/>
                  <a:ea typeface="华文新魏" panose="02010800040101010101" pitchFamily="2" charset="-122"/>
                </a:rPr>
                <a:t>课堂小结</a:t>
              </a:r>
            </a:p>
          </p:txBody>
        </p:sp>
      </p:grpSp>
      <p:grpSp>
        <p:nvGrpSpPr>
          <p:cNvPr id="265232" name="Group 16"/>
          <p:cNvGrpSpPr/>
          <p:nvPr/>
        </p:nvGrpSpPr>
        <p:grpSpPr bwMode="auto">
          <a:xfrm>
            <a:off x="1143000" y="1981200"/>
            <a:ext cx="7010400" cy="2005013"/>
            <a:chOff x="960" y="1185"/>
            <a:chExt cx="4416" cy="1263"/>
          </a:xfrm>
        </p:grpSpPr>
        <p:sp>
          <p:nvSpPr>
            <p:cNvPr id="265227" name="Rectangle 11"/>
            <p:cNvSpPr>
              <a:spLocks noChangeArrowheads="1"/>
            </p:cNvSpPr>
            <p:nvPr/>
          </p:nvSpPr>
          <p:spPr bwMode="auto">
            <a:xfrm>
              <a:off x="960" y="1185"/>
              <a:ext cx="4416" cy="1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     1. </a:t>
              </a:r>
              <a:r>
                <a:rPr lang="zh-CN" altLang="en-US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一般地，如果在一次试验中，有</a:t>
              </a:r>
              <a:r>
                <a:rPr lang="en-US" altLang="zh-CN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n</a:t>
              </a:r>
              <a:r>
                <a:rPr lang="zh-CN" altLang="en-US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种可能的结果，并且它们发生的可能性都相等，事件</a:t>
              </a:r>
              <a:r>
                <a:rPr lang="en-US" altLang="zh-CN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A</a:t>
              </a:r>
              <a:r>
                <a:rPr lang="zh-CN" altLang="en-US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包含其中的</a:t>
              </a:r>
              <a:r>
                <a:rPr lang="en-US" altLang="zh-CN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m</a:t>
              </a:r>
              <a:r>
                <a:rPr lang="zh-CN" altLang="en-US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种结果，那么事件</a:t>
              </a:r>
              <a:r>
                <a:rPr lang="en-US" altLang="zh-CN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A</a:t>
              </a:r>
              <a:r>
                <a:rPr lang="zh-CN" altLang="en-US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发生的概率为             。</a:t>
              </a:r>
            </a:p>
          </p:txBody>
        </p:sp>
        <p:graphicFrame>
          <p:nvGraphicFramePr>
            <p:cNvPr id="265228" name="Object 12"/>
            <p:cNvGraphicFramePr>
              <a:graphicFrameLocks noChangeAspect="1"/>
            </p:cNvGraphicFramePr>
            <p:nvPr/>
          </p:nvGraphicFramePr>
          <p:xfrm>
            <a:off x="2208" y="1905"/>
            <a:ext cx="912" cy="5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254" name="Equation" r:id="rId4" imgW="660400" imgH="393700" progId="Equation.DSMT4">
                    <p:embed/>
                  </p:oleObj>
                </mc:Choice>
                <mc:Fallback>
                  <p:oleObj name="Equation" r:id="rId4" imgW="660400" imgH="393700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1905"/>
                          <a:ext cx="912" cy="5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5239" name="Group 23"/>
          <p:cNvGrpSpPr/>
          <p:nvPr/>
        </p:nvGrpSpPr>
        <p:grpSpPr bwMode="auto">
          <a:xfrm>
            <a:off x="1228725" y="3929063"/>
            <a:ext cx="6934200" cy="2438400"/>
            <a:chOff x="1056" y="2448"/>
            <a:chExt cx="4368" cy="1536"/>
          </a:xfrm>
        </p:grpSpPr>
        <p:sp>
          <p:nvSpPr>
            <p:cNvPr id="265235" name="Text Box 19"/>
            <p:cNvSpPr txBox="1">
              <a:spLocks noChangeArrowheads="1"/>
            </p:cNvSpPr>
            <p:nvPr/>
          </p:nvSpPr>
          <p:spPr bwMode="auto">
            <a:xfrm>
              <a:off x="1056" y="2448"/>
              <a:ext cx="4368" cy="1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2.</a:t>
              </a:r>
              <a:r>
                <a:rPr lang="zh-CN" altLang="en-US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运用列表法求概率的步骤如下：</a:t>
              </a:r>
            </a:p>
            <a:p>
              <a:r>
                <a:rPr lang="zh-CN" altLang="en-US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   ①列表 ； </a:t>
              </a:r>
            </a:p>
            <a:p>
              <a:r>
                <a:rPr lang="zh-CN" altLang="en-US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   ②通过表格计数，确定公式                中</a:t>
              </a:r>
              <a:r>
                <a:rPr lang="en-US" altLang="zh-CN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m</a:t>
              </a:r>
              <a:r>
                <a:rPr lang="zh-CN" altLang="en-US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和</a:t>
              </a:r>
              <a:r>
                <a:rPr lang="en-US" altLang="zh-CN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n</a:t>
              </a:r>
              <a:r>
                <a:rPr lang="zh-CN" altLang="en-US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的值；</a:t>
              </a:r>
            </a:p>
            <a:p>
              <a:r>
                <a:rPr lang="zh-CN" altLang="en-US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   ③利用公式             计算事件的概率。</a:t>
              </a:r>
            </a:p>
          </p:txBody>
        </p:sp>
        <p:graphicFrame>
          <p:nvGraphicFramePr>
            <p:cNvPr id="265236" name="Object 20"/>
            <p:cNvGraphicFramePr>
              <a:graphicFrameLocks noChangeAspect="1"/>
            </p:cNvGraphicFramePr>
            <p:nvPr/>
          </p:nvGraphicFramePr>
          <p:xfrm>
            <a:off x="2496" y="3455"/>
            <a:ext cx="864" cy="5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255" name="Equation" r:id="rId6" imgW="660400" imgH="393700" progId="Equation.DSMT4">
                    <p:embed/>
                  </p:oleObj>
                </mc:Choice>
                <mc:Fallback>
                  <p:oleObj name="Equation" r:id="rId6" imgW="660400" imgH="393700" progId="Equation.DSMT4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6" y="3455"/>
                          <a:ext cx="864" cy="5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5237" name="Object 21"/>
            <p:cNvGraphicFramePr>
              <a:graphicFrameLocks noChangeAspect="1"/>
            </p:cNvGraphicFramePr>
            <p:nvPr/>
          </p:nvGraphicFramePr>
          <p:xfrm>
            <a:off x="4068" y="2928"/>
            <a:ext cx="828" cy="4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256" name="Equation" r:id="rId8" imgW="660400" imgH="393700" progId="Equation.DSMT4">
                    <p:embed/>
                  </p:oleObj>
                </mc:Choice>
                <mc:Fallback>
                  <p:oleObj name="Equation" r:id="rId8" imgW="660400" imgH="393700" progId="Equation.DSMT4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8" y="2928"/>
                          <a:ext cx="828" cy="4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5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65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26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Text Box 3"/>
          <p:cNvSpPr txBox="1">
            <a:spLocks noChangeArrowheads="1"/>
          </p:cNvSpPr>
          <p:nvPr/>
        </p:nvSpPr>
        <p:spPr bwMode="auto">
          <a:xfrm>
            <a:off x="1219200" y="1857375"/>
            <a:ext cx="72390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</a:rPr>
              <a:t>    1.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</a:rPr>
              <a:t>从分别标有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</a:rPr>
              <a:t>4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</a:rPr>
              <a:t>5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</a:rPr>
              <a:t>号的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</a:rPr>
              <a:t>5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</a:rPr>
              <a:t>根纸签中随机地抽取一根，抽出的签上的号码有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</a:rPr>
              <a:t>5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</a:rPr>
              <a:t>种可能的结果，即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</a:rPr>
              <a:t>4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</a:rPr>
              <a:t>5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</a:rPr>
              <a:t>，每一根签抽到的可能性相等，都是   。</a:t>
            </a:r>
          </a:p>
        </p:txBody>
      </p:sp>
      <p:graphicFrame>
        <p:nvGraphicFramePr>
          <p:cNvPr id="231428" name="Object 4"/>
          <p:cNvGraphicFramePr>
            <a:graphicFrameLocks noChangeAspect="1"/>
          </p:cNvGraphicFramePr>
          <p:nvPr/>
        </p:nvGraphicFramePr>
        <p:xfrm>
          <a:off x="5410200" y="3276600"/>
          <a:ext cx="4381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89" name="Equation" r:id="rId3" imgW="139700" imgH="393700" progId="Equation.DSMT4">
                  <p:embed/>
                </p:oleObj>
              </mc:Choice>
              <mc:Fallback>
                <p:oleObj name="Equation" r:id="rId3" imgW="139700" imgH="393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276600"/>
                        <a:ext cx="4381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1430" name="Text Box 6"/>
          <p:cNvSpPr txBox="1">
            <a:spLocks noChangeArrowheads="1"/>
          </p:cNvSpPr>
          <p:nvPr/>
        </p:nvSpPr>
        <p:spPr bwMode="auto">
          <a:xfrm>
            <a:off x="1219200" y="3962400"/>
            <a:ext cx="7086600" cy="150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</a:rPr>
              <a:t>    2.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</a:rPr>
              <a:t>掷一个骰子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</a:rPr>
              <a:t>向上一面的点数有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</a:rPr>
              <a:t>6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</a:rPr>
              <a:t>种可能的结果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</a:rPr>
              <a:t>即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</a:rPr>
              <a:t>4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</a:rPr>
              <a:t>5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</a:rPr>
              <a:t>6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</a:rPr>
              <a:t>，每一个点数出现的可能性相等，都是   。</a:t>
            </a:r>
          </a:p>
        </p:txBody>
      </p:sp>
      <p:grpSp>
        <p:nvGrpSpPr>
          <p:cNvPr id="231474" name="Group 50"/>
          <p:cNvGrpSpPr/>
          <p:nvPr/>
        </p:nvGrpSpPr>
        <p:grpSpPr bwMode="auto">
          <a:xfrm>
            <a:off x="1733550" y="593725"/>
            <a:ext cx="2914650" cy="854075"/>
            <a:chOff x="1824" y="3168"/>
            <a:chExt cx="1308" cy="538"/>
          </a:xfrm>
        </p:grpSpPr>
        <p:pic>
          <p:nvPicPr>
            <p:cNvPr id="231475" name="Picture 51" descr="b_D7F271266576B4E296A8E04F41DD28BA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44" y="3168"/>
              <a:ext cx="588" cy="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1476" name="Text Box 52"/>
            <p:cNvSpPr txBox="1">
              <a:spLocks noChangeArrowheads="1"/>
            </p:cNvSpPr>
            <p:nvPr/>
          </p:nvSpPr>
          <p:spPr bwMode="auto">
            <a:xfrm>
              <a:off x="1824" y="3264"/>
              <a:ext cx="97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000" dirty="0">
                  <a:solidFill>
                    <a:srgbClr val="FF3399"/>
                  </a:solidFill>
                  <a:ea typeface="黑体" panose="02010609060101010101" pitchFamily="49" charset="-122"/>
                </a:rPr>
                <a:t>复习：</a:t>
              </a:r>
            </a:p>
          </p:txBody>
        </p:sp>
      </p:grpSp>
      <p:graphicFrame>
        <p:nvGraphicFramePr>
          <p:cNvPr id="231477" name="Object 53"/>
          <p:cNvGraphicFramePr>
            <a:graphicFrameLocks noChangeAspect="1"/>
          </p:cNvGraphicFramePr>
          <p:nvPr/>
        </p:nvGraphicFramePr>
        <p:xfrm>
          <a:off x="5715000" y="4849813"/>
          <a:ext cx="3286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90" name="Equation" r:id="rId6" imgW="139700" imgH="393700" progId="Equation.DSMT4">
                  <p:embed/>
                </p:oleObj>
              </mc:Choice>
              <mc:Fallback>
                <p:oleObj name="Equation" r:id="rId6" imgW="139700" imgH="393700" progId="Equation.DSMT4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849813"/>
                        <a:ext cx="32861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1478" name="Picture 54" descr="003388 (62)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641837">
            <a:off x="5638800" y="266700"/>
            <a:ext cx="7620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1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1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1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1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1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1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1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1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7" grpId="0"/>
      <p:bldP spid="23143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8" name="Rectangle 4"/>
          <p:cNvSpPr>
            <a:spLocks noChangeArrowheads="1"/>
          </p:cNvSpPr>
          <p:nvPr/>
        </p:nvSpPr>
        <p:spPr bwMode="auto">
          <a:xfrm>
            <a:off x="1295400" y="3667125"/>
            <a:ext cx="69342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4.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当一个事件要涉及两个因素并且可能出现的结果数目较多时，通常采用列表法。当一次试验要涉及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个或更多的因素时，通常采用“画树形图”。</a:t>
            </a:r>
          </a:p>
        </p:txBody>
      </p:sp>
      <p:grpSp>
        <p:nvGrpSpPr>
          <p:cNvPr id="267274" name="Group 10"/>
          <p:cNvGrpSpPr/>
          <p:nvPr/>
        </p:nvGrpSpPr>
        <p:grpSpPr bwMode="auto">
          <a:xfrm>
            <a:off x="1600200" y="1076325"/>
            <a:ext cx="6629400" cy="2438400"/>
            <a:chOff x="864" y="576"/>
            <a:chExt cx="4176" cy="1536"/>
          </a:xfrm>
        </p:grpSpPr>
        <p:sp>
          <p:nvSpPr>
            <p:cNvPr id="267271" name="Text Box 7"/>
            <p:cNvSpPr txBox="1">
              <a:spLocks noChangeArrowheads="1"/>
            </p:cNvSpPr>
            <p:nvPr/>
          </p:nvSpPr>
          <p:spPr bwMode="auto">
            <a:xfrm>
              <a:off x="864" y="576"/>
              <a:ext cx="4176" cy="1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3.</a:t>
              </a:r>
              <a:r>
                <a:rPr lang="zh-CN" altLang="en-US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运用树形图法求概率的步骤如下：</a:t>
              </a:r>
            </a:p>
            <a:p>
              <a:r>
                <a:rPr lang="zh-CN" altLang="en-US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   ①画树形图 ； </a:t>
              </a:r>
            </a:p>
            <a:p>
              <a:r>
                <a:rPr lang="zh-CN" altLang="en-US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   ②列出结果，确定公式            中</a:t>
              </a:r>
              <a:r>
                <a:rPr lang="en-US" altLang="zh-CN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m</a:t>
              </a:r>
              <a:r>
                <a:rPr lang="zh-CN" altLang="en-US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和</a:t>
              </a:r>
              <a:r>
                <a:rPr lang="en-US" altLang="zh-CN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n</a:t>
              </a:r>
              <a:r>
                <a:rPr lang="zh-CN" altLang="en-US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的值；</a:t>
              </a:r>
            </a:p>
            <a:p>
              <a:r>
                <a:rPr lang="zh-CN" altLang="en-US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   ③利用公式             计算事件概率</a:t>
              </a:r>
              <a:r>
                <a:rPr lang="zh-CN" altLang="en-US" dirty="0"/>
                <a:t>。</a:t>
              </a:r>
              <a:endPara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graphicFrame>
          <p:nvGraphicFramePr>
            <p:cNvPr id="267272" name="Object 8"/>
            <p:cNvGraphicFramePr>
              <a:graphicFrameLocks noChangeAspect="1"/>
            </p:cNvGraphicFramePr>
            <p:nvPr/>
          </p:nvGraphicFramePr>
          <p:xfrm>
            <a:off x="2304" y="1583"/>
            <a:ext cx="864" cy="5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285" name="Equation" r:id="rId3" imgW="660400" imgH="393700" progId="Equation.DSMT4">
                    <p:embed/>
                  </p:oleObj>
                </mc:Choice>
                <mc:Fallback>
                  <p:oleObj name="Equation" r:id="rId3" imgW="660400" imgH="3937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4" y="1583"/>
                          <a:ext cx="864" cy="5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7273" name="Object 9"/>
            <p:cNvGraphicFramePr>
              <a:graphicFrameLocks noChangeAspect="1"/>
            </p:cNvGraphicFramePr>
            <p:nvPr/>
          </p:nvGraphicFramePr>
          <p:xfrm>
            <a:off x="3444" y="1048"/>
            <a:ext cx="828" cy="4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286" name="Equation" r:id="rId5" imgW="660400" imgH="393700" progId="Equation.DSMT4">
                    <p:embed/>
                  </p:oleObj>
                </mc:Choice>
                <mc:Fallback>
                  <p:oleObj name="Equation" r:id="rId5" imgW="660400" imgH="39370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4" y="1048"/>
                          <a:ext cx="828" cy="4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67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67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/>
              <a:t>5.</a:t>
            </a:r>
            <a:r>
              <a:rPr lang="zh-CN" altLang="en-US" b="1"/>
              <a:t>判断游戏是否公平即是计算游戏双方获胜的概率，再对概率的大小来判断游戏是否公平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712" name="Group 48"/>
          <p:cNvGrpSpPr/>
          <p:nvPr/>
        </p:nvGrpSpPr>
        <p:grpSpPr bwMode="auto">
          <a:xfrm>
            <a:off x="2362200" y="533400"/>
            <a:ext cx="4724400" cy="990600"/>
            <a:chOff x="1728" y="240"/>
            <a:chExt cx="2928" cy="624"/>
          </a:xfrm>
        </p:grpSpPr>
        <p:sp>
          <p:nvSpPr>
            <p:cNvPr id="241713" name="AutoShape 49"/>
            <p:cNvSpPr>
              <a:spLocks noChangeArrowheads="1"/>
            </p:cNvSpPr>
            <p:nvPr/>
          </p:nvSpPr>
          <p:spPr bwMode="auto">
            <a:xfrm>
              <a:off x="2016" y="288"/>
              <a:ext cx="1776" cy="528"/>
            </a:xfrm>
            <a:prstGeom prst="flowChartAlternateProcess">
              <a:avLst/>
            </a:prstGeom>
            <a:solidFill>
              <a:srgbClr val="FFFF99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810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241714" name="Picture 50" descr="png-0131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032" y="240"/>
              <a:ext cx="624" cy="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1715" name="Rectangle 51"/>
            <p:cNvSpPr>
              <a:spLocks noChangeArrowheads="1"/>
            </p:cNvSpPr>
            <p:nvPr/>
          </p:nvSpPr>
          <p:spPr bwMode="auto">
            <a:xfrm>
              <a:off x="1728" y="288"/>
              <a:ext cx="2496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4800" dirty="0">
                  <a:solidFill>
                    <a:srgbClr val="FF0000"/>
                  </a:solidFill>
                  <a:latin typeface="Arial" panose="020B0604020202020204" pitchFamily="34" charset="0"/>
                  <a:ea typeface="华文新魏" panose="02010800040101010101" pitchFamily="2" charset="-122"/>
                </a:rPr>
                <a:t>巩固练习</a:t>
              </a:r>
            </a:p>
          </p:txBody>
        </p:sp>
      </p:grpSp>
      <p:sp>
        <p:nvSpPr>
          <p:cNvPr id="241716" name="Text Box 52"/>
          <p:cNvSpPr txBox="1">
            <a:spLocks noChangeArrowheads="1"/>
          </p:cNvSpPr>
          <p:nvPr/>
        </p:nvSpPr>
        <p:spPr bwMode="auto">
          <a:xfrm>
            <a:off x="1219200" y="2073275"/>
            <a:ext cx="7086600" cy="120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kumimoji="1" lang="en-US" altLang="zh-CN" dirty="0">
                <a:latin typeface="新宋体" panose="02010609030101010101" charset="-122"/>
                <a:ea typeface="新宋体" panose="02010609030101010101" charset="-122"/>
              </a:rPr>
              <a:t>1.</a:t>
            </a:r>
            <a:r>
              <a:rPr kumimoji="1" lang="zh-CN" altLang="en-US" dirty="0">
                <a:latin typeface="新宋体" panose="02010609030101010101" charset="-122"/>
                <a:ea typeface="新宋体" panose="02010609030101010101" charset="-122"/>
              </a:rPr>
              <a:t>掷一个骰子，向上一面的点数共有</a:t>
            </a:r>
            <a:r>
              <a:rPr kumimoji="1" lang="en-US" altLang="zh-CN" dirty="0">
                <a:latin typeface="新宋体" panose="02010609030101010101" charset="-122"/>
                <a:ea typeface="新宋体" panose="02010609030101010101" charset="-122"/>
              </a:rPr>
              <a:t>____</a:t>
            </a:r>
            <a:r>
              <a:rPr kumimoji="1" lang="zh-CN" altLang="en-US" dirty="0">
                <a:latin typeface="新宋体" panose="02010609030101010101" charset="-122"/>
                <a:ea typeface="新宋体" panose="02010609030101010101" charset="-122"/>
              </a:rPr>
              <a:t>种可能</a:t>
            </a:r>
            <a:r>
              <a:rPr kumimoji="1" lang="en-US" altLang="zh-CN" dirty="0">
                <a:latin typeface="新宋体" panose="02010609030101010101" charset="-122"/>
                <a:ea typeface="新宋体" panose="02010609030101010101" charset="-122"/>
              </a:rPr>
              <a:t>.</a:t>
            </a:r>
            <a:r>
              <a:rPr kumimoji="1" lang="zh-CN" altLang="en-US" dirty="0">
                <a:latin typeface="新宋体" panose="02010609030101010101" charset="-122"/>
                <a:ea typeface="新宋体" panose="02010609030101010101" charset="-122"/>
              </a:rPr>
              <a:t>每种可能性的概率为</a:t>
            </a:r>
            <a:r>
              <a:rPr kumimoji="1" lang="zh-CN" altLang="en-US" u="sng" dirty="0">
                <a:latin typeface="新宋体" panose="02010609030101010101" charset="-122"/>
                <a:ea typeface="新宋体" panose="02010609030101010101" charset="-122"/>
              </a:rPr>
              <a:t>    </a:t>
            </a:r>
            <a:r>
              <a:rPr kumimoji="1" lang="en-US" altLang="zh-CN" u="sng" dirty="0">
                <a:latin typeface="新宋体" panose="02010609030101010101" charset="-122"/>
                <a:ea typeface="新宋体" panose="02010609030101010101" charset="-122"/>
              </a:rPr>
              <a:t>.</a:t>
            </a:r>
            <a:endParaRPr kumimoji="1" lang="en-US" altLang="zh-CN" dirty="0">
              <a:latin typeface="新宋体" panose="02010609030101010101" charset="-122"/>
              <a:ea typeface="新宋体" panose="02010609030101010101" charset="-122"/>
            </a:endParaRPr>
          </a:p>
        </p:txBody>
      </p:sp>
      <p:sp>
        <p:nvSpPr>
          <p:cNvPr id="241717" name="Text Box 53"/>
          <p:cNvSpPr txBox="1">
            <a:spLocks noChangeArrowheads="1"/>
          </p:cNvSpPr>
          <p:nvPr/>
        </p:nvSpPr>
        <p:spPr bwMode="auto">
          <a:xfrm>
            <a:off x="1295400" y="3651250"/>
            <a:ext cx="7086600" cy="175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kumimoji="1" lang="en-US" altLang="zh-CN" dirty="0">
                <a:latin typeface="新宋体" panose="02010609030101010101" charset="-122"/>
                <a:ea typeface="新宋体" panose="02010609030101010101" charset="-122"/>
              </a:rPr>
              <a:t>2.</a:t>
            </a:r>
            <a:r>
              <a:rPr kumimoji="1" lang="zh-CN" altLang="en-US" dirty="0">
                <a:latin typeface="新宋体" panose="02010609030101010101" charset="-122"/>
                <a:ea typeface="新宋体" panose="02010609030101010101" charset="-122"/>
              </a:rPr>
              <a:t>口袋中有</a:t>
            </a:r>
            <a:r>
              <a:rPr kumimoji="1" lang="en-US" altLang="zh-CN" dirty="0">
                <a:latin typeface="新宋体" panose="02010609030101010101" charset="-122"/>
                <a:ea typeface="新宋体" panose="02010609030101010101" charset="-122"/>
              </a:rPr>
              <a:t>2</a:t>
            </a:r>
            <a:r>
              <a:rPr kumimoji="1" lang="zh-CN" altLang="en-US" dirty="0">
                <a:latin typeface="新宋体" panose="02010609030101010101" charset="-122"/>
                <a:ea typeface="新宋体" panose="02010609030101010101" charset="-122"/>
              </a:rPr>
              <a:t>个白球，</a:t>
            </a:r>
            <a:r>
              <a:rPr kumimoji="1" lang="en-US" altLang="zh-CN" dirty="0">
                <a:latin typeface="新宋体" panose="02010609030101010101" charset="-122"/>
                <a:ea typeface="新宋体" panose="02010609030101010101" charset="-122"/>
              </a:rPr>
              <a:t>1</a:t>
            </a:r>
            <a:r>
              <a:rPr kumimoji="1" lang="zh-CN" altLang="en-US" dirty="0">
                <a:latin typeface="新宋体" panose="02010609030101010101" charset="-122"/>
                <a:ea typeface="新宋体" panose="02010609030101010101" charset="-122"/>
              </a:rPr>
              <a:t>个黑球，从中任取一个球，摸到白球的概率为</a:t>
            </a:r>
            <a:r>
              <a:rPr kumimoji="1" lang="en-US" altLang="zh-CN" dirty="0">
                <a:latin typeface="新宋体" panose="02010609030101010101" charset="-122"/>
                <a:ea typeface="新宋体" panose="02010609030101010101" charset="-122"/>
              </a:rPr>
              <a:t>______</a:t>
            </a:r>
            <a:r>
              <a:rPr kumimoji="1" lang="zh-CN" altLang="en-US" dirty="0">
                <a:latin typeface="新宋体" panose="02010609030101010101" charset="-122"/>
                <a:ea typeface="新宋体" panose="02010609030101010101" charset="-122"/>
              </a:rPr>
              <a:t>．摸到黑球的概率为</a:t>
            </a:r>
            <a:r>
              <a:rPr kumimoji="1" lang="zh-CN" altLang="en-US" u="sng" dirty="0">
                <a:latin typeface="新宋体" panose="02010609030101010101" charset="-122"/>
                <a:ea typeface="新宋体" panose="02010609030101010101" charset="-122"/>
              </a:rPr>
              <a:t>    </a:t>
            </a:r>
            <a:r>
              <a:rPr kumimoji="1" lang="zh-CN" altLang="en-US" dirty="0">
                <a:latin typeface="新宋体" panose="02010609030101010101" charset="-122"/>
                <a:ea typeface="新宋体" panose="02010609030101010101" charset="-122"/>
              </a:rPr>
              <a:t> </a:t>
            </a:r>
            <a:r>
              <a:rPr kumimoji="1" lang="en-US" altLang="zh-CN" dirty="0">
                <a:latin typeface="新宋体" panose="02010609030101010101" charset="-122"/>
                <a:ea typeface="新宋体" panose="02010609030101010101" charset="-122"/>
              </a:rPr>
              <a:t>.</a:t>
            </a:r>
          </a:p>
        </p:txBody>
      </p:sp>
      <p:sp>
        <p:nvSpPr>
          <p:cNvPr id="241718" name="Text Box 54"/>
          <p:cNvSpPr txBox="1">
            <a:spLocks noChangeArrowheads="1"/>
          </p:cNvSpPr>
          <p:nvPr/>
        </p:nvSpPr>
        <p:spPr bwMode="auto">
          <a:xfrm>
            <a:off x="7162800" y="21336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FF"/>
                </a:solidFill>
              </a:rPr>
              <a:t>6</a:t>
            </a:r>
          </a:p>
        </p:txBody>
      </p:sp>
      <p:graphicFrame>
        <p:nvGraphicFramePr>
          <p:cNvPr id="241719" name="Object 55"/>
          <p:cNvGraphicFramePr>
            <a:graphicFrameLocks noChangeAspect="1"/>
          </p:cNvGraphicFramePr>
          <p:nvPr/>
        </p:nvGraphicFramePr>
        <p:xfrm>
          <a:off x="5641975" y="2667000"/>
          <a:ext cx="53022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739" name="Equation" r:id="rId4" imgW="139700" imgH="393700" progId="Equation.DSMT4">
                  <p:embed/>
                </p:oleObj>
              </mc:Choice>
              <mc:Fallback>
                <p:oleObj name="Equation" r:id="rId4" imgW="139700" imgH="393700" progId="Equation.DSMT4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1975" y="2667000"/>
                        <a:ext cx="530225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723" name="Object 59"/>
          <p:cNvGraphicFramePr>
            <a:graphicFrameLocks noChangeAspect="1"/>
          </p:cNvGraphicFramePr>
          <p:nvPr/>
        </p:nvGraphicFramePr>
        <p:xfrm>
          <a:off x="5715000" y="4267200"/>
          <a:ext cx="3587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740" name="Equation" r:id="rId6" imgW="152400" imgH="393700" progId="Equation.DSMT4">
                  <p:embed/>
                </p:oleObj>
              </mc:Choice>
              <mc:Fallback>
                <p:oleObj name="Equation" r:id="rId6" imgW="152400" imgH="393700" progId="Equation.DSMT4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267200"/>
                        <a:ext cx="35877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724" name="Object 60"/>
          <p:cNvGraphicFramePr>
            <a:graphicFrameLocks noChangeAspect="1"/>
          </p:cNvGraphicFramePr>
          <p:nvPr/>
        </p:nvGraphicFramePr>
        <p:xfrm>
          <a:off x="3040063" y="4800600"/>
          <a:ext cx="38893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741" name="Equation" r:id="rId8" imgW="152400" imgH="393700" progId="Equation.DSMT4">
                  <p:embed/>
                </p:oleObj>
              </mc:Choice>
              <mc:Fallback>
                <p:oleObj name="Equation" r:id="rId8" imgW="152400" imgH="393700" progId="Equation.DSMT4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0063" y="4800600"/>
                        <a:ext cx="388937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1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1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1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17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1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1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17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1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1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1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1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1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1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1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1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1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1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1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1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1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1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716" grpId="0"/>
      <p:bldP spid="241717" grpId="0"/>
      <p:bldP spid="2417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8" name="Text Box 4"/>
          <p:cNvSpPr txBox="1">
            <a:spLocks noChangeArrowheads="1"/>
          </p:cNvSpPr>
          <p:nvPr/>
        </p:nvSpPr>
        <p:spPr bwMode="auto">
          <a:xfrm>
            <a:off x="1143000" y="1038225"/>
            <a:ext cx="7620000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latin typeface="新宋体" panose="02010609030101010101" charset="-122"/>
                <a:ea typeface="新宋体" panose="02010609030101010101" charset="-122"/>
              </a:rPr>
              <a:t>3.</a:t>
            </a:r>
            <a:r>
              <a:rPr lang="zh-CN" altLang="en-US" dirty="0">
                <a:latin typeface="新宋体" panose="02010609030101010101" charset="-122"/>
                <a:ea typeface="新宋体" panose="02010609030101010101" charset="-122"/>
              </a:rPr>
              <a:t>从一幅充分均匀混合的扑克牌中，随机抽取一张，抽到大王的概率是（   ），抽到牌面数字是</a:t>
            </a:r>
            <a:r>
              <a:rPr lang="en-US" altLang="zh-CN" dirty="0">
                <a:latin typeface="新宋体" panose="02010609030101010101" charset="-122"/>
                <a:ea typeface="新宋体" panose="02010609030101010101" charset="-122"/>
              </a:rPr>
              <a:t>6</a:t>
            </a:r>
            <a:r>
              <a:rPr lang="zh-CN" altLang="en-US" dirty="0">
                <a:latin typeface="新宋体" panose="02010609030101010101" charset="-122"/>
                <a:ea typeface="新宋体" panose="02010609030101010101" charset="-122"/>
              </a:rPr>
              <a:t>的概率是（   ），抽到黑桃的概率是（  ）。</a:t>
            </a:r>
          </a:p>
          <a:p>
            <a:pPr>
              <a:lnSpc>
                <a:spcPct val="130000"/>
              </a:lnSpc>
            </a:pPr>
            <a:r>
              <a:rPr lang="en-US" altLang="zh-CN" dirty="0">
                <a:latin typeface="新宋体" panose="02010609030101010101" charset="-122"/>
                <a:ea typeface="新宋体" panose="02010609030101010101" charset="-122"/>
              </a:rPr>
              <a:t>4.</a:t>
            </a:r>
            <a:r>
              <a:rPr lang="zh-CN" altLang="en-US" dirty="0">
                <a:latin typeface="新宋体" panose="02010609030101010101" charset="-122"/>
                <a:ea typeface="新宋体" panose="02010609030101010101" charset="-122"/>
              </a:rPr>
              <a:t>四张形状、大小、质地相同的卡片上分别画上圆、平行四边形、等边三角形、正方形，然后反扣在桌面上，洗匀后随机抽取一张，抽到轴对称图形的概率是（    ），抽到中心对称图形的概率是（    ）。</a:t>
            </a:r>
            <a:r>
              <a:rPr lang="zh-CN" altLang="en-US" b="0" dirty="0">
                <a:latin typeface="新宋体" panose="02010609030101010101" charset="-122"/>
                <a:ea typeface="新宋体" panose="02010609030101010101" charset="-122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zh-CN" altLang="en-US" dirty="0">
                <a:latin typeface="新宋体" panose="02010609030101010101" charset="-122"/>
                <a:ea typeface="新宋体" panose="02010609030101010101" charset="-122"/>
              </a:rPr>
              <a:t>        </a:t>
            </a:r>
          </a:p>
        </p:txBody>
      </p:sp>
      <p:sp>
        <p:nvSpPr>
          <p:cNvPr id="272389" name="Text Box 5"/>
          <p:cNvSpPr txBox="1">
            <a:spLocks noChangeArrowheads="1"/>
          </p:cNvSpPr>
          <p:nvPr/>
        </p:nvSpPr>
        <p:spPr bwMode="auto">
          <a:xfrm>
            <a:off x="4038600" y="1981200"/>
            <a:ext cx="45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72000"/>
              </a:lnSpc>
            </a:pPr>
            <a:r>
              <a:rPr lang="en-US" altLang="zh-CN" sz="2400" u="sng">
                <a:solidFill>
                  <a:srgbClr val="0000FF"/>
                </a:solidFill>
                <a:ea typeface="宋体" panose="02010600030101010101" pitchFamily="2" charset="-122"/>
              </a:rPr>
              <a:t> 2 </a:t>
            </a:r>
          </a:p>
          <a:p>
            <a:pPr algn="just">
              <a:lnSpc>
                <a:spcPct val="72000"/>
              </a:lnSpc>
            </a:pPr>
            <a:r>
              <a:rPr lang="en-US" altLang="zh-CN" sz="24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27</a:t>
            </a:r>
          </a:p>
        </p:txBody>
      </p:sp>
      <p:sp>
        <p:nvSpPr>
          <p:cNvPr id="272390" name="Text Box 6"/>
          <p:cNvSpPr txBox="1">
            <a:spLocks noChangeArrowheads="1"/>
          </p:cNvSpPr>
          <p:nvPr/>
        </p:nvSpPr>
        <p:spPr bwMode="auto">
          <a:xfrm>
            <a:off x="5638800" y="1524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72000"/>
              </a:lnSpc>
            </a:pPr>
            <a:r>
              <a:rPr lang="en-US" altLang="zh-CN" sz="2400" u="sng">
                <a:solidFill>
                  <a:srgbClr val="0000FF"/>
                </a:solidFill>
                <a:ea typeface="宋体" panose="02010600030101010101" pitchFamily="2" charset="-122"/>
              </a:rPr>
              <a:t> 1 </a:t>
            </a:r>
          </a:p>
          <a:p>
            <a:pPr algn="just">
              <a:lnSpc>
                <a:spcPct val="72000"/>
              </a:lnSpc>
            </a:pPr>
            <a:r>
              <a:rPr lang="en-US" altLang="zh-CN" sz="2400">
                <a:solidFill>
                  <a:srgbClr val="0000FF"/>
                </a:solidFill>
                <a:ea typeface="宋体" panose="02010600030101010101" pitchFamily="2" charset="-122"/>
              </a:rPr>
              <a:t>54</a:t>
            </a:r>
            <a:endParaRPr lang="en-US" altLang="zh-CN" sz="240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2391" name="Text Box 7"/>
          <p:cNvSpPr txBox="1">
            <a:spLocks noChangeArrowheads="1"/>
          </p:cNvSpPr>
          <p:nvPr/>
        </p:nvSpPr>
        <p:spPr bwMode="auto">
          <a:xfrm>
            <a:off x="1600200" y="2362200"/>
            <a:ext cx="60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72000"/>
              </a:lnSpc>
            </a:pPr>
            <a:r>
              <a:rPr lang="en-US" altLang="zh-CN" sz="2400" u="sng">
                <a:solidFill>
                  <a:srgbClr val="0000FF"/>
                </a:solidFill>
                <a:ea typeface="宋体" panose="02010600030101010101" pitchFamily="2" charset="-122"/>
              </a:rPr>
              <a:t>13 </a:t>
            </a:r>
          </a:p>
          <a:p>
            <a:pPr algn="just">
              <a:lnSpc>
                <a:spcPct val="72000"/>
              </a:lnSpc>
            </a:pPr>
            <a:r>
              <a:rPr lang="en-US" altLang="zh-CN" sz="2400">
                <a:solidFill>
                  <a:srgbClr val="0000FF"/>
                </a:solidFill>
                <a:ea typeface="宋体" panose="02010600030101010101" pitchFamily="2" charset="-122"/>
              </a:rPr>
              <a:t>54</a:t>
            </a:r>
            <a:endParaRPr lang="en-US" altLang="zh-CN" sz="400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2392" name="Rectangle 8"/>
          <p:cNvSpPr>
            <a:spLocks noChangeArrowheads="1"/>
          </p:cNvSpPr>
          <p:nvPr/>
        </p:nvSpPr>
        <p:spPr bwMode="auto">
          <a:xfrm>
            <a:off x="3633788" y="5105400"/>
            <a:ext cx="608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3/4</a:t>
            </a:r>
          </a:p>
        </p:txBody>
      </p:sp>
      <p:sp>
        <p:nvSpPr>
          <p:cNvPr id="272393" name="Rectangle 9"/>
          <p:cNvSpPr>
            <a:spLocks noChangeArrowheads="1"/>
          </p:cNvSpPr>
          <p:nvPr/>
        </p:nvSpPr>
        <p:spPr bwMode="auto">
          <a:xfrm>
            <a:off x="4700588" y="45720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3/4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2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2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2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2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2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2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2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2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2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2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2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2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8" grpId="0"/>
      <p:bldP spid="272389" grpId="0"/>
      <p:bldP spid="272390" grpId="0"/>
      <p:bldP spid="272391" grpId="0"/>
      <p:bldP spid="272392" grpId="0"/>
      <p:bldP spid="27239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03" name="Text Box 15"/>
          <p:cNvSpPr txBox="1">
            <a:spLocks noChangeArrowheads="1"/>
          </p:cNvSpPr>
          <p:nvPr/>
        </p:nvSpPr>
        <p:spPr bwMode="auto">
          <a:xfrm>
            <a:off x="1219200" y="609600"/>
            <a:ext cx="7162800" cy="150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spcBef>
                <a:spcPct val="50000"/>
              </a:spcBef>
            </a:pPr>
            <a:r>
              <a:rPr kumimoji="1" lang="en-US" altLang="zh-CN" dirty="0">
                <a:latin typeface="新宋体" panose="02010609030101010101" charset="-122"/>
                <a:ea typeface="新宋体" panose="02010609030101010101" charset="-122"/>
              </a:rPr>
              <a:t>5.</a:t>
            </a:r>
            <a:r>
              <a:rPr kumimoji="1" lang="zh-CN" altLang="en-US" dirty="0">
                <a:latin typeface="新宋体" panose="02010609030101010101" charset="-122"/>
                <a:ea typeface="新宋体" panose="02010609030101010101" charset="-122"/>
              </a:rPr>
              <a:t>一张圆桌旁有四个座位，</a:t>
            </a:r>
            <a:r>
              <a:rPr kumimoji="1" lang="en-US" altLang="zh-CN" dirty="0">
                <a:latin typeface="新宋体" panose="02010609030101010101" charset="-122"/>
                <a:ea typeface="新宋体" panose="02010609030101010101" charset="-122"/>
              </a:rPr>
              <a:t>A</a:t>
            </a:r>
            <a:r>
              <a:rPr kumimoji="1" lang="zh-CN" altLang="en-US" dirty="0">
                <a:latin typeface="新宋体" panose="02010609030101010101" charset="-122"/>
                <a:ea typeface="新宋体" panose="02010609030101010101" charset="-122"/>
              </a:rPr>
              <a:t>先坐在如图所示的座位上，</a:t>
            </a:r>
            <a:r>
              <a:rPr kumimoji="1" lang="en-US" altLang="zh-CN" dirty="0">
                <a:latin typeface="新宋体" panose="02010609030101010101" charset="-122"/>
                <a:ea typeface="新宋体" panose="02010609030101010101" charset="-122"/>
              </a:rPr>
              <a:t>B</a:t>
            </a:r>
            <a:r>
              <a:rPr kumimoji="1" lang="zh-CN" altLang="en-US" dirty="0">
                <a:latin typeface="新宋体" panose="02010609030101010101" charset="-122"/>
                <a:ea typeface="新宋体" panose="02010609030101010101" charset="-122"/>
              </a:rPr>
              <a:t>、</a:t>
            </a:r>
            <a:r>
              <a:rPr kumimoji="1" lang="en-US" altLang="zh-CN" dirty="0">
                <a:latin typeface="新宋体" panose="02010609030101010101" charset="-122"/>
                <a:ea typeface="新宋体" panose="02010609030101010101" charset="-122"/>
              </a:rPr>
              <a:t>C</a:t>
            </a:r>
            <a:r>
              <a:rPr kumimoji="1" lang="zh-CN" altLang="en-US" dirty="0">
                <a:latin typeface="新宋体" panose="02010609030101010101" charset="-122"/>
                <a:ea typeface="新宋体" panose="02010609030101010101" charset="-122"/>
              </a:rPr>
              <a:t>、</a:t>
            </a:r>
            <a:r>
              <a:rPr kumimoji="1" lang="en-US" altLang="zh-CN" dirty="0">
                <a:latin typeface="新宋体" panose="02010609030101010101" charset="-122"/>
                <a:ea typeface="新宋体" panose="02010609030101010101" charset="-122"/>
              </a:rPr>
              <a:t>D</a:t>
            </a:r>
            <a:r>
              <a:rPr kumimoji="1" lang="zh-CN" altLang="en-US" dirty="0">
                <a:latin typeface="新宋体" panose="02010609030101010101" charset="-122"/>
                <a:ea typeface="新宋体" panose="02010609030101010101" charset="-122"/>
              </a:rPr>
              <a:t>三人随机坐到其他三个座位上。求</a:t>
            </a:r>
            <a:r>
              <a:rPr kumimoji="1" lang="en-US" altLang="zh-CN" dirty="0">
                <a:latin typeface="新宋体" panose="02010609030101010101" charset="-122"/>
                <a:ea typeface="新宋体" panose="02010609030101010101" charset="-122"/>
              </a:rPr>
              <a:t>A</a:t>
            </a:r>
            <a:r>
              <a:rPr kumimoji="1" lang="zh-CN" altLang="en-US" dirty="0">
                <a:latin typeface="新宋体" panose="02010609030101010101" charset="-122"/>
                <a:ea typeface="新宋体" panose="02010609030101010101" charset="-122"/>
              </a:rPr>
              <a:t>与</a:t>
            </a:r>
            <a:r>
              <a:rPr kumimoji="1" lang="en-US" altLang="zh-CN" dirty="0">
                <a:latin typeface="新宋体" panose="02010609030101010101" charset="-122"/>
                <a:ea typeface="新宋体" panose="02010609030101010101" charset="-122"/>
              </a:rPr>
              <a:t>B</a:t>
            </a:r>
            <a:r>
              <a:rPr kumimoji="1" lang="zh-CN" altLang="en-US" dirty="0">
                <a:latin typeface="新宋体" panose="02010609030101010101" charset="-122"/>
                <a:ea typeface="新宋体" panose="02010609030101010101" charset="-122"/>
              </a:rPr>
              <a:t>不相邻而坐的概率为</a:t>
            </a:r>
            <a:r>
              <a:rPr kumimoji="1" lang="zh-CN" altLang="en-US" u="sng" dirty="0">
                <a:latin typeface="新宋体" panose="02010609030101010101" charset="-122"/>
                <a:ea typeface="新宋体" panose="02010609030101010101" charset="-122"/>
              </a:rPr>
              <a:t>    </a:t>
            </a:r>
            <a:r>
              <a:rPr kumimoji="1" lang="en-US" altLang="zh-CN" u="sng" dirty="0">
                <a:latin typeface="新宋体" panose="02010609030101010101" charset="-122"/>
                <a:ea typeface="新宋体" panose="02010609030101010101" charset="-122"/>
              </a:rPr>
              <a:t>.</a:t>
            </a:r>
            <a:endParaRPr kumimoji="1" lang="en-US" altLang="zh-CN" dirty="0">
              <a:latin typeface="新宋体" panose="02010609030101010101" charset="-122"/>
              <a:ea typeface="新宋体" panose="02010609030101010101" charset="-122"/>
            </a:endParaRPr>
          </a:p>
        </p:txBody>
      </p:sp>
      <p:graphicFrame>
        <p:nvGraphicFramePr>
          <p:cNvPr id="191504" name="Object 16"/>
          <p:cNvGraphicFramePr>
            <a:graphicFrameLocks noChangeAspect="1"/>
          </p:cNvGraphicFramePr>
          <p:nvPr/>
        </p:nvGraphicFramePr>
        <p:xfrm>
          <a:off x="6859588" y="1577975"/>
          <a:ext cx="45561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31" name="Equation" r:id="rId3" imgW="203200" imgH="520700" progId="Equation.DSMT4">
                  <p:embed/>
                </p:oleObj>
              </mc:Choice>
              <mc:Fallback>
                <p:oleObj name="Equation" r:id="rId3" imgW="203200" imgH="5207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9588" y="1577975"/>
                        <a:ext cx="455612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1505" name="Group 17"/>
          <p:cNvGrpSpPr/>
          <p:nvPr/>
        </p:nvGrpSpPr>
        <p:grpSpPr bwMode="auto">
          <a:xfrm>
            <a:off x="1600200" y="2362200"/>
            <a:ext cx="2514600" cy="1676400"/>
            <a:chOff x="3024" y="1632"/>
            <a:chExt cx="1920" cy="1296"/>
          </a:xfrm>
        </p:grpSpPr>
        <p:sp>
          <p:nvSpPr>
            <p:cNvPr id="191506" name="Oval 18"/>
            <p:cNvSpPr>
              <a:spLocks noChangeArrowheads="1"/>
            </p:cNvSpPr>
            <p:nvPr/>
          </p:nvSpPr>
          <p:spPr bwMode="auto">
            <a:xfrm>
              <a:off x="3456" y="2016"/>
              <a:ext cx="1152" cy="67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1507" name="Oval 19"/>
            <p:cNvSpPr>
              <a:spLocks noChangeArrowheads="1"/>
            </p:cNvSpPr>
            <p:nvPr/>
          </p:nvSpPr>
          <p:spPr bwMode="auto">
            <a:xfrm>
              <a:off x="3840" y="1728"/>
              <a:ext cx="288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1508" name="Oval 20"/>
            <p:cNvSpPr>
              <a:spLocks noChangeArrowheads="1"/>
            </p:cNvSpPr>
            <p:nvPr/>
          </p:nvSpPr>
          <p:spPr bwMode="auto">
            <a:xfrm>
              <a:off x="3936" y="2784"/>
              <a:ext cx="288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1509" name="Oval 21"/>
            <p:cNvSpPr>
              <a:spLocks noChangeArrowheads="1"/>
            </p:cNvSpPr>
            <p:nvPr/>
          </p:nvSpPr>
          <p:spPr bwMode="auto">
            <a:xfrm>
              <a:off x="4656" y="2208"/>
              <a:ext cx="288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1510" name="Oval 22"/>
            <p:cNvSpPr>
              <a:spLocks noChangeArrowheads="1"/>
            </p:cNvSpPr>
            <p:nvPr/>
          </p:nvSpPr>
          <p:spPr bwMode="auto">
            <a:xfrm>
              <a:off x="3024" y="2256"/>
              <a:ext cx="288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1511" name="Text Box 23"/>
            <p:cNvSpPr txBox="1">
              <a:spLocks noChangeArrowheads="1"/>
            </p:cNvSpPr>
            <p:nvPr/>
          </p:nvSpPr>
          <p:spPr bwMode="auto">
            <a:xfrm>
              <a:off x="3840" y="1632"/>
              <a:ext cx="240" cy="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>
                  <a:latin typeface="Tahoma" panose="020B0604030504040204" pitchFamily="34" charset="0"/>
                  <a:ea typeface="宋体" panose="02010600030101010101" pitchFamily="2" charset="-122"/>
                </a:rPr>
                <a:t>A</a:t>
              </a:r>
            </a:p>
          </p:txBody>
        </p:sp>
      </p:grpSp>
      <p:sp>
        <p:nvSpPr>
          <p:cNvPr id="191521" name="Rectangle 33"/>
          <p:cNvSpPr>
            <a:spLocks noChangeArrowheads="1"/>
          </p:cNvSpPr>
          <p:nvPr/>
        </p:nvSpPr>
        <p:spPr bwMode="auto">
          <a:xfrm>
            <a:off x="1295400" y="4267200"/>
            <a:ext cx="74676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latin typeface="新宋体" panose="02010609030101010101" charset="-122"/>
                <a:ea typeface="新宋体" panose="02010609030101010101" charset="-122"/>
                <a:cs typeface="Times New Roman" panose="02020603050405020304" pitchFamily="18" charset="0"/>
              </a:rPr>
              <a:t>6.</a:t>
            </a:r>
            <a:r>
              <a:rPr lang="zh-CN" altLang="en-US">
                <a:latin typeface="新宋体" panose="02010609030101010101" charset="-122"/>
                <a:ea typeface="新宋体" panose="02010609030101010101" charset="-122"/>
                <a:cs typeface="Times New Roman" panose="02020603050405020304" pitchFamily="18" charset="0"/>
              </a:rPr>
              <a:t>如图，小明的奶奶家到学校有</a:t>
            </a:r>
            <a:r>
              <a:rPr lang="en-US" altLang="zh-CN">
                <a:latin typeface="新宋体" panose="02010609030101010101" charset="-122"/>
                <a:ea typeface="新宋体" panose="02010609030101010101" charset="-122"/>
                <a:cs typeface="Times New Roman" panose="02020603050405020304" pitchFamily="18" charset="0"/>
              </a:rPr>
              <a:t>3</a:t>
            </a:r>
            <a:r>
              <a:rPr lang="zh-CN" altLang="en-US">
                <a:latin typeface="新宋体" panose="02010609030101010101" charset="-122"/>
                <a:ea typeface="新宋体" panose="02010609030101010101" charset="-122"/>
                <a:cs typeface="Times New Roman" panose="02020603050405020304" pitchFamily="18" charset="0"/>
              </a:rPr>
              <a:t>条路可走，学校到小明的外婆家也有</a:t>
            </a:r>
            <a:r>
              <a:rPr lang="en-US" altLang="zh-CN">
                <a:latin typeface="新宋体" panose="02010609030101010101" charset="-122"/>
                <a:ea typeface="新宋体" panose="02010609030101010101" charset="-122"/>
                <a:cs typeface="Times New Roman" panose="02020603050405020304" pitchFamily="18" charset="0"/>
              </a:rPr>
              <a:t>3</a:t>
            </a:r>
            <a:r>
              <a:rPr lang="zh-CN" altLang="en-US">
                <a:latin typeface="新宋体" panose="02010609030101010101" charset="-122"/>
                <a:ea typeface="新宋体" panose="02010609030101010101" charset="-122"/>
                <a:cs typeface="Times New Roman" panose="02020603050405020304" pitchFamily="18" charset="0"/>
              </a:rPr>
              <a:t>条路可走，若小明要从奶奶家经学校到外婆家，不同的走法共有</a:t>
            </a:r>
            <a:r>
              <a:rPr lang="en-US" altLang="zh-CN">
                <a:latin typeface="新宋体" panose="02010609030101010101" charset="-122"/>
                <a:ea typeface="新宋体" panose="02010609030101010101" charset="-122"/>
                <a:cs typeface="Times New Roman" panose="02020603050405020304" pitchFamily="18" charset="0"/>
              </a:rPr>
              <a:t>________</a:t>
            </a:r>
            <a:r>
              <a:rPr lang="zh-CN" altLang="en-US">
                <a:latin typeface="新宋体" panose="02010609030101010101" charset="-122"/>
                <a:ea typeface="新宋体" panose="02010609030101010101" charset="-122"/>
                <a:cs typeface="Times New Roman" panose="02020603050405020304" pitchFamily="18" charset="0"/>
              </a:rPr>
              <a:t>种</a:t>
            </a:r>
          </a:p>
        </p:txBody>
      </p:sp>
      <p:pic>
        <p:nvPicPr>
          <p:cNvPr id="191523" name="Picture 3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6425" y="2786063"/>
            <a:ext cx="3889375" cy="102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1524" name="Rectangle 36"/>
          <p:cNvSpPr>
            <a:spLocks noChangeArrowheads="1"/>
          </p:cNvSpPr>
          <p:nvPr/>
        </p:nvSpPr>
        <p:spPr bwMode="auto">
          <a:xfrm>
            <a:off x="1905000" y="5576888"/>
            <a:ext cx="3635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0000FF"/>
                </a:solidFill>
              </a:rPr>
              <a:t>9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1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15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1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1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1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1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15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15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1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1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15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915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91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91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1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1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1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15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503" grpId="0"/>
      <p:bldP spid="191521" grpId="0"/>
      <p:bldP spid="19152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3" name="Rectangle 5"/>
          <p:cNvSpPr>
            <a:spLocks noChangeArrowheads="1"/>
          </p:cNvSpPr>
          <p:nvPr/>
        </p:nvSpPr>
        <p:spPr bwMode="auto">
          <a:xfrm>
            <a:off x="1316038" y="533400"/>
            <a:ext cx="7142162" cy="500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latin typeface="新宋体" panose="02010609030101010101" charset="-122"/>
                <a:ea typeface="新宋体" panose="02010609030101010101" charset="-122"/>
                <a:cs typeface="Times New Roman" panose="02020603050405020304" pitchFamily="18" charset="0"/>
              </a:rPr>
              <a:t>7.</a:t>
            </a:r>
            <a:r>
              <a:rPr lang="zh-CN" altLang="en-US">
                <a:latin typeface="新宋体" panose="02010609030101010101" charset="-122"/>
                <a:ea typeface="新宋体" panose="02010609030101010101" charset="-122"/>
                <a:cs typeface="Times New Roman" panose="02020603050405020304" pitchFamily="18" charset="0"/>
              </a:rPr>
              <a:t>在一个盒子中有质地均匀的</a:t>
            </a:r>
            <a:r>
              <a:rPr lang="en-US" altLang="zh-CN">
                <a:latin typeface="新宋体" panose="02010609030101010101" charset="-122"/>
                <a:ea typeface="新宋体" panose="02010609030101010101" charset="-122"/>
                <a:cs typeface="Times New Roman" panose="02020603050405020304" pitchFamily="18" charset="0"/>
              </a:rPr>
              <a:t>3</a:t>
            </a:r>
            <a:r>
              <a:rPr lang="zh-CN" altLang="en-US">
                <a:latin typeface="新宋体" panose="02010609030101010101" charset="-122"/>
                <a:ea typeface="新宋体" panose="02010609030101010101" charset="-122"/>
                <a:cs typeface="Times New Roman" panose="02020603050405020304" pitchFamily="18" charset="0"/>
              </a:rPr>
              <a:t>个小球，其中两个小球都涂着红色，另一个小球涂着黑色，则计算以下事件的概率选用哪种方法更方便？</a:t>
            </a:r>
          </a:p>
          <a:p>
            <a:pPr>
              <a:spcBef>
                <a:spcPct val="50000"/>
              </a:spcBef>
            </a:pPr>
            <a:r>
              <a:rPr lang="zh-CN" altLang="en-US">
                <a:latin typeface="新宋体" panose="02010609030101010101" charset="-122"/>
                <a:ea typeface="新宋体" panose="02010609030101010101" charset="-122"/>
                <a:cs typeface="Times New Roman" panose="02020603050405020304" pitchFamily="18" charset="0"/>
              </a:rPr>
              <a:t>（</a:t>
            </a:r>
            <a:r>
              <a:rPr lang="en-US" altLang="zh-CN">
                <a:latin typeface="新宋体" panose="02010609030101010101" charset="-122"/>
                <a:ea typeface="新宋体" panose="02010609030101010101" charset="-122"/>
                <a:cs typeface="Times New Roman" panose="02020603050405020304" pitchFamily="18" charset="0"/>
              </a:rPr>
              <a:t>1</a:t>
            </a:r>
            <a:r>
              <a:rPr lang="zh-CN" altLang="en-US">
                <a:latin typeface="新宋体" panose="02010609030101010101" charset="-122"/>
                <a:ea typeface="新宋体" panose="02010609030101010101" charset="-122"/>
                <a:cs typeface="Times New Roman" panose="02020603050405020304" pitchFamily="18" charset="0"/>
              </a:rPr>
              <a:t>）从盒子中取出一个小球，小球是红球</a:t>
            </a:r>
          </a:p>
          <a:p>
            <a:pPr>
              <a:spcBef>
                <a:spcPct val="50000"/>
              </a:spcBef>
            </a:pPr>
            <a:r>
              <a:rPr lang="zh-CN" altLang="en-US">
                <a:latin typeface="新宋体" panose="02010609030101010101" charset="-122"/>
                <a:ea typeface="新宋体" panose="02010609030101010101" charset="-122"/>
                <a:cs typeface="Times New Roman" panose="02020603050405020304" pitchFamily="18" charset="0"/>
              </a:rPr>
              <a:t>（</a:t>
            </a:r>
            <a:r>
              <a:rPr lang="en-US" altLang="zh-CN">
                <a:latin typeface="新宋体" panose="02010609030101010101" charset="-122"/>
                <a:ea typeface="新宋体" panose="02010609030101010101" charset="-122"/>
                <a:cs typeface="Times New Roman" panose="02020603050405020304" pitchFamily="18" charset="0"/>
              </a:rPr>
              <a:t>2</a:t>
            </a:r>
            <a:r>
              <a:rPr lang="zh-CN" altLang="en-US">
                <a:latin typeface="新宋体" panose="02010609030101010101" charset="-122"/>
                <a:ea typeface="新宋体" panose="02010609030101010101" charset="-122"/>
                <a:cs typeface="Times New Roman" panose="02020603050405020304" pitchFamily="18" charset="0"/>
              </a:rPr>
              <a:t>）从盒子中每次取出一个小球，取出后再放回，取出两球的颜色相同</a:t>
            </a:r>
          </a:p>
          <a:p>
            <a:pPr>
              <a:spcBef>
                <a:spcPct val="50000"/>
              </a:spcBef>
            </a:pPr>
            <a:r>
              <a:rPr lang="zh-CN" altLang="en-US">
                <a:latin typeface="新宋体" panose="02010609030101010101" charset="-122"/>
                <a:ea typeface="新宋体" panose="02010609030101010101" charset="-122"/>
                <a:cs typeface="Times New Roman" panose="02020603050405020304" pitchFamily="18" charset="0"/>
              </a:rPr>
              <a:t>（</a:t>
            </a:r>
            <a:r>
              <a:rPr lang="en-US" altLang="zh-CN">
                <a:latin typeface="新宋体" panose="02010609030101010101" charset="-122"/>
                <a:ea typeface="新宋体" panose="02010609030101010101" charset="-122"/>
                <a:cs typeface="Times New Roman" panose="02020603050405020304" pitchFamily="18" charset="0"/>
              </a:rPr>
              <a:t>3</a:t>
            </a:r>
            <a:r>
              <a:rPr lang="zh-CN" altLang="en-US">
                <a:latin typeface="新宋体" panose="02010609030101010101" charset="-122"/>
                <a:ea typeface="新宋体" panose="02010609030101010101" charset="-122"/>
                <a:cs typeface="Times New Roman" panose="02020603050405020304" pitchFamily="18" charset="0"/>
              </a:rPr>
              <a:t>）从盒子中每次取出一个小球，取出后再放回，连取了三次，三个小球的颜色都相同。</a:t>
            </a:r>
          </a:p>
        </p:txBody>
      </p:sp>
      <p:grpSp>
        <p:nvGrpSpPr>
          <p:cNvPr id="227334" name="Group 6"/>
          <p:cNvGrpSpPr/>
          <p:nvPr/>
        </p:nvGrpSpPr>
        <p:grpSpPr bwMode="auto">
          <a:xfrm>
            <a:off x="1074738" y="5562600"/>
            <a:ext cx="1439862" cy="1008063"/>
            <a:chOff x="521" y="2976"/>
            <a:chExt cx="907" cy="635"/>
          </a:xfrm>
        </p:grpSpPr>
        <p:sp>
          <p:nvSpPr>
            <p:cNvPr id="227335" name="Oval 7"/>
            <p:cNvSpPr>
              <a:spLocks noChangeArrowheads="1"/>
            </p:cNvSpPr>
            <p:nvPr/>
          </p:nvSpPr>
          <p:spPr bwMode="auto">
            <a:xfrm>
              <a:off x="884" y="3385"/>
              <a:ext cx="181" cy="181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12700" algn="ctr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27336" name="AutoShape 8"/>
            <p:cNvSpPr>
              <a:spLocks noChangeArrowheads="1"/>
            </p:cNvSpPr>
            <p:nvPr/>
          </p:nvSpPr>
          <p:spPr bwMode="auto">
            <a:xfrm rot="-10800000" flipH="1" flipV="1">
              <a:off x="521" y="2976"/>
              <a:ext cx="907" cy="635"/>
            </a:xfrm>
            <a:prstGeom prst="cube">
              <a:avLst>
                <a:gd name="adj" fmla="val 26454"/>
              </a:avLst>
            </a:prstGeom>
            <a:noFill/>
            <a:ln w="3810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27337" name="Oval 9"/>
            <p:cNvSpPr>
              <a:spLocks noChangeArrowheads="1"/>
            </p:cNvSpPr>
            <p:nvPr/>
          </p:nvSpPr>
          <p:spPr bwMode="auto">
            <a:xfrm>
              <a:off x="567" y="3339"/>
              <a:ext cx="181" cy="181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12700" algn="ctr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27338" name="Oval 10"/>
            <p:cNvSpPr>
              <a:spLocks noChangeArrowheads="1"/>
            </p:cNvSpPr>
            <p:nvPr/>
          </p:nvSpPr>
          <p:spPr bwMode="auto">
            <a:xfrm>
              <a:off x="657" y="3430"/>
              <a:ext cx="181" cy="181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gamma/>
                    <a:tint val="63529"/>
                    <a:invGamma/>
                  </a:srgbClr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12700" algn="ctr">
              <a:solidFill>
                <a:srgbClr val="00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227358" name="Rectangle 30"/>
          <p:cNvSpPr>
            <a:spLocks noChangeArrowheads="1"/>
          </p:cNvSpPr>
          <p:nvPr/>
        </p:nvSpPr>
        <p:spPr bwMode="auto">
          <a:xfrm>
            <a:off x="2743200" y="5715000"/>
            <a:ext cx="19700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0000FF"/>
                </a:solidFill>
                <a:latin typeface="Arial" panose="020B0604020202020204" pitchFamily="34" charset="0"/>
                <a:ea typeface="楷体_GB2312" pitchFamily="49" charset="-122"/>
                <a:cs typeface="Times New Roman" panose="02020603050405020304" pitchFamily="18" charset="0"/>
              </a:rPr>
              <a:t>直接列举；</a:t>
            </a:r>
          </a:p>
        </p:txBody>
      </p:sp>
      <p:sp>
        <p:nvSpPr>
          <p:cNvPr id="227359" name="Rectangle 31"/>
          <p:cNvSpPr>
            <a:spLocks noChangeArrowheads="1"/>
          </p:cNvSpPr>
          <p:nvPr/>
        </p:nvSpPr>
        <p:spPr bwMode="auto">
          <a:xfrm>
            <a:off x="4343400" y="5715000"/>
            <a:ext cx="3041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0000FF"/>
                </a:solidFill>
                <a:latin typeface="Arial" panose="020B0604020202020204" pitchFamily="34" charset="0"/>
                <a:ea typeface="楷体_GB2312" pitchFamily="49" charset="-122"/>
                <a:cs typeface="Times New Roman" panose="02020603050405020304" pitchFamily="18" charset="0"/>
              </a:rPr>
              <a:t>列表法或树形图；</a:t>
            </a:r>
          </a:p>
        </p:txBody>
      </p:sp>
      <p:sp>
        <p:nvSpPr>
          <p:cNvPr id="227360" name="Rectangle 32"/>
          <p:cNvSpPr>
            <a:spLocks noChangeArrowheads="1"/>
          </p:cNvSpPr>
          <p:nvPr/>
        </p:nvSpPr>
        <p:spPr bwMode="auto">
          <a:xfrm>
            <a:off x="6997700" y="5715000"/>
            <a:ext cx="1612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0000FF"/>
                </a:solidFill>
                <a:latin typeface="Arial" panose="020B0604020202020204" pitchFamily="34" charset="0"/>
                <a:ea typeface="楷体_GB2312" pitchFamily="49" charset="-122"/>
                <a:cs typeface="Times New Roman" panose="02020603050405020304" pitchFamily="18" charset="0"/>
              </a:rPr>
              <a:t>树形图。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7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7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7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7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73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7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7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73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7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7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73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3" grpId="0"/>
      <p:bldP spid="227358" grpId="0"/>
      <p:bldP spid="227359" grpId="0"/>
      <p:bldP spid="22736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Text Box 2"/>
          <p:cNvSpPr txBox="1">
            <a:spLocks noChangeArrowheads="1"/>
          </p:cNvSpPr>
          <p:nvPr/>
        </p:nvSpPr>
        <p:spPr bwMode="auto">
          <a:xfrm>
            <a:off x="1524000" y="631825"/>
            <a:ext cx="6858000" cy="150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>
                <a:latin typeface="新宋体" panose="02010609030101010101" charset="-122"/>
                <a:ea typeface="新宋体" panose="02010609030101010101" charset="-122"/>
              </a:rPr>
              <a:t>8.</a:t>
            </a:r>
            <a:r>
              <a:rPr lang="zh-CN" altLang="en-US">
                <a:latin typeface="新宋体" panose="02010609030101010101" charset="-122"/>
                <a:ea typeface="新宋体" panose="02010609030101010101" charset="-122"/>
              </a:rPr>
              <a:t>一黑一红两张牌</a:t>
            </a:r>
            <a:r>
              <a:rPr lang="en-US" altLang="zh-CN">
                <a:latin typeface="新宋体" panose="02010609030101010101" charset="-122"/>
                <a:ea typeface="新宋体" panose="02010609030101010101" charset="-122"/>
              </a:rPr>
              <a:t>.</a:t>
            </a:r>
            <a:r>
              <a:rPr lang="zh-CN" altLang="en-US">
                <a:latin typeface="新宋体" panose="02010609030101010101" charset="-122"/>
                <a:ea typeface="新宋体" panose="02010609030101010101" charset="-122"/>
              </a:rPr>
              <a:t>抽一张牌 </a:t>
            </a:r>
            <a:r>
              <a:rPr lang="en-US" altLang="zh-CN">
                <a:latin typeface="新宋体" panose="02010609030101010101" charset="-122"/>
                <a:ea typeface="新宋体" panose="02010609030101010101" charset="-122"/>
              </a:rPr>
              <a:t>,</a:t>
            </a:r>
            <a:r>
              <a:rPr lang="zh-CN" altLang="en-US">
                <a:latin typeface="新宋体" panose="02010609030101010101" charset="-122"/>
                <a:ea typeface="新宋体" panose="02010609030101010101" charset="-122"/>
              </a:rPr>
              <a:t>放回</a:t>
            </a:r>
            <a:r>
              <a:rPr lang="en-US" altLang="zh-CN">
                <a:latin typeface="新宋体" panose="02010609030101010101" charset="-122"/>
                <a:ea typeface="新宋体" panose="02010609030101010101" charset="-122"/>
              </a:rPr>
              <a:t>,</a:t>
            </a:r>
            <a:r>
              <a:rPr lang="zh-CN" altLang="en-US">
                <a:latin typeface="新宋体" panose="02010609030101010101" charset="-122"/>
                <a:ea typeface="新宋体" panose="02010609030101010101" charset="-122"/>
              </a:rPr>
              <a:t>洗匀后再抽一张牌</a:t>
            </a:r>
            <a:r>
              <a:rPr lang="en-US" altLang="zh-CN">
                <a:latin typeface="新宋体" panose="02010609030101010101" charset="-122"/>
                <a:ea typeface="新宋体" panose="02010609030101010101" charset="-122"/>
              </a:rPr>
              <a:t>.</a:t>
            </a:r>
            <a:r>
              <a:rPr lang="zh-CN" altLang="en-US">
                <a:latin typeface="新宋体" panose="02010609030101010101" charset="-122"/>
                <a:ea typeface="新宋体" panose="02010609030101010101" charset="-122"/>
              </a:rPr>
              <a:t>这样</a:t>
            </a:r>
            <a:r>
              <a:rPr lang="zh-CN" altLang="en-US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</a:rPr>
              <a:t>先后</a:t>
            </a:r>
            <a:r>
              <a:rPr lang="zh-CN" altLang="en-US">
                <a:latin typeface="新宋体" panose="02010609030101010101" charset="-122"/>
                <a:ea typeface="新宋体" panose="02010609030101010101" charset="-122"/>
              </a:rPr>
              <a:t>抽得的两张牌有哪几种不同的可能</a:t>
            </a:r>
            <a:r>
              <a:rPr lang="en-US" altLang="zh-CN">
                <a:latin typeface="新宋体" panose="02010609030101010101" charset="-122"/>
                <a:ea typeface="新宋体" panose="02010609030101010101" charset="-122"/>
              </a:rPr>
              <a:t>?</a:t>
            </a:r>
            <a:r>
              <a:rPr lang="zh-CN" altLang="en-US">
                <a:latin typeface="新宋体" panose="02010609030101010101" charset="-122"/>
                <a:ea typeface="新宋体" panose="02010609030101010101" charset="-122"/>
              </a:rPr>
              <a:t>他们的</a:t>
            </a:r>
            <a:r>
              <a:rPr kumimoji="1" lang="zh-CN" altLang="en-US">
                <a:latin typeface="新宋体" panose="02010609030101010101" charset="-122"/>
                <a:ea typeface="新宋体" panose="02010609030101010101" charset="-122"/>
              </a:rPr>
              <a:t>概率各是多少</a:t>
            </a:r>
            <a:r>
              <a:rPr kumimoji="1" lang="en-US" altLang="zh-CN">
                <a:latin typeface="新宋体" panose="02010609030101010101" charset="-122"/>
                <a:ea typeface="新宋体" panose="02010609030101010101" charset="-122"/>
              </a:rPr>
              <a:t>?</a:t>
            </a:r>
          </a:p>
        </p:txBody>
      </p:sp>
      <p:pic>
        <p:nvPicPr>
          <p:cNvPr id="277507" name="Picture 3" descr="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lum bright="-42000" contrast="66000"/>
          </a:blip>
          <a:srcRect/>
          <a:stretch>
            <a:fillRect/>
          </a:stretch>
        </p:blipFill>
        <p:spPr>
          <a:xfrm>
            <a:off x="5399088" y="2743200"/>
            <a:ext cx="2449512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7508" name="AutoShape 4"/>
          <p:cNvSpPr>
            <a:spLocks noChangeArrowheads="1"/>
          </p:cNvSpPr>
          <p:nvPr/>
        </p:nvSpPr>
        <p:spPr bwMode="auto">
          <a:xfrm>
            <a:off x="838200" y="2667000"/>
            <a:ext cx="4191000" cy="3200400"/>
          </a:xfrm>
          <a:prstGeom prst="irregularSeal1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>
                <a:solidFill>
                  <a:srgbClr val="0000FF"/>
                </a:solidFill>
                <a:ea typeface="华文中宋" panose="02010600040101010101" pitchFamily="2" charset="-122"/>
              </a:rPr>
              <a:t>能否用不同</a:t>
            </a:r>
          </a:p>
          <a:p>
            <a:pPr algn="ctr"/>
            <a:r>
              <a:rPr lang="zh-CN" altLang="en-US">
                <a:solidFill>
                  <a:srgbClr val="0000FF"/>
                </a:solidFill>
                <a:ea typeface="华文中宋" panose="02010600040101010101" pitchFamily="2" charset="-122"/>
              </a:rPr>
              <a:t>的方法来解？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7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7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77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77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77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77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7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7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6" grpId="0"/>
      <p:bldP spid="27750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Line 2"/>
          <p:cNvSpPr>
            <a:spLocks noChangeShapeType="1"/>
          </p:cNvSpPr>
          <p:nvPr/>
        </p:nvSpPr>
        <p:spPr bwMode="auto">
          <a:xfrm>
            <a:off x="609600" y="2895600"/>
            <a:ext cx="4265613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8531" name="Line 3"/>
          <p:cNvSpPr>
            <a:spLocks noChangeShapeType="1"/>
          </p:cNvSpPr>
          <p:nvPr/>
        </p:nvSpPr>
        <p:spPr bwMode="auto">
          <a:xfrm>
            <a:off x="609600" y="5867400"/>
            <a:ext cx="4265613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8532" name="Line 4"/>
          <p:cNvSpPr>
            <a:spLocks noChangeShapeType="1"/>
          </p:cNvSpPr>
          <p:nvPr/>
        </p:nvSpPr>
        <p:spPr bwMode="auto">
          <a:xfrm>
            <a:off x="609600" y="2895600"/>
            <a:ext cx="0" cy="29718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8533" name="Line 5"/>
          <p:cNvSpPr>
            <a:spLocks noChangeShapeType="1"/>
          </p:cNvSpPr>
          <p:nvPr/>
        </p:nvSpPr>
        <p:spPr bwMode="auto">
          <a:xfrm>
            <a:off x="4876800" y="2895600"/>
            <a:ext cx="0" cy="29718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278534" name="Group 6"/>
          <p:cNvGraphicFramePr>
            <a:graphicFrameLocks noGrp="1"/>
          </p:cNvGraphicFramePr>
          <p:nvPr/>
        </p:nvGraphicFramePr>
        <p:xfrm>
          <a:off x="5105400" y="2895600"/>
          <a:ext cx="3733800" cy="3100070"/>
        </p:xfrm>
        <a:graphic>
          <a:graphicData uri="http://schemas.openxmlformats.org/drawingml/2006/table">
            <a:tbl>
              <a:tblPr/>
              <a:tblGrid>
                <a:gridCol w="1785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7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</a:rPr>
                        <a:t>第一次抽出一张牌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</a:rPr>
                        <a:t>第二次抽出一张牌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6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5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78552" name="Group 24"/>
          <p:cNvGrpSpPr/>
          <p:nvPr/>
        </p:nvGrpSpPr>
        <p:grpSpPr bwMode="auto">
          <a:xfrm>
            <a:off x="519113" y="2895600"/>
            <a:ext cx="4289425" cy="2971800"/>
            <a:chOff x="240" y="1728"/>
            <a:chExt cx="2702" cy="1872"/>
          </a:xfrm>
        </p:grpSpPr>
        <p:sp>
          <p:nvSpPr>
            <p:cNvPr id="278553" name="Rectangle 25"/>
            <p:cNvSpPr>
              <a:spLocks noChangeArrowheads="1"/>
            </p:cNvSpPr>
            <p:nvPr/>
          </p:nvSpPr>
          <p:spPr bwMode="auto">
            <a:xfrm>
              <a:off x="240" y="1728"/>
              <a:ext cx="2687" cy="1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zh-CN" altLang="zh-CN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8554" name="Rectangle 26"/>
            <p:cNvSpPr>
              <a:spLocks noChangeArrowheads="1"/>
            </p:cNvSpPr>
            <p:nvPr/>
          </p:nvSpPr>
          <p:spPr bwMode="auto">
            <a:xfrm>
              <a:off x="324" y="1780"/>
              <a:ext cx="1164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>
                  <a:solidFill>
                    <a:srgbClr val="0000FF"/>
                  </a:solidFill>
                  <a:latin typeface="Arial" panose="020B0604020202020204" pitchFamily="34" charset="0"/>
                  <a:ea typeface="楷体_GB2312" pitchFamily="49" charset="-122"/>
                </a:rPr>
                <a:t>第一次抽出一张牌</a:t>
              </a:r>
            </a:p>
          </p:txBody>
        </p:sp>
        <p:sp>
          <p:nvSpPr>
            <p:cNvPr id="278555" name="Rectangle 27"/>
            <p:cNvSpPr>
              <a:spLocks noChangeArrowheads="1"/>
            </p:cNvSpPr>
            <p:nvPr/>
          </p:nvSpPr>
          <p:spPr bwMode="auto">
            <a:xfrm>
              <a:off x="1704" y="1780"/>
              <a:ext cx="1224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>
                  <a:solidFill>
                    <a:srgbClr val="0000FF"/>
                  </a:solidFill>
                  <a:latin typeface="Arial" panose="020B0604020202020204" pitchFamily="34" charset="0"/>
                  <a:ea typeface="楷体_GB2312" pitchFamily="49" charset="-122"/>
                </a:rPr>
                <a:t>第二次</a:t>
              </a:r>
              <a:r>
                <a:rPr lang="zh-CN" altLang="en-US">
                  <a:solidFill>
                    <a:srgbClr val="0000FF"/>
                  </a:solidFill>
                  <a:latin typeface="Tahoma" panose="020B0604030504040204" pitchFamily="34" charset="0"/>
                  <a:ea typeface="楷体_GB2312" pitchFamily="49" charset="-122"/>
                </a:rPr>
                <a:t>抽</a:t>
              </a:r>
              <a:r>
                <a:rPr lang="zh-CN" altLang="en-US">
                  <a:solidFill>
                    <a:srgbClr val="0000FF"/>
                  </a:solidFill>
                  <a:latin typeface="Arial" panose="020B0604020202020204" pitchFamily="34" charset="0"/>
                  <a:ea typeface="楷体_GB2312" pitchFamily="49" charset="-122"/>
                </a:rPr>
                <a:t>出</a:t>
              </a:r>
              <a:r>
                <a:rPr lang="zh-CN" altLang="en-US">
                  <a:solidFill>
                    <a:srgbClr val="0000FF"/>
                  </a:solidFill>
                  <a:latin typeface="Tahoma" panose="020B0604030504040204" pitchFamily="34" charset="0"/>
                  <a:ea typeface="楷体_GB2312" pitchFamily="49" charset="-122"/>
                </a:rPr>
                <a:t>一张牌</a:t>
              </a:r>
            </a:p>
          </p:txBody>
        </p:sp>
        <p:grpSp>
          <p:nvGrpSpPr>
            <p:cNvPr id="278556" name="Group 28"/>
            <p:cNvGrpSpPr/>
            <p:nvPr/>
          </p:nvGrpSpPr>
          <p:grpSpPr bwMode="auto">
            <a:xfrm>
              <a:off x="336" y="2688"/>
              <a:ext cx="528" cy="480"/>
              <a:chOff x="1973" y="3838"/>
              <a:chExt cx="363" cy="272"/>
            </a:xfrm>
          </p:grpSpPr>
          <p:sp>
            <p:nvSpPr>
              <p:cNvPr id="278557" name="Line 29"/>
              <p:cNvSpPr>
                <a:spLocks noChangeShapeType="1"/>
              </p:cNvSpPr>
              <p:nvPr/>
            </p:nvSpPr>
            <p:spPr bwMode="auto">
              <a:xfrm flipV="1">
                <a:off x="1973" y="3838"/>
                <a:ext cx="317" cy="181"/>
              </a:xfrm>
              <a:prstGeom prst="line">
                <a:avLst/>
              </a:prstGeom>
              <a:noFill/>
              <a:ln w="57150">
                <a:solidFill>
                  <a:srgbClr val="FF00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558" name="Line 30"/>
              <p:cNvSpPr>
                <a:spLocks noChangeShapeType="1"/>
              </p:cNvSpPr>
              <p:nvPr/>
            </p:nvSpPr>
            <p:spPr bwMode="auto">
              <a:xfrm>
                <a:off x="1973" y="4020"/>
                <a:ext cx="363" cy="90"/>
              </a:xfrm>
              <a:prstGeom prst="line">
                <a:avLst/>
              </a:prstGeom>
              <a:noFill/>
              <a:ln w="57150">
                <a:solidFill>
                  <a:srgbClr val="FF00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78559" name="Rectangle 31"/>
            <p:cNvSpPr>
              <a:spLocks noChangeArrowheads="1"/>
            </p:cNvSpPr>
            <p:nvPr/>
          </p:nvSpPr>
          <p:spPr bwMode="auto">
            <a:xfrm>
              <a:off x="872" y="2461"/>
              <a:ext cx="63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3200">
                  <a:solidFill>
                    <a:srgbClr val="0000FF"/>
                  </a:solidFill>
                  <a:latin typeface="Arial" panose="020B0604020202020204" pitchFamily="34" charset="0"/>
                  <a:ea typeface="楷体_GB2312" pitchFamily="49" charset="-122"/>
                </a:rPr>
                <a:t>红</a:t>
              </a:r>
              <a:r>
                <a:rPr lang="zh-CN" altLang="en-US" sz="3200">
                  <a:solidFill>
                    <a:srgbClr val="0000FF"/>
                  </a:solidFill>
                  <a:latin typeface="Tahoma" panose="020B0604030504040204" pitchFamily="34" charset="0"/>
                  <a:ea typeface="楷体_GB2312" pitchFamily="49" charset="-122"/>
                </a:rPr>
                <a:t>牌</a:t>
              </a:r>
            </a:p>
          </p:txBody>
        </p:sp>
        <p:sp>
          <p:nvSpPr>
            <p:cNvPr id="278560" name="Text Box 32"/>
            <p:cNvSpPr txBox="1">
              <a:spLocks noChangeArrowheads="1"/>
            </p:cNvSpPr>
            <p:nvPr/>
          </p:nvSpPr>
          <p:spPr bwMode="auto">
            <a:xfrm>
              <a:off x="872" y="3037"/>
              <a:ext cx="63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3200">
                  <a:solidFill>
                    <a:srgbClr val="0000FF"/>
                  </a:solidFill>
                  <a:latin typeface="Arial" panose="020B0604020202020204" pitchFamily="34" charset="0"/>
                  <a:ea typeface="楷体_GB2312" pitchFamily="49" charset="-122"/>
                </a:rPr>
                <a:t>黑牌</a:t>
              </a:r>
            </a:p>
          </p:txBody>
        </p:sp>
        <p:grpSp>
          <p:nvGrpSpPr>
            <p:cNvPr id="278561" name="Group 33"/>
            <p:cNvGrpSpPr/>
            <p:nvPr/>
          </p:nvGrpSpPr>
          <p:grpSpPr bwMode="auto">
            <a:xfrm>
              <a:off x="1584" y="2509"/>
              <a:ext cx="576" cy="275"/>
              <a:chOff x="1927" y="3430"/>
              <a:chExt cx="363" cy="227"/>
            </a:xfrm>
          </p:grpSpPr>
          <p:sp>
            <p:nvSpPr>
              <p:cNvPr id="278562" name="Line 34"/>
              <p:cNvSpPr>
                <a:spLocks noChangeShapeType="1"/>
              </p:cNvSpPr>
              <p:nvPr/>
            </p:nvSpPr>
            <p:spPr bwMode="auto">
              <a:xfrm flipV="1">
                <a:off x="1927" y="3430"/>
                <a:ext cx="363" cy="136"/>
              </a:xfrm>
              <a:prstGeom prst="line">
                <a:avLst/>
              </a:prstGeom>
              <a:noFill/>
              <a:ln w="57150">
                <a:solidFill>
                  <a:srgbClr val="FF00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563" name="Line 35"/>
              <p:cNvSpPr>
                <a:spLocks noChangeShapeType="1"/>
              </p:cNvSpPr>
              <p:nvPr/>
            </p:nvSpPr>
            <p:spPr bwMode="auto">
              <a:xfrm>
                <a:off x="1927" y="3566"/>
                <a:ext cx="363" cy="91"/>
              </a:xfrm>
              <a:prstGeom prst="line">
                <a:avLst/>
              </a:prstGeom>
              <a:noFill/>
              <a:ln w="57150">
                <a:solidFill>
                  <a:srgbClr val="FF00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78564" name="Group 36"/>
            <p:cNvGrpSpPr/>
            <p:nvPr/>
          </p:nvGrpSpPr>
          <p:grpSpPr bwMode="auto">
            <a:xfrm>
              <a:off x="1584" y="3037"/>
              <a:ext cx="624" cy="288"/>
              <a:chOff x="1973" y="3838"/>
              <a:chExt cx="363" cy="272"/>
            </a:xfrm>
          </p:grpSpPr>
          <p:sp>
            <p:nvSpPr>
              <p:cNvPr id="278565" name="Line 37"/>
              <p:cNvSpPr>
                <a:spLocks noChangeShapeType="1"/>
              </p:cNvSpPr>
              <p:nvPr/>
            </p:nvSpPr>
            <p:spPr bwMode="auto">
              <a:xfrm flipV="1">
                <a:off x="1973" y="3838"/>
                <a:ext cx="317" cy="181"/>
              </a:xfrm>
              <a:prstGeom prst="line">
                <a:avLst/>
              </a:prstGeom>
              <a:noFill/>
              <a:ln w="57150">
                <a:solidFill>
                  <a:srgbClr val="FF00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566" name="Line 38"/>
              <p:cNvSpPr>
                <a:spLocks noChangeShapeType="1"/>
              </p:cNvSpPr>
              <p:nvPr/>
            </p:nvSpPr>
            <p:spPr bwMode="auto">
              <a:xfrm>
                <a:off x="1973" y="4020"/>
                <a:ext cx="363" cy="90"/>
              </a:xfrm>
              <a:prstGeom prst="line">
                <a:avLst/>
              </a:prstGeom>
              <a:noFill/>
              <a:ln w="57150">
                <a:solidFill>
                  <a:srgbClr val="FF00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78567" name="Rectangle 39"/>
            <p:cNvSpPr>
              <a:spLocks noChangeArrowheads="1"/>
            </p:cNvSpPr>
            <p:nvPr/>
          </p:nvSpPr>
          <p:spPr bwMode="auto">
            <a:xfrm>
              <a:off x="2312" y="2332"/>
              <a:ext cx="63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3200">
                  <a:solidFill>
                    <a:srgbClr val="0000FF"/>
                  </a:solidFill>
                  <a:latin typeface="Arial" panose="020B0604020202020204" pitchFamily="34" charset="0"/>
                  <a:ea typeface="楷体_GB2312" pitchFamily="49" charset="-122"/>
                </a:rPr>
                <a:t>红牌</a:t>
              </a:r>
            </a:p>
          </p:txBody>
        </p:sp>
        <p:sp>
          <p:nvSpPr>
            <p:cNvPr id="278568" name="Text Box 40"/>
            <p:cNvSpPr txBox="1">
              <a:spLocks noChangeArrowheads="1"/>
            </p:cNvSpPr>
            <p:nvPr/>
          </p:nvSpPr>
          <p:spPr bwMode="auto">
            <a:xfrm>
              <a:off x="2304" y="2592"/>
              <a:ext cx="63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3200">
                  <a:solidFill>
                    <a:srgbClr val="0000FF"/>
                  </a:solidFill>
                  <a:latin typeface="Arial" panose="020B0604020202020204" pitchFamily="34" charset="0"/>
                  <a:ea typeface="楷体_GB2312" pitchFamily="49" charset="-122"/>
                </a:rPr>
                <a:t>黑牌</a:t>
              </a:r>
            </a:p>
          </p:txBody>
        </p:sp>
        <p:sp>
          <p:nvSpPr>
            <p:cNvPr id="278569" name="Rectangle 41"/>
            <p:cNvSpPr>
              <a:spLocks noChangeArrowheads="1"/>
            </p:cNvSpPr>
            <p:nvPr/>
          </p:nvSpPr>
          <p:spPr bwMode="auto">
            <a:xfrm>
              <a:off x="2312" y="2860"/>
              <a:ext cx="63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3200">
                  <a:solidFill>
                    <a:srgbClr val="0000FF"/>
                  </a:solidFill>
                  <a:latin typeface="Arial" panose="020B0604020202020204" pitchFamily="34" charset="0"/>
                  <a:ea typeface="楷体_GB2312" pitchFamily="49" charset="-122"/>
                </a:rPr>
                <a:t>红牌</a:t>
              </a:r>
            </a:p>
          </p:txBody>
        </p:sp>
        <p:sp>
          <p:nvSpPr>
            <p:cNvPr id="278570" name="Text Box 42"/>
            <p:cNvSpPr txBox="1">
              <a:spLocks noChangeArrowheads="1"/>
            </p:cNvSpPr>
            <p:nvPr/>
          </p:nvSpPr>
          <p:spPr bwMode="auto">
            <a:xfrm>
              <a:off x="2312" y="3181"/>
              <a:ext cx="63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3200">
                  <a:solidFill>
                    <a:srgbClr val="0000FF"/>
                  </a:solidFill>
                  <a:latin typeface="Arial" panose="020B0604020202020204" pitchFamily="34" charset="0"/>
                  <a:ea typeface="楷体_GB2312" pitchFamily="49" charset="-122"/>
                </a:rPr>
                <a:t>黑牌</a:t>
              </a:r>
            </a:p>
          </p:txBody>
        </p:sp>
      </p:grpSp>
      <p:grpSp>
        <p:nvGrpSpPr>
          <p:cNvPr id="278571" name="Group 43"/>
          <p:cNvGrpSpPr/>
          <p:nvPr/>
        </p:nvGrpSpPr>
        <p:grpSpPr bwMode="auto">
          <a:xfrm>
            <a:off x="5484813" y="3900488"/>
            <a:ext cx="2974975" cy="2105025"/>
            <a:chOff x="3455" y="2457"/>
            <a:chExt cx="1874" cy="1326"/>
          </a:xfrm>
        </p:grpSpPr>
        <p:sp>
          <p:nvSpPr>
            <p:cNvPr id="278572" name="Text Box 44"/>
            <p:cNvSpPr txBox="1">
              <a:spLocks noChangeArrowheads="1"/>
            </p:cNvSpPr>
            <p:nvPr/>
          </p:nvSpPr>
          <p:spPr bwMode="auto">
            <a:xfrm>
              <a:off x="3455" y="2659"/>
              <a:ext cx="81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3200">
                  <a:solidFill>
                    <a:srgbClr val="0000FF"/>
                  </a:solidFill>
                  <a:latin typeface="Tahoma" panose="020B0604030504040204" pitchFamily="34" charset="0"/>
                  <a:ea typeface="楷体_GB2312" pitchFamily="49" charset="-122"/>
                </a:rPr>
                <a:t>红牌</a:t>
              </a:r>
              <a:endParaRPr lang="zh-CN" altLang="en-US" sz="3200" b="0">
                <a:solidFill>
                  <a:srgbClr val="0000FF"/>
                </a:solidFill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sp>
          <p:nvSpPr>
            <p:cNvPr id="278573" name="Text Box 45"/>
            <p:cNvSpPr txBox="1">
              <a:spLocks noChangeArrowheads="1"/>
            </p:cNvSpPr>
            <p:nvPr/>
          </p:nvSpPr>
          <p:spPr bwMode="auto">
            <a:xfrm>
              <a:off x="3456" y="3360"/>
              <a:ext cx="77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3200">
                  <a:solidFill>
                    <a:srgbClr val="0000FF"/>
                  </a:solidFill>
                  <a:latin typeface="Tahoma" panose="020B0604030504040204" pitchFamily="34" charset="0"/>
                  <a:ea typeface="楷体_GB2312" pitchFamily="49" charset="-122"/>
                </a:rPr>
                <a:t>黑牌</a:t>
              </a:r>
            </a:p>
          </p:txBody>
        </p:sp>
        <p:sp>
          <p:nvSpPr>
            <p:cNvPr id="278574" name="Text Box 46"/>
            <p:cNvSpPr txBox="1">
              <a:spLocks noChangeArrowheads="1"/>
            </p:cNvSpPr>
            <p:nvPr/>
          </p:nvSpPr>
          <p:spPr bwMode="auto">
            <a:xfrm>
              <a:off x="4512" y="2457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>
                  <a:solidFill>
                    <a:srgbClr val="0000FF"/>
                  </a:solidFill>
                  <a:latin typeface="Tahoma" panose="020B0604030504040204" pitchFamily="34" charset="0"/>
                  <a:ea typeface="楷体_GB2312" pitchFamily="49" charset="-122"/>
                </a:rPr>
                <a:t>红牌</a:t>
              </a:r>
              <a:endParaRPr lang="zh-CN" altLang="en-US">
                <a:solidFill>
                  <a:srgbClr val="0000FF"/>
                </a:solidFill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sp>
          <p:nvSpPr>
            <p:cNvPr id="278575" name="Text Box 47"/>
            <p:cNvSpPr txBox="1">
              <a:spLocks noChangeArrowheads="1"/>
            </p:cNvSpPr>
            <p:nvPr/>
          </p:nvSpPr>
          <p:spPr bwMode="auto">
            <a:xfrm>
              <a:off x="4512" y="2784"/>
              <a:ext cx="81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>
                  <a:solidFill>
                    <a:srgbClr val="0000FF"/>
                  </a:solidFill>
                  <a:latin typeface="Tahoma" panose="020B0604030504040204" pitchFamily="34" charset="0"/>
                  <a:ea typeface="楷体_GB2312" pitchFamily="49" charset="-122"/>
                </a:rPr>
                <a:t>黑牌</a:t>
              </a:r>
            </a:p>
          </p:txBody>
        </p:sp>
        <p:sp>
          <p:nvSpPr>
            <p:cNvPr id="278576" name="Text Box 48"/>
            <p:cNvSpPr txBox="1">
              <a:spLocks noChangeArrowheads="1"/>
            </p:cNvSpPr>
            <p:nvPr/>
          </p:nvSpPr>
          <p:spPr bwMode="auto">
            <a:xfrm>
              <a:off x="4512" y="3120"/>
              <a:ext cx="6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>
                  <a:solidFill>
                    <a:srgbClr val="0000FF"/>
                  </a:solidFill>
                  <a:latin typeface="Tahoma" panose="020B0604030504040204" pitchFamily="34" charset="0"/>
                  <a:ea typeface="楷体_GB2312" pitchFamily="49" charset="-122"/>
                </a:rPr>
                <a:t>红牌</a:t>
              </a:r>
            </a:p>
          </p:txBody>
        </p:sp>
        <p:sp>
          <p:nvSpPr>
            <p:cNvPr id="278577" name="Text Box 49"/>
            <p:cNvSpPr txBox="1">
              <a:spLocks noChangeArrowheads="1"/>
            </p:cNvSpPr>
            <p:nvPr/>
          </p:nvSpPr>
          <p:spPr bwMode="auto">
            <a:xfrm>
              <a:off x="4512" y="3456"/>
              <a:ext cx="81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>
                  <a:solidFill>
                    <a:srgbClr val="0000FF"/>
                  </a:solidFill>
                  <a:latin typeface="Tahoma" panose="020B0604030504040204" pitchFamily="34" charset="0"/>
                  <a:ea typeface="楷体_GB2312" pitchFamily="49" charset="-122"/>
                </a:rPr>
                <a:t>黑牌</a:t>
              </a:r>
            </a:p>
          </p:txBody>
        </p:sp>
      </p:grpSp>
      <p:sp>
        <p:nvSpPr>
          <p:cNvPr id="278578" name="AutoShape 50"/>
          <p:cNvSpPr>
            <a:spLocks noChangeArrowheads="1"/>
          </p:cNvSpPr>
          <p:nvPr/>
        </p:nvSpPr>
        <p:spPr bwMode="auto">
          <a:xfrm>
            <a:off x="5715000" y="1524000"/>
            <a:ext cx="1219200" cy="609600"/>
          </a:xfrm>
          <a:prstGeom prst="wedgeRectCallout">
            <a:avLst>
              <a:gd name="adj1" fmla="val 48046"/>
              <a:gd name="adj2" fmla="val 147134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kumimoji="1" lang="zh-CN" altLang="en-US" sz="3200">
                <a:latin typeface="华文中宋" panose="02010600040101010101" pitchFamily="2" charset="-122"/>
                <a:ea typeface="华文中宋" panose="02010600040101010101" pitchFamily="2" charset="-122"/>
              </a:rPr>
              <a:t>列表</a:t>
            </a:r>
          </a:p>
        </p:txBody>
      </p:sp>
      <p:sp>
        <p:nvSpPr>
          <p:cNvPr id="278579" name="AutoShape 51"/>
          <p:cNvSpPr>
            <a:spLocks noChangeArrowheads="1"/>
          </p:cNvSpPr>
          <p:nvPr/>
        </p:nvSpPr>
        <p:spPr bwMode="auto">
          <a:xfrm>
            <a:off x="1600200" y="1600200"/>
            <a:ext cx="1828800" cy="609600"/>
          </a:xfrm>
          <a:prstGeom prst="wedgeRectCallout">
            <a:avLst>
              <a:gd name="adj1" fmla="val 35852"/>
              <a:gd name="adj2" fmla="val 151042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kumimoji="1" lang="zh-CN" altLang="en-US" sz="3200">
                <a:ea typeface="华文中宋" panose="02010600040101010101" pitchFamily="2" charset="-122"/>
              </a:rPr>
              <a:t>画树状图</a:t>
            </a:r>
          </a:p>
        </p:txBody>
      </p:sp>
      <p:sp>
        <p:nvSpPr>
          <p:cNvPr id="278580" name="Text Box 52"/>
          <p:cNvSpPr txBox="1">
            <a:spLocks noChangeArrowheads="1"/>
          </p:cNvSpPr>
          <p:nvPr/>
        </p:nvSpPr>
        <p:spPr bwMode="auto">
          <a:xfrm>
            <a:off x="1295400" y="623888"/>
            <a:ext cx="24177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解：红</a:t>
            </a:r>
            <a:r>
              <a:rPr kumimoji="1" lang="en-US" altLang="zh-CN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kumimoji="1" lang="zh-CN" altLang="en-US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红</a:t>
            </a:r>
            <a:r>
              <a:rPr kumimoji="1" lang="en-US" altLang="zh-CN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;</a:t>
            </a:r>
          </a:p>
        </p:txBody>
      </p:sp>
      <p:sp>
        <p:nvSpPr>
          <p:cNvPr id="278581" name="AutoShape 53"/>
          <p:cNvSpPr>
            <a:spLocks noChangeArrowheads="1"/>
          </p:cNvSpPr>
          <p:nvPr/>
        </p:nvSpPr>
        <p:spPr bwMode="auto">
          <a:xfrm>
            <a:off x="7370763" y="533400"/>
            <a:ext cx="1219200" cy="533400"/>
          </a:xfrm>
          <a:prstGeom prst="wedgeRectCallout">
            <a:avLst>
              <a:gd name="adj1" fmla="val -103907"/>
              <a:gd name="adj2" fmla="val 42264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kumimoji="1" lang="zh-CN" altLang="en-US" sz="3200">
                <a:ea typeface="华文中宋" panose="02010600040101010101" pitchFamily="2" charset="-122"/>
              </a:rPr>
              <a:t>枚举</a:t>
            </a:r>
          </a:p>
        </p:txBody>
      </p:sp>
      <p:sp>
        <p:nvSpPr>
          <p:cNvPr id="278582" name="Text Box 54"/>
          <p:cNvSpPr txBox="1">
            <a:spLocks noChangeArrowheads="1"/>
          </p:cNvSpPr>
          <p:nvPr/>
        </p:nvSpPr>
        <p:spPr bwMode="auto">
          <a:xfrm>
            <a:off x="3124200" y="623888"/>
            <a:ext cx="1371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红</a:t>
            </a:r>
            <a:r>
              <a:rPr kumimoji="1" lang="en-US" altLang="zh-CN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kumimoji="1" lang="zh-CN" altLang="en-US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黑</a:t>
            </a:r>
            <a:r>
              <a:rPr kumimoji="1" lang="en-US" altLang="zh-CN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;</a:t>
            </a:r>
          </a:p>
        </p:txBody>
      </p:sp>
      <p:sp>
        <p:nvSpPr>
          <p:cNvPr id="278583" name="Text Box 55"/>
          <p:cNvSpPr txBox="1">
            <a:spLocks noChangeArrowheads="1"/>
          </p:cNvSpPr>
          <p:nvPr/>
        </p:nvSpPr>
        <p:spPr bwMode="auto">
          <a:xfrm>
            <a:off x="4343400" y="623888"/>
            <a:ext cx="1219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黑</a:t>
            </a:r>
            <a:r>
              <a:rPr kumimoji="1" lang="en-US" altLang="zh-CN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kumimoji="1" lang="zh-CN" altLang="en-US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红</a:t>
            </a:r>
            <a:r>
              <a:rPr kumimoji="1" lang="en-US" altLang="zh-CN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;</a:t>
            </a:r>
          </a:p>
        </p:txBody>
      </p:sp>
      <p:sp>
        <p:nvSpPr>
          <p:cNvPr id="278584" name="Text Box 56"/>
          <p:cNvSpPr txBox="1">
            <a:spLocks noChangeArrowheads="1"/>
          </p:cNvSpPr>
          <p:nvPr/>
        </p:nvSpPr>
        <p:spPr bwMode="auto">
          <a:xfrm>
            <a:off x="5562600" y="623888"/>
            <a:ext cx="16557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黑</a:t>
            </a:r>
            <a:r>
              <a:rPr kumimoji="1" lang="en-US" altLang="zh-CN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kumimoji="1" lang="zh-CN" altLang="en-US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黑</a:t>
            </a:r>
            <a:r>
              <a:rPr kumimoji="1" lang="en-US" altLang="zh-CN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.</a:t>
            </a:r>
          </a:p>
        </p:txBody>
      </p:sp>
      <p:grpSp>
        <p:nvGrpSpPr>
          <p:cNvPr id="278585" name="Group 57"/>
          <p:cNvGrpSpPr/>
          <p:nvPr/>
        </p:nvGrpSpPr>
        <p:grpSpPr bwMode="auto">
          <a:xfrm>
            <a:off x="2209800" y="2438400"/>
            <a:ext cx="5181600" cy="2895600"/>
            <a:chOff x="1200" y="1680"/>
            <a:chExt cx="3264" cy="1824"/>
          </a:xfrm>
        </p:grpSpPr>
        <p:sp>
          <p:nvSpPr>
            <p:cNvPr id="278586" name="AutoShape 58"/>
            <p:cNvSpPr>
              <a:spLocks noChangeArrowheads="1"/>
            </p:cNvSpPr>
            <p:nvPr/>
          </p:nvSpPr>
          <p:spPr bwMode="auto">
            <a:xfrm>
              <a:off x="1200" y="1680"/>
              <a:ext cx="3264" cy="1824"/>
            </a:xfrm>
            <a:prstGeom prst="cloudCallout">
              <a:avLst>
                <a:gd name="adj1" fmla="val -30884"/>
                <a:gd name="adj2" fmla="val 60528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r>
                <a:rPr kumimoji="1" lang="zh-CN" altLang="en-US">
                  <a:solidFill>
                    <a:srgbClr val="0000FF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可能产生的结果共</a:t>
              </a:r>
              <a:r>
                <a:rPr kumimoji="1" lang="en-US" altLang="zh-CN">
                  <a:solidFill>
                    <a:srgbClr val="0000FF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4</a:t>
              </a:r>
              <a:r>
                <a:rPr kumimoji="1" lang="zh-CN" altLang="en-US">
                  <a:solidFill>
                    <a:srgbClr val="0000FF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个。每种出现的可能性相等。各为    。即概率  都为     。</a:t>
              </a:r>
            </a:p>
            <a:p>
              <a:pPr algn="ctr"/>
              <a:endParaRPr lang="en-US" altLang="zh-CN"/>
            </a:p>
          </p:txBody>
        </p:sp>
        <p:graphicFrame>
          <p:nvGraphicFramePr>
            <p:cNvPr id="278587" name="Object 59"/>
            <p:cNvGraphicFramePr>
              <a:graphicFrameLocks noChangeAspect="1"/>
            </p:cNvGraphicFramePr>
            <p:nvPr/>
          </p:nvGraphicFramePr>
          <p:xfrm>
            <a:off x="3074" y="2496"/>
            <a:ext cx="238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599" name="Equation" r:id="rId3" imgW="139700" imgH="393700" progId="Equation.DSMT4">
                    <p:embed/>
                  </p:oleObj>
                </mc:Choice>
                <mc:Fallback>
                  <p:oleObj name="Equation" r:id="rId3" imgW="139700" imgH="393700" progId="Equation.DSMT4">
                    <p:embed/>
                    <p:pic>
                      <p:nvPicPr>
                        <p:cNvPr id="0" name="Object 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4" y="2496"/>
                          <a:ext cx="238" cy="3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8588" name="Object 60"/>
            <p:cNvGraphicFramePr>
              <a:graphicFrameLocks noChangeAspect="1"/>
            </p:cNvGraphicFramePr>
            <p:nvPr/>
          </p:nvGraphicFramePr>
          <p:xfrm>
            <a:off x="2976" y="2784"/>
            <a:ext cx="223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600" name="Equation" r:id="rId5" imgW="139700" imgH="393700" progId="Equation.DSMT4">
                    <p:embed/>
                  </p:oleObj>
                </mc:Choice>
                <mc:Fallback>
                  <p:oleObj name="Equation" r:id="rId5" imgW="139700" imgH="393700" progId="Equation.DSMT4">
                    <p:embed/>
                    <p:pic>
                      <p:nvPicPr>
                        <p:cNvPr id="0" name="Object 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6" y="2784"/>
                          <a:ext cx="223" cy="3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8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8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8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85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85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85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85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85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85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85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85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8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8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8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85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85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85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85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85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85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85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85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8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8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8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85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85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85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85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85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85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85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85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8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8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8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85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85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85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85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85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85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85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85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8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8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8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85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85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85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85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85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85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85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85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278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2785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278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278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8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8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278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278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2785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278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278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8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8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800" decel="100000"/>
                                        <p:tgtEl>
                                          <p:spTgt spid="278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800" decel="100000"/>
                                        <p:tgtEl>
                                          <p:spTgt spid="278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2785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278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278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8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8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800" decel="100000"/>
                                        <p:tgtEl>
                                          <p:spTgt spid="2785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2785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278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278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8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8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278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278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278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278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278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278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278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278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2785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2785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278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278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8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278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0" grpId="0" animBg="1"/>
      <p:bldP spid="278531" grpId="0" animBg="1"/>
      <p:bldP spid="278532" grpId="0" animBg="1"/>
      <p:bldP spid="278533" grpId="0" animBg="1"/>
      <p:bldP spid="278578" grpId="0" animBg="1"/>
      <p:bldP spid="278579" grpId="0" animBg="1"/>
      <p:bldP spid="278580" grpId="0"/>
      <p:bldP spid="278581" grpId="0" animBg="1"/>
      <p:bldP spid="278582" grpId="0"/>
      <p:bldP spid="278583" grpId="0"/>
      <p:bldP spid="27858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Text Box 2"/>
          <p:cNvSpPr txBox="1">
            <a:spLocks noChangeArrowheads="1"/>
          </p:cNvSpPr>
          <p:nvPr/>
        </p:nvSpPr>
        <p:spPr bwMode="auto">
          <a:xfrm>
            <a:off x="1524000" y="609600"/>
            <a:ext cx="66294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>
                <a:latin typeface="新宋体" panose="02010609030101010101" charset="-122"/>
                <a:ea typeface="新宋体" panose="02010609030101010101" charset="-122"/>
              </a:rPr>
              <a:t>9.</a:t>
            </a:r>
            <a:r>
              <a:rPr kumimoji="1" lang="zh-CN" altLang="en-US">
                <a:latin typeface="新宋体" panose="02010609030101010101" charset="-122"/>
                <a:ea typeface="新宋体" panose="02010609030101010101" charset="-122"/>
              </a:rPr>
              <a:t>一个袋中里有</a:t>
            </a:r>
            <a:r>
              <a:rPr kumimoji="1" lang="en-US" altLang="zh-CN">
                <a:latin typeface="新宋体" panose="02010609030101010101" charset="-122"/>
                <a:ea typeface="新宋体" panose="02010609030101010101" charset="-122"/>
              </a:rPr>
              <a:t>4</a:t>
            </a:r>
            <a:r>
              <a:rPr kumimoji="1" lang="zh-CN" altLang="en-US">
                <a:latin typeface="新宋体" panose="02010609030101010101" charset="-122"/>
                <a:ea typeface="新宋体" panose="02010609030101010101" charset="-122"/>
              </a:rPr>
              <a:t>个珠子，其中</a:t>
            </a:r>
            <a:r>
              <a:rPr kumimoji="1" lang="en-US" altLang="zh-CN">
                <a:latin typeface="新宋体" panose="02010609030101010101" charset="-122"/>
                <a:ea typeface="新宋体" panose="02010609030101010101" charset="-122"/>
              </a:rPr>
              <a:t>2</a:t>
            </a:r>
            <a:r>
              <a:rPr kumimoji="1" lang="zh-CN" altLang="en-US">
                <a:latin typeface="新宋体" panose="02010609030101010101" charset="-122"/>
                <a:ea typeface="新宋体" panose="02010609030101010101" charset="-122"/>
              </a:rPr>
              <a:t>个红色，</a:t>
            </a:r>
            <a:r>
              <a:rPr kumimoji="1" lang="en-US" altLang="zh-CN">
                <a:latin typeface="新宋体" panose="02010609030101010101" charset="-122"/>
                <a:ea typeface="新宋体" panose="02010609030101010101" charset="-122"/>
              </a:rPr>
              <a:t>2</a:t>
            </a:r>
            <a:r>
              <a:rPr kumimoji="1" lang="zh-CN" altLang="en-US">
                <a:latin typeface="新宋体" panose="02010609030101010101" charset="-122"/>
                <a:ea typeface="新宋体" panose="02010609030101010101" charset="-122"/>
              </a:rPr>
              <a:t>个蓝色，除颜色外其余特征均相同，若从这个袋中任取</a:t>
            </a:r>
            <a:r>
              <a:rPr kumimoji="1" lang="en-US" altLang="zh-CN">
                <a:latin typeface="新宋体" panose="02010609030101010101" charset="-122"/>
                <a:ea typeface="新宋体" panose="02010609030101010101" charset="-122"/>
              </a:rPr>
              <a:t>2</a:t>
            </a:r>
            <a:r>
              <a:rPr kumimoji="1" lang="zh-CN" altLang="en-US">
                <a:latin typeface="新宋体" panose="02010609030101010101" charset="-122"/>
                <a:ea typeface="新宋体" panose="02010609030101010101" charset="-122"/>
              </a:rPr>
              <a:t>个珠子，都是蓝色珠子的概率为多少？</a:t>
            </a:r>
          </a:p>
        </p:txBody>
      </p:sp>
      <p:graphicFrame>
        <p:nvGraphicFramePr>
          <p:cNvPr id="279555" name="Object 3"/>
          <p:cNvGraphicFramePr>
            <a:graphicFrameLocks noChangeAspect="1"/>
          </p:cNvGraphicFramePr>
          <p:nvPr/>
        </p:nvGraphicFramePr>
        <p:xfrm>
          <a:off x="0" y="3360738"/>
          <a:ext cx="1143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96" r:id="rId3" imgW="114300" imgH="177800" progId="Equation.DSMT4">
                  <p:embed/>
                </p:oleObj>
              </mc:Choice>
              <mc:Fallback>
                <p:oleObj r:id="rId3" imgW="114300" imgH="177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360738"/>
                        <a:ext cx="114300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9556" name="Object 4"/>
          <p:cNvGraphicFramePr>
            <a:graphicFrameLocks noChangeAspect="1"/>
          </p:cNvGraphicFramePr>
          <p:nvPr/>
        </p:nvGraphicFramePr>
        <p:xfrm>
          <a:off x="0" y="3360738"/>
          <a:ext cx="1143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97" r:id="rId5" imgW="114300" imgH="177800" progId="Equation.DSMT4">
                  <p:embed/>
                </p:oleObj>
              </mc:Choice>
              <mc:Fallback>
                <p:oleObj r:id="rId5" imgW="114300" imgH="177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360738"/>
                        <a:ext cx="114300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9557" name="Text Box 5"/>
          <p:cNvSpPr txBox="1">
            <a:spLocks noChangeArrowheads="1"/>
          </p:cNvSpPr>
          <p:nvPr/>
        </p:nvSpPr>
        <p:spPr bwMode="auto">
          <a:xfrm>
            <a:off x="1524000" y="2605088"/>
            <a:ext cx="4572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>
                <a:solidFill>
                  <a:srgbClr val="0000FF"/>
                </a:solidFill>
                <a:latin typeface="Tahoma" panose="020B0604030504040204" pitchFamily="34" charset="0"/>
                <a:ea typeface="楷体_GB2312" pitchFamily="49" charset="-122"/>
              </a:rPr>
              <a:t>解：由题意画出</a:t>
            </a:r>
            <a:r>
              <a:rPr kumimoji="1" lang="zh-CN" altLang="en-US">
                <a:solidFill>
                  <a:srgbClr val="0000FF"/>
                </a:solidFill>
                <a:ea typeface="楷体_GB2312" pitchFamily="49" charset="-122"/>
              </a:rPr>
              <a:t>树状图：</a:t>
            </a:r>
          </a:p>
        </p:txBody>
      </p:sp>
      <p:sp>
        <p:nvSpPr>
          <p:cNvPr id="279558" name="Text Box 6"/>
          <p:cNvSpPr txBox="1">
            <a:spLocks noChangeArrowheads="1"/>
          </p:cNvSpPr>
          <p:nvPr/>
        </p:nvSpPr>
        <p:spPr bwMode="auto">
          <a:xfrm>
            <a:off x="1524000" y="4068763"/>
            <a:ext cx="762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>
                <a:solidFill>
                  <a:srgbClr val="0000FF"/>
                </a:solidFill>
                <a:latin typeface="Tahoma" panose="020B0604030504040204" pitchFamily="34" charset="0"/>
                <a:ea typeface="楷体_GB2312" pitchFamily="49" charset="-122"/>
              </a:rPr>
              <a:t>开始</a:t>
            </a:r>
          </a:p>
        </p:txBody>
      </p:sp>
      <p:grpSp>
        <p:nvGrpSpPr>
          <p:cNvPr id="279559" name="Group 7"/>
          <p:cNvGrpSpPr/>
          <p:nvPr/>
        </p:nvGrpSpPr>
        <p:grpSpPr bwMode="auto">
          <a:xfrm>
            <a:off x="2286000" y="3687763"/>
            <a:ext cx="1600200" cy="1722437"/>
            <a:chOff x="768" y="1872"/>
            <a:chExt cx="1008" cy="1085"/>
          </a:xfrm>
        </p:grpSpPr>
        <p:grpSp>
          <p:nvGrpSpPr>
            <p:cNvPr id="279560" name="Group 8"/>
            <p:cNvGrpSpPr/>
            <p:nvPr/>
          </p:nvGrpSpPr>
          <p:grpSpPr bwMode="auto">
            <a:xfrm>
              <a:off x="768" y="2064"/>
              <a:ext cx="672" cy="720"/>
              <a:chOff x="768" y="2064"/>
              <a:chExt cx="672" cy="720"/>
            </a:xfrm>
          </p:grpSpPr>
          <p:sp>
            <p:nvSpPr>
              <p:cNvPr id="279561" name="Line 9"/>
              <p:cNvSpPr>
                <a:spLocks noChangeShapeType="1"/>
              </p:cNvSpPr>
              <p:nvPr/>
            </p:nvSpPr>
            <p:spPr bwMode="auto">
              <a:xfrm flipV="1">
                <a:off x="768" y="2064"/>
                <a:ext cx="624" cy="432"/>
              </a:xfrm>
              <a:prstGeom prst="line">
                <a:avLst/>
              </a:prstGeom>
              <a:noFill/>
              <a:ln w="57150">
                <a:solidFill>
                  <a:srgbClr val="FF00FF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79562" name="Line 10"/>
              <p:cNvSpPr>
                <a:spLocks noChangeShapeType="1"/>
              </p:cNvSpPr>
              <p:nvPr/>
            </p:nvSpPr>
            <p:spPr bwMode="auto">
              <a:xfrm>
                <a:off x="768" y="2496"/>
                <a:ext cx="672" cy="288"/>
              </a:xfrm>
              <a:prstGeom prst="line">
                <a:avLst/>
              </a:prstGeom>
              <a:noFill/>
              <a:ln w="57150">
                <a:solidFill>
                  <a:srgbClr val="FF00FF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279563" name="Text Box 11"/>
            <p:cNvSpPr txBox="1">
              <a:spLocks noChangeArrowheads="1"/>
            </p:cNvSpPr>
            <p:nvPr/>
          </p:nvSpPr>
          <p:spPr bwMode="auto">
            <a:xfrm>
              <a:off x="1392" y="1872"/>
              <a:ext cx="33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3200">
                  <a:solidFill>
                    <a:srgbClr val="0000FF"/>
                  </a:solidFill>
                  <a:latin typeface="Tahoma" panose="020B0604030504040204" pitchFamily="34" charset="0"/>
                  <a:ea typeface="楷体_GB2312" pitchFamily="49" charset="-122"/>
                </a:rPr>
                <a:t>红</a:t>
              </a:r>
            </a:p>
          </p:txBody>
        </p:sp>
        <p:sp>
          <p:nvSpPr>
            <p:cNvPr id="279564" name="Text Box 12"/>
            <p:cNvSpPr txBox="1">
              <a:spLocks noChangeArrowheads="1"/>
            </p:cNvSpPr>
            <p:nvPr/>
          </p:nvSpPr>
          <p:spPr bwMode="auto">
            <a:xfrm>
              <a:off x="1440" y="2592"/>
              <a:ext cx="33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3200">
                  <a:solidFill>
                    <a:srgbClr val="0000FF"/>
                  </a:solidFill>
                  <a:latin typeface="Tahoma" panose="020B0604030504040204" pitchFamily="34" charset="0"/>
                  <a:ea typeface="楷体_GB2312" pitchFamily="49" charset="-122"/>
                </a:rPr>
                <a:t>蓝</a:t>
              </a:r>
            </a:p>
          </p:txBody>
        </p:sp>
      </p:grpSp>
      <p:sp>
        <p:nvSpPr>
          <p:cNvPr id="279565" name="Text Box 13"/>
          <p:cNvSpPr txBox="1">
            <a:spLocks noChangeArrowheads="1"/>
          </p:cNvSpPr>
          <p:nvPr/>
        </p:nvSpPr>
        <p:spPr bwMode="auto">
          <a:xfrm>
            <a:off x="5791200" y="3213100"/>
            <a:ext cx="28194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kumimoji="1" lang="zh-CN" altLang="en-US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由树状图可以看出，所有可能出现的结果共有</a:t>
            </a:r>
            <a:r>
              <a:rPr kumimoji="1" lang="en-US" altLang="zh-CN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4</a:t>
            </a:r>
            <a:r>
              <a:rPr kumimoji="1" lang="zh-CN" altLang="en-US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个，都是蓝色珠子的结果有</a:t>
            </a:r>
            <a:r>
              <a:rPr kumimoji="1" lang="en-US" altLang="zh-CN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r>
              <a:rPr kumimoji="1" lang="zh-CN" altLang="en-US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个。</a:t>
            </a:r>
          </a:p>
        </p:txBody>
      </p:sp>
      <p:sp>
        <p:nvSpPr>
          <p:cNvPr id="279566" name="Text Box 14"/>
          <p:cNvSpPr txBox="1">
            <a:spLocks noChangeArrowheads="1"/>
          </p:cNvSpPr>
          <p:nvPr/>
        </p:nvSpPr>
        <p:spPr bwMode="auto">
          <a:xfrm>
            <a:off x="1447800" y="6013450"/>
            <a:ext cx="335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>
                <a:solidFill>
                  <a:srgbClr val="0000FF"/>
                </a:solidFill>
                <a:latin typeface="Tahoma" panose="020B0604030504040204" pitchFamily="34" charset="0"/>
                <a:ea typeface="楷体_GB2312" pitchFamily="49" charset="-122"/>
              </a:rPr>
              <a:t>故</a:t>
            </a:r>
          </a:p>
        </p:txBody>
      </p:sp>
      <p:graphicFrame>
        <p:nvGraphicFramePr>
          <p:cNvPr id="279567" name="Object 15"/>
          <p:cNvGraphicFramePr>
            <a:graphicFrameLocks noChangeAspect="1"/>
          </p:cNvGraphicFramePr>
          <p:nvPr/>
        </p:nvGraphicFramePr>
        <p:xfrm>
          <a:off x="2006600" y="5846763"/>
          <a:ext cx="2913063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98" name="Equation" r:id="rId6" imgW="1485900" imgH="520700" progId="Equation.DSMT4">
                  <p:embed/>
                </p:oleObj>
              </mc:Choice>
              <mc:Fallback>
                <p:oleObj name="Equation" r:id="rId6" imgW="1485900" imgH="5207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5846763"/>
                        <a:ext cx="2913063" cy="1011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9568" name="Group 16"/>
          <p:cNvGrpSpPr/>
          <p:nvPr/>
        </p:nvGrpSpPr>
        <p:grpSpPr bwMode="auto">
          <a:xfrm>
            <a:off x="3962400" y="3124200"/>
            <a:ext cx="1600200" cy="3094038"/>
            <a:chOff x="1776" y="1584"/>
            <a:chExt cx="1008" cy="1949"/>
          </a:xfrm>
        </p:grpSpPr>
        <p:sp>
          <p:nvSpPr>
            <p:cNvPr id="279569" name="Line 17"/>
            <p:cNvSpPr>
              <a:spLocks noChangeShapeType="1"/>
            </p:cNvSpPr>
            <p:nvPr/>
          </p:nvSpPr>
          <p:spPr bwMode="auto">
            <a:xfrm flipV="1">
              <a:off x="1823" y="2687"/>
              <a:ext cx="433" cy="240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grpSp>
          <p:nvGrpSpPr>
            <p:cNvPr id="279570" name="Group 18"/>
            <p:cNvGrpSpPr/>
            <p:nvPr/>
          </p:nvGrpSpPr>
          <p:grpSpPr bwMode="auto">
            <a:xfrm>
              <a:off x="1776" y="1584"/>
              <a:ext cx="1008" cy="1949"/>
              <a:chOff x="1776" y="1584"/>
              <a:chExt cx="1008" cy="1949"/>
            </a:xfrm>
          </p:grpSpPr>
          <p:sp>
            <p:nvSpPr>
              <p:cNvPr id="279571" name="Line 19"/>
              <p:cNvSpPr>
                <a:spLocks noChangeShapeType="1"/>
              </p:cNvSpPr>
              <p:nvPr/>
            </p:nvSpPr>
            <p:spPr bwMode="auto">
              <a:xfrm flipV="1">
                <a:off x="1776" y="1776"/>
                <a:ext cx="384" cy="384"/>
              </a:xfrm>
              <a:prstGeom prst="line">
                <a:avLst/>
              </a:prstGeom>
              <a:noFill/>
              <a:ln w="57150">
                <a:solidFill>
                  <a:srgbClr val="FF00FF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79572" name="Line 20"/>
              <p:cNvSpPr>
                <a:spLocks noChangeShapeType="1"/>
              </p:cNvSpPr>
              <p:nvPr/>
            </p:nvSpPr>
            <p:spPr bwMode="auto">
              <a:xfrm>
                <a:off x="1776" y="2160"/>
                <a:ext cx="480" cy="288"/>
              </a:xfrm>
              <a:prstGeom prst="line">
                <a:avLst/>
              </a:prstGeom>
              <a:noFill/>
              <a:ln w="57150">
                <a:solidFill>
                  <a:srgbClr val="FF00FF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79573" name="Line 21"/>
              <p:cNvSpPr>
                <a:spLocks noChangeShapeType="1"/>
              </p:cNvSpPr>
              <p:nvPr/>
            </p:nvSpPr>
            <p:spPr bwMode="auto">
              <a:xfrm>
                <a:off x="1824" y="2928"/>
                <a:ext cx="384" cy="384"/>
              </a:xfrm>
              <a:prstGeom prst="line">
                <a:avLst/>
              </a:prstGeom>
              <a:noFill/>
              <a:ln w="57150">
                <a:solidFill>
                  <a:srgbClr val="FF00FF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79574" name="Text Box 22"/>
              <p:cNvSpPr txBox="1">
                <a:spLocks noChangeArrowheads="1"/>
              </p:cNvSpPr>
              <p:nvPr/>
            </p:nvSpPr>
            <p:spPr bwMode="auto">
              <a:xfrm>
                <a:off x="2304" y="1584"/>
                <a:ext cx="480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zh-CN" altLang="en-US" sz="3200">
                    <a:solidFill>
                      <a:srgbClr val="0000FF"/>
                    </a:solidFill>
                    <a:latin typeface="Tahoma" panose="020B0604030504040204" pitchFamily="34" charset="0"/>
                    <a:ea typeface="楷体_GB2312" pitchFamily="49" charset="-122"/>
                  </a:rPr>
                  <a:t>红</a:t>
                </a:r>
              </a:p>
            </p:txBody>
          </p:sp>
          <p:sp>
            <p:nvSpPr>
              <p:cNvPr id="279575" name="Text Box 23"/>
              <p:cNvSpPr txBox="1">
                <a:spLocks noChangeArrowheads="1"/>
              </p:cNvSpPr>
              <p:nvPr/>
            </p:nvSpPr>
            <p:spPr bwMode="auto">
              <a:xfrm>
                <a:off x="2304" y="2256"/>
                <a:ext cx="480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zh-CN" altLang="en-US" sz="3200">
                    <a:solidFill>
                      <a:srgbClr val="0000FF"/>
                    </a:solidFill>
                    <a:latin typeface="Tahoma" panose="020B0604030504040204" pitchFamily="34" charset="0"/>
                    <a:ea typeface="楷体_GB2312" pitchFamily="49" charset="-122"/>
                  </a:rPr>
                  <a:t>蓝</a:t>
                </a:r>
              </a:p>
            </p:txBody>
          </p:sp>
          <p:sp>
            <p:nvSpPr>
              <p:cNvPr id="279576" name="Text Box 24"/>
              <p:cNvSpPr txBox="1">
                <a:spLocks noChangeArrowheads="1"/>
              </p:cNvSpPr>
              <p:nvPr/>
            </p:nvSpPr>
            <p:spPr bwMode="auto">
              <a:xfrm>
                <a:off x="2256" y="3168"/>
                <a:ext cx="480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zh-CN" altLang="en-US" sz="3200">
                    <a:solidFill>
                      <a:srgbClr val="0000FF"/>
                    </a:solidFill>
                    <a:latin typeface="Tahoma" panose="020B0604030504040204" pitchFamily="34" charset="0"/>
                    <a:ea typeface="楷体_GB2312" pitchFamily="49" charset="-122"/>
                  </a:rPr>
                  <a:t>蓝</a:t>
                </a:r>
              </a:p>
            </p:txBody>
          </p:sp>
          <p:sp>
            <p:nvSpPr>
              <p:cNvPr id="279577" name="Text Box 25"/>
              <p:cNvSpPr txBox="1">
                <a:spLocks noChangeArrowheads="1"/>
              </p:cNvSpPr>
              <p:nvPr/>
            </p:nvSpPr>
            <p:spPr bwMode="auto">
              <a:xfrm>
                <a:off x="2304" y="2544"/>
                <a:ext cx="480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zh-CN" altLang="en-US" sz="3200">
                    <a:solidFill>
                      <a:srgbClr val="0000FF"/>
                    </a:solidFill>
                    <a:latin typeface="Tahoma" panose="020B0604030504040204" pitchFamily="34" charset="0"/>
                    <a:ea typeface="楷体_GB2312" pitchFamily="49" charset="-122"/>
                  </a:rPr>
                  <a:t>红</a:t>
                </a:r>
              </a:p>
            </p:txBody>
          </p:sp>
          <p:sp>
            <p:nvSpPr>
              <p:cNvPr id="279578" name="Line 26"/>
              <p:cNvSpPr>
                <a:spLocks noChangeShapeType="1"/>
              </p:cNvSpPr>
              <p:nvPr/>
            </p:nvSpPr>
            <p:spPr bwMode="auto">
              <a:xfrm flipV="1">
                <a:off x="1824" y="2160"/>
                <a:ext cx="480" cy="0"/>
              </a:xfrm>
              <a:prstGeom prst="line">
                <a:avLst/>
              </a:prstGeom>
              <a:noFill/>
              <a:ln w="57150">
                <a:solidFill>
                  <a:srgbClr val="FF00FF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79579" name="Text Box 27"/>
              <p:cNvSpPr txBox="1">
                <a:spLocks noChangeArrowheads="1"/>
              </p:cNvSpPr>
              <p:nvPr/>
            </p:nvSpPr>
            <p:spPr bwMode="auto">
              <a:xfrm>
                <a:off x="2304" y="1920"/>
                <a:ext cx="480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zh-CN" altLang="en-US" sz="3200">
                    <a:solidFill>
                      <a:srgbClr val="0000FF"/>
                    </a:solidFill>
                    <a:latin typeface="Tahoma" panose="020B0604030504040204" pitchFamily="34" charset="0"/>
                    <a:ea typeface="楷体_GB2312" pitchFamily="49" charset="-122"/>
                  </a:rPr>
                  <a:t>蓝</a:t>
                </a:r>
              </a:p>
            </p:txBody>
          </p:sp>
          <p:sp>
            <p:nvSpPr>
              <p:cNvPr id="279580" name="Line 28"/>
              <p:cNvSpPr>
                <a:spLocks noChangeShapeType="1"/>
              </p:cNvSpPr>
              <p:nvPr/>
            </p:nvSpPr>
            <p:spPr bwMode="auto">
              <a:xfrm>
                <a:off x="1824" y="2928"/>
                <a:ext cx="480" cy="48"/>
              </a:xfrm>
              <a:prstGeom prst="line">
                <a:avLst/>
              </a:prstGeom>
              <a:noFill/>
              <a:ln w="57150">
                <a:solidFill>
                  <a:srgbClr val="FF00FF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79581" name="Text Box 29"/>
              <p:cNvSpPr txBox="1">
                <a:spLocks noChangeArrowheads="1"/>
              </p:cNvSpPr>
              <p:nvPr/>
            </p:nvSpPr>
            <p:spPr bwMode="auto">
              <a:xfrm>
                <a:off x="2304" y="2832"/>
                <a:ext cx="480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zh-CN" altLang="en-US" sz="3200">
                    <a:solidFill>
                      <a:srgbClr val="0000FF"/>
                    </a:solidFill>
                    <a:latin typeface="Tahoma" panose="020B0604030504040204" pitchFamily="34" charset="0"/>
                    <a:ea typeface="楷体_GB2312" pitchFamily="49" charset="-122"/>
                  </a:rPr>
                  <a:t>红</a:t>
                </a:r>
              </a:p>
            </p:txBody>
          </p:sp>
        </p:grpSp>
      </p:grp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9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9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9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9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9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9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9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95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9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9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95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95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9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9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9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95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9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9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95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9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9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9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95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9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9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9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4" grpId="0"/>
      <p:bldP spid="279557" grpId="0"/>
      <p:bldP spid="279558" grpId="0"/>
      <p:bldP spid="279565" grpId="0"/>
      <p:bldP spid="27956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2" name="Text Box 4"/>
          <p:cNvSpPr txBox="1">
            <a:spLocks noChangeArrowheads="1"/>
          </p:cNvSpPr>
          <p:nvPr/>
        </p:nvSpPr>
        <p:spPr bwMode="auto">
          <a:xfrm>
            <a:off x="1600200" y="912813"/>
            <a:ext cx="67818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latin typeface="新宋体" panose="02010609030101010101" charset="-122"/>
                <a:ea typeface="新宋体" panose="02010609030101010101" charset="-122"/>
              </a:rPr>
              <a:t>10.</a:t>
            </a:r>
            <a:r>
              <a:rPr lang="zh-CN" altLang="en-US">
                <a:latin typeface="新宋体" panose="02010609030101010101" charset="-122"/>
                <a:ea typeface="新宋体" panose="02010609030101010101" charset="-122"/>
              </a:rPr>
              <a:t>回顾例</a:t>
            </a:r>
            <a:r>
              <a:rPr lang="en-US" altLang="zh-CN">
                <a:latin typeface="新宋体" panose="02010609030101010101" charset="-122"/>
                <a:ea typeface="新宋体" panose="02010609030101010101" charset="-122"/>
              </a:rPr>
              <a:t>3</a:t>
            </a:r>
            <a:r>
              <a:rPr lang="zh-CN" altLang="en-US">
                <a:latin typeface="新宋体" panose="02010609030101010101" charset="-122"/>
                <a:ea typeface="新宋体" panose="02010609030101010101" charset="-122"/>
              </a:rPr>
              <a:t>，如果小王在游戏开始时踩中的第一个格上出现了标号</a:t>
            </a:r>
            <a:r>
              <a:rPr lang="en-US" altLang="zh-CN">
                <a:latin typeface="新宋体" panose="02010609030101010101" charset="-122"/>
                <a:ea typeface="新宋体" panose="02010609030101010101" charset="-122"/>
              </a:rPr>
              <a:t>1</a:t>
            </a:r>
            <a:r>
              <a:rPr lang="zh-CN" altLang="en-US">
                <a:latin typeface="新宋体" panose="02010609030101010101" charset="-122"/>
                <a:ea typeface="新宋体" panose="02010609030101010101" charset="-122"/>
              </a:rPr>
              <a:t>，则下一步踩在哪一个区域比较安全？</a:t>
            </a:r>
          </a:p>
        </p:txBody>
      </p:sp>
      <p:grpSp>
        <p:nvGrpSpPr>
          <p:cNvPr id="160777" name="Group 9"/>
          <p:cNvGrpSpPr/>
          <p:nvPr/>
        </p:nvGrpSpPr>
        <p:grpSpPr bwMode="auto">
          <a:xfrm>
            <a:off x="1676400" y="4038600"/>
            <a:ext cx="4343400" cy="1524000"/>
            <a:chOff x="1008" y="1632"/>
            <a:chExt cx="2736" cy="960"/>
          </a:xfrm>
        </p:grpSpPr>
        <p:sp>
          <p:nvSpPr>
            <p:cNvPr id="160774" name="Text Box 6"/>
            <p:cNvSpPr txBox="1">
              <a:spLocks noChangeArrowheads="1"/>
            </p:cNvSpPr>
            <p:nvPr/>
          </p:nvSpPr>
          <p:spPr bwMode="auto">
            <a:xfrm>
              <a:off x="1008" y="1632"/>
              <a:ext cx="2736" cy="8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解：一样。</a:t>
              </a:r>
              <a:r>
                <a:rPr lang="en-US" altLang="zh-CN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A</a:t>
              </a: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、</a:t>
              </a:r>
              <a:r>
                <a:rPr lang="en-US" altLang="zh-CN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B</a:t>
              </a: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两区域中遇雷的概率都是</a:t>
              </a:r>
            </a:p>
          </p:txBody>
        </p:sp>
        <p:graphicFrame>
          <p:nvGraphicFramePr>
            <p:cNvPr id="160775" name="Object 7"/>
            <p:cNvGraphicFramePr>
              <a:graphicFrameLocks noChangeAspect="1"/>
            </p:cNvGraphicFramePr>
            <p:nvPr/>
          </p:nvGraphicFramePr>
          <p:xfrm>
            <a:off x="2690" y="2064"/>
            <a:ext cx="238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792" name="Equation" r:id="rId3" imgW="139700" imgH="393700" progId="Equation.DSMT4">
                    <p:embed/>
                  </p:oleObj>
                </mc:Choice>
                <mc:Fallback>
                  <p:oleObj name="Equation" r:id="rId3" imgW="139700" imgH="39370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0" y="2064"/>
                          <a:ext cx="238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60778" name="Picture 10" descr="图一些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9400" y="2590800"/>
            <a:ext cx="1193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779" name="Picture 11" descr="003388 (62)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2841953">
            <a:off x="6343650" y="2457450"/>
            <a:ext cx="7620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780" name="Picture 12" descr="003388 (439)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58100" y="5562600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781" name="Picture 13" descr="003388 (439)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34300" y="5562600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783" name="Picture 15" descr="003388 (439)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7429500" y="5638800"/>
            <a:ext cx="15621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784" name="Picture 16" descr="003388 (439)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10500" y="5562600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0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0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5" name="Text Box 5"/>
          <p:cNvSpPr txBox="1">
            <a:spLocks noChangeArrowheads="1"/>
          </p:cNvSpPr>
          <p:nvPr/>
        </p:nvSpPr>
        <p:spPr bwMode="auto">
          <a:xfrm>
            <a:off x="990600" y="928688"/>
            <a:ext cx="7391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dirty="0">
                <a:latin typeface="新宋体" panose="02010609030101010101" charset="-122"/>
                <a:ea typeface="新宋体" panose="02010609030101010101" charset="-122"/>
              </a:rPr>
              <a:t>（</a:t>
            </a:r>
            <a:r>
              <a:rPr lang="en-US" altLang="zh-CN" dirty="0">
                <a:latin typeface="新宋体" panose="02010609030101010101" charset="-122"/>
                <a:ea typeface="新宋体" panose="02010609030101010101" charset="-122"/>
              </a:rPr>
              <a:t>1</a:t>
            </a:r>
            <a:r>
              <a:rPr lang="zh-CN" altLang="en-US" dirty="0">
                <a:latin typeface="新宋体" panose="02010609030101010101" charset="-122"/>
                <a:ea typeface="新宋体" panose="02010609030101010101" charset="-122"/>
              </a:rPr>
              <a:t>）以上两个试验有什么共同的特点？</a:t>
            </a:r>
          </a:p>
        </p:txBody>
      </p:sp>
      <p:sp>
        <p:nvSpPr>
          <p:cNvPr id="261127" name="Rectangle 7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pSp>
        <p:nvGrpSpPr>
          <p:cNvPr id="261135" name="Group 15"/>
          <p:cNvGrpSpPr/>
          <p:nvPr/>
        </p:nvGrpSpPr>
        <p:grpSpPr bwMode="auto">
          <a:xfrm>
            <a:off x="1295400" y="3276601"/>
            <a:ext cx="6934200" cy="2017713"/>
            <a:chOff x="912" y="2226"/>
            <a:chExt cx="4368" cy="1271"/>
          </a:xfrm>
        </p:grpSpPr>
        <p:sp>
          <p:nvSpPr>
            <p:cNvPr id="261129" name="Rectangle 9"/>
            <p:cNvSpPr>
              <a:spLocks noChangeArrowheads="1"/>
            </p:cNvSpPr>
            <p:nvPr/>
          </p:nvSpPr>
          <p:spPr bwMode="auto">
            <a:xfrm>
              <a:off x="912" y="2226"/>
              <a:ext cx="4368" cy="1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dirty="0">
                  <a:solidFill>
                    <a:srgbClr val="3333FF"/>
                  </a:solidFill>
                  <a:latin typeface="新宋体" panose="02010609030101010101" charset="-122"/>
                  <a:ea typeface="新宋体" panose="02010609030101010101" charset="-122"/>
                </a:rPr>
                <a:t>    </a:t>
              </a:r>
              <a:r>
                <a:rPr lang="zh-CN" altLang="en-US" dirty="0">
                  <a:solidFill>
                    <a:srgbClr val="3333FF"/>
                  </a:solidFill>
                  <a:latin typeface="新宋体" panose="02010609030101010101" charset="-122"/>
                  <a:ea typeface="新宋体" panose="02010609030101010101" charset="-122"/>
                </a:rPr>
                <a:t>一般地，如果在一次试验中，有</a:t>
              </a:r>
              <a:r>
                <a:rPr lang="en-US" altLang="zh-CN" i="1" dirty="0">
                  <a:solidFill>
                    <a:srgbClr val="3333FF"/>
                  </a:solidFill>
                  <a:latin typeface="新宋体" panose="02010609030101010101" charset="-122"/>
                  <a:ea typeface="新宋体" panose="02010609030101010101" charset="-122"/>
                </a:rPr>
                <a:t>n</a:t>
              </a:r>
              <a:r>
                <a:rPr lang="zh-CN" altLang="en-US" dirty="0">
                  <a:solidFill>
                    <a:srgbClr val="3333FF"/>
                  </a:solidFill>
                  <a:latin typeface="新宋体" panose="02010609030101010101" charset="-122"/>
                  <a:ea typeface="新宋体" panose="02010609030101010101" charset="-122"/>
                </a:rPr>
                <a:t>种可能的结果，并且它们发生的可能性都相等，事件</a:t>
              </a:r>
              <a:r>
                <a:rPr lang="en-US" altLang="zh-CN" i="1" dirty="0">
                  <a:solidFill>
                    <a:srgbClr val="3333FF"/>
                  </a:solidFill>
                  <a:latin typeface="新宋体" panose="02010609030101010101" charset="-122"/>
                  <a:ea typeface="新宋体" panose="02010609030101010101" charset="-122"/>
                </a:rPr>
                <a:t>A</a:t>
              </a:r>
              <a:r>
                <a:rPr lang="zh-CN" altLang="en-US" dirty="0">
                  <a:solidFill>
                    <a:srgbClr val="3333FF"/>
                  </a:solidFill>
                  <a:latin typeface="新宋体" panose="02010609030101010101" charset="-122"/>
                  <a:ea typeface="新宋体" panose="02010609030101010101" charset="-122"/>
                </a:rPr>
                <a:t>包含其中的</a:t>
              </a:r>
              <a:r>
                <a:rPr lang="en-US" altLang="zh-CN" i="1" dirty="0">
                  <a:solidFill>
                    <a:srgbClr val="3333FF"/>
                  </a:solidFill>
                  <a:latin typeface="新宋体" panose="02010609030101010101" charset="-122"/>
                  <a:ea typeface="新宋体" panose="02010609030101010101" charset="-122"/>
                </a:rPr>
                <a:t>m</a:t>
              </a:r>
              <a:r>
                <a:rPr lang="zh-CN" altLang="en-US" dirty="0">
                  <a:solidFill>
                    <a:srgbClr val="3333FF"/>
                  </a:solidFill>
                  <a:latin typeface="新宋体" panose="02010609030101010101" charset="-122"/>
                  <a:ea typeface="新宋体" panose="02010609030101010101" charset="-122"/>
                </a:rPr>
                <a:t>种结果，那么事件</a:t>
              </a:r>
              <a:r>
                <a:rPr lang="en-US" altLang="zh-CN" i="1" dirty="0">
                  <a:solidFill>
                    <a:srgbClr val="3333FF"/>
                  </a:solidFill>
                  <a:latin typeface="新宋体" panose="02010609030101010101" charset="-122"/>
                  <a:ea typeface="新宋体" panose="02010609030101010101" charset="-122"/>
                </a:rPr>
                <a:t>A</a:t>
              </a:r>
              <a:r>
                <a:rPr lang="zh-CN" altLang="en-US" dirty="0">
                  <a:solidFill>
                    <a:srgbClr val="3333FF"/>
                  </a:solidFill>
                  <a:latin typeface="新宋体" panose="02010609030101010101" charset="-122"/>
                  <a:ea typeface="新宋体" panose="02010609030101010101" charset="-122"/>
                </a:rPr>
                <a:t>发生的概率为                         </a:t>
              </a:r>
              <a:r>
                <a:rPr lang="en-US" altLang="zh-CN" dirty="0">
                  <a:solidFill>
                    <a:srgbClr val="3333FF"/>
                  </a:solidFill>
                  <a:latin typeface="新宋体" panose="02010609030101010101" charset="-122"/>
                  <a:ea typeface="新宋体" panose="02010609030101010101" charset="-122"/>
                </a:rPr>
                <a:t>.</a:t>
              </a:r>
            </a:p>
          </p:txBody>
        </p:sp>
        <p:graphicFrame>
          <p:nvGraphicFramePr>
            <p:cNvPr id="261130" name="Object 10"/>
            <p:cNvGraphicFramePr>
              <a:graphicFrameLocks noChangeAspect="1"/>
            </p:cNvGraphicFramePr>
            <p:nvPr/>
          </p:nvGraphicFramePr>
          <p:xfrm>
            <a:off x="2081" y="2994"/>
            <a:ext cx="895" cy="5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1148" name="Equation" r:id="rId4" imgW="698500" imgH="393700" progId="Equation.DSMT4">
                    <p:embed/>
                  </p:oleObj>
                </mc:Choice>
                <mc:Fallback>
                  <p:oleObj name="Equation" r:id="rId4" imgW="698500" imgH="39370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81" y="2994"/>
                          <a:ext cx="895" cy="50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1132" name="Rectangle 12"/>
          <p:cNvSpPr>
            <a:spLocks noChangeArrowheads="1"/>
          </p:cNvSpPr>
          <p:nvPr/>
        </p:nvSpPr>
        <p:spPr bwMode="auto">
          <a:xfrm>
            <a:off x="609600" y="2605088"/>
            <a:ext cx="8305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latin typeface="新宋体" panose="02010609030101010101" charset="-122"/>
                <a:ea typeface="新宋体" panose="02010609030101010101" charset="-122"/>
              </a:rPr>
              <a:t>  </a:t>
            </a:r>
            <a:r>
              <a:rPr lang="zh-CN" altLang="en-US" dirty="0">
                <a:latin typeface="新宋体" panose="02010609030101010101" charset="-122"/>
                <a:ea typeface="新宋体" panose="02010609030101010101" charset="-122"/>
              </a:rPr>
              <a:t>（</a:t>
            </a:r>
            <a:r>
              <a:rPr lang="en-US" altLang="zh-CN" dirty="0">
                <a:latin typeface="新宋体" panose="02010609030101010101" charset="-122"/>
                <a:ea typeface="新宋体" panose="02010609030101010101" charset="-122"/>
              </a:rPr>
              <a:t>2</a:t>
            </a:r>
            <a:r>
              <a:rPr lang="zh-CN" altLang="en-US" dirty="0">
                <a:latin typeface="新宋体" panose="02010609030101010101" charset="-122"/>
                <a:ea typeface="新宋体" panose="02010609030101010101" charset="-122"/>
              </a:rPr>
              <a:t>）对于古典概型的试验，如何求事件的概率？</a:t>
            </a:r>
          </a:p>
        </p:txBody>
      </p:sp>
      <p:sp>
        <p:nvSpPr>
          <p:cNvPr id="261140" name="AutoShape 20"/>
          <p:cNvSpPr>
            <a:spLocks noChangeArrowheads="1"/>
          </p:cNvSpPr>
          <p:nvPr/>
        </p:nvSpPr>
        <p:spPr bwMode="auto">
          <a:xfrm>
            <a:off x="3962400" y="5486400"/>
            <a:ext cx="3505200" cy="914400"/>
          </a:xfrm>
          <a:prstGeom prst="cloudCallout">
            <a:avLst>
              <a:gd name="adj1" fmla="val -48199"/>
              <a:gd name="adj2" fmla="val -86458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kumimoji="1" lang="zh-CN" altLang="en-US" sz="3200" b="0" dirty="0">
                <a:solidFill>
                  <a:srgbClr val="FF3300"/>
                </a:solidFill>
                <a:ea typeface="隶书" panose="02010509060101010101" pitchFamily="49" charset="-122"/>
              </a:rPr>
              <a:t>概率的求法</a:t>
            </a:r>
          </a:p>
        </p:txBody>
      </p:sp>
      <p:sp>
        <p:nvSpPr>
          <p:cNvPr id="261141" name="Rectangle 21"/>
          <p:cNvSpPr>
            <a:spLocks noChangeArrowheads="1"/>
          </p:cNvSpPr>
          <p:nvPr/>
        </p:nvSpPr>
        <p:spPr bwMode="auto">
          <a:xfrm>
            <a:off x="1295400" y="1568450"/>
            <a:ext cx="7391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0000FF"/>
                </a:solidFill>
                <a:latin typeface="新宋体" panose="02010609030101010101" charset="-122"/>
                <a:ea typeface="新宋体" panose="02010609030101010101" charset="-122"/>
              </a:rPr>
              <a:t>    </a:t>
            </a:r>
            <a:r>
              <a:rPr lang="zh-CN" altLang="en-US" dirty="0">
                <a:solidFill>
                  <a:srgbClr val="0000FF"/>
                </a:solidFill>
                <a:latin typeface="新宋体" panose="02010609030101010101" charset="-122"/>
                <a:ea typeface="新宋体" panose="02010609030101010101" charset="-122"/>
              </a:rPr>
              <a:t>一次试验中，可能出现的结果有限多个。一次试验中，各种结果发生的可能性相等。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61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1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1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11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11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11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11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11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11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11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11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1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1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1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1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1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1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5" grpId="0"/>
      <p:bldP spid="261132" grpId="0"/>
      <p:bldP spid="261140" grpId="0" animBg="1"/>
      <p:bldP spid="26114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1295400" y="990600"/>
            <a:ext cx="7010400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latin typeface="新宋体" panose="02010609030101010101" charset="-122"/>
                <a:ea typeface="新宋体" panose="02010609030101010101" charset="-122"/>
              </a:rPr>
              <a:t>11.</a:t>
            </a:r>
            <a:r>
              <a:rPr lang="zh-CN" altLang="en-US">
                <a:latin typeface="新宋体" panose="02010609030101010101" charset="-122"/>
                <a:ea typeface="新宋体" panose="02010609030101010101" charset="-122"/>
              </a:rPr>
              <a:t>袋子中装有红、绿各一个小球，随机摸出</a:t>
            </a:r>
            <a:r>
              <a:rPr lang="en-US" altLang="zh-CN">
                <a:latin typeface="新宋体" panose="02010609030101010101" charset="-122"/>
                <a:ea typeface="新宋体" panose="02010609030101010101" charset="-122"/>
              </a:rPr>
              <a:t>1</a:t>
            </a:r>
            <a:r>
              <a:rPr lang="zh-CN" altLang="en-US">
                <a:latin typeface="新宋体" panose="02010609030101010101" charset="-122"/>
                <a:ea typeface="新宋体" panose="02010609030101010101" charset="-122"/>
              </a:rPr>
              <a:t>个小球后放回，再随机摸出</a:t>
            </a:r>
            <a:r>
              <a:rPr lang="en-US" altLang="zh-CN">
                <a:latin typeface="新宋体" panose="02010609030101010101" charset="-122"/>
                <a:ea typeface="新宋体" panose="02010609030101010101" charset="-122"/>
              </a:rPr>
              <a:t>1</a:t>
            </a:r>
            <a:r>
              <a:rPr lang="zh-CN" altLang="en-US">
                <a:latin typeface="新宋体" panose="02010609030101010101" charset="-122"/>
                <a:ea typeface="新宋体" panose="02010609030101010101" charset="-122"/>
              </a:rPr>
              <a:t>个。求下列事件的概率：</a:t>
            </a:r>
          </a:p>
          <a:p>
            <a:pPr>
              <a:spcBef>
                <a:spcPct val="50000"/>
              </a:spcBef>
            </a:pPr>
            <a:r>
              <a:rPr lang="zh-CN" altLang="en-US">
                <a:latin typeface="新宋体" panose="02010609030101010101" charset="-122"/>
                <a:ea typeface="新宋体" panose="02010609030101010101" charset="-122"/>
              </a:rPr>
              <a:t>（</a:t>
            </a:r>
            <a:r>
              <a:rPr lang="en-US" altLang="zh-CN">
                <a:latin typeface="新宋体" panose="02010609030101010101" charset="-122"/>
                <a:ea typeface="新宋体" panose="02010609030101010101" charset="-122"/>
              </a:rPr>
              <a:t>1</a:t>
            </a:r>
            <a:r>
              <a:rPr lang="zh-CN" altLang="en-US">
                <a:latin typeface="新宋体" panose="02010609030101010101" charset="-122"/>
                <a:ea typeface="新宋体" panose="02010609030101010101" charset="-122"/>
              </a:rPr>
              <a:t>）第一个摸到红球，第二个摸到绿球；</a:t>
            </a:r>
          </a:p>
          <a:p>
            <a:pPr>
              <a:spcBef>
                <a:spcPct val="50000"/>
              </a:spcBef>
            </a:pPr>
            <a:r>
              <a:rPr lang="zh-CN" altLang="en-US">
                <a:latin typeface="新宋体" panose="02010609030101010101" charset="-122"/>
                <a:ea typeface="新宋体" panose="02010609030101010101" charset="-122"/>
              </a:rPr>
              <a:t>（</a:t>
            </a:r>
            <a:r>
              <a:rPr lang="en-US" altLang="zh-CN">
                <a:latin typeface="新宋体" panose="02010609030101010101" charset="-122"/>
                <a:ea typeface="新宋体" panose="02010609030101010101" charset="-122"/>
              </a:rPr>
              <a:t>2</a:t>
            </a:r>
            <a:r>
              <a:rPr lang="zh-CN" altLang="en-US">
                <a:latin typeface="新宋体" panose="02010609030101010101" charset="-122"/>
                <a:ea typeface="新宋体" panose="02010609030101010101" charset="-122"/>
              </a:rPr>
              <a:t>）两次都摸到相同颜色的小球；</a:t>
            </a:r>
          </a:p>
          <a:p>
            <a:pPr>
              <a:spcBef>
                <a:spcPct val="50000"/>
              </a:spcBef>
            </a:pPr>
            <a:r>
              <a:rPr lang="zh-CN" altLang="en-US">
                <a:latin typeface="新宋体" panose="02010609030101010101" charset="-122"/>
                <a:ea typeface="新宋体" panose="02010609030101010101" charset="-122"/>
              </a:rPr>
              <a:t>（</a:t>
            </a:r>
            <a:r>
              <a:rPr lang="en-US" altLang="zh-CN">
                <a:latin typeface="新宋体" panose="02010609030101010101" charset="-122"/>
                <a:ea typeface="新宋体" panose="02010609030101010101" charset="-122"/>
              </a:rPr>
              <a:t>3</a:t>
            </a:r>
            <a:r>
              <a:rPr lang="zh-CN" altLang="en-US">
                <a:latin typeface="新宋体" panose="02010609030101010101" charset="-122"/>
                <a:ea typeface="新宋体" panose="02010609030101010101" charset="-122"/>
              </a:rPr>
              <a:t>）两次摸到的球中有一个绿球和一个红球。</a:t>
            </a:r>
          </a:p>
        </p:txBody>
      </p:sp>
      <p:grpSp>
        <p:nvGrpSpPr>
          <p:cNvPr id="171021" name="Group 13"/>
          <p:cNvGrpSpPr/>
          <p:nvPr/>
        </p:nvGrpSpPr>
        <p:grpSpPr bwMode="auto">
          <a:xfrm>
            <a:off x="2286000" y="5105400"/>
            <a:ext cx="5410200" cy="914400"/>
            <a:chOff x="912" y="3408"/>
            <a:chExt cx="3408" cy="576"/>
          </a:xfrm>
        </p:grpSpPr>
        <p:graphicFrame>
          <p:nvGraphicFramePr>
            <p:cNvPr id="171013" name="Object 5"/>
            <p:cNvGraphicFramePr>
              <a:graphicFrameLocks noChangeAspect="1"/>
            </p:cNvGraphicFramePr>
            <p:nvPr/>
          </p:nvGraphicFramePr>
          <p:xfrm>
            <a:off x="1344" y="3408"/>
            <a:ext cx="282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037" name="Equation" r:id="rId3" imgW="139700" imgH="393700" progId="Equation.DSMT4">
                    <p:embed/>
                  </p:oleObj>
                </mc:Choice>
                <mc:Fallback>
                  <p:oleObj name="Equation" r:id="rId3" imgW="139700" imgH="39370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3408"/>
                          <a:ext cx="282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1014" name="Object 6"/>
            <p:cNvGraphicFramePr>
              <a:graphicFrameLocks noChangeAspect="1"/>
            </p:cNvGraphicFramePr>
            <p:nvPr/>
          </p:nvGraphicFramePr>
          <p:xfrm>
            <a:off x="2572" y="3408"/>
            <a:ext cx="308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038" name="Equation" r:id="rId5" imgW="152400" imgH="393700" progId="Equation.DSMT4">
                    <p:embed/>
                  </p:oleObj>
                </mc:Choice>
                <mc:Fallback>
                  <p:oleObj name="Equation" r:id="rId5" imgW="152400" imgH="3937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72" y="3408"/>
                          <a:ext cx="308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1015" name="Object 7"/>
            <p:cNvGraphicFramePr>
              <a:graphicFrameLocks noChangeAspect="1"/>
            </p:cNvGraphicFramePr>
            <p:nvPr/>
          </p:nvGraphicFramePr>
          <p:xfrm>
            <a:off x="3580" y="3408"/>
            <a:ext cx="308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039" name="Equation" r:id="rId7" imgW="152400" imgH="393700" progId="Equation.DSMT4">
                    <p:embed/>
                  </p:oleObj>
                </mc:Choice>
                <mc:Fallback>
                  <p:oleObj name="Equation" r:id="rId7" imgW="152400" imgH="39370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80" y="3408"/>
                          <a:ext cx="308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1020" name="Text Box 12"/>
            <p:cNvSpPr txBox="1">
              <a:spLocks noChangeArrowheads="1"/>
            </p:cNvSpPr>
            <p:nvPr/>
          </p:nvSpPr>
          <p:spPr bwMode="auto">
            <a:xfrm>
              <a:off x="912" y="3552"/>
              <a:ext cx="340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>
                  <a:solidFill>
                    <a:srgbClr val="0000FF"/>
                  </a:solidFill>
                </a:rPr>
                <a:t>（</a:t>
              </a:r>
              <a:r>
                <a:rPr lang="en-US" altLang="zh-CN">
                  <a:solidFill>
                    <a:srgbClr val="0000FF"/>
                  </a:solidFill>
                </a:rPr>
                <a:t>1</a:t>
              </a:r>
              <a:r>
                <a:rPr lang="zh-CN" altLang="en-US">
                  <a:solidFill>
                    <a:srgbClr val="0000FF"/>
                  </a:solidFill>
                </a:rPr>
                <a:t>）    ； （</a:t>
              </a:r>
              <a:r>
                <a:rPr lang="en-US" altLang="zh-CN">
                  <a:solidFill>
                    <a:srgbClr val="0000FF"/>
                  </a:solidFill>
                </a:rPr>
                <a:t>2</a:t>
              </a:r>
              <a:r>
                <a:rPr lang="zh-CN" altLang="en-US">
                  <a:solidFill>
                    <a:srgbClr val="0000FF"/>
                  </a:solidFill>
                </a:rPr>
                <a:t>）    ；（</a:t>
              </a:r>
              <a:r>
                <a:rPr lang="en-US" altLang="zh-CN">
                  <a:solidFill>
                    <a:srgbClr val="0000FF"/>
                  </a:solidFill>
                </a:rPr>
                <a:t>3</a:t>
              </a:r>
              <a:r>
                <a:rPr lang="zh-CN" altLang="en-US">
                  <a:solidFill>
                    <a:srgbClr val="0000FF"/>
                  </a:solidFill>
                </a:rPr>
                <a:t>）    。</a:t>
              </a:r>
            </a:p>
          </p:txBody>
        </p:sp>
      </p:grpSp>
      <p:pic>
        <p:nvPicPr>
          <p:cNvPr id="171022" name="Picture 14" descr="003388 (62)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2841953">
            <a:off x="819150" y="5200650"/>
            <a:ext cx="7620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10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1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1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914400" y="533400"/>
            <a:ext cx="8229600" cy="244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  <a:ea typeface="华文中宋" panose="02010600040101010101" pitchFamily="2" charset="-122"/>
              </a:rPr>
              <a:t>12.</a:t>
            </a:r>
            <a:r>
              <a:rPr lang="zh-CN" altLang="en-US">
                <a:latin typeface="Arial" panose="020B0604020202020204" pitchFamily="34" charset="0"/>
                <a:ea typeface="华文中宋" panose="02010600040101010101" pitchFamily="2" charset="-122"/>
              </a:rPr>
              <a:t>如图，电路图上有编号为</a:t>
            </a:r>
            <a:r>
              <a:rPr lang="zh-CN" altLang="en-US"/>
              <a:t>①②③④⑤⑥共</a:t>
            </a:r>
            <a:r>
              <a:rPr lang="en-US" altLang="zh-CN"/>
              <a:t>6</a:t>
            </a:r>
            <a:r>
              <a:rPr lang="zh-CN" altLang="en-US"/>
              <a:t>个开关和一个小灯泡如图，，闭合开关①或同时闭合开关②，③或同时闭合开关④⑤⑥都可使一个小灯泡发光，问任意闭合电路上其中的两个开关，小灯泡发光的概率为</a:t>
            </a:r>
            <a:r>
              <a:rPr lang="en-US" altLang="zh-CN"/>
              <a:t>____</a:t>
            </a:r>
            <a:r>
              <a:rPr lang="zh-CN" altLang="en-US"/>
              <a:t>．</a:t>
            </a:r>
          </a:p>
        </p:txBody>
      </p:sp>
      <p:pic>
        <p:nvPicPr>
          <p:cNvPr id="159756" name="Picture 12" descr="003388 (180)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5181600"/>
            <a:ext cx="1295400" cy="128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759" name="AutoShape 15" descr="QI7T~4Y((tMVODVK4XYYH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9760" name="AutoShape 16" descr="QI7T~4Y((tMVODVK4XYYH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9761" name="AutoShape 17" descr="QI7T~4Y((tMVODVK4XYYH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9762" name="AutoShape 18" descr="QI7T~4Y((tMVODVK4XYYH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59763" name="Picture 19" descr="G_(F`B1FLVLH}8$SW6(Z6V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438400"/>
            <a:ext cx="3657600" cy="295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ChangeArrowheads="1"/>
          </p:cNvSpPr>
          <p:nvPr/>
        </p:nvSpPr>
        <p:spPr bwMode="auto">
          <a:xfrm>
            <a:off x="1295400" y="1447800"/>
            <a:ext cx="7086600" cy="402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dirty="0">
                <a:latin typeface="新宋体" panose="02010609030101010101" charset="-122"/>
                <a:ea typeface="新宋体" panose="02010609030101010101" charset="-122"/>
              </a:rPr>
              <a:t>13.</a:t>
            </a:r>
            <a:r>
              <a:rPr lang="zh-CN" altLang="en-US" dirty="0">
                <a:latin typeface="新宋体" panose="02010609030101010101" charset="-122"/>
                <a:ea typeface="新宋体" panose="02010609030101010101" charset="-122"/>
              </a:rPr>
              <a:t>经过某十字路口的汽车，它可能继续直行，也可能左转或右转，如果这三种可能性大小相同，同向而行的三辆汽车都经过这个十字路口时，求下列事件的概率：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dirty="0">
                <a:latin typeface="新宋体" panose="02010609030101010101" charset="-122"/>
                <a:ea typeface="新宋体" panose="02010609030101010101" charset="-122"/>
              </a:rPr>
              <a:t>（</a:t>
            </a:r>
            <a:r>
              <a:rPr lang="en-US" altLang="zh-CN" dirty="0">
                <a:latin typeface="新宋体" panose="02010609030101010101" charset="-122"/>
                <a:ea typeface="新宋体" panose="02010609030101010101" charset="-122"/>
              </a:rPr>
              <a:t>1</a:t>
            </a:r>
            <a:r>
              <a:rPr lang="zh-CN" altLang="en-US" dirty="0">
                <a:latin typeface="新宋体" panose="02010609030101010101" charset="-122"/>
                <a:ea typeface="新宋体" panose="02010609030101010101" charset="-122"/>
              </a:rPr>
              <a:t>）三辆车全部继续直行；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dirty="0">
                <a:latin typeface="新宋体" panose="02010609030101010101" charset="-122"/>
                <a:ea typeface="新宋体" panose="02010609030101010101" charset="-122"/>
              </a:rPr>
              <a:t>（</a:t>
            </a:r>
            <a:r>
              <a:rPr lang="en-US" altLang="zh-CN" dirty="0">
                <a:latin typeface="新宋体" panose="02010609030101010101" charset="-122"/>
                <a:ea typeface="新宋体" panose="02010609030101010101" charset="-122"/>
              </a:rPr>
              <a:t>2</a:t>
            </a:r>
            <a:r>
              <a:rPr lang="zh-CN" altLang="en-US" dirty="0">
                <a:latin typeface="新宋体" panose="02010609030101010101" charset="-122"/>
                <a:ea typeface="新宋体" panose="02010609030101010101" charset="-122"/>
              </a:rPr>
              <a:t>）两辆车右转，一辆车左转；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dirty="0">
                <a:latin typeface="新宋体" panose="02010609030101010101" charset="-122"/>
                <a:ea typeface="新宋体" panose="02010609030101010101" charset="-122"/>
              </a:rPr>
              <a:t>（</a:t>
            </a:r>
            <a:r>
              <a:rPr lang="en-US" altLang="zh-CN" dirty="0">
                <a:latin typeface="新宋体" panose="02010609030101010101" charset="-122"/>
                <a:ea typeface="新宋体" panose="02010609030101010101" charset="-122"/>
              </a:rPr>
              <a:t>3</a:t>
            </a:r>
            <a:r>
              <a:rPr lang="zh-CN" altLang="en-US" dirty="0">
                <a:latin typeface="新宋体" panose="02010609030101010101" charset="-122"/>
                <a:ea typeface="新宋体" panose="02010609030101010101" charset="-122"/>
              </a:rPr>
              <a:t>）至少有两辆车左转。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75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5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82" name="Group 2"/>
          <p:cNvGrpSpPr/>
          <p:nvPr/>
        </p:nvGrpSpPr>
        <p:grpSpPr bwMode="auto">
          <a:xfrm>
            <a:off x="1171575" y="381000"/>
            <a:ext cx="7667625" cy="1368425"/>
            <a:chOff x="318" y="1207"/>
            <a:chExt cx="4830" cy="862"/>
          </a:xfrm>
        </p:grpSpPr>
        <p:grpSp>
          <p:nvGrpSpPr>
            <p:cNvPr id="276483" name="Group 3"/>
            <p:cNvGrpSpPr/>
            <p:nvPr/>
          </p:nvGrpSpPr>
          <p:grpSpPr bwMode="auto">
            <a:xfrm>
              <a:off x="318" y="1207"/>
              <a:ext cx="1677" cy="848"/>
              <a:chOff x="0" y="2024"/>
              <a:chExt cx="1677" cy="848"/>
            </a:xfrm>
          </p:grpSpPr>
          <p:grpSp>
            <p:nvGrpSpPr>
              <p:cNvPr id="276484" name="Group 4"/>
              <p:cNvGrpSpPr/>
              <p:nvPr/>
            </p:nvGrpSpPr>
            <p:grpSpPr bwMode="auto">
              <a:xfrm>
                <a:off x="385" y="2205"/>
                <a:ext cx="908" cy="136"/>
                <a:chOff x="793" y="1706"/>
                <a:chExt cx="908" cy="363"/>
              </a:xfrm>
            </p:grpSpPr>
            <p:sp>
              <p:nvSpPr>
                <p:cNvPr id="276485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793" y="1706"/>
                  <a:ext cx="455" cy="36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6486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1247" y="1706"/>
                  <a:ext cx="0" cy="36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6487" name="Line 7"/>
                <p:cNvSpPr>
                  <a:spLocks noChangeShapeType="1"/>
                </p:cNvSpPr>
                <p:nvPr/>
              </p:nvSpPr>
              <p:spPr bwMode="auto">
                <a:xfrm>
                  <a:off x="1247" y="1706"/>
                  <a:ext cx="454" cy="36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276488" name="Text Box 8"/>
              <p:cNvSpPr txBox="1">
                <a:spLocks noChangeArrowheads="1"/>
              </p:cNvSpPr>
              <p:nvPr/>
            </p:nvSpPr>
            <p:spPr bwMode="auto">
              <a:xfrm>
                <a:off x="703" y="2024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左</a:t>
                </a:r>
              </a:p>
            </p:txBody>
          </p:sp>
          <p:sp>
            <p:nvSpPr>
              <p:cNvPr id="276489" name="Text Box 9"/>
              <p:cNvSpPr txBox="1">
                <a:spLocks noChangeArrowheads="1"/>
              </p:cNvSpPr>
              <p:nvPr/>
            </p:nvSpPr>
            <p:spPr bwMode="auto">
              <a:xfrm>
                <a:off x="204" y="2296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左</a:t>
                </a:r>
              </a:p>
            </p:txBody>
          </p:sp>
          <p:sp>
            <p:nvSpPr>
              <p:cNvPr id="276490" name="Text Box 10"/>
              <p:cNvSpPr txBox="1">
                <a:spLocks noChangeArrowheads="1"/>
              </p:cNvSpPr>
              <p:nvPr/>
            </p:nvSpPr>
            <p:spPr bwMode="auto">
              <a:xfrm>
                <a:off x="703" y="2296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直</a:t>
                </a:r>
              </a:p>
            </p:txBody>
          </p:sp>
          <p:sp>
            <p:nvSpPr>
              <p:cNvPr id="276491" name="Text Box 11"/>
              <p:cNvSpPr txBox="1">
                <a:spLocks noChangeArrowheads="1"/>
              </p:cNvSpPr>
              <p:nvPr/>
            </p:nvSpPr>
            <p:spPr bwMode="auto">
              <a:xfrm>
                <a:off x="1156" y="2311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右</a:t>
                </a:r>
              </a:p>
            </p:txBody>
          </p:sp>
          <p:grpSp>
            <p:nvGrpSpPr>
              <p:cNvPr id="276492" name="Group 12"/>
              <p:cNvGrpSpPr/>
              <p:nvPr/>
            </p:nvGrpSpPr>
            <p:grpSpPr bwMode="auto">
              <a:xfrm>
                <a:off x="0" y="2478"/>
                <a:ext cx="657" cy="394"/>
                <a:chOff x="0" y="2568"/>
                <a:chExt cx="657" cy="394"/>
              </a:xfrm>
            </p:grpSpPr>
            <p:grpSp>
              <p:nvGrpSpPr>
                <p:cNvPr id="276493" name="Group 13"/>
                <p:cNvGrpSpPr/>
                <p:nvPr/>
              </p:nvGrpSpPr>
              <p:grpSpPr bwMode="auto">
                <a:xfrm>
                  <a:off x="158" y="2568"/>
                  <a:ext cx="363" cy="227"/>
                  <a:chOff x="113" y="2750"/>
                  <a:chExt cx="454" cy="317"/>
                </a:xfrm>
              </p:grpSpPr>
              <p:sp>
                <p:nvSpPr>
                  <p:cNvPr id="276494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3" y="2750"/>
                    <a:ext cx="228" cy="317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76495" name="Line 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0" y="2750"/>
                    <a:ext cx="0" cy="317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76496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40" y="2750"/>
                    <a:ext cx="227" cy="317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276497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0" y="2750"/>
                  <a:ext cx="27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zh-CN" altLang="en-US" sz="1600">
                      <a:latin typeface="Arial" panose="020B0604020202020204" pitchFamily="34" charset="0"/>
                      <a:ea typeface="宋体" panose="02010600030101010101" pitchFamily="2" charset="-122"/>
                    </a:rPr>
                    <a:t>左</a:t>
                  </a:r>
                </a:p>
              </p:txBody>
            </p:sp>
            <p:sp>
              <p:nvSpPr>
                <p:cNvPr id="276498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04" y="2750"/>
                  <a:ext cx="27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zh-CN" altLang="en-US" sz="1600">
                      <a:latin typeface="Arial" panose="020B0604020202020204" pitchFamily="34" charset="0"/>
                      <a:ea typeface="宋体" panose="02010600030101010101" pitchFamily="2" charset="-122"/>
                    </a:rPr>
                    <a:t>直</a:t>
                  </a:r>
                </a:p>
              </p:txBody>
            </p:sp>
            <p:sp>
              <p:nvSpPr>
                <p:cNvPr id="276499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85" y="2750"/>
                  <a:ext cx="27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zh-CN" altLang="en-US" sz="1600">
                      <a:latin typeface="Arial" panose="020B0604020202020204" pitchFamily="34" charset="0"/>
                      <a:ea typeface="宋体" panose="02010600030101010101" pitchFamily="2" charset="-122"/>
                    </a:rPr>
                    <a:t>右</a:t>
                  </a:r>
                </a:p>
              </p:txBody>
            </p:sp>
          </p:grpSp>
          <p:grpSp>
            <p:nvGrpSpPr>
              <p:cNvPr id="276500" name="Group 20"/>
              <p:cNvGrpSpPr/>
              <p:nvPr/>
            </p:nvGrpSpPr>
            <p:grpSpPr bwMode="auto">
              <a:xfrm>
                <a:off x="499" y="2478"/>
                <a:ext cx="657" cy="394"/>
                <a:chOff x="0" y="2568"/>
                <a:chExt cx="657" cy="394"/>
              </a:xfrm>
            </p:grpSpPr>
            <p:grpSp>
              <p:nvGrpSpPr>
                <p:cNvPr id="276501" name="Group 21"/>
                <p:cNvGrpSpPr/>
                <p:nvPr/>
              </p:nvGrpSpPr>
              <p:grpSpPr bwMode="auto">
                <a:xfrm>
                  <a:off x="158" y="2568"/>
                  <a:ext cx="363" cy="227"/>
                  <a:chOff x="113" y="2750"/>
                  <a:chExt cx="454" cy="317"/>
                </a:xfrm>
              </p:grpSpPr>
              <p:sp>
                <p:nvSpPr>
                  <p:cNvPr id="276502" name="Line 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3" y="2750"/>
                    <a:ext cx="228" cy="317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76503" name="Line 2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0" y="2750"/>
                    <a:ext cx="0" cy="317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76504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340" y="2750"/>
                    <a:ext cx="227" cy="317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276505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0" y="2750"/>
                  <a:ext cx="27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zh-CN" altLang="en-US" sz="1600">
                      <a:latin typeface="Arial" panose="020B0604020202020204" pitchFamily="34" charset="0"/>
                      <a:ea typeface="宋体" panose="02010600030101010101" pitchFamily="2" charset="-122"/>
                    </a:rPr>
                    <a:t>左</a:t>
                  </a:r>
                </a:p>
              </p:txBody>
            </p:sp>
            <p:sp>
              <p:nvSpPr>
                <p:cNvPr id="276506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04" y="2750"/>
                  <a:ext cx="27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zh-CN" altLang="en-US" sz="1600">
                      <a:latin typeface="Arial" panose="020B0604020202020204" pitchFamily="34" charset="0"/>
                      <a:ea typeface="宋体" panose="02010600030101010101" pitchFamily="2" charset="-122"/>
                    </a:rPr>
                    <a:t>直</a:t>
                  </a:r>
                </a:p>
              </p:txBody>
            </p:sp>
            <p:sp>
              <p:nvSpPr>
                <p:cNvPr id="276507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385" y="2750"/>
                  <a:ext cx="27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zh-CN" altLang="en-US" sz="1600">
                      <a:latin typeface="Arial" panose="020B0604020202020204" pitchFamily="34" charset="0"/>
                      <a:ea typeface="宋体" panose="02010600030101010101" pitchFamily="2" charset="-122"/>
                    </a:rPr>
                    <a:t>右</a:t>
                  </a:r>
                </a:p>
              </p:txBody>
            </p:sp>
          </p:grpSp>
          <p:grpSp>
            <p:nvGrpSpPr>
              <p:cNvPr id="276508" name="Group 28"/>
              <p:cNvGrpSpPr/>
              <p:nvPr/>
            </p:nvGrpSpPr>
            <p:grpSpPr bwMode="auto">
              <a:xfrm>
                <a:off x="1020" y="2478"/>
                <a:ext cx="657" cy="394"/>
                <a:chOff x="0" y="2568"/>
                <a:chExt cx="657" cy="394"/>
              </a:xfrm>
            </p:grpSpPr>
            <p:grpSp>
              <p:nvGrpSpPr>
                <p:cNvPr id="276509" name="Group 29"/>
                <p:cNvGrpSpPr/>
                <p:nvPr/>
              </p:nvGrpSpPr>
              <p:grpSpPr bwMode="auto">
                <a:xfrm>
                  <a:off x="158" y="2568"/>
                  <a:ext cx="363" cy="227"/>
                  <a:chOff x="113" y="2750"/>
                  <a:chExt cx="454" cy="317"/>
                </a:xfrm>
              </p:grpSpPr>
              <p:sp>
                <p:nvSpPr>
                  <p:cNvPr id="276510" name="Line 3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3" y="2750"/>
                    <a:ext cx="228" cy="317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76511" name="Line 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0" y="2750"/>
                    <a:ext cx="0" cy="317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76512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340" y="2750"/>
                    <a:ext cx="227" cy="317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276513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0" y="2750"/>
                  <a:ext cx="27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zh-CN" altLang="en-US" sz="1600">
                      <a:latin typeface="Arial" panose="020B0604020202020204" pitchFamily="34" charset="0"/>
                      <a:ea typeface="宋体" panose="02010600030101010101" pitchFamily="2" charset="-122"/>
                    </a:rPr>
                    <a:t>左</a:t>
                  </a:r>
                </a:p>
              </p:txBody>
            </p:sp>
            <p:sp>
              <p:nvSpPr>
                <p:cNvPr id="276514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204" y="2750"/>
                  <a:ext cx="27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zh-CN" altLang="en-US" sz="1600">
                      <a:latin typeface="Arial" panose="020B0604020202020204" pitchFamily="34" charset="0"/>
                      <a:ea typeface="宋体" panose="02010600030101010101" pitchFamily="2" charset="-122"/>
                    </a:rPr>
                    <a:t>直</a:t>
                  </a:r>
                </a:p>
              </p:txBody>
            </p:sp>
            <p:sp>
              <p:nvSpPr>
                <p:cNvPr id="276515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385" y="2750"/>
                  <a:ext cx="27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zh-CN" altLang="en-US" sz="1600">
                      <a:latin typeface="Arial" panose="020B0604020202020204" pitchFamily="34" charset="0"/>
                      <a:ea typeface="宋体" panose="02010600030101010101" pitchFamily="2" charset="-122"/>
                    </a:rPr>
                    <a:t>右</a:t>
                  </a:r>
                </a:p>
              </p:txBody>
            </p:sp>
          </p:grpSp>
        </p:grpSp>
        <p:grpSp>
          <p:nvGrpSpPr>
            <p:cNvPr id="276516" name="Group 36"/>
            <p:cNvGrpSpPr/>
            <p:nvPr/>
          </p:nvGrpSpPr>
          <p:grpSpPr bwMode="auto">
            <a:xfrm>
              <a:off x="1884" y="1207"/>
              <a:ext cx="1677" cy="848"/>
              <a:chOff x="0" y="2024"/>
              <a:chExt cx="1677" cy="848"/>
            </a:xfrm>
          </p:grpSpPr>
          <p:grpSp>
            <p:nvGrpSpPr>
              <p:cNvPr id="276517" name="Group 37"/>
              <p:cNvGrpSpPr/>
              <p:nvPr/>
            </p:nvGrpSpPr>
            <p:grpSpPr bwMode="auto">
              <a:xfrm>
                <a:off x="385" y="2205"/>
                <a:ext cx="908" cy="136"/>
                <a:chOff x="793" y="1706"/>
                <a:chExt cx="908" cy="363"/>
              </a:xfrm>
            </p:grpSpPr>
            <p:sp>
              <p:nvSpPr>
                <p:cNvPr id="276518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793" y="1706"/>
                  <a:ext cx="455" cy="36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6519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1247" y="1706"/>
                  <a:ext cx="0" cy="36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6520" name="Line 40"/>
                <p:cNvSpPr>
                  <a:spLocks noChangeShapeType="1"/>
                </p:cNvSpPr>
                <p:nvPr/>
              </p:nvSpPr>
              <p:spPr bwMode="auto">
                <a:xfrm>
                  <a:off x="1247" y="1706"/>
                  <a:ext cx="454" cy="36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276521" name="Text Box 41"/>
              <p:cNvSpPr txBox="1">
                <a:spLocks noChangeArrowheads="1"/>
              </p:cNvSpPr>
              <p:nvPr/>
            </p:nvSpPr>
            <p:spPr bwMode="auto">
              <a:xfrm>
                <a:off x="703" y="2024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直</a:t>
                </a:r>
              </a:p>
            </p:txBody>
          </p:sp>
          <p:sp>
            <p:nvSpPr>
              <p:cNvPr id="276522" name="Text Box 42"/>
              <p:cNvSpPr txBox="1">
                <a:spLocks noChangeArrowheads="1"/>
              </p:cNvSpPr>
              <p:nvPr/>
            </p:nvSpPr>
            <p:spPr bwMode="auto">
              <a:xfrm>
                <a:off x="204" y="2296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左</a:t>
                </a:r>
              </a:p>
            </p:txBody>
          </p:sp>
          <p:sp>
            <p:nvSpPr>
              <p:cNvPr id="276523" name="Text Box 43"/>
              <p:cNvSpPr txBox="1">
                <a:spLocks noChangeArrowheads="1"/>
              </p:cNvSpPr>
              <p:nvPr/>
            </p:nvSpPr>
            <p:spPr bwMode="auto">
              <a:xfrm>
                <a:off x="703" y="2296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直</a:t>
                </a:r>
              </a:p>
            </p:txBody>
          </p:sp>
          <p:sp>
            <p:nvSpPr>
              <p:cNvPr id="276524" name="Text Box 44"/>
              <p:cNvSpPr txBox="1">
                <a:spLocks noChangeArrowheads="1"/>
              </p:cNvSpPr>
              <p:nvPr/>
            </p:nvSpPr>
            <p:spPr bwMode="auto">
              <a:xfrm>
                <a:off x="1156" y="2311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右</a:t>
                </a:r>
              </a:p>
            </p:txBody>
          </p:sp>
          <p:grpSp>
            <p:nvGrpSpPr>
              <p:cNvPr id="276525" name="Group 45"/>
              <p:cNvGrpSpPr/>
              <p:nvPr/>
            </p:nvGrpSpPr>
            <p:grpSpPr bwMode="auto">
              <a:xfrm>
                <a:off x="0" y="2478"/>
                <a:ext cx="657" cy="394"/>
                <a:chOff x="0" y="2568"/>
                <a:chExt cx="657" cy="394"/>
              </a:xfrm>
            </p:grpSpPr>
            <p:grpSp>
              <p:nvGrpSpPr>
                <p:cNvPr id="276526" name="Group 46"/>
                <p:cNvGrpSpPr/>
                <p:nvPr/>
              </p:nvGrpSpPr>
              <p:grpSpPr bwMode="auto">
                <a:xfrm>
                  <a:off x="158" y="2568"/>
                  <a:ext cx="363" cy="227"/>
                  <a:chOff x="113" y="2750"/>
                  <a:chExt cx="454" cy="317"/>
                </a:xfrm>
              </p:grpSpPr>
              <p:sp>
                <p:nvSpPr>
                  <p:cNvPr id="276527" name="Line 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3" y="2750"/>
                    <a:ext cx="228" cy="317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76528" name="Line 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0" y="2750"/>
                    <a:ext cx="0" cy="317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76529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340" y="2750"/>
                    <a:ext cx="227" cy="317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276530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0" y="2750"/>
                  <a:ext cx="27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zh-CN" altLang="en-US" sz="1600">
                      <a:latin typeface="Arial" panose="020B0604020202020204" pitchFamily="34" charset="0"/>
                      <a:ea typeface="宋体" panose="02010600030101010101" pitchFamily="2" charset="-122"/>
                    </a:rPr>
                    <a:t>左</a:t>
                  </a:r>
                </a:p>
              </p:txBody>
            </p:sp>
            <p:sp>
              <p:nvSpPr>
                <p:cNvPr id="276531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204" y="2750"/>
                  <a:ext cx="27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zh-CN" altLang="en-US" sz="1600">
                      <a:latin typeface="Arial" panose="020B0604020202020204" pitchFamily="34" charset="0"/>
                      <a:ea typeface="宋体" panose="02010600030101010101" pitchFamily="2" charset="-122"/>
                    </a:rPr>
                    <a:t>直</a:t>
                  </a:r>
                </a:p>
              </p:txBody>
            </p:sp>
            <p:sp>
              <p:nvSpPr>
                <p:cNvPr id="276532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385" y="2750"/>
                  <a:ext cx="27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zh-CN" altLang="en-US" sz="1600">
                      <a:latin typeface="Arial" panose="020B0604020202020204" pitchFamily="34" charset="0"/>
                      <a:ea typeface="宋体" panose="02010600030101010101" pitchFamily="2" charset="-122"/>
                    </a:rPr>
                    <a:t>右</a:t>
                  </a:r>
                </a:p>
              </p:txBody>
            </p:sp>
          </p:grpSp>
          <p:grpSp>
            <p:nvGrpSpPr>
              <p:cNvPr id="276533" name="Group 53"/>
              <p:cNvGrpSpPr/>
              <p:nvPr/>
            </p:nvGrpSpPr>
            <p:grpSpPr bwMode="auto">
              <a:xfrm>
                <a:off x="499" y="2478"/>
                <a:ext cx="657" cy="394"/>
                <a:chOff x="0" y="2568"/>
                <a:chExt cx="657" cy="394"/>
              </a:xfrm>
            </p:grpSpPr>
            <p:grpSp>
              <p:nvGrpSpPr>
                <p:cNvPr id="276534" name="Group 54"/>
                <p:cNvGrpSpPr/>
                <p:nvPr/>
              </p:nvGrpSpPr>
              <p:grpSpPr bwMode="auto">
                <a:xfrm>
                  <a:off x="158" y="2568"/>
                  <a:ext cx="363" cy="227"/>
                  <a:chOff x="113" y="2750"/>
                  <a:chExt cx="454" cy="317"/>
                </a:xfrm>
              </p:grpSpPr>
              <p:sp>
                <p:nvSpPr>
                  <p:cNvPr id="276535" name="Line 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3" y="2750"/>
                    <a:ext cx="228" cy="317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76536" name="Line 5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0" y="2750"/>
                    <a:ext cx="0" cy="317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76537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340" y="2750"/>
                    <a:ext cx="227" cy="317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276538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0" y="2750"/>
                  <a:ext cx="27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zh-CN" altLang="en-US" sz="1600">
                      <a:latin typeface="Arial" panose="020B0604020202020204" pitchFamily="34" charset="0"/>
                      <a:ea typeface="宋体" panose="02010600030101010101" pitchFamily="2" charset="-122"/>
                    </a:rPr>
                    <a:t>左</a:t>
                  </a:r>
                </a:p>
              </p:txBody>
            </p:sp>
            <p:sp>
              <p:nvSpPr>
                <p:cNvPr id="276539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204" y="2750"/>
                  <a:ext cx="27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zh-CN" altLang="en-US" sz="1600">
                      <a:latin typeface="Arial" panose="020B0604020202020204" pitchFamily="34" charset="0"/>
                      <a:ea typeface="宋体" panose="02010600030101010101" pitchFamily="2" charset="-122"/>
                    </a:rPr>
                    <a:t>直</a:t>
                  </a:r>
                </a:p>
              </p:txBody>
            </p:sp>
            <p:sp>
              <p:nvSpPr>
                <p:cNvPr id="276540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385" y="2750"/>
                  <a:ext cx="27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zh-CN" altLang="en-US" sz="1600">
                      <a:latin typeface="Arial" panose="020B0604020202020204" pitchFamily="34" charset="0"/>
                      <a:ea typeface="宋体" panose="02010600030101010101" pitchFamily="2" charset="-122"/>
                    </a:rPr>
                    <a:t>右</a:t>
                  </a:r>
                </a:p>
              </p:txBody>
            </p:sp>
          </p:grpSp>
          <p:grpSp>
            <p:nvGrpSpPr>
              <p:cNvPr id="276541" name="Group 61"/>
              <p:cNvGrpSpPr/>
              <p:nvPr/>
            </p:nvGrpSpPr>
            <p:grpSpPr bwMode="auto">
              <a:xfrm>
                <a:off x="1020" y="2478"/>
                <a:ext cx="657" cy="394"/>
                <a:chOff x="0" y="2568"/>
                <a:chExt cx="657" cy="394"/>
              </a:xfrm>
            </p:grpSpPr>
            <p:grpSp>
              <p:nvGrpSpPr>
                <p:cNvPr id="276542" name="Group 62"/>
                <p:cNvGrpSpPr/>
                <p:nvPr/>
              </p:nvGrpSpPr>
              <p:grpSpPr bwMode="auto">
                <a:xfrm>
                  <a:off x="158" y="2568"/>
                  <a:ext cx="363" cy="227"/>
                  <a:chOff x="113" y="2750"/>
                  <a:chExt cx="454" cy="317"/>
                </a:xfrm>
              </p:grpSpPr>
              <p:sp>
                <p:nvSpPr>
                  <p:cNvPr id="276543" name="Line 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3" y="2750"/>
                    <a:ext cx="228" cy="317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76544" name="Line 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0" y="2750"/>
                    <a:ext cx="0" cy="317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76545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340" y="2750"/>
                    <a:ext cx="227" cy="317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276546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0" y="2750"/>
                  <a:ext cx="27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zh-CN" altLang="en-US" sz="1600">
                      <a:latin typeface="Arial" panose="020B0604020202020204" pitchFamily="34" charset="0"/>
                      <a:ea typeface="宋体" panose="02010600030101010101" pitchFamily="2" charset="-122"/>
                    </a:rPr>
                    <a:t>左</a:t>
                  </a:r>
                </a:p>
              </p:txBody>
            </p:sp>
            <p:sp>
              <p:nvSpPr>
                <p:cNvPr id="276547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204" y="2750"/>
                  <a:ext cx="27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zh-CN" altLang="en-US" sz="1600">
                      <a:latin typeface="Arial" panose="020B0604020202020204" pitchFamily="34" charset="0"/>
                      <a:ea typeface="宋体" panose="02010600030101010101" pitchFamily="2" charset="-122"/>
                    </a:rPr>
                    <a:t>直</a:t>
                  </a:r>
                </a:p>
              </p:txBody>
            </p:sp>
            <p:sp>
              <p:nvSpPr>
                <p:cNvPr id="276548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385" y="2750"/>
                  <a:ext cx="27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zh-CN" altLang="en-US" sz="1600">
                      <a:latin typeface="Arial" panose="020B0604020202020204" pitchFamily="34" charset="0"/>
                      <a:ea typeface="宋体" panose="02010600030101010101" pitchFamily="2" charset="-122"/>
                    </a:rPr>
                    <a:t>右</a:t>
                  </a:r>
                </a:p>
              </p:txBody>
            </p:sp>
          </p:grpSp>
        </p:grpSp>
        <p:grpSp>
          <p:nvGrpSpPr>
            <p:cNvPr id="276549" name="Group 69"/>
            <p:cNvGrpSpPr/>
            <p:nvPr/>
          </p:nvGrpSpPr>
          <p:grpSpPr bwMode="auto">
            <a:xfrm>
              <a:off x="3471" y="1221"/>
              <a:ext cx="1677" cy="848"/>
              <a:chOff x="0" y="2024"/>
              <a:chExt cx="1677" cy="848"/>
            </a:xfrm>
          </p:grpSpPr>
          <p:grpSp>
            <p:nvGrpSpPr>
              <p:cNvPr id="276550" name="Group 70"/>
              <p:cNvGrpSpPr/>
              <p:nvPr/>
            </p:nvGrpSpPr>
            <p:grpSpPr bwMode="auto">
              <a:xfrm>
                <a:off x="385" y="2205"/>
                <a:ext cx="908" cy="136"/>
                <a:chOff x="793" y="1706"/>
                <a:chExt cx="908" cy="363"/>
              </a:xfrm>
            </p:grpSpPr>
            <p:sp>
              <p:nvSpPr>
                <p:cNvPr id="276551" name="Line 71"/>
                <p:cNvSpPr>
                  <a:spLocks noChangeShapeType="1"/>
                </p:cNvSpPr>
                <p:nvPr/>
              </p:nvSpPr>
              <p:spPr bwMode="auto">
                <a:xfrm flipH="1">
                  <a:off x="793" y="1706"/>
                  <a:ext cx="455" cy="36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6552" name="Line 72"/>
                <p:cNvSpPr>
                  <a:spLocks noChangeShapeType="1"/>
                </p:cNvSpPr>
                <p:nvPr/>
              </p:nvSpPr>
              <p:spPr bwMode="auto">
                <a:xfrm flipH="1">
                  <a:off x="1247" y="1706"/>
                  <a:ext cx="0" cy="36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6553" name="Line 73"/>
                <p:cNvSpPr>
                  <a:spLocks noChangeShapeType="1"/>
                </p:cNvSpPr>
                <p:nvPr/>
              </p:nvSpPr>
              <p:spPr bwMode="auto">
                <a:xfrm>
                  <a:off x="1247" y="1706"/>
                  <a:ext cx="454" cy="36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276554" name="Text Box 74"/>
              <p:cNvSpPr txBox="1">
                <a:spLocks noChangeArrowheads="1"/>
              </p:cNvSpPr>
              <p:nvPr/>
            </p:nvSpPr>
            <p:spPr bwMode="auto">
              <a:xfrm>
                <a:off x="703" y="2024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右</a:t>
                </a:r>
              </a:p>
            </p:txBody>
          </p:sp>
          <p:sp>
            <p:nvSpPr>
              <p:cNvPr id="276555" name="Text Box 75"/>
              <p:cNvSpPr txBox="1">
                <a:spLocks noChangeArrowheads="1"/>
              </p:cNvSpPr>
              <p:nvPr/>
            </p:nvSpPr>
            <p:spPr bwMode="auto">
              <a:xfrm>
                <a:off x="204" y="2296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左</a:t>
                </a:r>
              </a:p>
            </p:txBody>
          </p:sp>
          <p:sp>
            <p:nvSpPr>
              <p:cNvPr id="276556" name="Text Box 76"/>
              <p:cNvSpPr txBox="1">
                <a:spLocks noChangeArrowheads="1"/>
              </p:cNvSpPr>
              <p:nvPr/>
            </p:nvSpPr>
            <p:spPr bwMode="auto">
              <a:xfrm>
                <a:off x="703" y="2296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直</a:t>
                </a:r>
              </a:p>
            </p:txBody>
          </p:sp>
          <p:sp>
            <p:nvSpPr>
              <p:cNvPr id="276557" name="Text Box 77"/>
              <p:cNvSpPr txBox="1">
                <a:spLocks noChangeArrowheads="1"/>
              </p:cNvSpPr>
              <p:nvPr/>
            </p:nvSpPr>
            <p:spPr bwMode="auto">
              <a:xfrm>
                <a:off x="1156" y="2311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右</a:t>
                </a:r>
              </a:p>
            </p:txBody>
          </p:sp>
          <p:grpSp>
            <p:nvGrpSpPr>
              <p:cNvPr id="276558" name="Group 78"/>
              <p:cNvGrpSpPr/>
              <p:nvPr/>
            </p:nvGrpSpPr>
            <p:grpSpPr bwMode="auto">
              <a:xfrm>
                <a:off x="0" y="2478"/>
                <a:ext cx="657" cy="394"/>
                <a:chOff x="0" y="2568"/>
                <a:chExt cx="657" cy="394"/>
              </a:xfrm>
            </p:grpSpPr>
            <p:grpSp>
              <p:nvGrpSpPr>
                <p:cNvPr id="276559" name="Group 79"/>
                <p:cNvGrpSpPr/>
                <p:nvPr/>
              </p:nvGrpSpPr>
              <p:grpSpPr bwMode="auto">
                <a:xfrm>
                  <a:off x="158" y="2568"/>
                  <a:ext cx="363" cy="227"/>
                  <a:chOff x="113" y="2750"/>
                  <a:chExt cx="454" cy="317"/>
                </a:xfrm>
              </p:grpSpPr>
              <p:sp>
                <p:nvSpPr>
                  <p:cNvPr id="276560" name="Line 8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3" y="2750"/>
                    <a:ext cx="228" cy="317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76561" name="Line 8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0" y="2750"/>
                    <a:ext cx="0" cy="317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76562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340" y="2750"/>
                    <a:ext cx="227" cy="317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276563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0" y="2750"/>
                  <a:ext cx="27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zh-CN" altLang="en-US" sz="1600">
                      <a:latin typeface="Arial" panose="020B0604020202020204" pitchFamily="34" charset="0"/>
                      <a:ea typeface="宋体" panose="02010600030101010101" pitchFamily="2" charset="-122"/>
                    </a:rPr>
                    <a:t>左</a:t>
                  </a:r>
                </a:p>
              </p:txBody>
            </p:sp>
            <p:sp>
              <p:nvSpPr>
                <p:cNvPr id="276564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204" y="2750"/>
                  <a:ext cx="27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zh-CN" altLang="en-US" sz="1600">
                      <a:latin typeface="Arial" panose="020B0604020202020204" pitchFamily="34" charset="0"/>
                      <a:ea typeface="宋体" panose="02010600030101010101" pitchFamily="2" charset="-122"/>
                    </a:rPr>
                    <a:t>直</a:t>
                  </a:r>
                </a:p>
              </p:txBody>
            </p:sp>
            <p:sp>
              <p:nvSpPr>
                <p:cNvPr id="276565" name="Text Box 85"/>
                <p:cNvSpPr txBox="1">
                  <a:spLocks noChangeArrowheads="1"/>
                </p:cNvSpPr>
                <p:nvPr/>
              </p:nvSpPr>
              <p:spPr bwMode="auto">
                <a:xfrm>
                  <a:off x="385" y="2750"/>
                  <a:ext cx="27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zh-CN" altLang="en-US" sz="1600">
                      <a:latin typeface="Arial" panose="020B0604020202020204" pitchFamily="34" charset="0"/>
                      <a:ea typeface="宋体" panose="02010600030101010101" pitchFamily="2" charset="-122"/>
                    </a:rPr>
                    <a:t>右</a:t>
                  </a:r>
                </a:p>
              </p:txBody>
            </p:sp>
          </p:grpSp>
          <p:grpSp>
            <p:nvGrpSpPr>
              <p:cNvPr id="276566" name="Group 86"/>
              <p:cNvGrpSpPr/>
              <p:nvPr/>
            </p:nvGrpSpPr>
            <p:grpSpPr bwMode="auto">
              <a:xfrm>
                <a:off x="499" y="2478"/>
                <a:ext cx="657" cy="394"/>
                <a:chOff x="0" y="2568"/>
                <a:chExt cx="657" cy="394"/>
              </a:xfrm>
            </p:grpSpPr>
            <p:grpSp>
              <p:nvGrpSpPr>
                <p:cNvPr id="276567" name="Group 87"/>
                <p:cNvGrpSpPr/>
                <p:nvPr/>
              </p:nvGrpSpPr>
              <p:grpSpPr bwMode="auto">
                <a:xfrm>
                  <a:off x="158" y="2568"/>
                  <a:ext cx="363" cy="227"/>
                  <a:chOff x="113" y="2750"/>
                  <a:chExt cx="454" cy="317"/>
                </a:xfrm>
              </p:grpSpPr>
              <p:sp>
                <p:nvSpPr>
                  <p:cNvPr id="276568" name="Line 8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3" y="2750"/>
                    <a:ext cx="228" cy="317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76569" name="Line 8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0" y="2750"/>
                    <a:ext cx="0" cy="317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76570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340" y="2750"/>
                    <a:ext cx="227" cy="317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276571" name="Text Box 91"/>
                <p:cNvSpPr txBox="1">
                  <a:spLocks noChangeArrowheads="1"/>
                </p:cNvSpPr>
                <p:nvPr/>
              </p:nvSpPr>
              <p:spPr bwMode="auto">
                <a:xfrm>
                  <a:off x="0" y="2750"/>
                  <a:ext cx="27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zh-CN" altLang="en-US" sz="1600">
                      <a:latin typeface="Arial" panose="020B0604020202020204" pitchFamily="34" charset="0"/>
                      <a:ea typeface="宋体" panose="02010600030101010101" pitchFamily="2" charset="-122"/>
                    </a:rPr>
                    <a:t>左</a:t>
                  </a:r>
                </a:p>
              </p:txBody>
            </p:sp>
            <p:sp>
              <p:nvSpPr>
                <p:cNvPr id="276572" name="Text Box 92"/>
                <p:cNvSpPr txBox="1">
                  <a:spLocks noChangeArrowheads="1"/>
                </p:cNvSpPr>
                <p:nvPr/>
              </p:nvSpPr>
              <p:spPr bwMode="auto">
                <a:xfrm>
                  <a:off x="204" y="2750"/>
                  <a:ext cx="27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zh-CN" altLang="en-US" sz="1600">
                      <a:latin typeface="Arial" panose="020B0604020202020204" pitchFamily="34" charset="0"/>
                      <a:ea typeface="宋体" panose="02010600030101010101" pitchFamily="2" charset="-122"/>
                    </a:rPr>
                    <a:t>直</a:t>
                  </a:r>
                </a:p>
              </p:txBody>
            </p:sp>
            <p:sp>
              <p:nvSpPr>
                <p:cNvPr id="276573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385" y="2750"/>
                  <a:ext cx="27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zh-CN" altLang="en-US" sz="1600">
                      <a:latin typeface="Arial" panose="020B0604020202020204" pitchFamily="34" charset="0"/>
                      <a:ea typeface="宋体" panose="02010600030101010101" pitchFamily="2" charset="-122"/>
                    </a:rPr>
                    <a:t>右</a:t>
                  </a:r>
                </a:p>
              </p:txBody>
            </p:sp>
          </p:grpSp>
          <p:grpSp>
            <p:nvGrpSpPr>
              <p:cNvPr id="276574" name="Group 94"/>
              <p:cNvGrpSpPr/>
              <p:nvPr/>
            </p:nvGrpSpPr>
            <p:grpSpPr bwMode="auto">
              <a:xfrm>
                <a:off x="1020" y="2478"/>
                <a:ext cx="657" cy="394"/>
                <a:chOff x="0" y="2568"/>
                <a:chExt cx="657" cy="394"/>
              </a:xfrm>
            </p:grpSpPr>
            <p:grpSp>
              <p:nvGrpSpPr>
                <p:cNvPr id="276575" name="Group 95"/>
                <p:cNvGrpSpPr/>
                <p:nvPr/>
              </p:nvGrpSpPr>
              <p:grpSpPr bwMode="auto">
                <a:xfrm>
                  <a:off x="158" y="2568"/>
                  <a:ext cx="363" cy="227"/>
                  <a:chOff x="113" y="2750"/>
                  <a:chExt cx="454" cy="317"/>
                </a:xfrm>
              </p:grpSpPr>
              <p:sp>
                <p:nvSpPr>
                  <p:cNvPr id="276576" name="Line 9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3" y="2750"/>
                    <a:ext cx="228" cy="317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76577" name="Line 9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0" y="2750"/>
                    <a:ext cx="0" cy="317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76578" name="Line 98"/>
                  <p:cNvSpPr>
                    <a:spLocks noChangeShapeType="1"/>
                  </p:cNvSpPr>
                  <p:nvPr/>
                </p:nvSpPr>
                <p:spPr bwMode="auto">
                  <a:xfrm>
                    <a:off x="340" y="2750"/>
                    <a:ext cx="227" cy="317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276579" name="Text Box 99"/>
                <p:cNvSpPr txBox="1">
                  <a:spLocks noChangeArrowheads="1"/>
                </p:cNvSpPr>
                <p:nvPr/>
              </p:nvSpPr>
              <p:spPr bwMode="auto">
                <a:xfrm>
                  <a:off x="0" y="2750"/>
                  <a:ext cx="27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zh-CN" altLang="en-US" sz="1600">
                      <a:latin typeface="Arial" panose="020B0604020202020204" pitchFamily="34" charset="0"/>
                      <a:ea typeface="宋体" panose="02010600030101010101" pitchFamily="2" charset="-122"/>
                    </a:rPr>
                    <a:t>左</a:t>
                  </a:r>
                </a:p>
              </p:txBody>
            </p:sp>
            <p:sp>
              <p:nvSpPr>
                <p:cNvPr id="276580" name="Text Box 100"/>
                <p:cNvSpPr txBox="1">
                  <a:spLocks noChangeArrowheads="1"/>
                </p:cNvSpPr>
                <p:nvPr/>
              </p:nvSpPr>
              <p:spPr bwMode="auto">
                <a:xfrm>
                  <a:off x="204" y="2750"/>
                  <a:ext cx="27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zh-CN" altLang="en-US" sz="1600">
                      <a:latin typeface="Arial" panose="020B0604020202020204" pitchFamily="34" charset="0"/>
                      <a:ea typeface="宋体" panose="02010600030101010101" pitchFamily="2" charset="-122"/>
                    </a:rPr>
                    <a:t>直</a:t>
                  </a:r>
                </a:p>
              </p:txBody>
            </p:sp>
            <p:sp>
              <p:nvSpPr>
                <p:cNvPr id="276581" name="Text Box 101"/>
                <p:cNvSpPr txBox="1">
                  <a:spLocks noChangeArrowheads="1"/>
                </p:cNvSpPr>
                <p:nvPr/>
              </p:nvSpPr>
              <p:spPr bwMode="auto">
                <a:xfrm>
                  <a:off x="385" y="2750"/>
                  <a:ext cx="27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zh-CN" altLang="en-US" sz="1600">
                      <a:latin typeface="Arial" panose="020B0604020202020204" pitchFamily="34" charset="0"/>
                      <a:ea typeface="宋体" panose="02010600030101010101" pitchFamily="2" charset="-122"/>
                    </a:rPr>
                    <a:t>右</a:t>
                  </a:r>
                </a:p>
              </p:txBody>
            </p:sp>
          </p:grpSp>
        </p:grpSp>
      </p:grpSp>
      <p:grpSp>
        <p:nvGrpSpPr>
          <p:cNvPr id="276582" name="Group 102"/>
          <p:cNvGrpSpPr/>
          <p:nvPr/>
        </p:nvGrpSpPr>
        <p:grpSpPr bwMode="auto">
          <a:xfrm>
            <a:off x="1135063" y="1749425"/>
            <a:ext cx="7704137" cy="792163"/>
            <a:chOff x="295" y="2069"/>
            <a:chExt cx="4853" cy="499"/>
          </a:xfrm>
        </p:grpSpPr>
        <p:grpSp>
          <p:nvGrpSpPr>
            <p:cNvPr id="276583" name="Group 103"/>
            <p:cNvGrpSpPr/>
            <p:nvPr/>
          </p:nvGrpSpPr>
          <p:grpSpPr bwMode="auto">
            <a:xfrm>
              <a:off x="295" y="2069"/>
              <a:ext cx="635" cy="499"/>
              <a:chOff x="295" y="2069"/>
              <a:chExt cx="635" cy="499"/>
            </a:xfrm>
          </p:grpSpPr>
          <p:sp>
            <p:nvSpPr>
              <p:cNvPr id="276584" name="Text Box 104"/>
              <p:cNvSpPr txBox="1">
                <a:spLocks noChangeArrowheads="1"/>
              </p:cNvSpPr>
              <p:nvPr/>
            </p:nvSpPr>
            <p:spPr bwMode="auto">
              <a:xfrm>
                <a:off x="295" y="2069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左</a:t>
                </a:r>
              </a:p>
            </p:txBody>
          </p:sp>
          <p:sp>
            <p:nvSpPr>
              <p:cNvPr id="276585" name="Text Box 105"/>
              <p:cNvSpPr txBox="1">
                <a:spLocks noChangeArrowheads="1"/>
              </p:cNvSpPr>
              <p:nvPr/>
            </p:nvSpPr>
            <p:spPr bwMode="auto">
              <a:xfrm>
                <a:off x="476" y="2356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直</a:t>
                </a:r>
              </a:p>
            </p:txBody>
          </p:sp>
          <p:sp>
            <p:nvSpPr>
              <p:cNvPr id="276586" name="Text Box 106"/>
              <p:cNvSpPr txBox="1">
                <a:spLocks noChangeArrowheads="1"/>
              </p:cNvSpPr>
              <p:nvPr/>
            </p:nvSpPr>
            <p:spPr bwMode="auto">
              <a:xfrm>
                <a:off x="658" y="2356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右</a:t>
                </a:r>
              </a:p>
            </p:txBody>
          </p:sp>
          <p:sp>
            <p:nvSpPr>
              <p:cNvPr id="276587" name="Text Box 107"/>
              <p:cNvSpPr txBox="1">
                <a:spLocks noChangeArrowheads="1"/>
              </p:cNvSpPr>
              <p:nvPr/>
            </p:nvSpPr>
            <p:spPr bwMode="auto">
              <a:xfrm>
                <a:off x="295" y="2205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左</a:t>
                </a:r>
              </a:p>
            </p:txBody>
          </p:sp>
          <p:sp>
            <p:nvSpPr>
              <p:cNvPr id="276588" name="Text Box 108"/>
              <p:cNvSpPr txBox="1">
                <a:spLocks noChangeArrowheads="1"/>
              </p:cNvSpPr>
              <p:nvPr/>
            </p:nvSpPr>
            <p:spPr bwMode="auto">
              <a:xfrm>
                <a:off x="295" y="2356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左</a:t>
                </a:r>
              </a:p>
            </p:txBody>
          </p:sp>
          <p:sp>
            <p:nvSpPr>
              <p:cNvPr id="276589" name="Text Box 109"/>
              <p:cNvSpPr txBox="1">
                <a:spLocks noChangeArrowheads="1"/>
              </p:cNvSpPr>
              <p:nvPr/>
            </p:nvSpPr>
            <p:spPr bwMode="auto">
              <a:xfrm>
                <a:off x="476" y="2069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左</a:t>
                </a:r>
              </a:p>
            </p:txBody>
          </p:sp>
          <p:sp>
            <p:nvSpPr>
              <p:cNvPr id="276590" name="Text Box 110"/>
              <p:cNvSpPr txBox="1">
                <a:spLocks noChangeArrowheads="1"/>
              </p:cNvSpPr>
              <p:nvPr/>
            </p:nvSpPr>
            <p:spPr bwMode="auto">
              <a:xfrm>
                <a:off x="476" y="2205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左</a:t>
                </a:r>
              </a:p>
            </p:txBody>
          </p:sp>
          <p:sp>
            <p:nvSpPr>
              <p:cNvPr id="276591" name="Text Box 111"/>
              <p:cNvSpPr txBox="1">
                <a:spLocks noChangeArrowheads="1"/>
              </p:cNvSpPr>
              <p:nvPr/>
            </p:nvSpPr>
            <p:spPr bwMode="auto">
              <a:xfrm>
                <a:off x="658" y="2069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左</a:t>
                </a:r>
              </a:p>
            </p:txBody>
          </p:sp>
          <p:sp>
            <p:nvSpPr>
              <p:cNvPr id="276592" name="Text Box 112"/>
              <p:cNvSpPr txBox="1">
                <a:spLocks noChangeArrowheads="1"/>
              </p:cNvSpPr>
              <p:nvPr/>
            </p:nvSpPr>
            <p:spPr bwMode="auto">
              <a:xfrm>
                <a:off x="658" y="2205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左</a:t>
                </a:r>
              </a:p>
            </p:txBody>
          </p:sp>
        </p:grpSp>
        <p:grpSp>
          <p:nvGrpSpPr>
            <p:cNvPr id="276593" name="Group 113"/>
            <p:cNvGrpSpPr/>
            <p:nvPr/>
          </p:nvGrpSpPr>
          <p:grpSpPr bwMode="auto">
            <a:xfrm>
              <a:off x="839" y="2069"/>
              <a:ext cx="635" cy="499"/>
              <a:chOff x="295" y="2069"/>
              <a:chExt cx="635" cy="499"/>
            </a:xfrm>
          </p:grpSpPr>
          <p:sp>
            <p:nvSpPr>
              <p:cNvPr id="276594" name="Text Box 114"/>
              <p:cNvSpPr txBox="1">
                <a:spLocks noChangeArrowheads="1"/>
              </p:cNvSpPr>
              <p:nvPr/>
            </p:nvSpPr>
            <p:spPr bwMode="auto">
              <a:xfrm>
                <a:off x="295" y="2069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左</a:t>
                </a:r>
              </a:p>
            </p:txBody>
          </p:sp>
          <p:sp>
            <p:nvSpPr>
              <p:cNvPr id="276595" name="Text Box 115"/>
              <p:cNvSpPr txBox="1">
                <a:spLocks noChangeArrowheads="1"/>
              </p:cNvSpPr>
              <p:nvPr/>
            </p:nvSpPr>
            <p:spPr bwMode="auto">
              <a:xfrm>
                <a:off x="476" y="2356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直</a:t>
                </a:r>
              </a:p>
            </p:txBody>
          </p:sp>
          <p:sp>
            <p:nvSpPr>
              <p:cNvPr id="276596" name="Text Box 116"/>
              <p:cNvSpPr txBox="1">
                <a:spLocks noChangeArrowheads="1"/>
              </p:cNvSpPr>
              <p:nvPr/>
            </p:nvSpPr>
            <p:spPr bwMode="auto">
              <a:xfrm>
                <a:off x="658" y="2356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右</a:t>
                </a:r>
              </a:p>
            </p:txBody>
          </p:sp>
          <p:sp>
            <p:nvSpPr>
              <p:cNvPr id="276597" name="Text Box 117"/>
              <p:cNvSpPr txBox="1">
                <a:spLocks noChangeArrowheads="1"/>
              </p:cNvSpPr>
              <p:nvPr/>
            </p:nvSpPr>
            <p:spPr bwMode="auto">
              <a:xfrm>
                <a:off x="295" y="2205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直</a:t>
                </a:r>
              </a:p>
            </p:txBody>
          </p:sp>
          <p:sp>
            <p:nvSpPr>
              <p:cNvPr id="276598" name="Text Box 118"/>
              <p:cNvSpPr txBox="1">
                <a:spLocks noChangeArrowheads="1"/>
              </p:cNvSpPr>
              <p:nvPr/>
            </p:nvSpPr>
            <p:spPr bwMode="auto">
              <a:xfrm>
                <a:off x="295" y="2356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左</a:t>
                </a:r>
              </a:p>
            </p:txBody>
          </p:sp>
          <p:sp>
            <p:nvSpPr>
              <p:cNvPr id="276599" name="Text Box 119"/>
              <p:cNvSpPr txBox="1">
                <a:spLocks noChangeArrowheads="1"/>
              </p:cNvSpPr>
              <p:nvPr/>
            </p:nvSpPr>
            <p:spPr bwMode="auto">
              <a:xfrm>
                <a:off x="476" y="2069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左</a:t>
                </a:r>
              </a:p>
            </p:txBody>
          </p:sp>
          <p:sp>
            <p:nvSpPr>
              <p:cNvPr id="276600" name="Text Box 120"/>
              <p:cNvSpPr txBox="1">
                <a:spLocks noChangeArrowheads="1"/>
              </p:cNvSpPr>
              <p:nvPr/>
            </p:nvSpPr>
            <p:spPr bwMode="auto">
              <a:xfrm>
                <a:off x="476" y="2205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直</a:t>
                </a:r>
              </a:p>
            </p:txBody>
          </p:sp>
          <p:sp>
            <p:nvSpPr>
              <p:cNvPr id="276601" name="Text Box 121"/>
              <p:cNvSpPr txBox="1">
                <a:spLocks noChangeArrowheads="1"/>
              </p:cNvSpPr>
              <p:nvPr/>
            </p:nvSpPr>
            <p:spPr bwMode="auto">
              <a:xfrm>
                <a:off x="658" y="2069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左</a:t>
                </a:r>
              </a:p>
            </p:txBody>
          </p:sp>
          <p:sp>
            <p:nvSpPr>
              <p:cNvPr id="276602" name="Text Box 122"/>
              <p:cNvSpPr txBox="1">
                <a:spLocks noChangeArrowheads="1"/>
              </p:cNvSpPr>
              <p:nvPr/>
            </p:nvSpPr>
            <p:spPr bwMode="auto">
              <a:xfrm>
                <a:off x="658" y="2205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直</a:t>
                </a:r>
              </a:p>
            </p:txBody>
          </p:sp>
        </p:grpSp>
        <p:grpSp>
          <p:nvGrpSpPr>
            <p:cNvPr id="276603" name="Group 123"/>
            <p:cNvGrpSpPr/>
            <p:nvPr/>
          </p:nvGrpSpPr>
          <p:grpSpPr bwMode="auto">
            <a:xfrm>
              <a:off x="1383" y="2069"/>
              <a:ext cx="635" cy="499"/>
              <a:chOff x="295" y="2069"/>
              <a:chExt cx="635" cy="499"/>
            </a:xfrm>
          </p:grpSpPr>
          <p:sp>
            <p:nvSpPr>
              <p:cNvPr id="276604" name="Text Box 124"/>
              <p:cNvSpPr txBox="1">
                <a:spLocks noChangeArrowheads="1"/>
              </p:cNvSpPr>
              <p:nvPr/>
            </p:nvSpPr>
            <p:spPr bwMode="auto">
              <a:xfrm>
                <a:off x="295" y="2069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左</a:t>
                </a:r>
              </a:p>
            </p:txBody>
          </p:sp>
          <p:sp>
            <p:nvSpPr>
              <p:cNvPr id="276605" name="Text Box 125"/>
              <p:cNvSpPr txBox="1">
                <a:spLocks noChangeArrowheads="1"/>
              </p:cNvSpPr>
              <p:nvPr/>
            </p:nvSpPr>
            <p:spPr bwMode="auto">
              <a:xfrm>
                <a:off x="476" y="2356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直</a:t>
                </a:r>
              </a:p>
            </p:txBody>
          </p:sp>
          <p:sp>
            <p:nvSpPr>
              <p:cNvPr id="276606" name="Text Box 126"/>
              <p:cNvSpPr txBox="1">
                <a:spLocks noChangeArrowheads="1"/>
              </p:cNvSpPr>
              <p:nvPr/>
            </p:nvSpPr>
            <p:spPr bwMode="auto">
              <a:xfrm>
                <a:off x="658" y="2356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右</a:t>
                </a:r>
              </a:p>
            </p:txBody>
          </p:sp>
          <p:sp>
            <p:nvSpPr>
              <p:cNvPr id="276607" name="Text Box 127"/>
              <p:cNvSpPr txBox="1">
                <a:spLocks noChangeArrowheads="1"/>
              </p:cNvSpPr>
              <p:nvPr/>
            </p:nvSpPr>
            <p:spPr bwMode="auto">
              <a:xfrm>
                <a:off x="295" y="2205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右</a:t>
                </a:r>
              </a:p>
            </p:txBody>
          </p:sp>
          <p:sp>
            <p:nvSpPr>
              <p:cNvPr id="276608" name="Text Box 128"/>
              <p:cNvSpPr txBox="1">
                <a:spLocks noChangeArrowheads="1"/>
              </p:cNvSpPr>
              <p:nvPr/>
            </p:nvSpPr>
            <p:spPr bwMode="auto">
              <a:xfrm>
                <a:off x="295" y="2356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左</a:t>
                </a:r>
              </a:p>
            </p:txBody>
          </p:sp>
          <p:sp>
            <p:nvSpPr>
              <p:cNvPr id="276609" name="Text Box 129"/>
              <p:cNvSpPr txBox="1">
                <a:spLocks noChangeArrowheads="1"/>
              </p:cNvSpPr>
              <p:nvPr/>
            </p:nvSpPr>
            <p:spPr bwMode="auto">
              <a:xfrm>
                <a:off x="476" y="2069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左</a:t>
                </a:r>
              </a:p>
            </p:txBody>
          </p:sp>
          <p:sp>
            <p:nvSpPr>
              <p:cNvPr id="276610" name="Text Box 130"/>
              <p:cNvSpPr txBox="1">
                <a:spLocks noChangeArrowheads="1"/>
              </p:cNvSpPr>
              <p:nvPr/>
            </p:nvSpPr>
            <p:spPr bwMode="auto">
              <a:xfrm>
                <a:off x="476" y="2205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右</a:t>
                </a:r>
              </a:p>
            </p:txBody>
          </p:sp>
          <p:sp>
            <p:nvSpPr>
              <p:cNvPr id="276611" name="Text Box 131"/>
              <p:cNvSpPr txBox="1">
                <a:spLocks noChangeArrowheads="1"/>
              </p:cNvSpPr>
              <p:nvPr/>
            </p:nvSpPr>
            <p:spPr bwMode="auto">
              <a:xfrm>
                <a:off x="658" y="2069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左</a:t>
                </a:r>
              </a:p>
            </p:txBody>
          </p:sp>
          <p:sp>
            <p:nvSpPr>
              <p:cNvPr id="276612" name="Text Box 132"/>
              <p:cNvSpPr txBox="1">
                <a:spLocks noChangeArrowheads="1"/>
              </p:cNvSpPr>
              <p:nvPr/>
            </p:nvSpPr>
            <p:spPr bwMode="auto">
              <a:xfrm>
                <a:off x="658" y="2205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右</a:t>
                </a:r>
              </a:p>
            </p:txBody>
          </p:sp>
        </p:grpSp>
        <p:grpSp>
          <p:nvGrpSpPr>
            <p:cNvPr id="276613" name="Group 133"/>
            <p:cNvGrpSpPr/>
            <p:nvPr/>
          </p:nvGrpSpPr>
          <p:grpSpPr bwMode="auto">
            <a:xfrm>
              <a:off x="1882" y="2069"/>
              <a:ext cx="635" cy="499"/>
              <a:chOff x="295" y="2069"/>
              <a:chExt cx="635" cy="499"/>
            </a:xfrm>
          </p:grpSpPr>
          <p:sp>
            <p:nvSpPr>
              <p:cNvPr id="276614" name="Text Box 134"/>
              <p:cNvSpPr txBox="1">
                <a:spLocks noChangeArrowheads="1"/>
              </p:cNvSpPr>
              <p:nvPr/>
            </p:nvSpPr>
            <p:spPr bwMode="auto">
              <a:xfrm>
                <a:off x="295" y="2069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直</a:t>
                </a:r>
              </a:p>
            </p:txBody>
          </p:sp>
          <p:sp>
            <p:nvSpPr>
              <p:cNvPr id="276615" name="Text Box 135"/>
              <p:cNvSpPr txBox="1">
                <a:spLocks noChangeArrowheads="1"/>
              </p:cNvSpPr>
              <p:nvPr/>
            </p:nvSpPr>
            <p:spPr bwMode="auto">
              <a:xfrm>
                <a:off x="476" y="2356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直</a:t>
                </a:r>
              </a:p>
            </p:txBody>
          </p:sp>
          <p:sp>
            <p:nvSpPr>
              <p:cNvPr id="276616" name="Text Box 136"/>
              <p:cNvSpPr txBox="1">
                <a:spLocks noChangeArrowheads="1"/>
              </p:cNvSpPr>
              <p:nvPr/>
            </p:nvSpPr>
            <p:spPr bwMode="auto">
              <a:xfrm>
                <a:off x="658" y="2356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右</a:t>
                </a:r>
              </a:p>
            </p:txBody>
          </p:sp>
          <p:sp>
            <p:nvSpPr>
              <p:cNvPr id="276617" name="Text Box 137"/>
              <p:cNvSpPr txBox="1">
                <a:spLocks noChangeArrowheads="1"/>
              </p:cNvSpPr>
              <p:nvPr/>
            </p:nvSpPr>
            <p:spPr bwMode="auto">
              <a:xfrm>
                <a:off x="295" y="2205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左</a:t>
                </a:r>
              </a:p>
            </p:txBody>
          </p:sp>
          <p:sp>
            <p:nvSpPr>
              <p:cNvPr id="276618" name="Text Box 138"/>
              <p:cNvSpPr txBox="1">
                <a:spLocks noChangeArrowheads="1"/>
              </p:cNvSpPr>
              <p:nvPr/>
            </p:nvSpPr>
            <p:spPr bwMode="auto">
              <a:xfrm>
                <a:off x="295" y="2356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左</a:t>
                </a:r>
              </a:p>
            </p:txBody>
          </p:sp>
          <p:sp>
            <p:nvSpPr>
              <p:cNvPr id="276619" name="Text Box 139"/>
              <p:cNvSpPr txBox="1">
                <a:spLocks noChangeArrowheads="1"/>
              </p:cNvSpPr>
              <p:nvPr/>
            </p:nvSpPr>
            <p:spPr bwMode="auto">
              <a:xfrm>
                <a:off x="476" y="2069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直</a:t>
                </a:r>
              </a:p>
            </p:txBody>
          </p:sp>
          <p:sp>
            <p:nvSpPr>
              <p:cNvPr id="276620" name="Text Box 140"/>
              <p:cNvSpPr txBox="1">
                <a:spLocks noChangeArrowheads="1"/>
              </p:cNvSpPr>
              <p:nvPr/>
            </p:nvSpPr>
            <p:spPr bwMode="auto">
              <a:xfrm>
                <a:off x="476" y="2205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左</a:t>
                </a:r>
              </a:p>
            </p:txBody>
          </p:sp>
          <p:sp>
            <p:nvSpPr>
              <p:cNvPr id="276621" name="Text Box 141"/>
              <p:cNvSpPr txBox="1">
                <a:spLocks noChangeArrowheads="1"/>
              </p:cNvSpPr>
              <p:nvPr/>
            </p:nvSpPr>
            <p:spPr bwMode="auto">
              <a:xfrm>
                <a:off x="658" y="2069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直</a:t>
                </a:r>
              </a:p>
            </p:txBody>
          </p:sp>
          <p:sp>
            <p:nvSpPr>
              <p:cNvPr id="276622" name="Text Box 142"/>
              <p:cNvSpPr txBox="1">
                <a:spLocks noChangeArrowheads="1"/>
              </p:cNvSpPr>
              <p:nvPr/>
            </p:nvSpPr>
            <p:spPr bwMode="auto">
              <a:xfrm>
                <a:off x="658" y="2205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左</a:t>
                </a:r>
              </a:p>
            </p:txBody>
          </p:sp>
        </p:grpSp>
        <p:grpSp>
          <p:nvGrpSpPr>
            <p:cNvPr id="276623" name="Group 143"/>
            <p:cNvGrpSpPr/>
            <p:nvPr/>
          </p:nvGrpSpPr>
          <p:grpSpPr bwMode="auto">
            <a:xfrm>
              <a:off x="2381" y="2069"/>
              <a:ext cx="635" cy="499"/>
              <a:chOff x="295" y="2069"/>
              <a:chExt cx="635" cy="499"/>
            </a:xfrm>
          </p:grpSpPr>
          <p:sp>
            <p:nvSpPr>
              <p:cNvPr id="276624" name="Text Box 144"/>
              <p:cNvSpPr txBox="1">
                <a:spLocks noChangeArrowheads="1"/>
              </p:cNvSpPr>
              <p:nvPr/>
            </p:nvSpPr>
            <p:spPr bwMode="auto">
              <a:xfrm>
                <a:off x="295" y="2069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直</a:t>
                </a:r>
              </a:p>
            </p:txBody>
          </p:sp>
          <p:sp>
            <p:nvSpPr>
              <p:cNvPr id="276625" name="Text Box 145"/>
              <p:cNvSpPr txBox="1">
                <a:spLocks noChangeArrowheads="1"/>
              </p:cNvSpPr>
              <p:nvPr/>
            </p:nvSpPr>
            <p:spPr bwMode="auto">
              <a:xfrm>
                <a:off x="476" y="2356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直</a:t>
                </a:r>
              </a:p>
            </p:txBody>
          </p:sp>
          <p:sp>
            <p:nvSpPr>
              <p:cNvPr id="276626" name="Text Box 146"/>
              <p:cNvSpPr txBox="1">
                <a:spLocks noChangeArrowheads="1"/>
              </p:cNvSpPr>
              <p:nvPr/>
            </p:nvSpPr>
            <p:spPr bwMode="auto">
              <a:xfrm>
                <a:off x="658" y="2356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右</a:t>
                </a:r>
              </a:p>
            </p:txBody>
          </p:sp>
          <p:sp>
            <p:nvSpPr>
              <p:cNvPr id="276627" name="Text Box 147"/>
              <p:cNvSpPr txBox="1">
                <a:spLocks noChangeArrowheads="1"/>
              </p:cNvSpPr>
              <p:nvPr/>
            </p:nvSpPr>
            <p:spPr bwMode="auto">
              <a:xfrm>
                <a:off x="295" y="2205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直</a:t>
                </a:r>
              </a:p>
            </p:txBody>
          </p:sp>
          <p:sp>
            <p:nvSpPr>
              <p:cNvPr id="276628" name="Text Box 148"/>
              <p:cNvSpPr txBox="1">
                <a:spLocks noChangeArrowheads="1"/>
              </p:cNvSpPr>
              <p:nvPr/>
            </p:nvSpPr>
            <p:spPr bwMode="auto">
              <a:xfrm>
                <a:off x="295" y="2356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左</a:t>
                </a:r>
              </a:p>
            </p:txBody>
          </p:sp>
          <p:sp>
            <p:nvSpPr>
              <p:cNvPr id="276629" name="Text Box 149"/>
              <p:cNvSpPr txBox="1">
                <a:spLocks noChangeArrowheads="1"/>
              </p:cNvSpPr>
              <p:nvPr/>
            </p:nvSpPr>
            <p:spPr bwMode="auto">
              <a:xfrm>
                <a:off x="476" y="2069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直</a:t>
                </a:r>
              </a:p>
            </p:txBody>
          </p:sp>
          <p:sp>
            <p:nvSpPr>
              <p:cNvPr id="276630" name="Text Box 150"/>
              <p:cNvSpPr txBox="1">
                <a:spLocks noChangeArrowheads="1"/>
              </p:cNvSpPr>
              <p:nvPr/>
            </p:nvSpPr>
            <p:spPr bwMode="auto">
              <a:xfrm>
                <a:off x="476" y="2205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直</a:t>
                </a:r>
              </a:p>
            </p:txBody>
          </p:sp>
          <p:sp>
            <p:nvSpPr>
              <p:cNvPr id="276631" name="Text Box 151"/>
              <p:cNvSpPr txBox="1">
                <a:spLocks noChangeArrowheads="1"/>
              </p:cNvSpPr>
              <p:nvPr/>
            </p:nvSpPr>
            <p:spPr bwMode="auto">
              <a:xfrm>
                <a:off x="658" y="2069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直</a:t>
                </a:r>
              </a:p>
            </p:txBody>
          </p:sp>
          <p:sp>
            <p:nvSpPr>
              <p:cNvPr id="276632" name="Text Box 152"/>
              <p:cNvSpPr txBox="1">
                <a:spLocks noChangeArrowheads="1"/>
              </p:cNvSpPr>
              <p:nvPr/>
            </p:nvSpPr>
            <p:spPr bwMode="auto">
              <a:xfrm>
                <a:off x="658" y="2205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直</a:t>
                </a:r>
              </a:p>
            </p:txBody>
          </p:sp>
        </p:grpSp>
        <p:grpSp>
          <p:nvGrpSpPr>
            <p:cNvPr id="276633" name="Group 153"/>
            <p:cNvGrpSpPr/>
            <p:nvPr/>
          </p:nvGrpSpPr>
          <p:grpSpPr bwMode="auto">
            <a:xfrm>
              <a:off x="2925" y="2069"/>
              <a:ext cx="635" cy="499"/>
              <a:chOff x="295" y="2069"/>
              <a:chExt cx="635" cy="499"/>
            </a:xfrm>
          </p:grpSpPr>
          <p:sp>
            <p:nvSpPr>
              <p:cNvPr id="276634" name="Text Box 154"/>
              <p:cNvSpPr txBox="1">
                <a:spLocks noChangeArrowheads="1"/>
              </p:cNvSpPr>
              <p:nvPr/>
            </p:nvSpPr>
            <p:spPr bwMode="auto">
              <a:xfrm>
                <a:off x="295" y="2069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直</a:t>
                </a:r>
              </a:p>
            </p:txBody>
          </p:sp>
          <p:sp>
            <p:nvSpPr>
              <p:cNvPr id="276635" name="Text Box 155"/>
              <p:cNvSpPr txBox="1">
                <a:spLocks noChangeArrowheads="1"/>
              </p:cNvSpPr>
              <p:nvPr/>
            </p:nvSpPr>
            <p:spPr bwMode="auto">
              <a:xfrm>
                <a:off x="476" y="2356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直</a:t>
                </a:r>
              </a:p>
            </p:txBody>
          </p:sp>
          <p:sp>
            <p:nvSpPr>
              <p:cNvPr id="276636" name="Text Box 156"/>
              <p:cNvSpPr txBox="1">
                <a:spLocks noChangeArrowheads="1"/>
              </p:cNvSpPr>
              <p:nvPr/>
            </p:nvSpPr>
            <p:spPr bwMode="auto">
              <a:xfrm>
                <a:off x="658" y="2356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右</a:t>
                </a:r>
              </a:p>
            </p:txBody>
          </p:sp>
          <p:sp>
            <p:nvSpPr>
              <p:cNvPr id="276637" name="Text Box 157"/>
              <p:cNvSpPr txBox="1">
                <a:spLocks noChangeArrowheads="1"/>
              </p:cNvSpPr>
              <p:nvPr/>
            </p:nvSpPr>
            <p:spPr bwMode="auto">
              <a:xfrm>
                <a:off x="295" y="2205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右</a:t>
                </a:r>
              </a:p>
            </p:txBody>
          </p:sp>
          <p:sp>
            <p:nvSpPr>
              <p:cNvPr id="276638" name="Text Box 158"/>
              <p:cNvSpPr txBox="1">
                <a:spLocks noChangeArrowheads="1"/>
              </p:cNvSpPr>
              <p:nvPr/>
            </p:nvSpPr>
            <p:spPr bwMode="auto">
              <a:xfrm>
                <a:off x="295" y="2356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左</a:t>
                </a:r>
              </a:p>
            </p:txBody>
          </p:sp>
          <p:sp>
            <p:nvSpPr>
              <p:cNvPr id="276639" name="Text Box 159"/>
              <p:cNvSpPr txBox="1">
                <a:spLocks noChangeArrowheads="1"/>
              </p:cNvSpPr>
              <p:nvPr/>
            </p:nvSpPr>
            <p:spPr bwMode="auto">
              <a:xfrm>
                <a:off x="476" y="2069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直</a:t>
                </a:r>
              </a:p>
            </p:txBody>
          </p:sp>
          <p:sp>
            <p:nvSpPr>
              <p:cNvPr id="276640" name="Text Box 160"/>
              <p:cNvSpPr txBox="1">
                <a:spLocks noChangeArrowheads="1"/>
              </p:cNvSpPr>
              <p:nvPr/>
            </p:nvSpPr>
            <p:spPr bwMode="auto">
              <a:xfrm>
                <a:off x="476" y="2205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右</a:t>
                </a:r>
              </a:p>
            </p:txBody>
          </p:sp>
          <p:sp>
            <p:nvSpPr>
              <p:cNvPr id="276641" name="Text Box 161"/>
              <p:cNvSpPr txBox="1">
                <a:spLocks noChangeArrowheads="1"/>
              </p:cNvSpPr>
              <p:nvPr/>
            </p:nvSpPr>
            <p:spPr bwMode="auto">
              <a:xfrm>
                <a:off x="658" y="2069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直</a:t>
                </a:r>
              </a:p>
            </p:txBody>
          </p:sp>
          <p:sp>
            <p:nvSpPr>
              <p:cNvPr id="276642" name="Text Box 162"/>
              <p:cNvSpPr txBox="1">
                <a:spLocks noChangeArrowheads="1"/>
              </p:cNvSpPr>
              <p:nvPr/>
            </p:nvSpPr>
            <p:spPr bwMode="auto">
              <a:xfrm>
                <a:off x="658" y="2205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右</a:t>
                </a:r>
              </a:p>
            </p:txBody>
          </p:sp>
        </p:grpSp>
        <p:grpSp>
          <p:nvGrpSpPr>
            <p:cNvPr id="276643" name="Group 163"/>
            <p:cNvGrpSpPr/>
            <p:nvPr/>
          </p:nvGrpSpPr>
          <p:grpSpPr bwMode="auto">
            <a:xfrm>
              <a:off x="3470" y="2069"/>
              <a:ext cx="635" cy="499"/>
              <a:chOff x="295" y="2069"/>
              <a:chExt cx="635" cy="499"/>
            </a:xfrm>
          </p:grpSpPr>
          <p:sp>
            <p:nvSpPr>
              <p:cNvPr id="276644" name="Text Box 164"/>
              <p:cNvSpPr txBox="1">
                <a:spLocks noChangeArrowheads="1"/>
              </p:cNvSpPr>
              <p:nvPr/>
            </p:nvSpPr>
            <p:spPr bwMode="auto">
              <a:xfrm>
                <a:off x="295" y="2069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右</a:t>
                </a:r>
              </a:p>
            </p:txBody>
          </p:sp>
          <p:sp>
            <p:nvSpPr>
              <p:cNvPr id="276645" name="Text Box 165"/>
              <p:cNvSpPr txBox="1">
                <a:spLocks noChangeArrowheads="1"/>
              </p:cNvSpPr>
              <p:nvPr/>
            </p:nvSpPr>
            <p:spPr bwMode="auto">
              <a:xfrm>
                <a:off x="476" y="2356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直</a:t>
                </a:r>
              </a:p>
            </p:txBody>
          </p:sp>
          <p:sp>
            <p:nvSpPr>
              <p:cNvPr id="276646" name="Text Box 166"/>
              <p:cNvSpPr txBox="1">
                <a:spLocks noChangeArrowheads="1"/>
              </p:cNvSpPr>
              <p:nvPr/>
            </p:nvSpPr>
            <p:spPr bwMode="auto">
              <a:xfrm>
                <a:off x="658" y="2356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右</a:t>
                </a:r>
              </a:p>
            </p:txBody>
          </p:sp>
          <p:sp>
            <p:nvSpPr>
              <p:cNvPr id="276647" name="Text Box 167"/>
              <p:cNvSpPr txBox="1">
                <a:spLocks noChangeArrowheads="1"/>
              </p:cNvSpPr>
              <p:nvPr/>
            </p:nvSpPr>
            <p:spPr bwMode="auto">
              <a:xfrm>
                <a:off x="295" y="2205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左</a:t>
                </a:r>
              </a:p>
            </p:txBody>
          </p:sp>
          <p:sp>
            <p:nvSpPr>
              <p:cNvPr id="276648" name="Text Box 168"/>
              <p:cNvSpPr txBox="1">
                <a:spLocks noChangeArrowheads="1"/>
              </p:cNvSpPr>
              <p:nvPr/>
            </p:nvSpPr>
            <p:spPr bwMode="auto">
              <a:xfrm>
                <a:off x="295" y="2356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左</a:t>
                </a:r>
              </a:p>
            </p:txBody>
          </p:sp>
          <p:sp>
            <p:nvSpPr>
              <p:cNvPr id="276649" name="Text Box 169"/>
              <p:cNvSpPr txBox="1">
                <a:spLocks noChangeArrowheads="1"/>
              </p:cNvSpPr>
              <p:nvPr/>
            </p:nvSpPr>
            <p:spPr bwMode="auto">
              <a:xfrm>
                <a:off x="476" y="2069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右</a:t>
                </a:r>
              </a:p>
            </p:txBody>
          </p:sp>
          <p:sp>
            <p:nvSpPr>
              <p:cNvPr id="276650" name="Text Box 170"/>
              <p:cNvSpPr txBox="1">
                <a:spLocks noChangeArrowheads="1"/>
              </p:cNvSpPr>
              <p:nvPr/>
            </p:nvSpPr>
            <p:spPr bwMode="auto">
              <a:xfrm>
                <a:off x="476" y="2205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左</a:t>
                </a:r>
              </a:p>
            </p:txBody>
          </p:sp>
          <p:sp>
            <p:nvSpPr>
              <p:cNvPr id="276651" name="Text Box 171"/>
              <p:cNvSpPr txBox="1">
                <a:spLocks noChangeArrowheads="1"/>
              </p:cNvSpPr>
              <p:nvPr/>
            </p:nvSpPr>
            <p:spPr bwMode="auto">
              <a:xfrm>
                <a:off x="658" y="2069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右</a:t>
                </a:r>
              </a:p>
            </p:txBody>
          </p:sp>
          <p:sp>
            <p:nvSpPr>
              <p:cNvPr id="276652" name="Text Box 172"/>
              <p:cNvSpPr txBox="1">
                <a:spLocks noChangeArrowheads="1"/>
              </p:cNvSpPr>
              <p:nvPr/>
            </p:nvSpPr>
            <p:spPr bwMode="auto">
              <a:xfrm>
                <a:off x="658" y="2205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左</a:t>
                </a:r>
              </a:p>
            </p:txBody>
          </p:sp>
        </p:grpSp>
        <p:grpSp>
          <p:nvGrpSpPr>
            <p:cNvPr id="276653" name="Group 173"/>
            <p:cNvGrpSpPr/>
            <p:nvPr/>
          </p:nvGrpSpPr>
          <p:grpSpPr bwMode="auto">
            <a:xfrm>
              <a:off x="3969" y="2069"/>
              <a:ext cx="635" cy="499"/>
              <a:chOff x="295" y="2069"/>
              <a:chExt cx="635" cy="499"/>
            </a:xfrm>
          </p:grpSpPr>
          <p:sp>
            <p:nvSpPr>
              <p:cNvPr id="276654" name="Text Box 174"/>
              <p:cNvSpPr txBox="1">
                <a:spLocks noChangeArrowheads="1"/>
              </p:cNvSpPr>
              <p:nvPr/>
            </p:nvSpPr>
            <p:spPr bwMode="auto">
              <a:xfrm>
                <a:off x="295" y="2069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右</a:t>
                </a:r>
              </a:p>
            </p:txBody>
          </p:sp>
          <p:sp>
            <p:nvSpPr>
              <p:cNvPr id="276655" name="Text Box 175"/>
              <p:cNvSpPr txBox="1">
                <a:spLocks noChangeArrowheads="1"/>
              </p:cNvSpPr>
              <p:nvPr/>
            </p:nvSpPr>
            <p:spPr bwMode="auto">
              <a:xfrm>
                <a:off x="476" y="2356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直</a:t>
                </a:r>
              </a:p>
            </p:txBody>
          </p:sp>
          <p:sp>
            <p:nvSpPr>
              <p:cNvPr id="276656" name="Text Box 176"/>
              <p:cNvSpPr txBox="1">
                <a:spLocks noChangeArrowheads="1"/>
              </p:cNvSpPr>
              <p:nvPr/>
            </p:nvSpPr>
            <p:spPr bwMode="auto">
              <a:xfrm>
                <a:off x="658" y="2356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右</a:t>
                </a:r>
              </a:p>
            </p:txBody>
          </p:sp>
          <p:sp>
            <p:nvSpPr>
              <p:cNvPr id="276657" name="Text Box 177"/>
              <p:cNvSpPr txBox="1">
                <a:spLocks noChangeArrowheads="1"/>
              </p:cNvSpPr>
              <p:nvPr/>
            </p:nvSpPr>
            <p:spPr bwMode="auto">
              <a:xfrm>
                <a:off x="295" y="2205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直</a:t>
                </a:r>
              </a:p>
            </p:txBody>
          </p:sp>
          <p:sp>
            <p:nvSpPr>
              <p:cNvPr id="276658" name="Text Box 178"/>
              <p:cNvSpPr txBox="1">
                <a:spLocks noChangeArrowheads="1"/>
              </p:cNvSpPr>
              <p:nvPr/>
            </p:nvSpPr>
            <p:spPr bwMode="auto">
              <a:xfrm>
                <a:off x="295" y="2356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左</a:t>
                </a:r>
              </a:p>
            </p:txBody>
          </p:sp>
          <p:sp>
            <p:nvSpPr>
              <p:cNvPr id="276659" name="Text Box 179"/>
              <p:cNvSpPr txBox="1">
                <a:spLocks noChangeArrowheads="1"/>
              </p:cNvSpPr>
              <p:nvPr/>
            </p:nvSpPr>
            <p:spPr bwMode="auto">
              <a:xfrm>
                <a:off x="476" y="2069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右</a:t>
                </a:r>
              </a:p>
            </p:txBody>
          </p:sp>
          <p:sp>
            <p:nvSpPr>
              <p:cNvPr id="276660" name="Text Box 180"/>
              <p:cNvSpPr txBox="1">
                <a:spLocks noChangeArrowheads="1"/>
              </p:cNvSpPr>
              <p:nvPr/>
            </p:nvSpPr>
            <p:spPr bwMode="auto">
              <a:xfrm>
                <a:off x="476" y="2205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直</a:t>
                </a:r>
              </a:p>
            </p:txBody>
          </p:sp>
          <p:sp>
            <p:nvSpPr>
              <p:cNvPr id="276661" name="Text Box 181"/>
              <p:cNvSpPr txBox="1">
                <a:spLocks noChangeArrowheads="1"/>
              </p:cNvSpPr>
              <p:nvPr/>
            </p:nvSpPr>
            <p:spPr bwMode="auto">
              <a:xfrm>
                <a:off x="658" y="2069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右</a:t>
                </a:r>
              </a:p>
            </p:txBody>
          </p:sp>
          <p:sp>
            <p:nvSpPr>
              <p:cNvPr id="276662" name="Text Box 182"/>
              <p:cNvSpPr txBox="1">
                <a:spLocks noChangeArrowheads="1"/>
              </p:cNvSpPr>
              <p:nvPr/>
            </p:nvSpPr>
            <p:spPr bwMode="auto">
              <a:xfrm>
                <a:off x="658" y="2205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直</a:t>
                </a:r>
              </a:p>
            </p:txBody>
          </p:sp>
        </p:grpSp>
        <p:grpSp>
          <p:nvGrpSpPr>
            <p:cNvPr id="276663" name="Group 183"/>
            <p:cNvGrpSpPr/>
            <p:nvPr/>
          </p:nvGrpSpPr>
          <p:grpSpPr bwMode="auto">
            <a:xfrm>
              <a:off x="4513" y="2069"/>
              <a:ext cx="635" cy="499"/>
              <a:chOff x="295" y="2069"/>
              <a:chExt cx="635" cy="499"/>
            </a:xfrm>
          </p:grpSpPr>
          <p:sp>
            <p:nvSpPr>
              <p:cNvPr id="276664" name="Text Box 184"/>
              <p:cNvSpPr txBox="1">
                <a:spLocks noChangeArrowheads="1"/>
              </p:cNvSpPr>
              <p:nvPr/>
            </p:nvSpPr>
            <p:spPr bwMode="auto">
              <a:xfrm>
                <a:off x="295" y="2069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右</a:t>
                </a:r>
              </a:p>
            </p:txBody>
          </p:sp>
          <p:sp>
            <p:nvSpPr>
              <p:cNvPr id="276665" name="Text Box 185"/>
              <p:cNvSpPr txBox="1">
                <a:spLocks noChangeArrowheads="1"/>
              </p:cNvSpPr>
              <p:nvPr/>
            </p:nvSpPr>
            <p:spPr bwMode="auto">
              <a:xfrm>
                <a:off x="476" y="2356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直</a:t>
                </a:r>
              </a:p>
            </p:txBody>
          </p:sp>
          <p:sp>
            <p:nvSpPr>
              <p:cNvPr id="276666" name="Text Box 186"/>
              <p:cNvSpPr txBox="1">
                <a:spLocks noChangeArrowheads="1"/>
              </p:cNvSpPr>
              <p:nvPr/>
            </p:nvSpPr>
            <p:spPr bwMode="auto">
              <a:xfrm>
                <a:off x="658" y="2356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右</a:t>
                </a:r>
              </a:p>
            </p:txBody>
          </p:sp>
          <p:sp>
            <p:nvSpPr>
              <p:cNvPr id="276667" name="Text Box 187"/>
              <p:cNvSpPr txBox="1">
                <a:spLocks noChangeArrowheads="1"/>
              </p:cNvSpPr>
              <p:nvPr/>
            </p:nvSpPr>
            <p:spPr bwMode="auto">
              <a:xfrm>
                <a:off x="295" y="2205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右</a:t>
                </a:r>
              </a:p>
            </p:txBody>
          </p:sp>
          <p:sp>
            <p:nvSpPr>
              <p:cNvPr id="276668" name="Text Box 188"/>
              <p:cNvSpPr txBox="1">
                <a:spLocks noChangeArrowheads="1"/>
              </p:cNvSpPr>
              <p:nvPr/>
            </p:nvSpPr>
            <p:spPr bwMode="auto">
              <a:xfrm>
                <a:off x="295" y="2356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左</a:t>
                </a:r>
              </a:p>
            </p:txBody>
          </p:sp>
          <p:sp>
            <p:nvSpPr>
              <p:cNvPr id="276669" name="Text Box 189"/>
              <p:cNvSpPr txBox="1">
                <a:spLocks noChangeArrowheads="1"/>
              </p:cNvSpPr>
              <p:nvPr/>
            </p:nvSpPr>
            <p:spPr bwMode="auto">
              <a:xfrm>
                <a:off x="476" y="2069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右</a:t>
                </a:r>
              </a:p>
            </p:txBody>
          </p:sp>
          <p:sp>
            <p:nvSpPr>
              <p:cNvPr id="276670" name="Text Box 190"/>
              <p:cNvSpPr txBox="1">
                <a:spLocks noChangeArrowheads="1"/>
              </p:cNvSpPr>
              <p:nvPr/>
            </p:nvSpPr>
            <p:spPr bwMode="auto">
              <a:xfrm>
                <a:off x="476" y="2205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右</a:t>
                </a:r>
              </a:p>
            </p:txBody>
          </p:sp>
          <p:sp>
            <p:nvSpPr>
              <p:cNvPr id="276671" name="Text Box 191"/>
              <p:cNvSpPr txBox="1">
                <a:spLocks noChangeArrowheads="1"/>
              </p:cNvSpPr>
              <p:nvPr/>
            </p:nvSpPr>
            <p:spPr bwMode="auto">
              <a:xfrm>
                <a:off x="658" y="2069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右</a:t>
                </a:r>
              </a:p>
            </p:txBody>
          </p:sp>
          <p:sp>
            <p:nvSpPr>
              <p:cNvPr id="276672" name="Text Box 192"/>
              <p:cNvSpPr txBox="1">
                <a:spLocks noChangeArrowheads="1"/>
              </p:cNvSpPr>
              <p:nvPr/>
            </p:nvSpPr>
            <p:spPr bwMode="auto">
              <a:xfrm>
                <a:off x="658" y="2205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>
                    <a:latin typeface="Arial" panose="020B0604020202020204" pitchFamily="34" charset="0"/>
                    <a:ea typeface="宋体" panose="02010600030101010101" pitchFamily="2" charset="-122"/>
                  </a:rPr>
                  <a:t>右</a:t>
                </a:r>
              </a:p>
            </p:txBody>
          </p:sp>
        </p:grpSp>
      </p:grpSp>
      <p:grpSp>
        <p:nvGrpSpPr>
          <p:cNvPr id="276673" name="Group 193"/>
          <p:cNvGrpSpPr/>
          <p:nvPr/>
        </p:nvGrpSpPr>
        <p:grpSpPr bwMode="auto">
          <a:xfrm>
            <a:off x="990600" y="2514600"/>
            <a:ext cx="7848600" cy="4267200"/>
            <a:chOff x="624" y="1536"/>
            <a:chExt cx="4944" cy="2688"/>
          </a:xfrm>
        </p:grpSpPr>
        <p:sp>
          <p:nvSpPr>
            <p:cNvPr id="276674" name="Rectangle 194"/>
            <p:cNvSpPr>
              <a:spLocks noChangeArrowheads="1"/>
            </p:cNvSpPr>
            <p:nvPr/>
          </p:nvSpPr>
          <p:spPr bwMode="auto">
            <a:xfrm>
              <a:off x="624" y="1536"/>
              <a:ext cx="4944" cy="2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解：由树形图得，所有可能出现的结果有</a:t>
              </a:r>
              <a:r>
                <a:rPr lang="en-US" altLang="zh-CN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27</a:t>
              </a: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个，它们出现的可能性相等。</a:t>
              </a:r>
            </a:p>
            <a:p>
              <a:pPr>
                <a:spcBef>
                  <a:spcPct val="50000"/>
                </a:spcBef>
              </a:pP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（</a:t>
              </a:r>
              <a:r>
                <a:rPr lang="en-US" altLang="zh-CN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1</a:t>
              </a: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）三辆车全部继续直行的结果有</a:t>
              </a:r>
              <a:r>
                <a:rPr lang="en-US" altLang="zh-CN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1</a:t>
              </a: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个，则 </a:t>
              </a:r>
              <a:r>
                <a:rPr lang="en-US" altLang="zh-CN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P</a:t>
              </a: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（三辆车全部继续直行）</a:t>
              </a:r>
              <a:r>
                <a:rPr lang="en-US" altLang="zh-CN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=</a:t>
              </a:r>
            </a:p>
            <a:p>
              <a:pPr>
                <a:spcBef>
                  <a:spcPct val="50000"/>
                </a:spcBef>
              </a:pP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（</a:t>
              </a:r>
              <a:r>
                <a:rPr lang="en-US" altLang="zh-CN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2</a:t>
              </a: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）两辆车右转，一辆车左转的结果有</a:t>
              </a:r>
              <a:r>
                <a:rPr lang="en-US" altLang="zh-CN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3</a:t>
              </a: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个，则</a:t>
              </a:r>
              <a:r>
                <a:rPr lang="en-US" altLang="zh-CN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P</a:t>
              </a: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（两辆车右转，一辆车左转）</a:t>
              </a:r>
              <a:r>
                <a:rPr lang="en-US" altLang="zh-CN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=   =</a:t>
              </a:r>
            </a:p>
            <a:p>
              <a:pPr>
                <a:spcBef>
                  <a:spcPct val="50000"/>
                </a:spcBef>
              </a:pP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（</a:t>
              </a:r>
              <a:r>
                <a:rPr lang="en-US" altLang="zh-CN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3</a:t>
              </a: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）至少有两辆车左转的结果有</a:t>
              </a:r>
              <a:r>
                <a:rPr lang="en-US" altLang="zh-CN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7</a:t>
              </a: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个，则 </a:t>
              </a:r>
              <a:r>
                <a:rPr lang="en-US" altLang="zh-CN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P</a:t>
              </a:r>
              <a:r>
                <a:rPr lang="zh-CN" altLang="en-US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（至少有两辆车左转）</a:t>
              </a:r>
              <a:r>
                <a:rPr lang="en-US" altLang="zh-CN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=</a:t>
              </a:r>
            </a:p>
          </p:txBody>
        </p:sp>
        <p:graphicFrame>
          <p:nvGraphicFramePr>
            <p:cNvPr id="276675" name="Object 195"/>
            <p:cNvGraphicFramePr>
              <a:graphicFrameLocks noChangeAspect="1"/>
            </p:cNvGraphicFramePr>
            <p:nvPr/>
          </p:nvGraphicFramePr>
          <p:xfrm>
            <a:off x="3312" y="2496"/>
            <a:ext cx="288" cy="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697" name="Equation" r:id="rId3" imgW="228600" imgH="393700" progId="Equation.DSMT4">
                    <p:embed/>
                  </p:oleObj>
                </mc:Choice>
                <mc:Fallback>
                  <p:oleObj name="Equation" r:id="rId3" imgW="228600" imgH="393700" progId="Equation.DSMT4">
                    <p:embed/>
                    <p:pic>
                      <p:nvPicPr>
                        <p:cNvPr id="0" name="Object 1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2" y="2496"/>
                          <a:ext cx="288" cy="4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676" name="Object 196"/>
            <p:cNvGraphicFramePr>
              <a:graphicFrameLocks noChangeAspect="1"/>
            </p:cNvGraphicFramePr>
            <p:nvPr/>
          </p:nvGraphicFramePr>
          <p:xfrm>
            <a:off x="3912" y="3192"/>
            <a:ext cx="216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698" name="Equation" r:id="rId5" imgW="228600" imgH="393700" progId="Equation.DSMT4">
                    <p:embed/>
                  </p:oleObj>
                </mc:Choice>
                <mc:Fallback>
                  <p:oleObj name="Equation" r:id="rId5" imgW="228600" imgH="393700" progId="Equation.DSMT4">
                    <p:embed/>
                    <p:pic>
                      <p:nvPicPr>
                        <p:cNvPr id="0" name="Object 1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12" y="3192"/>
                          <a:ext cx="216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677" name="Object 197"/>
            <p:cNvGraphicFramePr>
              <a:graphicFrameLocks noChangeAspect="1"/>
            </p:cNvGraphicFramePr>
            <p:nvPr/>
          </p:nvGraphicFramePr>
          <p:xfrm>
            <a:off x="2688" y="3840"/>
            <a:ext cx="240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699" name="Equation" r:id="rId7" imgW="228600" imgH="393700" progId="Equation.DSMT4">
                    <p:embed/>
                  </p:oleObj>
                </mc:Choice>
                <mc:Fallback>
                  <p:oleObj name="Equation" r:id="rId7" imgW="228600" imgH="393700" progId="Equation.DSMT4">
                    <p:embed/>
                    <p:pic>
                      <p:nvPicPr>
                        <p:cNvPr id="0" name="Object 1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8" y="3840"/>
                          <a:ext cx="240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678" name="Object 198"/>
            <p:cNvGraphicFramePr>
              <a:graphicFrameLocks noChangeAspect="1"/>
            </p:cNvGraphicFramePr>
            <p:nvPr/>
          </p:nvGraphicFramePr>
          <p:xfrm>
            <a:off x="4357" y="3192"/>
            <a:ext cx="203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700" name="Equation" r:id="rId9" imgW="139700" imgH="393700" progId="Equation.DSMT4">
                    <p:embed/>
                  </p:oleObj>
                </mc:Choice>
                <mc:Fallback>
                  <p:oleObj name="Equation" r:id="rId9" imgW="139700" imgH="393700" progId="Equation.DSMT4">
                    <p:embed/>
                    <p:pic>
                      <p:nvPicPr>
                        <p:cNvPr id="0" name="Object 19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7" y="3192"/>
                          <a:ext cx="203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76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76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6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Text Box 2"/>
          <p:cNvSpPr txBox="1">
            <a:spLocks noChangeArrowheads="1"/>
          </p:cNvSpPr>
          <p:nvPr/>
        </p:nvSpPr>
        <p:spPr bwMode="auto">
          <a:xfrm>
            <a:off x="1143000" y="914400"/>
            <a:ext cx="746760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kumimoji="1" lang="en-US" altLang="zh-CN">
                <a:latin typeface="新宋体" panose="02010609030101010101" charset="-122"/>
                <a:ea typeface="新宋体" panose="02010609030101010101" charset="-122"/>
              </a:rPr>
              <a:t>14.</a:t>
            </a:r>
            <a:r>
              <a:rPr kumimoji="1" lang="zh-CN" altLang="en-US">
                <a:latin typeface="新宋体" panose="02010609030101010101" charset="-122"/>
                <a:ea typeface="新宋体" panose="02010609030101010101" charset="-122"/>
              </a:rPr>
              <a:t>奥地利遗传学家孟德尔曾经将纯种的黄豌豆和绿豆杂交，得到杂种第一代豌豆，再用杂种第一代豌豆自交，产生杂交第二代豌豆，孟德尔发现第一代豌豆全是黄的，第二代豌豆有黄的，也有绿的，但黄色和绿色的比是一个常数。孟德尔经过分析以后，可以用遗传学理论解释这个现象，比如设纯种黄豌豆的基因是</a:t>
            </a:r>
            <a:r>
              <a:rPr kumimoji="1" lang="en-US" altLang="zh-CN">
                <a:latin typeface="新宋体" panose="02010609030101010101" charset="-122"/>
                <a:ea typeface="新宋体" panose="02010609030101010101" charset="-122"/>
              </a:rPr>
              <a:t>yy</a:t>
            </a:r>
            <a:r>
              <a:rPr kumimoji="1" lang="zh-CN" altLang="en-US">
                <a:latin typeface="新宋体" panose="02010609030101010101" charset="-122"/>
                <a:ea typeface="新宋体" panose="02010609030101010101" charset="-122"/>
              </a:rPr>
              <a:t>，纯种绿豌豆的基因是</a:t>
            </a:r>
            <a:r>
              <a:rPr kumimoji="1" lang="en-US" altLang="zh-CN">
                <a:latin typeface="新宋体" panose="02010609030101010101" charset="-122"/>
                <a:ea typeface="新宋体" panose="02010609030101010101" charset="-122"/>
              </a:rPr>
              <a:t>gg</a:t>
            </a:r>
            <a:r>
              <a:rPr kumimoji="1" lang="zh-CN" altLang="en-US">
                <a:latin typeface="新宋体" panose="02010609030101010101" charset="-122"/>
                <a:ea typeface="新宋体" panose="02010609030101010101" charset="-122"/>
              </a:rPr>
              <a:t>，黄色基因是显性的，接下来，你可以替孟德尔来解释吗？第二代豌豆是绿豌豆的概率是多少呢？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99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2" name="Text Box 4"/>
          <p:cNvSpPr txBox="1">
            <a:spLocks noChangeArrowheads="1"/>
          </p:cNvSpPr>
          <p:nvPr/>
        </p:nvSpPr>
        <p:spPr bwMode="auto">
          <a:xfrm>
            <a:off x="1371600" y="838200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0000FF"/>
                </a:solidFill>
                <a:ea typeface="楷体_GB2312" pitchFamily="49" charset="-122"/>
              </a:rPr>
              <a:t>解：</a:t>
            </a:r>
          </a:p>
        </p:txBody>
      </p:sp>
      <p:sp>
        <p:nvSpPr>
          <p:cNvPr id="258053" name="Rectangle 5"/>
          <p:cNvSpPr>
            <a:spLocks noChangeArrowheads="1"/>
          </p:cNvSpPr>
          <p:nvPr/>
        </p:nvSpPr>
        <p:spPr bwMode="auto">
          <a:xfrm>
            <a:off x="1371600" y="2743200"/>
            <a:ext cx="281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0000FF"/>
                </a:solidFill>
                <a:ea typeface="楷体_GB2312" pitchFamily="49" charset="-122"/>
              </a:rPr>
              <a:t>第一代杂交豌豆</a:t>
            </a:r>
          </a:p>
        </p:txBody>
      </p:sp>
      <p:sp>
        <p:nvSpPr>
          <p:cNvPr id="258054" name="Rectangle 6"/>
          <p:cNvSpPr>
            <a:spLocks noChangeArrowheads="1"/>
          </p:cNvSpPr>
          <p:nvPr/>
        </p:nvSpPr>
        <p:spPr bwMode="auto">
          <a:xfrm>
            <a:off x="5410200" y="866775"/>
            <a:ext cx="895350" cy="51911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绿豆</a:t>
            </a:r>
          </a:p>
        </p:txBody>
      </p:sp>
      <p:sp>
        <p:nvSpPr>
          <p:cNvPr id="258055" name="Rectangle 7"/>
          <p:cNvSpPr>
            <a:spLocks noChangeArrowheads="1"/>
          </p:cNvSpPr>
          <p:nvPr/>
        </p:nvSpPr>
        <p:spPr bwMode="auto">
          <a:xfrm>
            <a:off x="5505450" y="1552575"/>
            <a:ext cx="666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gg</a:t>
            </a:r>
          </a:p>
        </p:txBody>
      </p:sp>
      <p:sp>
        <p:nvSpPr>
          <p:cNvPr id="258056" name="Rectangle 8"/>
          <p:cNvSpPr>
            <a:spLocks noChangeArrowheads="1"/>
          </p:cNvSpPr>
          <p:nvPr/>
        </p:nvSpPr>
        <p:spPr bwMode="auto">
          <a:xfrm>
            <a:off x="3905250" y="1614488"/>
            <a:ext cx="666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yy</a:t>
            </a:r>
          </a:p>
        </p:txBody>
      </p:sp>
      <p:sp>
        <p:nvSpPr>
          <p:cNvPr id="258057" name="Line 9"/>
          <p:cNvSpPr>
            <a:spLocks noChangeShapeType="1"/>
          </p:cNvSpPr>
          <p:nvPr/>
        </p:nvSpPr>
        <p:spPr bwMode="auto">
          <a:xfrm>
            <a:off x="4191000" y="2071688"/>
            <a:ext cx="914400" cy="609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8058" name="Line 10"/>
          <p:cNvSpPr>
            <a:spLocks noChangeShapeType="1"/>
          </p:cNvSpPr>
          <p:nvPr/>
        </p:nvSpPr>
        <p:spPr bwMode="auto">
          <a:xfrm flipH="1">
            <a:off x="5105400" y="1995488"/>
            <a:ext cx="685800" cy="685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8059" name="Rectangle 11"/>
          <p:cNvSpPr>
            <a:spLocks noChangeArrowheads="1"/>
          </p:cNvSpPr>
          <p:nvPr/>
        </p:nvSpPr>
        <p:spPr bwMode="auto">
          <a:xfrm>
            <a:off x="4800600" y="2605088"/>
            <a:ext cx="666750" cy="5191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yg</a:t>
            </a:r>
          </a:p>
        </p:txBody>
      </p:sp>
      <p:sp>
        <p:nvSpPr>
          <p:cNvPr id="258060" name="Rectangle 12"/>
          <p:cNvSpPr>
            <a:spLocks noChangeArrowheads="1"/>
          </p:cNvSpPr>
          <p:nvPr/>
        </p:nvSpPr>
        <p:spPr bwMode="auto">
          <a:xfrm>
            <a:off x="5334000" y="2619375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(</a:t>
            </a:r>
            <a:r>
              <a:rPr lang="zh-CN" altLang="en-US"/>
              <a:t>或</a:t>
            </a:r>
            <a:r>
              <a:rPr lang="en-US" altLang="zh-CN"/>
              <a:t>gy)</a:t>
            </a:r>
          </a:p>
        </p:txBody>
      </p:sp>
      <p:sp>
        <p:nvSpPr>
          <p:cNvPr id="258061" name="Rectangle 13"/>
          <p:cNvSpPr>
            <a:spLocks noChangeArrowheads="1"/>
          </p:cNvSpPr>
          <p:nvPr/>
        </p:nvSpPr>
        <p:spPr bwMode="auto">
          <a:xfrm>
            <a:off x="7010400" y="2605088"/>
            <a:ext cx="666750" cy="5191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yg</a:t>
            </a:r>
          </a:p>
        </p:txBody>
      </p:sp>
      <p:sp>
        <p:nvSpPr>
          <p:cNvPr id="258062" name="Line 14"/>
          <p:cNvSpPr>
            <a:spLocks noChangeShapeType="1"/>
          </p:cNvSpPr>
          <p:nvPr/>
        </p:nvSpPr>
        <p:spPr bwMode="auto">
          <a:xfrm>
            <a:off x="5105400" y="3062288"/>
            <a:ext cx="914400" cy="838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8063" name="Line 15"/>
          <p:cNvSpPr>
            <a:spLocks noChangeShapeType="1"/>
          </p:cNvSpPr>
          <p:nvPr/>
        </p:nvSpPr>
        <p:spPr bwMode="auto">
          <a:xfrm flipH="1">
            <a:off x="6019800" y="3062288"/>
            <a:ext cx="1143000" cy="838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8064" name="Rectangle 16"/>
          <p:cNvSpPr>
            <a:spLocks noChangeArrowheads="1"/>
          </p:cNvSpPr>
          <p:nvPr/>
        </p:nvSpPr>
        <p:spPr bwMode="auto">
          <a:xfrm>
            <a:off x="3810000" y="852488"/>
            <a:ext cx="895350" cy="5191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黄豆</a:t>
            </a:r>
          </a:p>
        </p:txBody>
      </p:sp>
      <p:sp>
        <p:nvSpPr>
          <p:cNvPr id="258065" name="Rectangle 17"/>
          <p:cNvSpPr>
            <a:spLocks noChangeArrowheads="1"/>
          </p:cNvSpPr>
          <p:nvPr/>
        </p:nvSpPr>
        <p:spPr bwMode="auto">
          <a:xfrm>
            <a:off x="4438650" y="3900488"/>
            <a:ext cx="666750" cy="5191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yy</a:t>
            </a:r>
          </a:p>
        </p:txBody>
      </p:sp>
      <p:sp>
        <p:nvSpPr>
          <p:cNvPr id="258066" name="Rectangle 18"/>
          <p:cNvSpPr>
            <a:spLocks noChangeArrowheads="1"/>
          </p:cNvSpPr>
          <p:nvPr/>
        </p:nvSpPr>
        <p:spPr bwMode="auto">
          <a:xfrm>
            <a:off x="5486400" y="3900488"/>
            <a:ext cx="666750" cy="5191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yg</a:t>
            </a:r>
          </a:p>
        </p:txBody>
      </p:sp>
      <p:sp>
        <p:nvSpPr>
          <p:cNvPr id="258067" name="Rectangle 19"/>
          <p:cNvSpPr>
            <a:spLocks noChangeArrowheads="1"/>
          </p:cNvSpPr>
          <p:nvPr/>
        </p:nvSpPr>
        <p:spPr bwMode="auto">
          <a:xfrm>
            <a:off x="6572250" y="3900488"/>
            <a:ext cx="666750" cy="5191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yg</a:t>
            </a:r>
          </a:p>
        </p:txBody>
      </p:sp>
      <p:sp>
        <p:nvSpPr>
          <p:cNvPr id="258068" name="Rectangle 20"/>
          <p:cNvSpPr>
            <a:spLocks noChangeArrowheads="1"/>
          </p:cNvSpPr>
          <p:nvPr/>
        </p:nvSpPr>
        <p:spPr bwMode="auto">
          <a:xfrm>
            <a:off x="7639050" y="3900488"/>
            <a:ext cx="666750" cy="5191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gg</a:t>
            </a:r>
          </a:p>
        </p:txBody>
      </p:sp>
      <p:sp>
        <p:nvSpPr>
          <p:cNvPr id="258069" name="Rectangle 21"/>
          <p:cNvSpPr>
            <a:spLocks noChangeArrowheads="1"/>
          </p:cNvSpPr>
          <p:nvPr/>
        </p:nvSpPr>
        <p:spPr bwMode="auto">
          <a:xfrm>
            <a:off x="1371600" y="3886200"/>
            <a:ext cx="281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0000FF"/>
                </a:solidFill>
                <a:ea typeface="楷体_GB2312" pitchFamily="49" charset="-122"/>
              </a:rPr>
              <a:t>第二代杂交豌豆</a:t>
            </a:r>
          </a:p>
        </p:txBody>
      </p:sp>
      <p:grpSp>
        <p:nvGrpSpPr>
          <p:cNvPr id="258072" name="Group 24"/>
          <p:cNvGrpSpPr/>
          <p:nvPr/>
        </p:nvGrpSpPr>
        <p:grpSpPr bwMode="auto">
          <a:xfrm>
            <a:off x="1371600" y="4953000"/>
            <a:ext cx="7010400" cy="1143000"/>
            <a:chOff x="864" y="3120"/>
            <a:chExt cx="4416" cy="720"/>
          </a:xfrm>
        </p:grpSpPr>
        <p:sp>
          <p:nvSpPr>
            <p:cNvPr id="258070" name="Rectangle 22"/>
            <p:cNvSpPr>
              <a:spLocks noChangeArrowheads="1"/>
            </p:cNvSpPr>
            <p:nvPr/>
          </p:nvSpPr>
          <p:spPr bwMode="auto">
            <a:xfrm>
              <a:off x="864" y="3120"/>
              <a:ext cx="4416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>
                  <a:solidFill>
                    <a:srgbClr val="0000FF"/>
                  </a:solidFill>
                  <a:ea typeface="楷体_GB2312" pitchFamily="49" charset="-122"/>
                </a:rPr>
                <a:t>因为黄色基因是显性的，所以绿豌豆的概率是</a:t>
              </a:r>
            </a:p>
          </p:txBody>
        </p:sp>
        <p:graphicFrame>
          <p:nvGraphicFramePr>
            <p:cNvPr id="258071" name="Object 23"/>
            <p:cNvGraphicFramePr>
              <a:graphicFrameLocks noChangeAspect="1"/>
            </p:cNvGraphicFramePr>
            <p:nvPr/>
          </p:nvGraphicFramePr>
          <p:xfrm>
            <a:off x="1200" y="3387"/>
            <a:ext cx="229" cy="4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079" name="Equation" r:id="rId3" imgW="139700" imgH="393700" progId="Equation.DSMT4">
                    <p:embed/>
                  </p:oleObj>
                </mc:Choice>
                <mc:Fallback>
                  <p:oleObj name="Equation" r:id="rId3" imgW="139700" imgH="393700" progId="Equation.DSMT4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3387"/>
                          <a:ext cx="229" cy="4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80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58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258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258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258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258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258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500"/>
                                        <p:tgtEl>
                                          <p:spTgt spid="258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0" dur="500"/>
                                        <p:tgtEl>
                                          <p:spTgt spid="258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5" dur="500"/>
                                        <p:tgtEl>
                                          <p:spTgt spid="258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0" dur="500"/>
                                        <p:tgtEl>
                                          <p:spTgt spid="258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5" dur="500"/>
                                        <p:tgtEl>
                                          <p:spTgt spid="258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0" dur="500"/>
                                        <p:tgtEl>
                                          <p:spTgt spid="258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5" dur="500"/>
                                        <p:tgtEl>
                                          <p:spTgt spid="25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80" dur="500"/>
                                        <p:tgtEl>
                                          <p:spTgt spid="25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85" dur="500"/>
                                        <p:tgtEl>
                                          <p:spTgt spid="25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8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8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8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8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2" grpId="0"/>
      <p:bldP spid="258053" grpId="0"/>
      <p:bldP spid="258054" grpId="0" animBg="1"/>
      <p:bldP spid="258055" grpId="0"/>
      <p:bldP spid="258056" grpId="0"/>
      <p:bldP spid="258057" grpId="0" animBg="1"/>
      <p:bldP spid="258058" grpId="0" animBg="1"/>
      <p:bldP spid="258059" grpId="0" animBg="1"/>
      <p:bldP spid="258060" grpId="0"/>
      <p:bldP spid="258061" grpId="0" animBg="1"/>
      <p:bldP spid="258062" grpId="0" animBg="1"/>
      <p:bldP spid="258063" grpId="0" animBg="1"/>
      <p:bldP spid="258064" grpId="0" animBg="1"/>
      <p:bldP spid="258065" grpId="0" animBg="1"/>
      <p:bldP spid="258066" grpId="0" animBg="1"/>
      <p:bldP spid="258067" grpId="0" animBg="1"/>
      <p:bldP spid="258068" grpId="0" animBg="1"/>
      <p:bldP spid="25806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8" name="Text Box 10"/>
          <p:cNvSpPr txBox="1">
            <a:spLocks noChangeArrowheads="1"/>
          </p:cNvSpPr>
          <p:nvPr/>
        </p:nvSpPr>
        <p:spPr bwMode="auto">
          <a:xfrm>
            <a:off x="1219200" y="838200"/>
            <a:ext cx="7620000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>
                <a:latin typeface="新宋体" panose="02010609030101010101" charset="-122"/>
                <a:ea typeface="新宋体" panose="02010609030101010101" charset="-122"/>
              </a:rPr>
              <a:t>15. </a:t>
            </a:r>
            <a:r>
              <a:rPr lang="zh-CN" altLang="en-US">
                <a:latin typeface="新宋体" panose="02010609030101010101" charset="-122"/>
                <a:ea typeface="新宋体" panose="02010609030101010101" charset="-122"/>
              </a:rPr>
              <a:t>掷</a:t>
            </a:r>
            <a:r>
              <a:rPr lang="en-US" altLang="zh-CN">
                <a:latin typeface="新宋体" panose="02010609030101010101" charset="-122"/>
                <a:ea typeface="新宋体" panose="02010609030101010101" charset="-122"/>
              </a:rPr>
              <a:t>1</a:t>
            </a:r>
            <a:r>
              <a:rPr lang="zh-CN" altLang="en-US">
                <a:latin typeface="新宋体" panose="02010609030101010101" charset="-122"/>
                <a:ea typeface="新宋体" panose="02010609030101010101" charset="-122"/>
              </a:rPr>
              <a:t>个质地均匀的正方体骰子，观察向上一面的点数，求下列事件的概率：</a:t>
            </a:r>
          </a:p>
          <a:p>
            <a:pPr>
              <a:lnSpc>
                <a:spcPct val="110000"/>
              </a:lnSpc>
            </a:pPr>
            <a:r>
              <a:rPr lang="zh-CN" altLang="en-US">
                <a:latin typeface="新宋体" panose="02010609030101010101" charset="-122"/>
                <a:ea typeface="新宋体" panose="02010609030101010101" charset="-122"/>
              </a:rPr>
              <a:t>（</a:t>
            </a:r>
            <a:r>
              <a:rPr lang="en-US" altLang="zh-CN">
                <a:latin typeface="新宋体" panose="02010609030101010101" charset="-122"/>
                <a:ea typeface="新宋体" panose="02010609030101010101" charset="-122"/>
              </a:rPr>
              <a:t>1</a:t>
            </a:r>
            <a:r>
              <a:rPr lang="zh-CN" altLang="en-US">
                <a:latin typeface="新宋体" panose="02010609030101010101" charset="-122"/>
                <a:ea typeface="新宋体" panose="02010609030101010101" charset="-122"/>
              </a:rPr>
              <a:t>）点数是</a:t>
            </a:r>
            <a:r>
              <a:rPr lang="en-US" altLang="zh-CN">
                <a:latin typeface="新宋体" panose="02010609030101010101" charset="-122"/>
                <a:ea typeface="新宋体" panose="02010609030101010101" charset="-122"/>
              </a:rPr>
              <a:t>6</a:t>
            </a:r>
            <a:r>
              <a:rPr lang="zh-CN" altLang="en-US">
                <a:latin typeface="新宋体" panose="02010609030101010101" charset="-122"/>
                <a:ea typeface="新宋体" panose="02010609030101010101" charset="-122"/>
              </a:rPr>
              <a:t>的约数；    （</a:t>
            </a:r>
            <a:r>
              <a:rPr lang="en-US" altLang="zh-CN">
                <a:latin typeface="新宋体" panose="02010609030101010101" charset="-122"/>
                <a:ea typeface="新宋体" panose="02010609030101010101" charset="-122"/>
              </a:rPr>
              <a:t>2</a:t>
            </a:r>
            <a:r>
              <a:rPr lang="zh-CN" altLang="en-US">
                <a:latin typeface="新宋体" panose="02010609030101010101" charset="-122"/>
                <a:ea typeface="新宋体" panose="02010609030101010101" charset="-122"/>
              </a:rPr>
              <a:t>）点数是质数；    （</a:t>
            </a:r>
            <a:r>
              <a:rPr lang="en-US" altLang="zh-CN">
                <a:latin typeface="新宋体" panose="02010609030101010101" charset="-122"/>
                <a:ea typeface="新宋体" panose="02010609030101010101" charset="-122"/>
              </a:rPr>
              <a:t>3</a:t>
            </a:r>
            <a:r>
              <a:rPr lang="zh-CN" altLang="en-US">
                <a:latin typeface="新宋体" panose="02010609030101010101" charset="-122"/>
                <a:ea typeface="新宋体" panose="02010609030101010101" charset="-122"/>
              </a:rPr>
              <a:t>）点数是合数．</a:t>
            </a:r>
          </a:p>
          <a:p>
            <a:pPr>
              <a:lnSpc>
                <a:spcPct val="110000"/>
              </a:lnSpc>
            </a:pPr>
            <a:r>
              <a:rPr lang="zh-CN" altLang="en-US">
                <a:latin typeface="新宋体" panose="02010609030101010101" charset="-122"/>
                <a:ea typeface="新宋体" panose="02010609030101010101" charset="-122"/>
              </a:rPr>
              <a:t>（</a:t>
            </a:r>
            <a:r>
              <a:rPr lang="en-US" altLang="zh-CN">
                <a:latin typeface="新宋体" panose="02010609030101010101" charset="-122"/>
                <a:ea typeface="新宋体" panose="02010609030101010101" charset="-122"/>
              </a:rPr>
              <a:t>4</a:t>
            </a:r>
            <a:r>
              <a:rPr lang="zh-CN" altLang="en-US">
                <a:latin typeface="新宋体" panose="02010609030101010101" charset="-122"/>
                <a:ea typeface="新宋体" panose="02010609030101010101" charset="-122"/>
              </a:rPr>
              <a:t>）小明和小亮做掷骰子的游戏，规则是：两人轮流掷骰子，掷得点数是质数，小明胜；掷得点数是合数，小亮胜，分别求出小明胜和小亮胜的概率；你认为这样的游戏规则是否公平？请说明理由；如果不公平，请你设计一个公平的规则，并说明理由。</a:t>
            </a:r>
          </a:p>
        </p:txBody>
      </p:sp>
      <p:pic>
        <p:nvPicPr>
          <p:cNvPr id="242744" name="Picture 56" descr="003388 (85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6038850"/>
            <a:ext cx="57912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2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2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2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26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26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26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26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26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26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26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26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188" name="Group 20"/>
          <p:cNvGrpSpPr/>
          <p:nvPr/>
        </p:nvGrpSpPr>
        <p:grpSpPr bwMode="auto">
          <a:xfrm>
            <a:off x="990600" y="2801938"/>
            <a:ext cx="7620000" cy="946150"/>
            <a:chOff x="624" y="1765"/>
            <a:chExt cx="4800" cy="596"/>
          </a:xfrm>
        </p:grpSpPr>
        <p:sp>
          <p:nvSpPr>
            <p:cNvPr id="263173" name="Rectangle 5"/>
            <p:cNvSpPr>
              <a:spLocks noChangeArrowheads="1"/>
            </p:cNvSpPr>
            <p:nvPr/>
          </p:nvSpPr>
          <p:spPr bwMode="auto">
            <a:xfrm>
              <a:off x="624" y="1765"/>
              <a:ext cx="4800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</a:rPr>
                <a:t>（</a:t>
              </a:r>
              <a:r>
                <a:rPr lang="en-US" altLang="zh-CN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</a:rPr>
                <a:t>2</a:t>
              </a:r>
              <a:r>
                <a:rPr lang="zh-CN" altLang="en-US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</a:rPr>
                <a:t>）掷得点数是质数</a:t>
              </a:r>
              <a:r>
                <a:rPr lang="en-US" altLang="zh-CN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</a:rPr>
                <a:t>(</a:t>
              </a:r>
              <a:r>
                <a:rPr lang="zh-CN" altLang="en-US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</a:rPr>
                <a:t>记为事件</a:t>
              </a:r>
              <a:r>
                <a:rPr lang="en-US" altLang="zh-CN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</a:rPr>
                <a:t>B)</a:t>
              </a:r>
              <a:r>
                <a:rPr lang="zh-CN" altLang="en-US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</a:rPr>
                <a:t>有</a:t>
              </a:r>
              <a:r>
                <a:rPr lang="en-US" altLang="zh-CN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</a:rPr>
                <a:t>3</a:t>
              </a:r>
              <a:r>
                <a:rPr lang="zh-CN" altLang="en-US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</a:rPr>
                <a:t>种结果，因此</a:t>
              </a:r>
              <a:r>
                <a:rPr lang="en-US" altLang="zh-CN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</a:rPr>
                <a:t>P</a:t>
              </a:r>
              <a:r>
                <a:rPr lang="zh-CN" altLang="en-US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</a:rPr>
                <a:t>（</a:t>
              </a:r>
              <a:r>
                <a:rPr lang="en-US" altLang="zh-CN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</a:rPr>
                <a:t>B</a:t>
              </a:r>
              <a:r>
                <a:rPr lang="zh-CN" altLang="en-US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</a:rPr>
                <a:t>）       </a:t>
              </a:r>
              <a:r>
                <a:rPr lang="en-US" altLang="zh-CN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</a:rPr>
                <a:t>.</a:t>
              </a:r>
            </a:p>
          </p:txBody>
        </p:sp>
        <p:graphicFrame>
          <p:nvGraphicFramePr>
            <p:cNvPr id="263174" name="Object 6"/>
            <p:cNvGraphicFramePr>
              <a:graphicFrameLocks noChangeAspect="1"/>
            </p:cNvGraphicFramePr>
            <p:nvPr/>
          </p:nvGraphicFramePr>
          <p:xfrm>
            <a:off x="1824" y="2025"/>
            <a:ext cx="480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3213" name="Equation" r:id="rId3" imgW="533400" imgH="393700" progId="Equation.DSMT4">
                    <p:embed/>
                  </p:oleObj>
                </mc:Choice>
                <mc:Fallback>
                  <p:oleObj name="Equation" r:id="rId3" imgW="533400" imgH="3937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4" y="2025"/>
                          <a:ext cx="480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3189" name="Group 21"/>
          <p:cNvGrpSpPr/>
          <p:nvPr/>
        </p:nvGrpSpPr>
        <p:grpSpPr bwMode="auto">
          <a:xfrm>
            <a:off x="990600" y="3792538"/>
            <a:ext cx="7696200" cy="1022350"/>
            <a:chOff x="624" y="2389"/>
            <a:chExt cx="4848" cy="644"/>
          </a:xfrm>
        </p:grpSpPr>
        <p:sp>
          <p:nvSpPr>
            <p:cNvPr id="263176" name="Rectangle 8"/>
            <p:cNvSpPr>
              <a:spLocks noChangeArrowheads="1"/>
            </p:cNvSpPr>
            <p:nvPr/>
          </p:nvSpPr>
          <p:spPr bwMode="auto">
            <a:xfrm>
              <a:off x="624" y="2389"/>
              <a:ext cx="4848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</a:rPr>
                <a:t>（</a:t>
              </a:r>
              <a:r>
                <a:rPr lang="en-US" altLang="zh-CN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</a:rPr>
                <a:t>3</a:t>
              </a:r>
              <a:r>
                <a:rPr lang="zh-CN" altLang="en-US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</a:rPr>
                <a:t>）掷得点数是合数</a:t>
              </a:r>
              <a:r>
                <a:rPr lang="en-US" altLang="zh-CN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</a:rPr>
                <a:t>(</a:t>
              </a:r>
              <a:r>
                <a:rPr lang="zh-CN" altLang="en-US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</a:rPr>
                <a:t>记为事件</a:t>
              </a:r>
              <a:r>
                <a:rPr lang="en-US" altLang="zh-CN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</a:rPr>
                <a:t>C)</a:t>
              </a:r>
              <a:r>
                <a:rPr lang="zh-CN" altLang="en-US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</a:rPr>
                <a:t>有</a:t>
              </a:r>
              <a:r>
                <a:rPr lang="en-US" altLang="zh-CN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</a:rPr>
                <a:t>2</a:t>
              </a:r>
              <a:r>
                <a:rPr lang="zh-CN" altLang="en-US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</a:rPr>
                <a:t>种结果，因此</a:t>
              </a:r>
              <a:r>
                <a:rPr lang="en-US" altLang="zh-CN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</a:rPr>
                <a:t>P</a:t>
              </a:r>
              <a:r>
                <a:rPr lang="zh-CN" altLang="en-US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</a:rPr>
                <a:t>（</a:t>
              </a:r>
              <a:r>
                <a:rPr lang="en-US" altLang="zh-CN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</a:rPr>
                <a:t>C</a:t>
              </a:r>
              <a:r>
                <a:rPr lang="zh-CN" altLang="en-US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</a:rPr>
                <a:t>）        </a:t>
              </a:r>
              <a:r>
                <a:rPr lang="en-US" altLang="zh-CN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</a:rPr>
                <a:t>.</a:t>
              </a:r>
            </a:p>
          </p:txBody>
        </p:sp>
        <p:graphicFrame>
          <p:nvGraphicFramePr>
            <p:cNvPr id="263177" name="Object 9"/>
            <p:cNvGraphicFramePr>
              <a:graphicFrameLocks noChangeAspect="1"/>
            </p:cNvGraphicFramePr>
            <p:nvPr/>
          </p:nvGraphicFramePr>
          <p:xfrm>
            <a:off x="1819" y="2697"/>
            <a:ext cx="491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3214" name="Equation" r:id="rId5" imgW="533400" imgH="393700" progId="Equation.DSMT4">
                    <p:embed/>
                  </p:oleObj>
                </mc:Choice>
                <mc:Fallback>
                  <p:oleObj name="Equation" r:id="rId5" imgW="533400" imgH="39370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19" y="2697"/>
                          <a:ext cx="491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3187" name="Group 19"/>
          <p:cNvGrpSpPr/>
          <p:nvPr/>
        </p:nvGrpSpPr>
        <p:grpSpPr bwMode="auto">
          <a:xfrm>
            <a:off x="990600" y="1766888"/>
            <a:ext cx="7772400" cy="1066800"/>
            <a:chOff x="624" y="1113"/>
            <a:chExt cx="4896" cy="672"/>
          </a:xfrm>
        </p:grpSpPr>
        <p:sp>
          <p:nvSpPr>
            <p:cNvPr id="263179" name="Rectangle 11"/>
            <p:cNvSpPr>
              <a:spLocks noChangeArrowheads="1"/>
            </p:cNvSpPr>
            <p:nvPr/>
          </p:nvSpPr>
          <p:spPr bwMode="auto">
            <a:xfrm>
              <a:off x="624" y="1113"/>
              <a:ext cx="4896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dirty="0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</a:rPr>
                <a:t>（</a:t>
              </a:r>
              <a:r>
                <a:rPr lang="en-US" altLang="zh-CN" dirty="0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</a:rPr>
                <a:t>1</a:t>
              </a:r>
              <a:r>
                <a:rPr lang="zh-CN" altLang="en-US" dirty="0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</a:rPr>
                <a:t>）掷得点数是</a:t>
              </a:r>
              <a:r>
                <a:rPr lang="en-US" altLang="zh-CN" dirty="0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</a:rPr>
                <a:t>6</a:t>
              </a:r>
              <a:r>
                <a:rPr lang="zh-CN" altLang="en-US" dirty="0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</a:rPr>
                <a:t>的约数</a:t>
              </a:r>
              <a:r>
                <a:rPr lang="en-US" altLang="zh-CN" dirty="0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</a:rPr>
                <a:t>(</a:t>
              </a:r>
              <a:r>
                <a:rPr lang="zh-CN" altLang="en-US" dirty="0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</a:rPr>
                <a:t>记为事件</a:t>
              </a:r>
              <a:r>
                <a:rPr lang="en-US" altLang="zh-CN" dirty="0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</a:rPr>
                <a:t>A)</a:t>
              </a:r>
              <a:r>
                <a:rPr lang="zh-CN" altLang="en-US" dirty="0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</a:rPr>
                <a:t>有</a:t>
              </a:r>
              <a:r>
                <a:rPr lang="en-US" altLang="zh-CN" dirty="0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</a:rPr>
                <a:t>4</a:t>
              </a:r>
              <a:r>
                <a:rPr lang="zh-CN" altLang="en-US" dirty="0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</a:rPr>
                <a:t>种结果，因此</a:t>
              </a:r>
              <a:r>
                <a:rPr lang="en-US" altLang="zh-CN" dirty="0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</a:rPr>
                <a:t>P</a:t>
              </a:r>
              <a:r>
                <a:rPr lang="zh-CN" altLang="en-US" dirty="0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</a:rPr>
                <a:t>（</a:t>
              </a:r>
              <a:r>
                <a:rPr lang="en-US" altLang="zh-CN" dirty="0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</a:rPr>
                <a:t>A</a:t>
              </a:r>
              <a:r>
                <a:rPr lang="zh-CN" altLang="en-US" dirty="0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</a:rPr>
                <a:t>）     </a:t>
              </a:r>
              <a:r>
                <a:rPr lang="en-US" altLang="zh-CN" dirty="0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</a:rPr>
                <a:t>.</a:t>
              </a:r>
            </a:p>
          </p:txBody>
        </p:sp>
        <p:graphicFrame>
          <p:nvGraphicFramePr>
            <p:cNvPr id="263180" name="Object 12"/>
            <p:cNvGraphicFramePr>
              <a:graphicFrameLocks noChangeAspect="1"/>
            </p:cNvGraphicFramePr>
            <p:nvPr/>
          </p:nvGraphicFramePr>
          <p:xfrm>
            <a:off x="2214" y="1401"/>
            <a:ext cx="569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3215" name="Equation" r:id="rId7" imgW="520700" imgH="393700" progId="Equation.DSMT4">
                    <p:embed/>
                  </p:oleObj>
                </mc:Choice>
                <mc:Fallback>
                  <p:oleObj name="Equation" r:id="rId7" imgW="520700" imgH="393700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14" y="1401"/>
                          <a:ext cx="569" cy="3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3181" name="Rectangle 13"/>
          <p:cNvSpPr>
            <a:spLocks noChangeArrowheads="1"/>
          </p:cNvSpPr>
          <p:nvPr/>
        </p:nvSpPr>
        <p:spPr bwMode="auto">
          <a:xfrm>
            <a:off x="1143000" y="546100"/>
            <a:ext cx="7162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304800"/>
            <a:r>
              <a:rPr lang="zh-CN" altLang="en-US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  <a:cs typeface="Times New Roman" panose="02020603050405020304" pitchFamily="18" charset="0"/>
              </a:rPr>
              <a:t>解：掷</a:t>
            </a:r>
            <a:r>
              <a:rPr lang="en-US" altLang="zh-CN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  <a:cs typeface="Times New Roman" panose="02020603050405020304" pitchFamily="18" charset="0"/>
              </a:rPr>
              <a:t>个质地均匀的正方体骰子，向上一面的点数可能为</a:t>
            </a:r>
            <a:r>
              <a:rPr lang="en-US" altLang="zh-CN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  <a:cs typeface="Times New Roman" panose="02020603050405020304" pitchFamily="18" charset="0"/>
              </a:rPr>
              <a:t>，共</a:t>
            </a:r>
            <a:r>
              <a:rPr lang="en-US" altLang="zh-CN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  <a:cs typeface="Times New Roman" panose="02020603050405020304" pitchFamily="18" charset="0"/>
              </a:rPr>
              <a:t>种。这些点数出现的可能性相等。</a:t>
            </a:r>
          </a:p>
        </p:txBody>
      </p:sp>
      <p:grpSp>
        <p:nvGrpSpPr>
          <p:cNvPr id="263190" name="Group 22"/>
          <p:cNvGrpSpPr/>
          <p:nvPr/>
        </p:nvGrpSpPr>
        <p:grpSpPr bwMode="auto">
          <a:xfrm>
            <a:off x="685800" y="4951413"/>
            <a:ext cx="8229600" cy="1373187"/>
            <a:chOff x="432" y="3119"/>
            <a:chExt cx="5184" cy="865"/>
          </a:xfrm>
        </p:grpSpPr>
        <p:sp>
          <p:nvSpPr>
            <p:cNvPr id="263183" name="Rectangle 15"/>
            <p:cNvSpPr>
              <a:spLocks noChangeArrowheads="1"/>
            </p:cNvSpPr>
            <p:nvPr/>
          </p:nvSpPr>
          <p:spPr bwMode="auto">
            <a:xfrm>
              <a:off x="432" y="3119"/>
              <a:ext cx="5184" cy="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indent="306705"/>
              <a:r>
                <a:rPr lang="zh-CN" altLang="en-US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</a:rPr>
                <a:t>（</a:t>
              </a:r>
              <a:r>
                <a:rPr lang="en-US" altLang="zh-CN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</a:rPr>
                <a:t>4</a:t>
              </a:r>
              <a:r>
                <a:rPr lang="zh-CN" altLang="en-US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</a:rPr>
                <a:t>）由上面的计算知道</a:t>
              </a:r>
              <a:r>
                <a:rPr lang="en-US" altLang="zh-CN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</a:rPr>
                <a:t>, P</a:t>
              </a:r>
              <a:r>
                <a:rPr lang="zh-CN" altLang="en-US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</a:rPr>
                <a:t>（小明胜）    </a:t>
              </a:r>
              <a:r>
                <a:rPr lang="en-US" altLang="zh-CN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</a:rPr>
                <a:t>,</a:t>
              </a:r>
              <a:r>
                <a:rPr lang="en-US" altLang="zh-CN" b="0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</a:rPr>
                <a:t> </a:t>
              </a:r>
              <a:r>
                <a:rPr lang="en-US" altLang="zh-CN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</a:rPr>
                <a:t>P</a:t>
              </a:r>
              <a:r>
                <a:rPr lang="zh-CN" altLang="en-US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</a:rPr>
                <a:t>（小亮胜）  </a:t>
              </a:r>
              <a:r>
                <a:rPr lang="en-US" altLang="zh-CN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</a:rPr>
                <a:t>,</a:t>
              </a:r>
              <a:r>
                <a:rPr lang="en-US" altLang="zh-CN" b="0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</a:rPr>
                <a:t> </a:t>
              </a:r>
              <a:r>
                <a:rPr lang="en-US" altLang="zh-CN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  <a:cs typeface="Times New Roman" panose="02020603050405020304" pitchFamily="18" charset="0"/>
                </a:rPr>
                <a:t>∵</a:t>
              </a:r>
              <a:r>
                <a:rPr lang="en-US" altLang="zh-CN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</a:rPr>
                <a:t> P</a:t>
              </a:r>
              <a:r>
                <a:rPr lang="zh-CN" altLang="en-US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</a:rPr>
                <a:t>（小明胜）</a:t>
              </a:r>
              <a:r>
                <a:rPr lang="en-US" altLang="zh-CN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</a:rPr>
                <a:t>&gt;</a:t>
              </a:r>
              <a:r>
                <a:rPr lang="en-US" altLang="zh-CN" b="0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</a:rPr>
                <a:t> </a:t>
              </a:r>
              <a:r>
                <a:rPr lang="en-US" altLang="zh-CN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</a:rPr>
                <a:t>P</a:t>
              </a:r>
              <a:r>
                <a:rPr lang="zh-CN" altLang="en-US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</a:rPr>
                <a:t>（小亮胜）</a:t>
              </a:r>
              <a:r>
                <a:rPr lang="en-US" altLang="zh-CN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</a:rPr>
                <a:t>,</a:t>
              </a:r>
              <a:r>
                <a:rPr lang="en-US" altLang="zh-CN" b="0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</a:rPr>
                <a:t> </a:t>
              </a:r>
              <a:r>
                <a:rPr lang="en-US" altLang="zh-CN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</a:rPr>
                <a:t>∴</a:t>
              </a:r>
              <a:r>
                <a:rPr lang="zh-CN" altLang="en-US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</a:rPr>
                <a:t>这样的游戏规则不公平。</a:t>
              </a:r>
            </a:p>
          </p:txBody>
        </p:sp>
        <p:graphicFrame>
          <p:nvGraphicFramePr>
            <p:cNvPr id="263184" name="Object 16"/>
            <p:cNvGraphicFramePr>
              <a:graphicFrameLocks noChangeAspect="1"/>
            </p:cNvGraphicFramePr>
            <p:nvPr/>
          </p:nvGraphicFramePr>
          <p:xfrm>
            <a:off x="4416" y="3129"/>
            <a:ext cx="288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3216" name="Equation" r:id="rId9" imgW="266700" imgH="393065" progId="Equation.DSMT4">
                    <p:embed/>
                  </p:oleObj>
                </mc:Choice>
                <mc:Fallback>
                  <p:oleObj name="Equation" r:id="rId9" imgW="266700" imgH="393065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6" y="3129"/>
                          <a:ext cx="288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3185" name="Object 17"/>
            <p:cNvGraphicFramePr>
              <a:graphicFrameLocks noChangeAspect="1"/>
            </p:cNvGraphicFramePr>
            <p:nvPr/>
          </p:nvGraphicFramePr>
          <p:xfrm>
            <a:off x="1594" y="3417"/>
            <a:ext cx="230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3217" name="Equation" r:id="rId11" imgW="266700" imgH="393065" progId="Equation.DSMT4">
                    <p:embed/>
                  </p:oleObj>
                </mc:Choice>
                <mc:Fallback>
                  <p:oleObj name="Equation" r:id="rId11" imgW="266700" imgH="393065" progId="Equation.DSMT4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94" y="3417"/>
                          <a:ext cx="230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3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3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3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3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3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3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3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3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81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6" name="Rectangle 4"/>
          <p:cNvSpPr>
            <a:spLocks noChangeArrowheads="1"/>
          </p:cNvSpPr>
          <p:nvPr/>
        </p:nvSpPr>
        <p:spPr bwMode="auto">
          <a:xfrm>
            <a:off x="1143000" y="1174750"/>
            <a:ext cx="7315200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dirty="0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</a:rPr>
              <a:t>可以设计如下的规则：两人轮流掷骰子，掷得点数是质数，小明胜，小明得</a:t>
            </a:r>
            <a:r>
              <a:rPr lang="en-US" altLang="zh-CN" dirty="0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dirty="0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</a:rPr>
              <a:t>分；掷得点数是合数，小亮胜，小亮得</a:t>
            </a:r>
            <a:r>
              <a:rPr lang="en-US" altLang="zh-CN" dirty="0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dirty="0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</a:rPr>
              <a:t>分，最后按得分多少决定输赢。因为此时</a:t>
            </a:r>
            <a:r>
              <a:rPr lang="en-US" altLang="zh-CN" dirty="0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</a:rPr>
              <a:t>P</a:t>
            </a:r>
            <a:r>
              <a:rPr lang="zh-CN" altLang="en-US" dirty="0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</a:rPr>
              <a:t>（小明胜）</a:t>
            </a:r>
            <a:r>
              <a:rPr lang="zh-CN" altLang="en-US" b="0" dirty="0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en-US" altLang="zh-CN" dirty="0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</a:rPr>
              <a:t>×2=P</a:t>
            </a:r>
            <a:r>
              <a:rPr lang="zh-CN" altLang="en-US" dirty="0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</a:rPr>
              <a:t>（小亮胜）</a:t>
            </a:r>
            <a:r>
              <a:rPr lang="zh-CN" altLang="en-US" b="0" dirty="0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en-US" altLang="zh-CN" dirty="0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b="0" dirty="0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dirty="0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</a:rPr>
              <a:t>，即两人平均每次得分相同</a:t>
            </a:r>
            <a:r>
              <a:rPr lang="zh-CN" altLang="en-US" dirty="0" smtClean="0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</a:rPr>
              <a:t>。 </a:t>
            </a:r>
            <a:endParaRPr lang="zh-CN" altLang="en-US" dirty="0">
              <a:solidFill>
                <a:srgbClr val="3333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64197" name="Picture 5" descr="003388 (180)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38650" y="4343400"/>
            <a:ext cx="1962150" cy="193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4198" name="Picture 6" descr="图一些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4800600"/>
            <a:ext cx="1193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589" name="Group 13"/>
          <p:cNvGrpSpPr/>
          <p:nvPr/>
        </p:nvGrpSpPr>
        <p:grpSpPr bwMode="auto">
          <a:xfrm>
            <a:off x="1447800" y="1033463"/>
            <a:ext cx="3200400" cy="779462"/>
            <a:chOff x="907" y="555"/>
            <a:chExt cx="2016" cy="491"/>
          </a:xfrm>
        </p:grpSpPr>
        <p:sp>
          <p:nvSpPr>
            <p:cNvPr id="152590" name="Text Box 14" descr="图片8"/>
            <p:cNvSpPr txBox="1">
              <a:spLocks noChangeArrowheads="1"/>
            </p:cNvSpPr>
            <p:nvPr/>
          </p:nvSpPr>
          <p:spPr bwMode="auto">
            <a:xfrm>
              <a:off x="1392" y="624"/>
              <a:ext cx="1531" cy="422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38100" cmpd="dbl" algn="ctr">
              <a:solidFill>
                <a:srgbClr val="FF00FF"/>
              </a:solidFill>
              <a:miter lim="800000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tIns="10800" bIns="10800">
              <a:spAutoFit/>
            </a:bodyPr>
            <a:lstStyle/>
            <a:p>
              <a:pPr algn="ctr" fontAlgn="ctr"/>
              <a:r>
                <a:rPr kumimoji="1" lang="zh-CN" altLang="en-US" sz="4000" dirty="0">
                  <a:solidFill>
                    <a:srgbClr val="0000FF"/>
                  </a:solidFill>
                  <a:ea typeface="黑体" panose="02010609060101010101" pitchFamily="49" charset="-122"/>
                </a:rPr>
                <a:t>知识要点</a:t>
              </a:r>
            </a:p>
          </p:txBody>
        </p:sp>
        <p:sp>
          <p:nvSpPr>
            <p:cNvPr id="152591" name="AutoShape 15" descr="图片1"/>
            <p:cNvSpPr>
              <a:spLocks noChangeArrowheads="1"/>
            </p:cNvSpPr>
            <p:nvPr/>
          </p:nvSpPr>
          <p:spPr bwMode="auto">
            <a:xfrm rot="16200000" flipH="1" flipV="1">
              <a:off x="960" y="502"/>
              <a:ext cx="300" cy="405"/>
            </a:xfrm>
            <a:custGeom>
              <a:avLst/>
              <a:gdLst>
                <a:gd name="G0" fmla="+- 12249 0 0"/>
                <a:gd name="G1" fmla="+- 18514 0 0"/>
                <a:gd name="G2" fmla="+- 7200 0 0"/>
                <a:gd name="G3" fmla="*/ 12249 1 2"/>
                <a:gd name="G4" fmla="+- G3 10800 0"/>
                <a:gd name="G5" fmla="+- 21600 12249 18514"/>
                <a:gd name="G6" fmla="+- 18514 7200 0"/>
                <a:gd name="G7" fmla="*/ G6 1 2"/>
                <a:gd name="G8" fmla="*/ 1851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8514 1 2"/>
                <a:gd name="G15" fmla="+- G5 0 G4"/>
                <a:gd name="G16" fmla="+- G0 0 G4"/>
                <a:gd name="G17" fmla="*/ G2 G15 G16"/>
                <a:gd name="T0" fmla="*/ 16925 w 21600"/>
                <a:gd name="T1" fmla="*/ 0 h 21600"/>
                <a:gd name="T2" fmla="*/ 12249 w 21600"/>
                <a:gd name="T3" fmla="*/ 7200 h 21600"/>
                <a:gd name="T4" fmla="*/ 0 w 21600"/>
                <a:gd name="T5" fmla="*/ 19746 h 21600"/>
                <a:gd name="T6" fmla="*/ 9257 w 21600"/>
                <a:gd name="T7" fmla="*/ 21600 h 21600"/>
                <a:gd name="T8" fmla="*/ 18514 w 21600"/>
                <a:gd name="T9" fmla="*/ 15000 h 21600"/>
                <a:gd name="T10" fmla="*/ 21600 w 21600"/>
                <a:gd name="T11" fmla="*/ 720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925" y="0"/>
                  </a:moveTo>
                  <a:lnTo>
                    <a:pt x="12249" y="7200"/>
                  </a:lnTo>
                  <a:lnTo>
                    <a:pt x="15335" y="7200"/>
                  </a:lnTo>
                  <a:lnTo>
                    <a:pt x="15335" y="17891"/>
                  </a:lnTo>
                  <a:lnTo>
                    <a:pt x="0" y="17891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blipFill dpi="0" rotWithShape="1">
              <a:blip r:embed="rId4"/>
              <a:srcRect/>
              <a:stretch>
                <a:fillRect/>
              </a:stretch>
            </a:blipFill>
            <a:ln w="38100" cmpd="dbl">
              <a:solidFill>
                <a:srgbClr val="FF00FF"/>
              </a:solidFill>
              <a:miter lim="800000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52593" name="Group 17"/>
          <p:cNvGrpSpPr/>
          <p:nvPr/>
        </p:nvGrpSpPr>
        <p:grpSpPr bwMode="auto">
          <a:xfrm>
            <a:off x="1295400" y="2057400"/>
            <a:ext cx="7010400" cy="3962400"/>
            <a:chOff x="816" y="1296"/>
            <a:chExt cx="4416" cy="2496"/>
          </a:xfrm>
        </p:grpSpPr>
        <p:sp>
          <p:nvSpPr>
            <p:cNvPr id="152587" name="AutoShape 11" descr="图片2"/>
            <p:cNvSpPr>
              <a:spLocks noChangeArrowheads="1"/>
            </p:cNvSpPr>
            <p:nvPr/>
          </p:nvSpPr>
          <p:spPr bwMode="auto">
            <a:xfrm>
              <a:off x="816" y="1296"/>
              <a:ext cx="4416" cy="2496"/>
            </a:xfrm>
            <a:prstGeom prst="horizontalScroll">
              <a:avLst>
                <a:gd name="adj" fmla="val 12500"/>
              </a:avLst>
            </a:prstGeom>
            <a:blipFill dpi="0" rotWithShape="1">
              <a:blip r:embed="rId5" cstate="email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2588" name="Text Box 12"/>
            <p:cNvSpPr txBox="1">
              <a:spLocks noChangeArrowheads="1"/>
            </p:cNvSpPr>
            <p:nvPr/>
          </p:nvSpPr>
          <p:spPr bwMode="auto">
            <a:xfrm>
              <a:off x="1344" y="1861"/>
              <a:ext cx="3456" cy="1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       </a:t>
              </a:r>
              <a:r>
                <a:rPr lang="zh-CN" altLang="en-US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一般地，如果在一次试验中，有</a:t>
              </a:r>
              <a:r>
                <a:rPr lang="en-US" altLang="zh-CN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n</a:t>
              </a:r>
              <a:r>
                <a:rPr lang="zh-CN" altLang="en-US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种可能的结果，并且它们发生的可能性都相等，事件</a:t>
              </a:r>
              <a:r>
                <a:rPr lang="en-US" altLang="zh-CN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A</a:t>
              </a:r>
              <a:r>
                <a:rPr lang="zh-CN" altLang="en-US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包含其中的</a:t>
              </a:r>
              <a:r>
                <a:rPr lang="en-US" altLang="zh-CN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m</a:t>
              </a:r>
              <a:r>
                <a:rPr lang="zh-CN" altLang="en-US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种结果，那么事件</a:t>
              </a:r>
              <a:r>
                <a:rPr lang="en-US" altLang="zh-CN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A</a:t>
              </a:r>
              <a:r>
                <a:rPr lang="zh-CN" altLang="en-US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发生的概率为             。</a:t>
              </a:r>
            </a:p>
          </p:txBody>
        </p:sp>
        <p:graphicFrame>
          <p:nvGraphicFramePr>
            <p:cNvPr id="152582" name="Object 6"/>
            <p:cNvGraphicFramePr>
              <a:graphicFrameLocks noChangeAspect="1"/>
            </p:cNvGraphicFramePr>
            <p:nvPr/>
          </p:nvGraphicFramePr>
          <p:xfrm>
            <a:off x="2341" y="2880"/>
            <a:ext cx="875" cy="5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600" name="Equation" r:id="rId6" imgW="660400" imgH="393700" progId="Equation.DSMT4">
                    <p:embed/>
                  </p:oleObj>
                </mc:Choice>
                <mc:Fallback>
                  <p:oleObj name="Equation" r:id="rId6" imgW="660400" imgH="3937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41" y="2880"/>
                          <a:ext cx="875" cy="5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" dur="500"/>
                                        <p:tgtEl>
                                          <p:spTgt spid="152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788" name="Object 4"/>
          <p:cNvGraphicFramePr>
            <a:graphicFrameLocks noChangeAspect="1"/>
          </p:cNvGraphicFramePr>
          <p:nvPr/>
        </p:nvGraphicFramePr>
        <p:xfrm>
          <a:off x="3698875" y="1066800"/>
          <a:ext cx="1482725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28" name="Equation" r:id="rId3" imgW="660400" imgH="393700" progId="Equation.DSMT4">
                  <p:embed/>
                </p:oleObj>
              </mc:Choice>
              <mc:Fallback>
                <p:oleObj name="Equation" r:id="rId3" imgW="660400" imgH="393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8875" y="1066800"/>
                        <a:ext cx="1482725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6789" name="Group 5"/>
          <p:cNvGrpSpPr/>
          <p:nvPr/>
        </p:nvGrpSpPr>
        <p:grpSpPr bwMode="auto">
          <a:xfrm>
            <a:off x="1752600" y="1066800"/>
            <a:ext cx="5899150" cy="969963"/>
            <a:chOff x="556" y="2592"/>
            <a:chExt cx="3716" cy="611"/>
          </a:xfrm>
        </p:grpSpPr>
        <p:sp>
          <p:nvSpPr>
            <p:cNvPr id="246790" name="AutoShape 6"/>
            <p:cNvSpPr>
              <a:spLocks noChangeArrowheads="1"/>
            </p:cNvSpPr>
            <p:nvPr/>
          </p:nvSpPr>
          <p:spPr bwMode="blackWhite">
            <a:xfrm>
              <a:off x="768" y="3120"/>
              <a:ext cx="3504" cy="83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41716 w 1000"/>
                <a:gd name="T3" fmla="*/ 0 h 1000"/>
                <a:gd name="T4" fmla="*/ 42217 w 1000"/>
                <a:gd name="T5" fmla="*/ 500 h 1000"/>
                <a:gd name="T6" fmla="*/ 41717 w 1000"/>
                <a:gd name="T7" fmla="*/ 1000 h 1000"/>
                <a:gd name="T8" fmla="*/ 0 w 1000"/>
                <a:gd name="T9" fmla="*/ 1000 h 1000"/>
                <a:gd name="T10" fmla="*/ 0 w 1000"/>
                <a:gd name="T11" fmla="*/ 0 h 1000"/>
                <a:gd name="T12" fmla="*/ G4 w 1000"/>
                <a:gd name="T13" fmla="*/ G1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42217" h="1000">
                  <a:moveTo>
                    <a:pt x="0" y="0"/>
                  </a:moveTo>
                  <a:lnTo>
                    <a:pt x="41716" y="0"/>
                  </a:lnTo>
                  <a:cubicBezTo>
                    <a:pt x="41993" y="0"/>
                    <a:pt x="42217" y="223"/>
                    <a:pt x="42217" y="500"/>
                  </a:cubicBezTo>
                  <a:cubicBezTo>
                    <a:pt x="42217" y="776"/>
                    <a:pt x="41993" y="999"/>
                    <a:pt x="417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zh-CN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  <a:ea typeface="黑体" panose="02010609060101010101" pitchFamily="49" charset="-122"/>
                <a:sym typeface="Wingdings" panose="05000000000000000000" pitchFamily="2" charset="2"/>
              </a:endParaRPr>
            </a:p>
          </p:txBody>
        </p:sp>
        <p:grpSp>
          <p:nvGrpSpPr>
            <p:cNvPr id="246791" name="Group 7"/>
            <p:cNvGrpSpPr>
              <a:grpSpLocks noChangeAspect="1"/>
            </p:cNvGrpSpPr>
            <p:nvPr/>
          </p:nvGrpSpPr>
          <p:grpSpPr bwMode="auto">
            <a:xfrm>
              <a:off x="556" y="2592"/>
              <a:ext cx="418" cy="611"/>
              <a:chOff x="1066" y="210"/>
              <a:chExt cx="2993" cy="3810"/>
            </a:xfrm>
          </p:grpSpPr>
          <p:grpSp>
            <p:nvGrpSpPr>
              <p:cNvPr id="246792" name="Group 8"/>
              <p:cNvGrpSpPr>
                <a:grpSpLocks noChangeAspect="1"/>
              </p:cNvGrpSpPr>
              <p:nvPr/>
            </p:nvGrpSpPr>
            <p:grpSpPr bwMode="auto">
              <a:xfrm>
                <a:off x="1269" y="618"/>
                <a:ext cx="2790" cy="3402"/>
                <a:chOff x="1269" y="618"/>
                <a:chExt cx="2790" cy="3402"/>
              </a:xfrm>
            </p:grpSpPr>
            <p:sp>
              <p:nvSpPr>
                <p:cNvPr id="246793" name="Oval 9"/>
                <p:cNvSpPr>
                  <a:spLocks noChangeAspect="1" noChangeArrowheads="1"/>
                </p:cNvSpPr>
                <p:nvPr/>
              </p:nvSpPr>
              <p:spPr bwMode="auto">
                <a:xfrm>
                  <a:off x="1429" y="618"/>
                  <a:ext cx="2404" cy="3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FF66"/>
                    </a:gs>
                  </a:gsLst>
                  <a:lin ang="2700000" scaled="1"/>
                </a:gradFill>
                <a:ln w="12700" algn="ctr">
                  <a:solidFill>
                    <a:srgbClr val="996633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246794" name="Group 10"/>
                <p:cNvGrpSpPr>
                  <a:grpSpLocks noChangeAspect="1"/>
                </p:cNvGrpSpPr>
                <p:nvPr/>
              </p:nvGrpSpPr>
              <p:grpSpPr bwMode="auto">
                <a:xfrm>
                  <a:off x="1269" y="1071"/>
                  <a:ext cx="2790" cy="2949"/>
                  <a:chOff x="1269" y="1071"/>
                  <a:chExt cx="2790" cy="2949"/>
                </a:xfrm>
              </p:grpSpPr>
              <p:sp>
                <p:nvSpPr>
                  <p:cNvPr id="246795" name="Freeform 11"/>
                  <p:cNvSpPr>
                    <a:spLocks noChangeAspect="1"/>
                  </p:cNvSpPr>
                  <p:nvPr/>
                </p:nvSpPr>
                <p:spPr bwMode="auto">
                  <a:xfrm>
                    <a:off x="1269" y="1823"/>
                    <a:ext cx="2120" cy="449"/>
                  </a:xfrm>
                  <a:custGeom>
                    <a:avLst/>
                    <a:gdLst>
                      <a:gd name="T0" fmla="*/ 0 w 1497"/>
                      <a:gd name="T1" fmla="*/ 0 h 317"/>
                      <a:gd name="T2" fmla="*/ 817 w 1497"/>
                      <a:gd name="T3" fmla="*/ 227 h 317"/>
                      <a:gd name="T4" fmla="*/ 1497 w 1497"/>
                      <a:gd name="T5" fmla="*/ 45 h 317"/>
                      <a:gd name="T6" fmla="*/ 1497 w 1497"/>
                      <a:gd name="T7" fmla="*/ 136 h 317"/>
                      <a:gd name="T8" fmla="*/ 817 w 1497"/>
                      <a:gd name="T9" fmla="*/ 317 h 317"/>
                      <a:gd name="T10" fmla="*/ 0 w 1497"/>
                      <a:gd name="T11" fmla="*/ 90 h 317"/>
                      <a:gd name="T12" fmla="*/ 0 w 1497"/>
                      <a:gd name="T13" fmla="*/ 0 h 3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97" h="317">
                        <a:moveTo>
                          <a:pt x="0" y="0"/>
                        </a:moveTo>
                        <a:lnTo>
                          <a:pt x="817" y="227"/>
                        </a:lnTo>
                        <a:lnTo>
                          <a:pt x="1497" y="45"/>
                        </a:lnTo>
                        <a:lnTo>
                          <a:pt x="1497" y="136"/>
                        </a:lnTo>
                        <a:lnTo>
                          <a:pt x="817" y="317"/>
                        </a:lnTo>
                        <a:lnTo>
                          <a:pt x="0" y="9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9900"/>
                      </a:gs>
                      <a:gs pos="100000">
                        <a:srgbClr val="CC6600"/>
                      </a:gs>
                    </a:gsLst>
                    <a:lin ang="0" scaled="1"/>
                  </a:gradFill>
                  <a:ln w="38100" cap="flat" cmpd="sng">
                    <a:solidFill>
                      <a:schemeClr val="tx1"/>
                    </a:solidFill>
                    <a:prstDash val="solid"/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6796" name="Freeform 12" descr="栎木"/>
                  <p:cNvSpPr>
                    <a:spLocks noChangeAspect="1"/>
                  </p:cNvSpPr>
                  <p:nvPr/>
                </p:nvSpPr>
                <p:spPr bwMode="auto">
                  <a:xfrm>
                    <a:off x="1269" y="1565"/>
                    <a:ext cx="2120" cy="579"/>
                  </a:xfrm>
                  <a:custGeom>
                    <a:avLst/>
                    <a:gdLst>
                      <a:gd name="T0" fmla="*/ 0 w 1497"/>
                      <a:gd name="T1" fmla="*/ 182 h 409"/>
                      <a:gd name="T2" fmla="*/ 817 w 1497"/>
                      <a:gd name="T3" fmla="*/ 409 h 409"/>
                      <a:gd name="T4" fmla="*/ 1497 w 1497"/>
                      <a:gd name="T5" fmla="*/ 227 h 409"/>
                      <a:gd name="T6" fmla="*/ 590 w 1497"/>
                      <a:gd name="T7" fmla="*/ 0 h 409"/>
                      <a:gd name="T8" fmla="*/ 0 w 1497"/>
                      <a:gd name="T9" fmla="*/ 182 h 4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97" h="409">
                        <a:moveTo>
                          <a:pt x="0" y="182"/>
                        </a:moveTo>
                        <a:lnTo>
                          <a:pt x="817" y="409"/>
                        </a:lnTo>
                        <a:lnTo>
                          <a:pt x="1497" y="227"/>
                        </a:lnTo>
                        <a:lnTo>
                          <a:pt x="590" y="0"/>
                        </a:lnTo>
                        <a:lnTo>
                          <a:pt x="0" y="182"/>
                        </a:lnTo>
                        <a:close/>
                      </a:path>
                    </a:pathLst>
                  </a:custGeom>
                  <a:blipFill dpi="0" rotWithShape="1">
                    <a:blip r:embed="rId5"/>
                    <a:srcRect/>
                    <a:tile tx="0" ty="0" sx="100000" sy="100000" flip="none" algn="tl"/>
                  </a:blipFill>
                  <a:ln w="38100" cap="flat" cmpd="sng">
                    <a:solidFill>
                      <a:srgbClr val="996633"/>
                    </a:solidFill>
                    <a:prstDash val="solid"/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6797" name="Freeform 13" descr="棕色大理石"/>
                  <p:cNvSpPr>
                    <a:spLocks noChangeAspect="1"/>
                  </p:cNvSpPr>
                  <p:nvPr/>
                </p:nvSpPr>
                <p:spPr bwMode="auto">
                  <a:xfrm>
                    <a:off x="1462" y="2015"/>
                    <a:ext cx="1671" cy="578"/>
                  </a:xfrm>
                  <a:custGeom>
                    <a:avLst/>
                    <a:gdLst>
                      <a:gd name="T0" fmla="*/ 0 w 1180"/>
                      <a:gd name="T1" fmla="*/ 0 h 408"/>
                      <a:gd name="T2" fmla="*/ 726 w 1180"/>
                      <a:gd name="T3" fmla="*/ 181 h 408"/>
                      <a:gd name="T4" fmla="*/ 1180 w 1180"/>
                      <a:gd name="T5" fmla="*/ 45 h 408"/>
                      <a:gd name="T6" fmla="*/ 1134 w 1180"/>
                      <a:gd name="T7" fmla="*/ 227 h 408"/>
                      <a:gd name="T8" fmla="*/ 726 w 1180"/>
                      <a:gd name="T9" fmla="*/ 408 h 408"/>
                      <a:gd name="T10" fmla="*/ 46 w 1180"/>
                      <a:gd name="T11" fmla="*/ 181 h 408"/>
                      <a:gd name="T12" fmla="*/ 0 w 1180"/>
                      <a:gd name="T13" fmla="*/ 0 h 4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80" h="408">
                        <a:moveTo>
                          <a:pt x="0" y="0"/>
                        </a:moveTo>
                        <a:lnTo>
                          <a:pt x="726" y="181"/>
                        </a:lnTo>
                        <a:lnTo>
                          <a:pt x="1180" y="45"/>
                        </a:lnTo>
                        <a:lnTo>
                          <a:pt x="1134" y="227"/>
                        </a:lnTo>
                        <a:lnTo>
                          <a:pt x="726" y="408"/>
                        </a:lnTo>
                        <a:lnTo>
                          <a:pt x="46" y="1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6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6798" name="Freeform 14"/>
                  <p:cNvSpPr>
                    <a:spLocks noChangeAspect="1"/>
                  </p:cNvSpPr>
                  <p:nvPr/>
                </p:nvSpPr>
                <p:spPr bwMode="auto">
                  <a:xfrm>
                    <a:off x="2168" y="2464"/>
                    <a:ext cx="193" cy="772"/>
                  </a:xfrm>
                  <a:custGeom>
                    <a:avLst/>
                    <a:gdLst>
                      <a:gd name="T0" fmla="*/ 0 w 136"/>
                      <a:gd name="T1" fmla="*/ 0 h 545"/>
                      <a:gd name="T2" fmla="*/ 136 w 136"/>
                      <a:gd name="T3" fmla="*/ 46 h 545"/>
                      <a:gd name="T4" fmla="*/ 91 w 136"/>
                      <a:gd name="T5" fmla="*/ 136 h 545"/>
                      <a:gd name="T6" fmla="*/ 136 w 136"/>
                      <a:gd name="T7" fmla="*/ 318 h 545"/>
                      <a:gd name="T8" fmla="*/ 136 w 136"/>
                      <a:gd name="T9" fmla="*/ 545 h 545"/>
                      <a:gd name="T10" fmla="*/ 46 w 136"/>
                      <a:gd name="T11" fmla="*/ 545 h 545"/>
                      <a:gd name="T12" fmla="*/ 0 w 136"/>
                      <a:gd name="T13" fmla="*/ 318 h 545"/>
                      <a:gd name="T14" fmla="*/ 0 w 136"/>
                      <a:gd name="T15" fmla="*/ 182 h 545"/>
                      <a:gd name="T16" fmla="*/ 0 w 136"/>
                      <a:gd name="T17" fmla="*/ 0 h 5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6" h="545">
                        <a:moveTo>
                          <a:pt x="0" y="0"/>
                        </a:moveTo>
                        <a:lnTo>
                          <a:pt x="136" y="46"/>
                        </a:lnTo>
                        <a:lnTo>
                          <a:pt x="91" y="136"/>
                        </a:lnTo>
                        <a:lnTo>
                          <a:pt x="136" y="318"/>
                        </a:lnTo>
                        <a:lnTo>
                          <a:pt x="136" y="545"/>
                        </a:lnTo>
                        <a:lnTo>
                          <a:pt x="46" y="545"/>
                        </a:lnTo>
                        <a:lnTo>
                          <a:pt x="0" y="318"/>
                        </a:lnTo>
                        <a:lnTo>
                          <a:pt x="0" y="18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666699"/>
                      </a:gs>
                      <a:gs pos="50000">
                        <a:schemeClr val="bg1"/>
                      </a:gs>
                      <a:gs pos="100000">
                        <a:srgbClr val="666699"/>
                      </a:gs>
                    </a:gsLst>
                    <a:lin ang="0" scaled="1"/>
                  </a:gradFill>
                  <a:ln w="38100" cap="flat" cmpd="sng">
                    <a:solidFill>
                      <a:schemeClr val="tx1"/>
                    </a:solidFill>
                    <a:prstDash val="solid"/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6799" name="Freeform 15"/>
                  <p:cNvSpPr>
                    <a:spLocks noChangeAspect="1"/>
                  </p:cNvSpPr>
                  <p:nvPr/>
                </p:nvSpPr>
                <p:spPr bwMode="auto">
                  <a:xfrm>
                    <a:off x="2109" y="3143"/>
                    <a:ext cx="370" cy="158"/>
                  </a:xfrm>
                  <a:custGeom>
                    <a:avLst/>
                    <a:gdLst>
                      <a:gd name="T0" fmla="*/ 181 w 370"/>
                      <a:gd name="T1" fmla="*/ 106 h 158"/>
                      <a:gd name="T2" fmla="*/ 91 w 370"/>
                      <a:gd name="T3" fmla="*/ 106 h 158"/>
                      <a:gd name="T4" fmla="*/ 91 w 370"/>
                      <a:gd name="T5" fmla="*/ 15 h 158"/>
                      <a:gd name="T6" fmla="*/ 0 w 370"/>
                      <a:gd name="T7" fmla="*/ 106 h 158"/>
                      <a:gd name="T8" fmla="*/ 91 w 370"/>
                      <a:gd name="T9" fmla="*/ 151 h 158"/>
                      <a:gd name="T10" fmla="*/ 272 w 370"/>
                      <a:gd name="T11" fmla="*/ 151 h 158"/>
                      <a:gd name="T12" fmla="*/ 363 w 370"/>
                      <a:gd name="T13" fmla="*/ 106 h 158"/>
                      <a:gd name="T14" fmla="*/ 317 w 370"/>
                      <a:gd name="T15" fmla="*/ 15 h 158"/>
                      <a:gd name="T16" fmla="*/ 227 w 370"/>
                      <a:gd name="T17" fmla="*/ 15 h 158"/>
                      <a:gd name="T18" fmla="*/ 272 w 370"/>
                      <a:gd name="T19" fmla="*/ 106 h 158"/>
                      <a:gd name="T20" fmla="*/ 181 w 370"/>
                      <a:gd name="T21" fmla="*/ 106 h 1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70" h="158">
                        <a:moveTo>
                          <a:pt x="181" y="106"/>
                        </a:moveTo>
                        <a:cubicBezTo>
                          <a:pt x="151" y="106"/>
                          <a:pt x="106" y="121"/>
                          <a:pt x="91" y="106"/>
                        </a:cubicBezTo>
                        <a:cubicBezTo>
                          <a:pt x="76" y="91"/>
                          <a:pt x="106" y="15"/>
                          <a:pt x="91" y="15"/>
                        </a:cubicBezTo>
                        <a:cubicBezTo>
                          <a:pt x="76" y="15"/>
                          <a:pt x="0" y="83"/>
                          <a:pt x="0" y="106"/>
                        </a:cubicBezTo>
                        <a:cubicBezTo>
                          <a:pt x="0" y="129"/>
                          <a:pt x="46" y="144"/>
                          <a:pt x="91" y="151"/>
                        </a:cubicBezTo>
                        <a:cubicBezTo>
                          <a:pt x="136" y="158"/>
                          <a:pt x="227" y="158"/>
                          <a:pt x="272" y="151"/>
                        </a:cubicBezTo>
                        <a:cubicBezTo>
                          <a:pt x="317" y="144"/>
                          <a:pt x="356" y="129"/>
                          <a:pt x="363" y="106"/>
                        </a:cubicBezTo>
                        <a:cubicBezTo>
                          <a:pt x="370" y="83"/>
                          <a:pt x="340" y="30"/>
                          <a:pt x="317" y="15"/>
                        </a:cubicBezTo>
                        <a:cubicBezTo>
                          <a:pt x="294" y="0"/>
                          <a:pt x="234" y="0"/>
                          <a:pt x="227" y="15"/>
                        </a:cubicBezTo>
                        <a:cubicBezTo>
                          <a:pt x="220" y="30"/>
                          <a:pt x="280" y="91"/>
                          <a:pt x="272" y="106"/>
                        </a:cubicBezTo>
                        <a:cubicBezTo>
                          <a:pt x="264" y="121"/>
                          <a:pt x="211" y="106"/>
                          <a:pt x="181" y="106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CCECFF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solidFill>
                      <a:schemeClr val="tx1"/>
                    </a:solidFill>
                    <a:prstDash val="solid"/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6800" name="Freeform 16"/>
                  <p:cNvSpPr>
                    <a:spLocks noChangeAspect="1"/>
                  </p:cNvSpPr>
                  <p:nvPr/>
                </p:nvSpPr>
                <p:spPr bwMode="auto">
                  <a:xfrm>
                    <a:off x="1565" y="3113"/>
                    <a:ext cx="1587" cy="907"/>
                  </a:xfrm>
                  <a:custGeom>
                    <a:avLst/>
                    <a:gdLst>
                      <a:gd name="T0" fmla="*/ 1496 w 1587"/>
                      <a:gd name="T1" fmla="*/ 0 h 907"/>
                      <a:gd name="T2" fmla="*/ 1587 w 1587"/>
                      <a:gd name="T3" fmla="*/ 90 h 907"/>
                      <a:gd name="T4" fmla="*/ 1496 w 1587"/>
                      <a:gd name="T5" fmla="*/ 181 h 907"/>
                      <a:gd name="T6" fmla="*/ 907 w 1587"/>
                      <a:gd name="T7" fmla="*/ 499 h 907"/>
                      <a:gd name="T8" fmla="*/ 1224 w 1587"/>
                      <a:gd name="T9" fmla="*/ 589 h 907"/>
                      <a:gd name="T10" fmla="*/ 1406 w 1587"/>
                      <a:gd name="T11" fmla="*/ 725 h 907"/>
                      <a:gd name="T12" fmla="*/ 1360 w 1587"/>
                      <a:gd name="T13" fmla="*/ 861 h 907"/>
                      <a:gd name="T14" fmla="*/ 1270 w 1587"/>
                      <a:gd name="T15" fmla="*/ 907 h 907"/>
                      <a:gd name="T16" fmla="*/ 1134 w 1587"/>
                      <a:gd name="T17" fmla="*/ 816 h 907"/>
                      <a:gd name="T18" fmla="*/ 771 w 1587"/>
                      <a:gd name="T19" fmla="*/ 725 h 907"/>
                      <a:gd name="T20" fmla="*/ 226 w 1587"/>
                      <a:gd name="T21" fmla="*/ 635 h 907"/>
                      <a:gd name="T22" fmla="*/ 90 w 1587"/>
                      <a:gd name="T23" fmla="*/ 635 h 907"/>
                      <a:gd name="T24" fmla="*/ 0 w 1587"/>
                      <a:gd name="T25" fmla="*/ 544 h 907"/>
                      <a:gd name="T26" fmla="*/ 90 w 1587"/>
                      <a:gd name="T27" fmla="*/ 453 h 907"/>
                      <a:gd name="T28" fmla="*/ 362 w 1587"/>
                      <a:gd name="T29" fmla="*/ 453 h 907"/>
                      <a:gd name="T30" fmla="*/ 589 w 1587"/>
                      <a:gd name="T31" fmla="*/ 453 h 907"/>
                      <a:gd name="T32" fmla="*/ 680 w 1587"/>
                      <a:gd name="T33" fmla="*/ 453 h 907"/>
                      <a:gd name="T34" fmla="*/ 635 w 1587"/>
                      <a:gd name="T35" fmla="*/ 362 h 907"/>
                      <a:gd name="T36" fmla="*/ 589 w 1587"/>
                      <a:gd name="T37" fmla="*/ 226 h 907"/>
                      <a:gd name="T38" fmla="*/ 544 w 1587"/>
                      <a:gd name="T39" fmla="*/ 136 h 907"/>
                      <a:gd name="T40" fmla="*/ 635 w 1587"/>
                      <a:gd name="T41" fmla="*/ 181 h 907"/>
                      <a:gd name="T42" fmla="*/ 771 w 1587"/>
                      <a:gd name="T43" fmla="*/ 181 h 907"/>
                      <a:gd name="T44" fmla="*/ 861 w 1587"/>
                      <a:gd name="T45" fmla="*/ 181 h 907"/>
                      <a:gd name="T46" fmla="*/ 907 w 1587"/>
                      <a:gd name="T47" fmla="*/ 90 h 907"/>
                      <a:gd name="T48" fmla="*/ 907 w 1587"/>
                      <a:gd name="T49" fmla="*/ 226 h 907"/>
                      <a:gd name="T50" fmla="*/ 861 w 1587"/>
                      <a:gd name="T51" fmla="*/ 362 h 907"/>
                      <a:gd name="T52" fmla="*/ 1224 w 1587"/>
                      <a:gd name="T53" fmla="*/ 181 h 907"/>
                      <a:gd name="T54" fmla="*/ 1360 w 1587"/>
                      <a:gd name="T55" fmla="*/ 136 h 907"/>
                      <a:gd name="T56" fmla="*/ 1406 w 1587"/>
                      <a:gd name="T57" fmla="*/ 45 h 907"/>
                      <a:gd name="T58" fmla="*/ 1496 w 1587"/>
                      <a:gd name="T59" fmla="*/ 0 h 9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587" h="907">
                        <a:moveTo>
                          <a:pt x="1496" y="0"/>
                        </a:moveTo>
                        <a:lnTo>
                          <a:pt x="1587" y="90"/>
                        </a:lnTo>
                        <a:lnTo>
                          <a:pt x="1496" y="181"/>
                        </a:lnTo>
                        <a:lnTo>
                          <a:pt x="907" y="499"/>
                        </a:lnTo>
                        <a:lnTo>
                          <a:pt x="1224" y="589"/>
                        </a:lnTo>
                        <a:lnTo>
                          <a:pt x="1406" y="725"/>
                        </a:lnTo>
                        <a:lnTo>
                          <a:pt x="1360" y="861"/>
                        </a:lnTo>
                        <a:lnTo>
                          <a:pt x="1270" y="907"/>
                        </a:lnTo>
                        <a:lnTo>
                          <a:pt x="1134" y="816"/>
                        </a:lnTo>
                        <a:lnTo>
                          <a:pt x="771" y="725"/>
                        </a:lnTo>
                        <a:lnTo>
                          <a:pt x="226" y="635"/>
                        </a:lnTo>
                        <a:lnTo>
                          <a:pt x="90" y="635"/>
                        </a:lnTo>
                        <a:lnTo>
                          <a:pt x="0" y="544"/>
                        </a:lnTo>
                        <a:lnTo>
                          <a:pt x="90" y="453"/>
                        </a:lnTo>
                        <a:lnTo>
                          <a:pt x="362" y="453"/>
                        </a:lnTo>
                        <a:lnTo>
                          <a:pt x="589" y="453"/>
                        </a:lnTo>
                        <a:lnTo>
                          <a:pt x="680" y="453"/>
                        </a:lnTo>
                        <a:lnTo>
                          <a:pt x="635" y="362"/>
                        </a:lnTo>
                        <a:lnTo>
                          <a:pt x="589" y="226"/>
                        </a:lnTo>
                        <a:lnTo>
                          <a:pt x="544" y="136"/>
                        </a:lnTo>
                        <a:lnTo>
                          <a:pt x="635" y="181"/>
                        </a:lnTo>
                        <a:lnTo>
                          <a:pt x="771" y="181"/>
                        </a:lnTo>
                        <a:lnTo>
                          <a:pt x="861" y="181"/>
                        </a:lnTo>
                        <a:lnTo>
                          <a:pt x="907" y="90"/>
                        </a:lnTo>
                        <a:lnTo>
                          <a:pt x="907" y="226"/>
                        </a:lnTo>
                        <a:lnTo>
                          <a:pt x="861" y="362"/>
                        </a:lnTo>
                        <a:lnTo>
                          <a:pt x="1224" y="181"/>
                        </a:lnTo>
                        <a:lnTo>
                          <a:pt x="1360" y="136"/>
                        </a:lnTo>
                        <a:lnTo>
                          <a:pt x="1406" y="45"/>
                        </a:lnTo>
                        <a:lnTo>
                          <a:pt x="1496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666699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38100" cap="flat" cmpd="sng">
                    <a:solidFill>
                      <a:schemeClr val="tx1"/>
                    </a:solidFill>
                    <a:prstDash val="solid"/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6801" name="Freeform 17"/>
                  <p:cNvSpPr>
                    <a:spLocks noChangeAspect="1"/>
                  </p:cNvSpPr>
                  <p:nvPr/>
                </p:nvSpPr>
                <p:spPr bwMode="auto">
                  <a:xfrm>
                    <a:off x="3016" y="2523"/>
                    <a:ext cx="817" cy="726"/>
                  </a:xfrm>
                  <a:custGeom>
                    <a:avLst/>
                    <a:gdLst>
                      <a:gd name="T0" fmla="*/ 182 w 817"/>
                      <a:gd name="T1" fmla="*/ 0 h 726"/>
                      <a:gd name="T2" fmla="*/ 182 w 817"/>
                      <a:gd name="T3" fmla="*/ 136 h 726"/>
                      <a:gd name="T4" fmla="*/ 227 w 817"/>
                      <a:gd name="T5" fmla="*/ 317 h 726"/>
                      <a:gd name="T6" fmla="*/ 227 w 817"/>
                      <a:gd name="T7" fmla="*/ 408 h 726"/>
                      <a:gd name="T8" fmla="*/ 0 w 817"/>
                      <a:gd name="T9" fmla="*/ 499 h 726"/>
                      <a:gd name="T10" fmla="*/ 0 w 817"/>
                      <a:gd name="T11" fmla="*/ 590 h 726"/>
                      <a:gd name="T12" fmla="*/ 136 w 817"/>
                      <a:gd name="T13" fmla="*/ 635 h 726"/>
                      <a:gd name="T14" fmla="*/ 136 w 817"/>
                      <a:gd name="T15" fmla="*/ 726 h 726"/>
                      <a:gd name="T16" fmla="*/ 272 w 817"/>
                      <a:gd name="T17" fmla="*/ 635 h 726"/>
                      <a:gd name="T18" fmla="*/ 363 w 817"/>
                      <a:gd name="T19" fmla="*/ 590 h 726"/>
                      <a:gd name="T20" fmla="*/ 454 w 817"/>
                      <a:gd name="T21" fmla="*/ 590 h 726"/>
                      <a:gd name="T22" fmla="*/ 635 w 817"/>
                      <a:gd name="T23" fmla="*/ 635 h 726"/>
                      <a:gd name="T24" fmla="*/ 771 w 817"/>
                      <a:gd name="T25" fmla="*/ 635 h 726"/>
                      <a:gd name="T26" fmla="*/ 817 w 817"/>
                      <a:gd name="T27" fmla="*/ 544 h 726"/>
                      <a:gd name="T28" fmla="*/ 635 w 817"/>
                      <a:gd name="T29" fmla="*/ 453 h 726"/>
                      <a:gd name="T30" fmla="*/ 499 w 817"/>
                      <a:gd name="T31" fmla="*/ 453 h 726"/>
                      <a:gd name="T32" fmla="*/ 408 w 817"/>
                      <a:gd name="T33" fmla="*/ 272 h 726"/>
                      <a:gd name="T34" fmla="*/ 408 w 817"/>
                      <a:gd name="T35" fmla="*/ 45 h 726"/>
                      <a:gd name="T36" fmla="*/ 182 w 817"/>
                      <a:gd name="T37" fmla="*/ 0 h 7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817" h="726">
                        <a:moveTo>
                          <a:pt x="182" y="0"/>
                        </a:moveTo>
                        <a:lnTo>
                          <a:pt x="182" y="136"/>
                        </a:lnTo>
                        <a:lnTo>
                          <a:pt x="227" y="317"/>
                        </a:lnTo>
                        <a:lnTo>
                          <a:pt x="227" y="408"/>
                        </a:lnTo>
                        <a:lnTo>
                          <a:pt x="0" y="499"/>
                        </a:lnTo>
                        <a:lnTo>
                          <a:pt x="0" y="590"/>
                        </a:lnTo>
                        <a:lnTo>
                          <a:pt x="136" y="635"/>
                        </a:lnTo>
                        <a:lnTo>
                          <a:pt x="136" y="726"/>
                        </a:lnTo>
                        <a:lnTo>
                          <a:pt x="272" y="635"/>
                        </a:lnTo>
                        <a:lnTo>
                          <a:pt x="363" y="590"/>
                        </a:lnTo>
                        <a:lnTo>
                          <a:pt x="454" y="590"/>
                        </a:lnTo>
                        <a:lnTo>
                          <a:pt x="635" y="635"/>
                        </a:lnTo>
                        <a:lnTo>
                          <a:pt x="771" y="635"/>
                        </a:lnTo>
                        <a:lnTo>
                          <a:pt x="817" y="544"/>
                        </a:lnTo>
                        <a:lnTo>
                          <a:pt x="635" y="453"/>
                        </a:lnTo>
                        <a:lnTo>
                          <a:pt x="499" y="453"/>
                        </a:lnTo>
                        <a:lnTo>
                          <a:pt x="408" y="272"/>
                        </a:lnTo>
                        <a:lnTo>
                          <a:pt x="408" y="45"/>
                        </a:lnTo>
                        <a:lnTo>
                          <a:pt x="182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666699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38100" cap="flat" cmpd="sng">
                    <a:solidFill>
                      <a:schemeClr val="tx1"/>
                    </a:solidFill>
                    <a:prstDash val="solid"/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6802" name="Freeform 18"/>
                  <p:cNvSpPr>
                    <a:spLocks noChangeAspect="1"/>
                  </p:cNvSpPr>
                  <p:nvPr/>
                </p:nvSpPr>
                <p:spPr bwMode="auto">
                  <a:xfrm>
                    <a:off x="2835" y="1071"/>
                    <a:ext cx="1224" cy="1497"/>
                  </a:xfrm>
                  <a:custGeom>
                    <a:avLst/>
                    <a:gdLst>
                      <a:gd name="T0" fmla="*/ 0 w 1224"/>
                      <a:gd name="T1" fmla="*/ 1361 h 1497"/>
                      <a:gd name="T2" fmla="*/ 136 w 1224"/>
                      <a:gd name="T3" fmla="*/ 1316 h 1497"/>
                      <a:gd name="T4" fmla="*/ 635 w 1224"/>
                      <a:gd name="T5" fmla="*/ 1407 h 1497"/>
                      <a:gd name="T6" fmla="*/ 1088 w 1224"/>
                      <a:gd name="T7" fmla="*/ 1044 h 1497"/>
                      <a:gd name="T8" fmla="*/ 1043 w 1224"/>
                      <a:gd name="T9" fmla="*/ 227 h 1497"/>
                      <a:gd name="T10" fmla="*/ 317 w 1224"/>
                      <a:gd name="T11" fmla="*/ 136 h 1497"/>
                      <a:gd name="T12" fmla="*/ 317 w 1224"/>
                      <a:gd name="T13" fmla="*/ 46 h 1497"/>
                      <a:gd name="T14" fmla="*/ 453 w 1224"/>
                      <a:gd name="T15" fmla="*/ 0 h 1497"/>
                      <a:gd name="T16" fmla="*/ 1134 w 1224"/>
                      <a:gd name="T17" fmla="*/ 91 h 1497"/>
                      <a:gd name="T18" fmla="*/ 1224 w 1224"/>
                      <a:gd name="T19" fmla="*/ 1134 h 1497"/>
                      <a:gd name="T20" fmla="*/ 861 w 1224"/>
                      <a:gd name="T21" fmla="*/ 1407 h 1497"/>
                      <a:gd name="T22" fmla="*/ 680 w 1224"/>
                      <a:gd name="T23" fmla="*/ 1497 h 1497"/>
                      <a:gd name="T24" fmla="*/ 0 w 1224"/>
                      <a:gd name="T25" fmla="*/ 1361 h 14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224" h="1497">
                        <a:moveTo>
                          <a:pt x="0" y="1361"/>
                        </a:moveTo>
                        <a:lnTo>
                          <a:pt x="136" y="1316"/>
                        </a:lnTo>
                        <a:lnTo>
                          <a:pt x="635" y="1407"/>
                        </a:lnTo>
                        <a:lnTo>
                          <a:pt x="1088" y="1044"/>
                        </a:lnTo>
                        <a:lnTo>
                          <a:pt x="1043" y="227"/>
                        </a:lnTo>
                        <a:lnTo>
                          <a:pt x="317" y="136"/>
                        </a:lnTo>
                        <a:lnTo>
                          <a:pt x="317" y="46"/>
                        </a:lnTo>
                        <a:lnTo>
                          <a:pt x="453" y="0"/>
                        </a:lnTo>
                        <a:lnTo>
                          <a:pt x="1134" y="91"/>
                        </a:lnTo>
                        <a:lnTo>
                          <a:pt x="1224" y="1134"/>
                        </a:lnTo>
                        <a:lnTo>
                          <a:pt x="861" y="1407"/>
                        </a:lnTo>
                        <a:lnTo>
                          <a:pt x="680" y="1497"/>
                        </a:lnTo>
                        <a:lnTo>
                          <a:pt x="0" y="136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66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38100" cap="flat" cmpd="sng">
                    <a:solidFill>
                      <a:schemeClr val="tx1"/>
                    </a:solidFill>
                    <a:prstDash val="solid"/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6803" name="Freeform 19" descr="斜纹布"/>
                  <p:cNvSpPr>
                    <a:spLocks noChangeAspect="1"/>
                  </p:cNvSpPr>
                  <p:nvPr/>
                </p:nvSpPr>
                <p:spPr bwMode="auto">
                  <a:xfrm>
                    <a:off x="2925" y="1207"/>
                    <a:ext cx="998" cy="1225"/>
                  </a:xfrm>
                  <a:custGeom>
                    <a:avLst/>
                    <a:gdLst>
                      <a:gd name="T0" fmla="*/ 227 w 998"/>
                      <a:gd name="T1" fmla="*/ 0 h 1225"/>
                      <a:gd name="T2" fmla="*/ 227 w 998"/>
                      <a:gd name="T3" fmla="*/ 454 h 1225"/>
                      <a:gd name="T4" fmla="*/ 136 w 998"/>
                      <a:gd name="T5" fmla="*/ 590 h 1225"/>
                      <a:gd name="T6" fmla="*/ 454 w 998"/>
                      <a:gd name="T7" fmla="*/ 635 h 1225"/>
                      <a:gd name="T8" fmla="*/ 454 w 998"/>
                      <a:gd name="T9" fmla="*/ 817 h 1225"/>
                      <a:gd name="T10" fmla="*/ 227 w 998"/>
                      <a:gd name="T11" fmla="*/ 862 h 1225"/>
                      <a:gd name="T12" fmla="*/ 136 w 998"/>
                      <a:gd name="T13" fmla="*/ 1089 h 1225"/>
                      <a:gd name="T14" fmla="*/ 0 w 998"/>
                      <a:gd name="T15" fmla="*/ 1180 h 1225"/>
                      <a:gd name="T16" fmla="*/ 545 w 998"/>
                      <a:gd name="T17" fmla="*/ 1225 h 1225"/>
                      <a:gd name="T18" fmla="*/ 998 w 998"/>
                      <a:gd name="T19" fmla="*/ 908 h 1225"/>
                      <a:gd name="T20" fmla="*/ 953 w 998"/>
                      <a:gd name="T21" fmla="*/ 91 h 1225"/>
                      <a:gd name="T22" fmla="*/ 227 w 998"/>
                      <a:gd name="T23" fmla="*/ 0 h 12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998" h="1225">
                        <a:moveTo>
                          <a:pt x="227" y="0"/>
                        </a:moveTo>
                        <a:lnTo>
                          <a:pt x="227" y="454"/>
                        </a:lnTo>
                        <a:lnTo>
                          <a:pt x="136" y="590"/>
                        </a:lnTo>
                        <a:lnTo>
                          <a:pt x="454" y="635"/>
                        </a:lnTo>
                        <a:lnTo>
                          <a:pt x="454" y="817"/>
                        </a:lnTo>
                        <a:lnTo>
                          <a:pt x="227" y="862"/>
                        </a:lnTo>
                        <a:lnTo>
                          <a:pt x="136" y="1089"/>
                        </a:lnTo>
                        <a:lnTo>
                          <a:pt x="0" y="1180"/>
                        </a:lnTo>
                        <a:lnTo>
                          <a:pt x="545" y="1225"/>
                        </a:lnTo>
                        <a:lnTo>
                          <a:pt x="998" y="908"/>
                        </a:lnTo>
                        <a:lnTo>
                          <a:pt x="953" y="91"/>
                        </a:lnTo>
                        <a:lnTo>
                          <a:pt x="227" y="0"/>
                        </a:lnTo>
                        <a:close/>
                      </a:path>
                    </a:pathLst>
                  </a:custGeom>
                  <a:blipFill dpi="0" rotWithShape="1">
                    <a:blip r:embed="rId7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246804" name="Group 20"/>
              <p:cNvGrpSpPr>
                <a:grpSpLocks noChangeAspect="1"/>
              </p:cNvGrpSpPr>
              <p:nvPr/>
            </p:nvGrpSpPr>
            <p:grpSpPr bwMode="auto">
              <a:xfrm>
                <a:off x="1066" y="210"/>
                <a:ext cx="1406" cy="1088"/>
                <a:chOff x="1066" y="210"/>
                <a:chExt cx="1406" cy="1088"/>
              </a:xfrm>
            </p:grpSpPr>
            <p:sp>
              <p:nvSpPr>
                <p:cNvPr id="246805" name="Freeform 21"/>
                <p:cNvSpPr>
                  <a:spLocks noChangeAspect="1"/>
                </p:cNvSpPr>
                <p:nvPr/>
              </p:nvSpPr>
              <p:spPr bwMode="auto">
                <a:xfrm>
                  <a:off x="1066" y="663"/>
                  <a:ext cx="816" cy="635"/>
                </a:xfrm>
                <a:custGeom>
                  <a:avLst/>
                  <a:gdLst>
                    <a:gd name="T0" fmla="*/ 816 w 816"/>
                    <a:gd name="T1" fmla="*/ 499 h 635"/>
                    <a:gd name="T2" fmla="*/ 635 w 816"/>
                    <a:gd name="T3" fmla="*/ 635 h 635"/>
                    <a:gd name="T4" fmla="*/ 45 w 816"/>
                    <a:gd name="T5" fmla="*/ 136 h 635"/>
                    <a:gd name="T6" fmla="*/ 0 w 816"/>
                    <a:gd name="T7" fmla="*/ 0 h 635"/>
                    <a:gd name="T8" fmla="*/ 816 w 816"/>
                    <a:gd name="T9" fmla="*/ 499 h 6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6" h="635">
                      <a:moveTo>
                        <a:pt x="816" y="499"/>
                      </a:moveTo>
                      <a:lnTo>
                        <a:pt x="635" y="635"/>
                      </a:lnTo>
                      <a:lnTo>
                        <a:pt x="45" y="136"/>
                      </a:lnTo>
                      <a:lnTo>
                        <a:pt x="0" y="0"/>
                      </a:lnTo>
                      <a:lnTo>
                        <a:pt x="816" y="499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9900"/>
                    </a:gs>
                    <a:gs pos="100000">
                      <a:srgbClr val="009900">
                        <a:gamma/>
                        <a:invGamma/>
                      </a:srgbClr>
                    </a:gs>
                  </a:gsLst>
                  <a:lin ang="5400000" scaled="1"/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806" name="Freeform 22"/>
                <p:cNvSpPr>
                  <a:spLocks noChangeAspect="1"/>
                </p:cNvSpPr>
                <p:nvPr/>
              </p:nvSpPr>
              <p:spPr bwMode="auto">
                <a:xfrm>
                  <a:off x="1474" y="210"/>
                  <a:ext cx="680" cy="907"/>
                </a:xfrm>
                <a:custGeom>
                  <a:avLst/>
                  <a:gdLst>
                    <a:gd name="T0" fmla="*/ 453 w 680"/>
                    <a:gd name="T1" fmla="*/ 907 h 907"/>
                    <a:gd name="T2" fmla="*/ 680 w 680"/>
                    <a:gd name="T3" fmla="*/ 771 h 907"/>
                    <a:gd name="T4" fmla="*/ 0 w 680"/>
                    <a:gd name="T5" fmla="*/ 0 h 907"/>
                    <a:gd name="T6" fmla="*/ 0 w 680"/>
                    <a:gd name="T7" fmla="*/ 136 h 907"/>
                    <a:gd name="T8" fmla="*/ 453 w 680"/>
                    <a:gd name="T9" fmla="*/ 907 h 9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0" h="907">
                      <a:moveTo>
                        <a:pt x="453" y="907"/>
                      </a:moveTo>
                      <a:lnTo>
                        <a:pt x="680" y="771"/>
                      </a:lnTo>
                      <a:lnTo>
                        <a:pt x="0" y="0"/>
                      </a:lnTo>
                      <a:lnTo>
                        <a:pt x="0" y="136"/>
                      </a:lnTo>
                      <a:lnTo>
                        <a:pt x="453" y="90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9900"/>
                    </a:gs>
                    <a:gs pos="100000">
                      <a:srgbClr val="009900">
                        <a:gamma/>
                        <a:shade val="90980"/>
                        <a:invGamma/>
                      </a:srgbClr>
                    </a:gs>
                  </a:gsLst>
                  <a:lin ang="5400000" scaled="1"/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807" name="Freeform 23"/>
                <p:cNvSpPr>
                  <a:spLocks noChangeAspect="1"/>
                </p:cNvSpPr>
                <p:nvPr/>
              </p:nvSpPr>
              <p:spPr bwMode="auto">
                <a:xfrm>
                  <a:off x="2064" y="346"/>
                  <a:ext cx="408" cy="544"/>
                </a:xfrm>
                <a:custGeom>
                  <a:avLst/>
                  <a:gdLst>
                    <a:gd name="T0" fmla="*/ 226 w 408"/>
                    <a:gd name="T1" fmla="*/ 544 h 544"/>
                    <a:gd name="T2" fmla="*/ 408 w 408"/>
                    <a:gd name="T3" fmla="*/ 499 h 544"/>
                    <a:gd name="T4" fmla="*/ 90 w 408"/>
                    <a:gd name="T5" fmla="*/ 0 h 544"/>
                    <a:gd name="T6" fmla="*/ 0 w 408"/>
                    <a:gd name="T7" fmla="*/ 90 h 544"/>
                    <a:gd name="T8" fmla="*/ 226 w 408"/>
                    <a:gd name="T9" fmla="*/ 544 h 5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8" h="544">
                      <a:moveTo>
                        <a:pt x="226" y="544"/>
                      </a:moveTo>
                      <a:lnTo>
                        <a:pt x="408" y="499"/>
                      </a:lnTo>
                      <a:lnTo>
                        <a:pt x="90" y="0"/>
                      </a:lnTo>
                      <a:lnTo>
                        <a:pt x="0" y="90"/>
                      </a:lnTo>
                      <a:lnTo>
                        <a:pt x="226" y="54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9900"/>
                    </a:gs>
                    <a:gs pos="100000">
                      <a:srgbClr val="009900">
                        <a:gamma/>
                        <a:tint val="78824"/>
                        <a:invGamma/>
                      </a:srgbClr>
                    </a:gs>
                  </a:gsLst>
                  <a:lin ang="5400000" scaled="1"/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246816" name="Group 32"/>
          <p:cNvGrpSpPr/>
          <p:nvPr/>
        </p:nvGrpSpPr>
        <p:grpSpPr bwMode="auto">
          <a:xfrm>
            <a:off x="1143000" y="2144713"/>
            <a:ext cx="7086600" cy="1589087"/>
            <a:chOff x="720" y="1351"/>
            <a:chExt cx="4464" cy="1001"/>
          </a:xfrm>
        </p:grpSpPr>
        <p:sp>
          <p:nvSpPr>
            <p:cNvPr id="246808" name="Rectangle 24"/>
            <p:cNvSpPr>
              <a:spLocks noChangeArrowheads="1"/>
            </p:cNvSpPr>
            <p:nvPr/>
          </p:nvSpPr>
          <p:spPr bwMode="auto">
            <a:xfrm>
              <a:off x="720" y="1440"/>
              <a:ext cx="4464" cy="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lnSpc>
                  <a:spcPct val="120000"/>
                </a:lnSpc>
              </a:pPr>
              <a:r>
                <a:rPr lang="en-US" altLang="zh-CN" dirty="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rPr>
                <a:t>    </a:t>
              </a:r>
              <a:r>
                <a:rPr lang="zh-CN" altLang="en-US" dirty="0">
                  <a:latin typeface="楷体_GB2312" pitchFamily="49" charset="-122"/>
                  <a:ea typeface="楷体_GB2312" pitchFamily="49" charset="-122"/>
                </a:rPr>
                <a:t>在概率公式           中</a:t>
              </a:r>
              <a:r>
                <a:rPr lang="en-US" altLang="zh-CN" dirty="0">
                  <a:latin typeface="楷体_GB2312" pitchFamily="49" charset="-122"/>
                  <a:ea typeface="楷体_GB2312" pitchFamily="49" charset="-122"/>
                </a:rPr>
                <a:t>m</a:t>
              </a:r>
              <a:r>
                <a:rPr lang="zh-CN" altLang="en-US" dirty="0">
                  <a:latin typeface="楷体_GB2312" pitchFamily="49" charset="-122"/>
                  <a:ea typeface="楷体_GB2312" pitchFamily="49" charset="-122"/>
                </a:rPr>
                <a:t>、</a:t>
              </a:r>
              <a:r>
                <a:rPr lang="en-US" altLang="zh-CN" dirty="0">
                  <a:latin typeface="楷体_GB2312" pitchFamily="49" charset="-122"/>
                  <a:ea typeface="楷体_GB2312" pitchFamily="49" charset="-122"/>
                </a:rPr>
                <a:t>n</a:t>
              </a:r>
              <a:r>
                <a:rPr lang="zh-CN" altLang="en-US" dirty="0">
                  <a:latin typeface="楷体_GB2312" pitchFamily="49" charset="-122"/>
                  <a:ea typeface="楷体_GB2312" pitchFamily="49" charset="-122"/>
                </a:rPr>
                <a:t>取何值， </a:t>
              </a:r>
              <a:r>
                <a:rPr lang="en-US" altLang="zh-CN" dirty="0">
                  <a:latin typeface="楷体_GB2312" pitchFamily="49" charset="-122"/>
                  <a:ea typeface="楷体_GB2312" pitchFamily="49" charset="-122"/>
                </a:rPr>
                <a:t>m</a:t>
              </a:r>
              <a:r>
                <a:rPr lang="zh-CN" altLang="en-US" dirty="0">
                  <a:latin typeface="楷体_GB2312" pitchFamily="49" charset="-122"/>
                  <a:ea typeface="楷体_GB2312" pitchFamily="49" charset="-122"/>
                </a:rPr>
                <a:t>、</a:t>
              </a:r>
              <a:r>
                <a:rPr lang="en-US" altLang="zh-CN" dirty="0">
                  <a:latin typeface="楷体_GB2312" pitchFamily="49" charset="-122"/>
                  <a:ea typeface="楷体_GB2312" pitchFamily="49" charset="-122"/>
                </a:rPr>
                <a:t>n</a:t>
              </a:r>
              <a:r>
                <a:rPr lang="zh-CN" altLang="en-US" dirty="0">
                  <a:latin typeface="楷体_GB2312" pitchFamily="49" charset="-122"/>
                  <a:ea typeface="楷体_GB2312" pitchFamily="49" charset="-122"/>
                </a:rPr>
                <a:t>之间的数量关系，</a:t>
              </a:r>
              <a:r>
                <a:rPr lang="en-US" altLang="zh-CN" dirty="0">
                  <a:latin typeface="楷体_GB2312" pitchFamily="49" charset="-122"/>
                  <a:ea typeface="楷体_GB2312" pitchFamily="49" charset="-122"/>
                </a:rPr>
                <a:t>P</a:t>
              </a:r>
              <a:r>
                <a:rPr lang="zh-CN" altLang="en-US" dirty="0">
                  <a:latin typeface="楷体_GB2312" pitchFamily="49" charset="-122"/>
                  <a:ea typeface="楷体_GB2312" pitchFamily="49" charset="-122"/>
                </a:rPr>
                <a:t>（</a:t>
              </a:r>
              <a:r>
                <a:rPr lang="en-US" altLang="zh-CN" dirty="0">
                  <a:latin typeface="楷体_GB2312" pitchFamily="49" charset="-122"/>
                  <a:ea typeface="楷体_GB2312" pitchFamily="49" charset="-122"/>
                </a:rPr>
                <a:t>A</a:t>
              </a:r>
              <a:r>
                <a:rPr lang="zh-CN" altLang="en-US" dirty="0">
                  <a:latin typeface="楷体_GB2312" pitchFamily="49" charset="-122"/>
                  <a:ea typeface="楷体_GB2312" pitchFamily="49" charset="-122"/>
                </a:rPr>
                <a:t>）的取值范围。</a:t>
              </a:r>
              <a:r>
                <a:rPr lang="zh-CN" altLang="en-US" dirty="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rPr>
                <a:t> </a:t>
              </a:r>
            </a:p>
          </p:txBody>
        </p:sp>
        <p:graphicFrame>
          <p:nvGraphicFramePr>
            <p:cNvPr id="246810" name="Object 26"/>
            <p:cNvGraphicFramePr>
              <a:graphicFrameLocks noChangeAspect="1"/>
            </p:cNvGraphicFramePr>
            <p:nvPr/>
          </p:nvGraphicFramePr>
          <p:xfrm>
            <a:off x="2400" y="1351"/>
            <a:ext cx="1200" cy="5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829" name="Equation" r:id="rId8" imgW="876300" imgH="520700" progId="Equation.DSMT4">
                    <p:embed/>
                  </p:oleObj>
                </mc:Choice>
                <mc:Fallback>
                  <p:oleObj name="Equation" r:id="rId8" imgW="876300" imgH="520700" progId="Equation.DSMT4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0" y="1351"/>
                          <a:ext cx="1200" cy="56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6817" name="Group 33"/>
          <p:cNvGrpSpPr/>
          <p:nvPr/>
        </p:nvGrpSpPr>
        <p:grpSpPr bwMode="auto">
          <a:xfrm>
            <a:off x="381000" y="3860800"/>
            <a:ext cx="6553200" cy="1168400"/>
            <a:chOff x="240" y="2432"/>
            <a:chExt cx="4128" cy="736"/>
          </a:xfrm>
        </p:grpSpPr>
        <p:sp>
          <p:nvSpPr>
            <p:cNvPr id="246812" name="Text Box 28"/>
            <p:cNvSpPr txBox="1">
              <a:spLocks noChangeArrowheads="1"/>
            </p:cNvSpPr>
            <p:nvPr/>
          </p:nvSpPr>
          <p:spPr bwMode="auto">
            <a:xfrm>
              <a:off x="240" y="2432"/>
              <a:ext cx="4128" cy="7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lvl="4" fontAlgn="ctr">
                <a:lnSpc>
                  <a:spcPct val="120000"/>
                </a:lnSpc>
              </a:pPr>
              <a:r>
                <a:rPr lang="en-US" altLang="zh-CN" dirty="0">
                  <a:solidFill>
                    <a:srgbClr val="3333FF"/>
                  </a:solidFill>
                  <a:ea typeface="楷体_GB2312" pitchFamily="49" charset="-122"/>
                </a:rPr>
                <a:t>0 ≤</a:t>
              </a:r>
              <a:r>
                <a:rPr lang="en-US" altLang="zh-CN" b="0" dirty="0">
                  <a:ea typeface="楷体_GB2312" pitchFamily="49" charset="-122"/>
                </a:rPr>
                <a:t> </a:t>
              </a:r>
              <a:r>
                <a:rPr lang="en-US" altLang="zh-CN" dirty="0" err="1">
                  <a:solidFill>
                    <a:srgbClr val="3333FF"/>
                  </a:solidFill>
                  <a:ea typeface="楷体_GB2312" pitchFamily="49" charset="-122"/>
                </a:rPr>
                <a:t>m≤n</a:t>
              </a:r>
              <a:r>
                <a:rPr lang="en-US" altLang="zh-CN" dirty="0">
                  <a:solidFill>
                    <a:srgbClr val="3333FF"/>
                  </a:solidFill>
                  <a:ea typeface="楷体_GB2312" pitchFamily="49" charset="-122"/>
                </a:rPr>
                <a:t>,   m</a:t>
              </a:r>
              <a:r>
                <a:rPr lang="zh-CN" altLang="en-US" dirty="0">
                  <a:solidFill>
                    <a:srgbClr val="3333FF"/>
                  </a:solidFill>
                  <a:ea typeface="楷体_GB2312" pitchFamily="49" charset="-122"/>
                </a:rPr>
                <a:t>、</a:t>
              </a:r>
              <a:r>
                <a:rPr lang="en-US" altLang="zh-CN" dirty="0">
                  <a:solidFill>
                    <a:srgbClr val="3333FF"/>
                  </a:solidFill>
                  <a:ea typeface="楷体_GB2312" pitchFamily="49" charset="-122"/>
                </a:rPr>
                <a:t>n</a:t>
              </a:r>
              <a:r>
                <a:rPr lang="zh-CN" altLang="en-US" dirty="0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</a:rPr>
                <a:t>为自然数</a:t>
              </a:r>
              <a:endParaRPr lang="zh-CN" altLang="en-US" dirty="0">
                <a:solidFill>
                  <a:srgbClr val="3333FF"/>
                </a:solidFill>
                <a:ea typeface="楷体_GB2312" pitchFamily="49" charset="-122"/>
              </a:endParaRPr>
            </a:p>
            <a:p>
              <a:pPr lvl="4" fontAlgn="ctr">
                <a:lnSpc>
                  <a:spcPct val="120000"/>
                </a:lnSpc>
              </a:pPr>
              <a:r>
                <a:rPr lang="zh-CN" altLang="en-US" dirty="0">
                  <a:solidFill>
                    <a:srgbClr val="3333FF"/>
                  </a:solidFill>
                  <a:ea typeface="楷体_GB2312" pitchFamily="49" charset="-122"/>
                </a:rPr>
                <a:t>∵</a:t>
              </a:r>
              <a:r>
                <a:rPr lang="en-US" altLang="zh-CN" dirty="0">
                  <a:solidFill>
                    <a:srgbClr val="3333FF"/>
                  </a:solidFill>
                  <a:ea typeface="楷体_GB2312" pitchFamily="49" charset="-122"/>
                </a:rPr>
                <a:t>0 ≤    ≤ 1, ∴0≤P(A) ≤1.</a:t>
              </a:r>
            </a:p>
          </p:txBody>
        </p:sp>
        <p:sp>
          <p:nvSpPr>
            <p:cNvPr id="246813" name="Text Box 29"/>
            <p:cNvSpPr txBox="1">
              <a:spLocks noChangeArrowheads="1"/>
            </p:cNvSpPr>
            <p:nvPr/>
          </p:nvSpPr>
          <p:spPr bwMode="auto">
            <a:xfrm>
              <a:off x="1968" y="2784"/>
              <a:ext cx="24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lnSpc>
                  <a:spcPct val="72000"/>
                </a:lnSpc>
              </a:pPr>
              <a:r>
                <a:rPr lang="en-US" altLang="zh-CN" u="sng" dirty="0">
                  <a:solidFill>
                    <a:srgbClr val="3333FF"/>
                  </a:solidFill>
                  <a:ea typeface="宋体" panose="02010600030101010101" pitchFamily="2" charset="-122"/>
                </a:rPr>
                <a:t>m </a:t>
              </a:r>
            </a:p>
            <a:p>
              <a:pPr algn="just">
                <a:lnSpc>
                  <a:spcPct val="72000"/>
                </a:lnSpc>
              </a:pPr>
              <a:r>
                <a:rPr lang="en-US" altLang="zh-CN" dirty="0">
                  <a:solidFill>
                    <a:srgbClr val="3333FF"/>
                  </a:solidFill>
                  <a:ea typeface="宋体" panose="02010600030101010101" pitchFamily="2" charset="-122"/>
                </a:rPr>
                <a:t> n</a:t>
              </a:r>
              <a:endParaRPr lang="en-US" altLang="zh-CN" dirty="0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46814" name="Rectangle 30"/>
          <p:cNvSpPr>
            <a:spLocks noChangeArrowheads="1"/>
          </p:cNvSpPr>
          <p:nvPr/>
        </p:nvSpPr>
        <p:spPr bwMode="auto">
          <a:xfrm>
            <a:off x="1143000" y="5073650"/>
            <a:ext cx="7239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当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m=n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时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,A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为</a:t>
            </a:r>
            <a:r>
              <a:rPr lang="zh-CN" altLang="en-US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必然事件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，概率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P(A)=1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，</a:t>
            </a:r>
          </a:p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当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m=0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时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,A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为</a:t>
            </a:r>
            <a:r>
              <a:rPr lang="zh-CN" altLang="en-US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不可能事件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，概率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P(A)=0.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467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467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67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85" decel="100000"/>
                                        <p:tgtEl>
                                          <p:spTgt spid="2467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385" decel="100000"/>
                                        <p:tgtEl>
                                          <p:spTgt spid="2467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67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385" fill="hold"/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85" decel="100000"/>
                                        <p:tgtEl>
                                          <p:spTgt spid="2468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85" decel="100000"/>
                                        <p:tgtEl>
                                          <p:spTgt spid="2468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68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246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6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246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6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85" decel="100000"/>
                                        <p:tgtEl>
                                          <p:spTgt spid="2468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385" decel="100000"/>
                                        <p:tgtEl>
                                          <p:spTgt spid="2468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68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385" fill="hold"/>
                                        <p:tgtEl>
                                          <p:spTgt spid="246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6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385" fill="hold"/>
                                        <p:tgtEl>
                                          <p:spTgt spid="246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6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85" decel="100000"/>
                                        <p:tgtEl>
                                          <p:spTgt spid="2468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385" decel="100000"/>
                                        <p:tgtEl>
                                          <p:spTgt spid="2468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68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385" fill="hold"/>
                                        <p:tgtEl>
                                          <p:spTgt spid="246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6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385" fill="hold"/>
                                        <p:tgtEl>
                                          <p:spTgt spid="246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6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8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Text Box 2"/>
          <p:cNvSpPr txBox="1">
            <a:spLocks noChangeArrowheads="1"/>
          </p:cNvSpPr>
          <p:nvPr/>
        </p:nvSpPr>
        <p:spPr bwMode="auto">
          <a:xfrm>
            <a:off x="1447800" y="774700"/>
            <a:ext cx="69342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dirty="0">
                <a:latin typeface="新宋体" panose="02010609030101010101" charset="-122"/>
                <a:ea typeface="新宋体" panose="02010609030101010101" charset="-122"/>
              </a:rPr>
              <a:t>例</a:t>
            </a:r>
            <a:r>
              <a:rPr lang="en-US" altLang="zh-CN" dirty="0">
                <a:latin typeface="新宋体" panose="02010609030101010101" charset="-122"/>
                <a:ea typeface="新宋体" panose="02010609030101010101" charset="-122"/>
              </a:rPr>
              <a:t>1 </a:t>
            </a:r>
            <a:r>
              <a:rPr lang="zh-CN" altLang="en-US" dirty="0">
                <a:latin typeface="新宋体" panose="02010609030101010101" charset="-122"/>
                <a:ea typeface="新宋体" panose="02010609030101010101" charset="-122"/>
              </a:rPr>
              <a:t>掷</a:t>
            </a:r>
            <a:r>
              <a:rPr lang="en-US" altLang="zh-CN" dirty="0">
                <a:latin typeface="新宋体" panose="02010609030101010101" charset="-122"/>
                <a:ea typeface="新宋体" panose="02010609030101010101" charset="-122"/>
              </a:rPr>
              <a:t>1</a:t>
            </a:r>
            <a:r>
              <a:rPr lang="zh-CN" altLang="en-US" dirty="0">
                <a:latin typeface="新宋体" panose="02010609030101010101" charset="-122"/>
                <a:ea typeface="新宋体" panose="02010609030101010101" charset="-122"/>
              </a:rPr>
              <a:t>个质地均匀的正方体骰子，观察向上一面的点数，</a:t>
            </a:r>
          </a:p>
          <a:p>
            <a:r>
              <a:rPr lang="zh-CN" altLang="en-US" dirty="0">
                <a:latin typeface="新宋体" panose="02010609030101010101" charset="-122"/>
                <a:ea typeface="新宋体" panose="02010609030101010101" charset="-122"/>
              </a:rPr>
              <a:t>（</a:t>
            </a:r>
            <a:r>
              <a:rPr lang="en-US" altLang="zh-CN" dirty="0">
                <a:latin typeface="新宋体" panose="02010609030101010101" charset="-122"/>
                <a:ea typeface="新宋体" panose="02010609030101010101" charset="-122"/>
              </a:rPr>
              <a:t>1</a:t>
            </a:r>
            <a:r>
              <a:rPr lang="zh-CN" altLang="en-US" dirty="0">
                <a:latin typeface="新宋体" panose="02010609030101010101" charset="-122"/>
                <a:ea typeface="新宋体" panose="02010609030101010101" charset="-122"/>
              </a:rPr>
              <a:t>）求掷得点数为</a:t>
            </a:r>
            <a:r>
              <a:rPr lang="en-US" altLang="zh-CN" dirty="0">
                <a:latin typeface="新宋体" panose="02010609030101010101" charset="-122"/>
                <a:ea typeface="新宋体" panose="02010609030101010101" charset="-122"/>
              </a:rPr>
              <a:t>2</a:t>
            </a:r>
            <a:r>
              <a:rPr lang="zh-CN" altLang="en-US" dirty="0">
                <a:latin typeface="新宋体" panose="02010609030101010101" charset="-122"/>
                <a:ea typeface="新宋体" panose="02010609030101010101" charset="-122"/>
              </a:rPr>
              <a:t>或</a:t>
            </a:r>
            <a:r>
              <a:rPr lang="en-US" altLang="zh-CN" dirty="0">
                <a:latin typeface="新宋体" panose="02010609030101010101" charset="-122"/>
                <a:ea typeface="新宋体" panose="02010609030101010101" charset="-122"/>
              </a:rPr>
              <a:t>4</a:t>
            </a:r>
            <a:r>
              <a:rPr lang="zh-CN" altLang="en-US" dirty="0">
                <a:latin typeface="新宋体" panose="02010609030101010101" charset="-122"/>
                <a:ea typeface="新宋体" panose="02010609030101010101" charset="-122"/>
              </a:rPr>
              <a:t>或</a:t>
            </a:r>
            <a:r>
              <a:rPr lang="en-US" altLang="zh-CN" dirty="0">
                <a:latin typeface="新宋体" panose="02010609030101010101" charset="-122"/>
                <a:ea typeface="新宋体" panose="02010609030101010101" charset="-122"/>
              </a:rPr>
              <a:t>6</a:t>
            </a:r>
            <a:r>
              <a:rPr lang="zh-CN" altLang="en-US" dirty="0">
                <a:latin typeface="新宋体" panose="02010609030101010101" charset="-122"/>
                <a:ea typeface="新宋体" panose="02010609030101010101" charset="-122"/>
              </a:rPr>
              <a:t>的概率；    </a:t>
            </a:r>
          </a:p>
          <a:p>
            <a:r>
              <a:rPr lang="zh-CN" altLang="en-US" dirty="0">
                <a:latin typeface="新宋体" panose="02010609030101010101" charset="-122"/>
                <a:ea typeface="新宋体" panose="02010609030101010101" charset="-122"/>
              </a:rPr>
              <a:t>（</a:t>
            </a:r>
            <a:r>
              <a:rPr lang="en-US" altLang="zh-CN" dirty="0">
                <a:latin typeface="新宋体" panose="02010609030101010101" charset="-122"/>
                <a:ea typeface="新宋体" panose="02010609030101010101" charset="-122"/>
              </a:rPr>
              <a:t>2</a:t>
            </a:r>
            <a:r>
              <a:rPr lang="zh-CN" altLang="en-US" dirty="0">
                <a:latin typeface="新宋体" panose="02010609030101010101" charset="-122"/>
                <a:ea typeface="新宋体" panose="02010609030101010101" charset="-122"/>
              </a:rPr>
              <a:t>）小明在做掷骰子的试验时，前五次都没掷得点数</a:t>
            </a:r>
            <a:r>
              <a:rPr lang="en-US" altLang="zh-CN" dirty="0">
                <a:latin typeface="新宋体" panose="02010609030101010101" charset="-122"/>
                <a:ea typeface="新宋体" panose="02010609030101010101" charset="-122"/>
              </a:rPr>
              <a:t>2</a:t>
            </a:r>
            <a:r>
              <a:rPr lang="zh-CN" altLang="en-US" dirty="0">
                <a:latin typeface="新宋体" panose="02010609030101010101" charset="-122"/>
                <a:ea typeface="新宋体" panose="02010609030101010101" charset="-122"/>
              </a:rPr>
              <a:t>，求他第六次掷得点数</a:t>
            </a:r>
            <a:r>
              <a:rPr lang="en-US" altLang="zh-CN" dirty="0">
                <a:latin typeface="新宋体" panose="02010609030101010101" charset="-122"/>
                <a:ea typeface="新宋体" panose="02010609030101010101" charset="-122"/>
              </a:rPr>
              <a:t>2</a:t>
            </a:r>
            <a:r>
              <a:rPr lang="zh-CN" altLang="en-US" dirty="0">
                <a:latin typeface="新宋体" panose="02010609030101010101" charset="-122"/>
                <a:ea typeface="新宋体" panose="02010609030101010101" charset="-122"/>
              </a:rPr>
              <a:t>的概率。 </a:t>
            </a:r>
          </a:p>
        </p:txBody>
      </p:sp>
      <p:sp>
        <p:nvSpPr>
          <p:cNvPr id="254986" name="Rectangle 10"/>
          <p:cNvSpPr>
            <a:spLocks noChangeArrowheads="1"/>
          </p:cNvSpPr>
          <p:nvPr/>
        </p:nvSpPr>
        <p:spPr bwMode="auto">
          <a:xfrm>
            <a:off x="-706438" y="3624263"/>
            <a:ext cx="2222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1200" b="0"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altLang="zh-CN" sz="18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54987" name="Picture 11" descr="Dsc0028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24400" y="3684588"/>
            <a:ext cx="3352800" cy="241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4988" name="Picture 12" descr="掷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3000" y="3638550"/>
            <a:ext cx="32766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4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4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4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4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4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4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4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4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8" name="Rectangle 4"/>
          <p:cNvSpPr>
            <a:spLocks noChangeArrowheads="1"/>
          </p:cNvSpPr>
          <p:nvPr/>
        </p:nvSpPr>
        <p:spPr bwMode="auto">
          <a:xfrm>
            <a:off x="1219200" y="1600200"/>
            <a:ext cx="70104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zh-CN" altLang="en-US" dirty="0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</a:rPr>
              <a:t>解：掷</a:t>
            </a:r>
            <a:r>
              <a:rPr lang="en-US" altLang="zh-CN" dirty="0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dirty="0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</a:rPr>
              <a:t>个质地均匀的正方体骰子，向上一面的点数可能为</a:t>
            </a:r>
            <a:r>
              <a:rPr lang="en-US" altLang="zh-CN" dirty="0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dirty="0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</a:rPr>
              <a:t>，</a:t>
            </a:r>
            <a:r>
              <a:rPr lang="en-US" altLang="zh-CN" dirty="0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dirty="0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</a:rPr>
              <a:t>，</a:t>
            </a:r>
            <a:r>
              <a:rPr lang="en-US" altLang="zh-CN" dirty="0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dirty="0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</a:rPr>
              <a:t>，</a:t>
            </a:r>
            <a:r>
              <a:rPr lang="en-US" altLang="zh-CN" dirty="0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</a:rPr>
              <a:t>4</a:t>
            </a:r>
            <a:r>
              <a:rPr lang="zh-CN" altLang="en-US" dirty="0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</a:rPr>
              <a:t>，</a:t>
            </a:r>
            <a:r>
              <a:rPr lang="en-US" altLang="zh-CN" dirty="0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</a:rPr>
              <a:t>5</a:t>
            </a:r>
            <a:r>
              <a:rPr lang="zh-CN" altLang="en-US" dirty="0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</a:rPr>
              <a:t>，</a:t>
            </a:r>
            <a:r>
              <a:rPr lang="en-US" altLang="zh-CN" dirty="0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</a:rPr>
              <a:t>6</a:t>
            </a:r>
            <a:r>
              <a:rPr lang="zh-CN" altLang="en-US" dirty="0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</a:rPr>
              <a:t>，共</a:t>
            </a:r>
            <a:r>
              <a:rPr lang="en-US" altLang="zh-CN" dirty="0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</a:rPr>
              <a:t>6</a:t>
            </a:r>
            <a:r>
              <a:rPr lang="zh-CN" altLang="en-US" dirty="0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</a:rPr>
              <a:t>种。这些点数出现的可能性相等。</a:t>
            </a:r>
          </a:p>
        </p:txBody>
      </p:sp>
      <p:grpSp>
        <p:nvGrpSpPr>
          <p:cNvPr id="257036" name="Group 12"/>
          <p:cNvGrpSpPr/>
          <p:nvPr/>
        </p:nvGrpSpPr>
        <p:grpSpPr bwMode="auto">
          <a:xfrm>
            <a:off x="1219200" y="3048000"/>
            <a:ext cx="7239000" cy="1092200"/>
            <a:chOff x="768" y="1536"/>
            <a:chExt cx="4560" cy="688"/>
          </a:xfrm>
        </p:grpSpPr>
        <p:sp>
          <p:nvSpPr>
            <p:cNvPr id="257030" name="Rectangle 6"/>
            <p:cNvSpPr>
              <a:spLocks noChangeArrowheads="1"/>
            </p:cNvSpPr>
            <p:nvPr/>
          </p:nvSpPr>
          <p:spPr bwMode="auto">
            <a:xfrm>
              <a:off x="768" y="1536"/>
              <a:ext cx="4560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zh-CN" altLang="en-US" dirty="0">
                  <a:solidFill>
                    <a:srgbClr val="3333FF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（</a:t>
              </a:r>
              <a:r>
                <a:rPr lang="en-US" altLang="zh-CN" dirty="0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dirty="0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  <a:cs typeface="Times New Roman" panose="02020603050405020304" pitchFamily="18" charset="0"/>
                </a:rPr>
                <a:t>）掷得点数为</a:t>
              </a:r>
              <a:r>
                <a:rPr lang="en-US" altLang="zh-CN" dirty="0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  <a:cs typeface="Times New Roman" panose="02020603050405020304" pitchFamily="18" charset="0"/>
                </a:rPr>
                <a:t>2</a:t>
              </a:r>
              <a:r>
                <a:rPr lang="zh-CN" altLang="en-US" dirty="0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  <a:cs typeface="Times New Roman" panose="02020603050405020304" pitchFamily="18" charset="0"/>
                </a:rPr>
                <a:t>或</a:t>
              </a:r>
              <a:r>
                <a:rPr lang="en-US" altLang="zh-CN" dirty="0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  <a:cs typeface="Times New Roman" panose="02020603050405020304" pitchFamily="18" charset="0"/>
                </a:rPr>
                <a:t>4</a:t>
              </a:r>
              <a:r>
                <a:rPr lang="zh-CN" altLang="en-US" dirty="0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  <a:cs typeface="Times New Roman" panose="02020603050405020304" pitchFamily="18" charset="0"/>
                </a:rPr>
                <a:t>或</a:t>
              </a:r>
              <a:r>
                <a:rPr lang="en-US" altLang="zh-CN" dirty="0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  <a:cs typeface="Times New Roman" panose="02020603050405020304" pitchFamily="18" charset="0"/>
                </a:rPr>
                <a:t>6(</a:t>
              </a:r>
              <a:r>
                <a:rPr lang="zh-CN" altLang="en-US" dirty="0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  <a:cs typeface="Times New Roman" panose="02020603050405020304" pitchFamily="18" charset="0"/>
                </a:rPr>
                <a:t>记为事件</a:t>
              </a:r>
              <a:r>
                <a:rPr lang="en-US" altLang="zh-CN" dirty="0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  <a:cs typeface="Times New Roman" panose="02020603050405020304" pitchFamily="18" charset="0"/>
                </a:rPr>
                <a:t>A)</a:t>
              </a:r>
              <a:r>
                <a:rPr lang="zh-CN" altLang="en-US" dirty="0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  <a:cs typeface="Times New Roman" panose="02020603050405020304" pitchFamily="18" charset="0"/>
                </a:rPr>
                <a:t>有</a:t>
              </a:r>
              <a:r>
                <a:rPr lang="en-US" altLang="zh-CN" dirty="0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  <a:cs typeface="Times New Roman" panose="02020603050405020304" pitchFamily="18" charset="0"/>
                </a:rPr>
                <a:t>3</a:t>
              </a:r>
              <a:r>
                <a:rPr lang="zh-CN" altLang="en-US" dirty="0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  <a:cs typeface="Times New Roman" panose="02020603050405020304" pitchFamily="18" charset="0"/>
                </a:rPr>
                <a:t>种   结果，因此</a:t>
              </a:r>
              <a:r>
                <a:rPr lang="en-US" altLang="zh-CN" dirty="0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  <a:cs typeface="Times New Roman" panose="02020603050405020304" pitchFamily="18" charset="0"/>
                </a:rPr>
                <a:t>P</a:t>
              </a:r>
              <a:r>
                <a:rPr lang="zh-CN" altLang="en-US" dirty="0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  <a:cs typeface="Times New Roman" panose="02020603050405020304" pitchFamily="18" charset="0"/>
                </a:rPr>
                <a:t>（</a:t>
              </a:r>
              <a:r>
                <a:rPr lang="en-US" altLang="zh-CN" dirty="0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  <a:cs typeface="Times New Roman" panose="02020603050405020304" pitchFamily="18" charset="0"/>
                </a:rPr>
                <a:t>A</a:t>
              </a:r>
              <a:r>
                <a:rPr lang="zh-CN" altLang="en-US" dirty="0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  <a:cs typeface="Times New Roman" panose="02020603050405020304" pitchFamily="18" charset="0"/>
                </a:rPr>
                <a:t>）</a:t>
              </a:r>
              <a:r>
                <a:rPr lang="zh-CN" altLang="en-US" dirty="0">
                  <a:solidFill>
                    <a:srgbClr val="3333FF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                   ；</a:t>
              </a:r>
              <a:endParaRPr lang="zh-CN" altLang="en-US" sz="4000" dirty="0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257031" name="Object 7"/>
            <p:cNvGraphicFramePr>
              <a:graphicFrameLocks noChangeAspect="1"/>
            </p:cNvGraphicFramePr>
            <p:nvPr/>
          </p:nvGraphicFramePr>
          <p:xfrm>
            <a:off x="2640" y="1776"/>
            <a:ext cx="1008" cy="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052" name="Equation" r:id="rId3" imgW="533400" imgH="393700" progId="Equation.DSMT4">
                    <p:embed/>
                  </p:oleObj>
                </mc:Choice>
                <mc:Fallback>
                  <p:oleObj name="Equation" r:id="rId3" imgW="533400" imgH="39370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0" y="1776"/>
                          <a:ext cx="1008" cy="4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7035" name="Group 11"/>
          <p:cNvGrpSpPr/>
          <p:nvPr/>
        </p:nvGrpSpPr>
        <p:grpSpPr bwMode="auto">
          <a:xfrm>
            <a:off x="1143000" y="4114800"/>
            <a:ext cx="7010400" cy="1981200"/>
            <a:chOff x="768" y="2208"/>
            <a:chExt cx="4416" cy="1248"/>
          </a:xfrm>
        </p:grpSpPr>
        <p:sp>
          <p:nvSpPr>
            <p:cNvPr id="257033" name="Rectangle 9"/>
            <p:cNvSpPr>
              <a:spLocks noChangeArrowheads="1"/>
            </p:cNvSpPr>
            <p:nvPr/>
          </p:nvSpPr>
          <p:spPr bwMode="auto">
            <a:xfrm>
              <a:off x="768" y="2208"/>
              <a:ext cx="4416" cy="1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zh-CN" altLang="en-US" dirty="0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  <a:cs typeface="Times New Roman" panose="02020603050405020304" pitchFamily="18" charset="0"/>
                </a:rPr>
                <a:t>（</a:t>
              </a:r>
              <a:r>
                <a:rPr lang="en-US" altLang="zh-CN" dirty="0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  <a:cs typeface="Times New Roman" panose="02020603050405020304" pitchFamily="18" charset="0"/>
                </a:rPr>
                <a:t>2</a:t>
              </a:r>
              <a:r>
                <a:rPr lang="zh-CN" altLang="en-US" dirty="0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  <a:cs typeface="Times New Roman" panose="02020603050405020304" pitchFamily="18" charset="0"/>
                </a:rPr>
                <a:t>）小明前五次都没掷得点数</a:t>
              </a:r>
              <a:r>
                <a:rPr lang="en-US" altLang="zh-CN" dirty="0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  <a:cs typeface="Times New Roman" panose="02020603050405020304" pitchFamily="18" charset="0"/>
                </a:rPr>
                <a:t>2</a:t>
              </a:r>
              <a:r>
                <a:rPr lang="zh-CN" altLang="en-US" dirty="0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  <a:cs typeface="Times New Roman" panose="02020603050405020304" pitchFamily="18" charset="0"/>
                </a:rPr>
                <a:t>，可他第六次掷得点数仍然可能为</a:t>
              </a:r>
              <a:r>
                <a:rPr lang="en-US" altLang="zh-CN" dirty="0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dirty="0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dirty="0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  <a:cs typeface="Times New Roman" panose="02020603050405020304" pitchFamily="18" charset="0"/>
                </a:rPr>
                <a:t>2</a:t>
              </a:r>
              <a:r>
                <a:rPr lang="zh-CN" altLang="en-US" dirty="0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dirty="0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  <a:cs typeface="Times New Roman" panose="02020603050405020304" pitchFamily="18" charset="0"/>
                </a:rPr>
                <a:t>3</a:t>
              </a:r>
              <a:r>
                <a:rPr lang="zh-CN" altLang="en-US" dirty="0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dirty="0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  <a:cs typeface="Times New Roman" panose="02020603050405020304" pitchFamily="18" charset="0"/>
                </a:rPr>
                <a:t>4</a:t>
              </a:r>
              <a:r>
                <a:rPr lang="zh-CN" altLang="en-US" dirty="0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dirty="0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  <a:cs typeface="Times New Roman" panose="02020603050405020304" pitchFamily="18" charset="0"/>
                </a:rPr>
                <a:t>5</a:t>
              </a:r>
              <a:r>
                <a:rPr lang="zh-CN" altLang="en-US" dirty="0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dirty="0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  <a:cs typeface="Times New Roman" panose="02020603050405020304" pitchFamily="18" charset="0"/>
                </a:rPr>
                <a:t>6</a:t>
              </a:r>
              <a:r>
                <a:rPr lang="zh-CN" altLang="en-US" dirty="0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  <a:cs typeface="Times New Roman" panose="02020603050405020304" pitchFamily="18" charset="0"/>
                </a:rPr>
                <a:t>，共</a:t>
              </a:r>
              <a:r>
                <a:rPr lang="en-US" altLang="zh-CN" dirty="0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  <a:cs typeface="Times New Roman" panose="02020603050405020304" pitchFamily="18" charset="0"/>
                </a:rPr>
                <a:t>6</a:t>
              </a:r>
              <a:r>
                <a:rPr lang="zh-CN" altLang="en-US" dirty="0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  <a:cs typeface="Times New Roman" panose="02020603050405020304" pitchFamily="18" charset="0"/>
                </a:rPr>
                <a:t>种。他第六次掷得点数</a:t>
              </a:r>
              <a:r>
                <a:rPr lang="en-US" altLang="zh-CN" dirty="0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  <a:cs typeface="Times New Roman" panose="02020603050405020304" pitchFamily="18" charset="0"/>
                </a:rPr>
                <a:t>2(</a:t>
              </a:r>
              <a:r>
                <a:rPr lang="zh-CN" altLang="en-US" dirty="0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  <a:cs typeface="Times New Roman" panose="02020603050405020304" pitchFamily="18" charset="0"/>
                </a:rPr>
                <a:t>记为事件</a:t>
              </a:r>
              <a:r>
                <a:rPr lang="en-US" altLang="zh-CN" dirty="0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  <a:cs typeface="Times New Roman" panose="02020603050405020304" pitchFamily="18" charset="0"/>
                </a:rPr>
                <a:t>B)</a:t>
              </a:r>
              <a:r>
                <a:rPr lang="zh-CN" altLang="en-US" dirty="0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  <a:cs typeface="Times New Roman" panose="02020603050405020304" pitchFamily="18" charset="0"/>
                </a:rPr>
                <a:t>有</a:t>
              </a:r>
              <a:r>
                <a:rPr lang="en-US" altLang="zh-CN" dirty="0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dirty="0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  <a:cs typeface="Times New Roman" panose="02020603050405020304" pitchFamily="18" charset="0"/>
                </a:rPr>
                <a:t>种结果，因此</a:t>
              </a:r>
              <a:r>
                <a:rPr lang="en-US" altLang="zh-CN" dirty="0">
                  <a:solidFill>
                    <a:srgbClr val="3333FF"/>
                  </a:solidFill>
                  <a:latin typeface="楷体_GB2312" pitchFamily="49" charset="-122"/>
                  <a:ea typeface="楷体_GB2312" pitchFamily="49" charset="-122"/>
                  <a:cs typeface="Times New Roman" panose="02020603050405020304" pitchFamily="18" charset="0"/>
                </a:rPr>
                <a:t>P(B)</a:t>
              </a:r>
              <a:r>
                <a:rPr lang="en-US" altLang="zh-CN" dirty="0">
                  <a:solidFill>
                    <a:srgbClr val="3333FF"/>
                  </a:solidFill>
                  <a:ea typeface="楷体_GB2312" pitchFamily="49" charset="-122"/>
                  <a:cs typeface="Times New Roman" panose="02020603050405020304" pitchFamily="18" charset="0"/>
                </a:rPr>
                <a:t>         .</a:t>
              </a:r>
              <a:endParaRPr lang="en-US" altLang="zh-CN" dirty="0">
                <a:solidFill>
                  <a:srgbClr val="3333FF"/>
                </a:solidFill>
                <a:latin typeface="Arial" panose="020B0604020202020204" pitchFamily="34" charset="0"/>
                <a:ea typeface="楷体_GB2312" pitchFamily="49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57034" name="Object 10"/>
            <p:cNvGraphicFramePr>
              <a:graphicFrameLocks noChangeAspect="1"/>
            </p:cNvGraphicFramePr>
            <p:nvPr/>
          </p:nvGraphicFramePr>
          <p:xfrm>
            <a:off x="2670" y="2976"/>
            <a:ext cx="402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053" name="Equation" r:id="rId5" imgW="266700" imgH="393065" progId="Equation.DSMT4">
                    <p:embed/>
                  </p:oleObj>
                </mc:Choice>
                <mc:Fallback>
                  <p:oleObj name="Equation" r:id="rId5" imgW="266700" imgH="393065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70" y="2976"/>
                          <a:ext cx="402" cy="4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57037" name="Picture 13" descr="图一些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06550" y="381000"/>
            <a:ext cx="10604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7038" name="Picture 14" descr="003388 (439)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86600" y="533400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7039" name="Picture 15" descr="003388 (439)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86600" y="609600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7040" name="Picture 16" descr="003388 (439)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67300" y="381000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7041" name="Picture 17" descr="003388 (439)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29200" y="381000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7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7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7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7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7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7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7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ChangeArrowheads="1"/>
          </p:cNvSpPr>
          <p:nvPr/>
        </p:nvSpPr>
        <p:spPr bwMode="auto">
          <a:xfrm>
            <a:off x="1143000" y="685800"/>
            <a:ext cx="723265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dirty="0">
                <a:latin typeface="新宋体" panose="02010609030101010101" charset="-122"/>
                <a:ea typeface="新宋体" panose="02010609030101010101" charset="-122"/>
              </a:rPr>
              <a:t>例</a:t>
            </a:r>
            <a:r>
              <a:rPr lang="en-US" altLang="zh-CN" dirty="0">
                <a:latin typeface="新宋体" panose="02010609030101010101" charset="-122"/>
                <a:ea typeface="新宋体" panose="02010609030101010101" charset="-122"/>
              </a:rPr>
              <a:t>2</a:t>
            </a:r>
            <a:r>
              <a:rPr lang="zh-CN" altLang="en-US" dirty="0">
                <a:latin typeface="新宋体" panose="02010609030101010101" charset="-122"/>
                <a:ea typeface="新宋体" panose="02010609030101010101" charset="-122"/>
              </a:rPr>
              <a:t>：口袋中一红三黑共</a:t>
            </a:r>
            <a:r>
              <a:rPr lang="en-US" altLang="zh-CN" dirty="0">
                <a:latin typeface="新宋体" panose="02010609030101010101" charset="-122"/>
                <a:ea typeface="新宋体" panose="02010609030101010101" charset="-122"/>
              </a:rPr>
              <a:t>4</a:t>
            </a:r>
            <a:r>
              <a:rPr lang="zh-CN" altLang="en-US" dirty="0">
                <a:latin typeface="新宋体" panose="02010609030101010101" charset="-122"/>
                <a:ea typeface="新宋体" panose="02010609030101010101" charset="-122"/>
              </a:rPr>
              <a:t>个小球，一次从中取出两个小球，求 “取出的小球都是黑球”的概率</a:t>
            </a:r>
          </a:p>
        </p:txBody>
      </p:sp>
      <p:grpSp>
        <p:nvGrpSpPr>
          <p:cNvPr id="274435" name="Group 3"/>
          <p:cNvGrpSpPr/>
          <p:nvPr/>
        </p:nvGrpSpPr>
        <p:grpSpPr bwMode="auto">
          <a:xfrm>
            <a:off x="914400" y="2825750"/>
            <a:ext cx="7848600" cy="3422650"/>
            <a:chOff x="672" y="1584"/>
            <a:chExt cx="4944" cy="2156"/>
          </a:xfrm>
        </p:grpSpPr>
        <p:sp>
          <p:nvSpPr>
            <p:cNvPr id="274436" name="Rectangle 4"/>
            <p:cNvSpPr>
              <a:spLocks noChangeArrowheads="1"/>
            </p:cNvSpPr>
            <p:nvPr/>
          </p:nvSpPr>
          <p:spPr bwMode="auto">
            <a:xfrm>
              <a:off x="672" y="1584"/>
              <a:ext cx="4944" cy="2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解：一次从口袋中取出两个小球时， 所有可能出现的结果共</a:t>
              </a:r>
              <a:r>
                <a:rPr lang="en-US" altLang="zh-CN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6</a:t>
              </a:r>
              <a:r>
                <a:rPr lang="zh-CN" altLang="en-US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个，即（红，黑</a:t>
              </a:r>
              <a:r>
                <a:rPr lang="en-US" altLang="zh-CN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1</a:t>
              </a:r>
              <a:r>
                <a:rPr lang="zh-CN" altLang="en-US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）（红，黑</a:t>
              </a:r>
              <a:r>
                <a:rPr lang="en-US" altLang="zh-CN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2</a:t>
              </a:r>
              <a:r>
                <a:rPr lang="zh-CN" altLang="en-US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）（红，黑</a:t>
              </a:r>
              <a:r>
                <a:rPr lang="en-US" altLang="zh-CN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3</a:t>
              </a:r>
              <a:r>
                <a:rPr lang="zh-CN" altLang="en-US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）（黑</a:t>
              </a:r>
              <a:r>
                <a:rPr lang="en-US" altLang="zh-CN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1</a:t>
              </a:r>
              <a:r>
                <a:rPr lang="zh-CN" altLang="en-US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，黑</a:t>
              </a:r>
              <a:r>
                <a:rPr lang="en-US" altLang="zh-CN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2</a:t>
              </a:r>
              <a:r>
                <a:rPr lang="zh-CN" altLang="en-US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）（黑</a:t>
              </a:r>
              <a:r>
                <a:rPr lang="en-US" altLang="zh-CN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1</a:t>
              </a:r>
              <a:r>
                <a:rPr lang="zh-CN" altLang="en-US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，黑</a:t>
              </a:r>
              <a:r>
                <a:rPr lang="en-US" altLang="zh-CN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3</a:t>
              </a:r>
              <a:r>
                <a:rPr lang="zh-CN" altLang="en-US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）</a:t>
              </a:r>
            </a:p>
            <a:p>
              <a:pPr>
                <a:spcBef>
                  <a:spcPct val="50000"/>
                </a:spcBef>
              </a:pPr>
              <a:r>
                <a:rPr lang="zh-CN" altLang="en-US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（黑</a:t>
              </a:r>
              <a:r>
                <a:rPr lang="en-US" altLang="zh-CN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2</a:t>
              </a:r>
              <a:r>
                <a:rPr lang="zh-CN" altLang="en-US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，黑</a:t>
              </a:r>
              <a:r>
                <a:rPr lang="en-US" altLang="zh-CN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3</a:t>
              </a:r>
              <a:r>
                <a:rPr lang="zh-CN" altLang="en-US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）且它们出现的可能性相等。满足取出的小球都是黑球（记为事件</a:t>
              </a:r>
              <a:r>
                <a:rPr lang="en-US" altLang="zh-CN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A</a:t>
              </a:r>
              <a:r>
                <a:rPr lang="zh-CN" altLang="en-US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）的结果有</a:t>
              </a:r>
              <a:r>
                <a:rPr lang="en-US" altLang="zh-CN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3</a:t>
              </a:r>
              <a:r>
                <a:rPr lang="zh-CN" altLang="en-US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个，即（黑</a:t>
              </a:r>
              <a:r>
                <a:rPr lang="en-US" altLang="zh-CN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1</a:t>
              </a:r>
              <a:r>
                <a:rPr lang="zh-CN" altLang="en-US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，黑</a:t>
              </a:r>
              <a:r>
                <a:rPr lang="en-US" altLang="zh-CN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2</a:t>
              </a:r>
              <a:r>
                <a:rPr lang="zh-CN" altLang="en-US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）（黑</a:t>
              </a:r>
              <a:r>
                <a:rPr lang="en-US" altLang="zh-CN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1</a:t>
              </a:r>
              <a:r>
                <a:rPr lang="zh-CN" altLang="en-US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，黑</a:t>
              </a:r>
              <a:r>
                <a:rPr lang="en-US" altLang="zh-CN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3</a:t>
              </a:r>
              <a:r>
                <a:rPr lang="zh-CN" altLang="en-US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）（黑</a:t>
              </a:r>
              <a:r>
                <a:rPr lang="en-US" altLang="zh-CN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2</a:t>
              </a:r>
              <a:r>
                <a:rPr lang="zh-CN" altLang="en-US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，黑</a:t>
              </a:r>
              <a:r>
                <a:rPr lang="en-US" altLang="zh-CN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3</a:t>
              </a:r>
              <a:r>
                <a:rPr lang="zh-CN" altLang="en-US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） ， 则</a:t>
              </a:r>
              <a:r>
                <a:rPr lang="en-US" altLang="zh-CN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P</a:t>
              </a:r>
              <a:r>
                <a:rPr lang="zh-CN" altLang="en-US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（</a:t>
              </a:r>
              <a:r>
                <a:rPr lang="en-US" altLang="zh-CN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A</a:t>
              </a:r>
              <a:r>
                <a:rPr lang="zh-CN" altLang="en-US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）</a:t>
              </a:r>
              <a:r>
                <a:rPr lang="en-US" altLang="zh-CN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=    =</a:t>
              </a:r>
            </a:p>
          </p:txBody>
        </p:sp>
        <p:graphicFrame>
          <p:nvGraphicFramePr>
            <p:cNvPr id="274437" name="Object 5"/>
            <p:cNvGraphicFramePr>
              <a:graphicFrameLocks noChangeAspect="1"/>
            </p:cNvGraphicFramePr>
            <p:nvPr/>
          </p:nvGraphicFramePr>
          <p:xfrm>
            <a:off x="2256" y="3312"/>
            <a:ext cx="286" cy="4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4450" name="Equation" r:id="rId3" imgW="152400" imgH="393700" progId="Equation.DSMT4">
                    <p:embed/>
                  </p:oleObj>
                </mc:Choice>
                <mc:Fallback>
                  <p:oleObj name="Equation" r:id="rId3" imgW="152400" imgH="39370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6" y="3312"/>
                          <a:ext cx="286" cy="4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4438" name="Object 6"/>
            <p:cNvGraphicFramePr>
              <a:graphicFrameLocks noChangeAspect="1"/>
            </p:cNvGraphicFramePr>
            <p:nvPr/>
          </p:nvGraphicFramePr>
          <p:xfrm>
            <a:off x="1846" y="3312"/>
            <a:ext cx="266" cy="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4451" name="Equation" r:id="rId5" imgW="152400" imgH="393700" progId="Equation.DSMT4">
                    <p:embed/>
                  </p:oleObj>
                </mc:Choice>
                <mc:Fallback>
                  <p:oleObj name="Equation" r:id="rId5" imgW="152400" imgH="3937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46" y="3312"/>
                          <a:ext cx="266" cy="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4439" name="Rectangle 7"/>
          <p:cNvSpPr>
            <a:spLocks noChangeArrowheads="1"/>
          </p:cNvSpPr>
          <p:nvPr/>
        </p:nvSpPr>
        <p:spPr bwMode="auto">
          <a:xfrm>
            <a:off x="3733800" y="2071688"/>
            <a:ext cx="16129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A50021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直接列举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274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4" grpId="0"/>
      <p:bldP spid="274439" grpId="0"/>
    </p:bldLst>
  </p:timing>
</p:sld>
</file>

<file path=ppt/theme/theme1.xml><?xml version="1.0" encoding="utf-8"?>
<a:theme xmlns:a="http://schemas.openxmlformats.org/drawingml/2006/main" name="WWW.2PPT.COM&#10;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华文楷体" panose="0201060004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华文楷体" panose="02010600040101010101" pitchFamily="2" charset="-122"/>
          </a:defRPr>
        </a:defPPr>
      </a:lstStyle>
    </a:lnDef>
  </a:objectDefaul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4396</Words>
  <Application>Microsoft Office PowerPoint</Application>
  <PresentationFormat>全屏显示(4:3)</PresentationFormat>
  <Paragraphs>361</Paragraphs>
  <Slides>48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48</vt:i4>
      </vt:variant>
    </vt:vector>
  </HeadingPairs>
  <TitlesOfParts>
    <vt:vector size="69" baseType="lpstr">
      <vt:lpstr>黑体</vt:lpstr>
      <vt:lpstr>华文仿宋</vt:lpstr>
      <vt:lpstr>华文楷体</vt:lpstr>
      <vt:lpstr>华文新魏</vt:lpstr>
      <vt:lpstr>华文中宋</vt:lpstr>
      <vt:lpstr>楷体_GB2312</vt:lpstr>
      <vt:lpstr>隶书</vt:lpstr>
      <vt:lpstr>迷你简长艺</vt:lpstr>
      <vt:lpstr>宋体</vt:lpstr>
      <vt:lpstr>微软雅黑</vt:lpstr>
      <vt:lpstr>新宋体</vt:lpstr>
      <vt:lpstr>Arial</vt:lpstr>
      <vt:lpstr>Book Antiqua</vt:lpstr>
      <vt:lpstr>Calibri</vt:lpstr>
      <vt:lpstr>Tahoma</vt:lpstr>
      <vt:lpstr>Times New Roman</vt:lpstr>
      <vt:lpstr>Wingdings</vt:lpstr>
      <vt:lpstr>WWW.2PPT.COM
</vt:lpstr>
      <vt:lpstr>Equation</vt:lpstr>
      <vt:lpstr>图表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2023-01-16T21:50:18Z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03BA31FDB79944BF867280DEBC0254A6</vt:lpwstr>
  </property>
  <property fmtid="{D5CDD505-2E9C-101B-9397-08002B2CF9AE}" pid="4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