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85" r:id="rId4"/>
    <p:sldId id="286" r:id="rId5"/>
    <p:sldId id="259" r:id="rId6"/>
    <p:sldId id="290" r:id="rId7"/>
    <p:sldId id="274" r:id="rId8"/>
    <p:sldId id="269" r:id="rId9"/>
    <p:sldId id="287" r:id="rId10"/>
    <p:sldId id="289" r:id="rId11"/>
    <p:sldId id="270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2" autoAdjust="0"/>
    <p:restoredTop sz="94660"/>
  </p:normalViewPr>
  <p:slideViewPr>
    <p:cSldViewPr>
      <p:cViewPr>
        <p:scale>
          <a:sx n="100" d="100"/>
          <a:sy n="100" d="100"/>
        </p:scale>
        <p:origin x="-4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3B36E-0C60-404E-8DB5-8120BFE8A7F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C6B89-7342-466F-A4DD-3C8261AF42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C6B89-7342-466F-A4DD-3C8261AF42A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B08A-2ECA-4DE4-881C-D825C434DB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B3FE3-38AA-46E8-8EE2-D985874BCD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5606B-0972-44AE-AAF8-1B4734583C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4B452-B11B-41B6-B64D-21CCA3BE8A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4898E-6036-4DC4-985C-EA3270A475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18F85-43D1-46C6-869E-A206ABBF69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4BDD-DBCB-4A22-A12E-B8CAFB94C2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7FC3B-8183-4A42-9042-469F28D4C6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E66AF-AB64-4500-8F10-E5D889026F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BBF51-CC25-43D6-8CAD-9E41229076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09CA109-C29F-48A7-AEF4-241FEC935FD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news.sohu.com/20041108/n222883630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ews.sohu.com/20041108/n222883630.s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E:\E%20file\&#20010;&#20154;&#36164;&#26009;\&#25945;&#23398;\&#29275;&#27941;&#25945;&#26448;\8A&#21608;&#25253;\8A%20Unit%205-6\Unit%206\&#35838;&#20214;\&#21608;&#25253;&#35838;&#20214;\sound\Speak%20up.mp3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340768"/>
            <a:ext cx="9144000" cy="1715839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6000" b="1" dirty="0">
                <a:solidFill>
                  <a:srgbClr val="FF00FF"/>
                </a:solidFill>
                <a:latin typeface="+mj-lt"/>
              </a:rPr>
              <a:t>Unit </a:t>
            </a:r>
            <a:r>
              <a:rPr lang="en-US" altLang="zh-CN" sz="6000" b="1" dirty="0" smtClean="0">
                <a:solidFill>
                  <a:srgbClr val="FF00FF"/>
                </a:solidFill>
                <a:latin typeface="+mj-lt"/>
              </a:rPr>
              <a:t>8</a:t>
            </a:r>
          </a:p>
          <a:p>
            <a:pPr algn="ctr"/>
            <a:r>
              <a:rPr lang="en-US" altLang="zh-CN" sz="6000" b="1" dirty="0">
                <a:solidFill>
                  <a:srgbClr val="FF00FF"/>
                </a:solidFill>
                <a:latin typeface="+mj-lt"/>
              </a:rPr>
              <a:t>Natural </a:t>
            </a:r>
            <a:r>
              <a:rPr lang="en-US" altLang="zh-CN" sz="6000" b="1" dirty="0" smtClean="0">
                <a:solidFill>
                  <a:srgbClr val="FF00FF"/>
                </a:solidFill>
                <a:latin typeface="+mj-lt"/>
              </a:rPr>
              <a:t>disasters </a:t>
            </a:r>
            <a:endParaRPr lang="en-US" altLang="zh-CN" sz="6000" b="1" dirty="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661060" y="3649218"/>
            <a:ext cx="3821880" cy="707886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en-US" sz="40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Integrated Skills</a:t>
            </a:r>
            <a:endParaRPr kumimoji="1" lang="en-US" altLang="zh-CN" sz="4000" b="1" dirty="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51760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2462213" y="152400"/>
            <a:ext cx="3927475" cy="1930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12700" cap="sq">
                  <a:solidFill>
                    <a:srgbClr val="B2B2B2"/>
                  </a:solidFill>
                  <a:miter lim="800000"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Homework</a:t>
            </a:r>
            <a:endParaRPr lang="zh-CN" altLang="en-US" sz="4000" b="1" kern="10" dirty="0">
              <a:ln w="12700" cap="sq">
                <a:solidFill>
                  <a:srgbClr val="B2B2B2"/>
                </a:solidFill>
                <a:miter lim="800000"/>
                <a:headEnd type="none" w="sm" len="sm"/>
                <a:tailEnd type="none" w="sm" len="sm"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11138" y="2636838"/>
            <a:ext cx="893286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 smtClean="0">
                <a:latin typeface="Comic Sans MS" panose="030F0702030302020204" pitchFamily="66" charset="0"/>
              </a:rPr>
              <a:t>1.Revise </a:t>
            </a:r>
            <a:r>
              <a:rPr kumimoji="1" lang="en-US" altLang="zh-CN" sz="3600" b="1" dirty="0">
                <a:latin typeface="Comic Sans MS" panose="030F0702030302020204" pitchFamily="66" charset="0"/>
              </a:rPr>
              <a:t>what we have learnt today.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 smtClean="0">
                <a:latin typeface="Comic Sans MS" panose="030F0702030302020204" pitchFamily="66" charset="0"/>
              </a:rPr>
              <a:t>2.Collect </a:t>
            </a:r>
            <a:r>
              <a:rPr kumimoji="1" lang="en-US" altLang="zh-CN" sz="3600" b="1" dirty="0">
                <a:latin typeface="Comic Sans MS" panose="030F0702030302020204" pitchFamily="66" charset="0"/>
              </a:rPr>
              <a:t>more ways which can help us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Comic Sans MS" panose="030F0702030302020204" pitchFamily="66" charset="0"/>
              </a:rPr>
              <a:t>   stay away from danger.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58888" y="2708275"/>
            <a:ext cx="6340647" cy="7694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Thanks for your coming</a:t>
            </a:r>
            <a:r>
              <a:rPr lang="en-US" altLang="zh-CN" sz="4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! </a:t>
            </a:r>
            <a:endParaRPr lang="en-US" altLang="zh-CN" sz="4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5229225"/>
            <a:ext cx="4608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latin typeface="Times New Roman" panose="02020603050405020304" pitchFamily="18" charset="0"/>
              </a:rPr>
              <a:t>a car accident</a:t>
            </a:r>
          </a:p>
        </p:txBody>
      </p:sp>
      <p:pic>
        <p:nvPicPr>
          <p:cNvPr id="21510" name="Picture 6" descr="acciden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916113"/>
            <a:ext cx="4032250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48672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What is happening?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pic>
        <p:nvPicPr>
          <p:cNvPr id="21512" name="Picture 8" descr="Img22288363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1341438"/>
            <a:ext cx="26082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443663" y="5516563"/>
            <a:ext cx="2341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latin typeface="Times New Roman" panose="02020603050405020304" pitchFamily="18" charset="0"/>
              </a:rPr>
              <a:t>a fire</a:t>
            </a:r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>
            <a:off x="1476375" y="2636838"/>
            <a:ext cx="6105525" cy="151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Disasters and accidents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3" grpId="0"/>
      <p:bldP spid="215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1979613" y="188913"/>
            <a:ext cx="48672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Away from danger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pic>
        <p:nvPicPr>
          <p:cNvPr id="33797" name="Picture 5" descr="Img2228836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1628775"/>
            <a:ext cx="2447925" cy="249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187450" y="4724400"/>
            <a:ext cx="2160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122- Traffic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867400" y="4652963"/>
            <a:ext cx="1728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119- Fire</a:t>
            </a:r>
          </a:p>
        </p:txBody>
      </p:sp>
      <p:pic>
        <p:nvPicPr>
          <p:cNvPr id="33803" name="Picture 11" descr="IMAGE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557338"/>
            <a:ext cx="3959225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979613" y="188913"/>
            <a:ext cx="48672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Away from danger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042988" y="4797425"/>
            <a:ext cx="2592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120- Hospital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867400" y="4652963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110-Police</a:t>
            </a:r>
          </a:p>
        </p:txBody>
      </p:sp>
      <p:pic>
        <p:nvPicPr>
          <p:cNvPr id="34823" name="Picture 7" descr="1650018_9913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00213"/>
            <a:ext cx="3429000" cy="241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6" name="Picture 10" descr="unit 6 006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5148263" y="1700213"/>
            <a:ext cx="2879725" cy="27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59632" y="1586224"/>
            <a:ext cx="6696744" cy="225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to a talk called </a:t>
            </a:r>
            <a:r>
              <a:rPr kumimoji="1" lang="en-US" altLang="zh-CN" sz="36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Away from  danger</a:t>
            </a:r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at Sunshine Hall, then help Simon complete his notes.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187450" y="2997200"/>
            <a:ext cx="4608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116013" y="2051049"/>
            <a:ext cx="633630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Listen again and answer Annie’s questions in Part A3, Page 100.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63650" y="1773238"/>
            <a:ext cx="672306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Speak up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should we do first?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9263" y="500063"/>
            <a:ext cx="808355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Listen to the tape and answer the following questions: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1909763"/>
            <a:ext cx="8280400" cy="43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580" indent="-449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What  are they talking about?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endParaRPr kumimoji="1"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What can they do first?    </a:t>
            </a:r>
          </a:p>
          <a:p>
            <a:pPr>
              <a:lnSpc>
                <a:spcPct val="11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endParaRPr kumimoji="1"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Do they need to go and see the doctor?</a:t>
            </a:r>
          </a:p>
          <a:p>
            <a:pPr>
              <a:lnSpc>
                <a:spcPct val="11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71550" y="2492375"/>
            <a:ext cx="73596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to do when burning </a:t>
            </a:r>
            <a:r>
              <a:rPr kumimoji="1"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oursevles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00113" y="3668713"/>
            <a:ext cx="74898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Keep the hand in cold water for ten minutes, then cover the burn with a clean towel.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971550" y="5540375"/>
            <a:ext cx="10096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Yes.</a:t>
            </a:r>
          </a:p>
        </p:txBody>
      </p:sp>
      <p:pic>
        <p:nvPicPr>
          <p:cNvPr id="16394" name="Picture 10" descr="la8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147763"/>
            <a:ext cx="6000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1" grpId="0"/>
      <p:bldP spid="16392" grpId="0"/>
      <p:bldP spid="163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35844" name="Picture 4" descr="b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339975" y="2276475"/>
            <a:ext cx="547211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/>
              <a:t>Act out the dialogue in pairs.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/>
              <a:t>Make up the similar dialogue in pairs.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全屏显示(4:3)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2007-05-01T16:13:00Z</dcterms:created>
  <dcterms:modified xsi:type="dcterms:W3CDTF">2023-01-16T21:50:24Z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7346324ADBEA46FE80A0E72934A78677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