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0" r:id="rId2"/>
    <p:sldId id="281" r:id="rId3"/>
    <p:sldId id="316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36" r:id="rId17"/>
    <p:sldId id="353" r:id="rId18"/>
    <p:sldId id="354" r:id="rId19"/>
    <p:sldId id="355" r:id="rId20"/>
    <p:sldId id="356" r:id="rId21"/>
    <p:sldId id="357" r:id="rId22"/>
    <p:sldId id="362" r:id="rId23"/>
    <p:sldId id="358" r:id="rId24"/>
    <p:sldId id="359" r:id="rId25"/>
    <p:sldId id="360" r:id="rId26"/>
    <p:sldId id="361" r:id="rId27"/>
    <p:sldId id="369" r:id="rId2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4">
          <p15:clr>
            <a:srgbClr val="A4A3A4"/>
          </p15:clr>
        </p15:guide>
        <p15:guide id="2" pos="3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09" d="100"/>
          <a:sy n="109" d="100"/>
        </p:scale>
        <p:origin x="-594" y="-90"/>
      </p:cViewPr>
      <p:guideLst>
        <p:guide orient="horz" pos="2264"/>
        <p:guide pos="3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08080"/>
                </a:solidFill>
              </a:defRPr>
            </a:lvl1pPr>
          </a:lstStyle>
          <a:p>
            <a:fld id="{8AF3007D-13B9-4155-810B-C32EBFF4C13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D0BF113F-2FA0-4670-BC3F-23E19D776E7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8E03D52F-00F0-46FF-9F70-25AAB3E59364}" type="slidenum">
              <a:rPr lang="zh-CN" altLang="en-US" sz="1800"/>
              <a:t>1</a:t>
            </a:fld>
            <a:endParaRPr lang="zh-CN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14" y="2241550"/>
            <a:ext cx="9318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8AFBC-B380-42B5-8C7C-1FC2F3588C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A5760C2-B7C2-4556-BC10-D82FE0FE33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498A8-953F-4842-905D-09B4F890AA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FFF32-907B-4F38-8F03-EF7DFDBBF3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E5A89-5486-471E-A752-E6C66B0714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72928-FAD6-4674-8D7F-BD1CADF307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B8692-DF05-483B-A003-5C93A39476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A4174-68E9-4D53-873C-0D5AF4F580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96655-51C2-4966-B0D9-631368EB32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174D3-E000-4518-B70F-09C4AB0147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B346-4EA0-4983-96F5-6ABCEB00A3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0011C-C886-4639-8E16-1AF043A109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C457C-6787-432C-B2F4-9E7C1340B4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FD19D-BCAE-4B7A-80B4-34AC1C0947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3DEA8-B134-436C-93DA-67C739AF49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D9964-A2EA-4F97-BAB2-8E874BB3D2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CE003-AEE9-4580-86BC-3AE89BC6D2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B0F5C-91C3-4FD9-8109-61102D9233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6C441-84D0-442B-A9A5-F55DD0E4F2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17B0D-E583-4000-8EF1-C0BB448F59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0C662-09A9-416A-B4E9-191EC1EA38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E51BE-EA10-4D02-83D5-412C8AEEAC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5656265"/>
            <a:ext cx="122062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6413"/>
            <a:ext cx="275748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1514" y="2241550"/>
            <a:ext cx="9318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48500" y="2149477"/>
            <a:ext cx="12430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9"/>
          <p:cNvSpPr txBox="1">
            <a:spLocks noChangeArrowheads="1"/>
          </p:cNvSpPr>
          <p:nvPr/>
        </p:nvSpPr>
        <p:spPr bwMode="auto">
          <a:xfrm>
            <a:off x="5340351" y="2503490"/>
            <a:ext cx="1397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9600">
                <a:latin typeface="禹卫书法行书简体" pitchFamily="2" charset="-122"/>
                <a:ea typeface="禹卫书法行书简体" pitchFamily="2" charset="-122"/>
              </a:rPr>
              <a:t>壹</a:t>
            </a:r>
            <a:endParaRPr lang="en-US" altLang="zh-CN" sz="9600">
              <a:latin typeface="禹卫书法行书简体" pitchFamily="2" charset="-122"/>
              <a:ea typeface="禹卫书法行书简体" pitchFamily="2" charset="-122"/>
            </a:endParaRPr>
          </a:p>
        </p:txBody>
      </p:sp>
      <p:sp>
        <p:nvSpPr>
          <p:cNvPr id="8" name="Freeform 5"/>
          <p:cNvSpPr>
            <a:spLocks noEditPoints="1" noChangeArrowheads="1"/>
          </p:cNvSpPr>
          <p:nvPr/>
        </p:nvSpPr>
        <p:spPr bwMode="auto">
          <a:xfrm rot="5400000">
            <a:off x="4954588" y="2619376"/>
            <a:ext cx="2168525" cy="1397000"/>
          </a:xfrm>
          <a:custGeom>
            <a:avLst/>
            <a:gdLst>
              <a:gd name="T0" fmla="*/ 1593 w 1782"/>
              <a:gd name="T1" fmla="*/ 116 h 1782"/>
              <a:gd name="T2" fmla="*/ 217 w 1782"/>
              <a:gd name="T3" fmla="*/ 116 h 1782"/>
              <a:gd name="T4" fmla="*/ 0 w 1782"/>
              <a:gd name="T5" fmla="*/ 188 h 1782"/>
              <a:gd name="T6" fmla="*/ 0 w 1782"/>
              <a:gd name="T7" fmla="*/ 1564 h 1782"/>
              <a:gd name="T8" fmla="*/ 0 w 1782"/>
              <a:gd name="T9" fmla="*/ 1782 h 1782"/>
              <a:gd name="T10" fmla="*/ 217 w 1782"/>
              <a:gd name="T11" fmla="*/ 1782 h 1782"/>
              <a:gd name="T12" fmla="*/ 1593 w 1782"/>
              <a:gd name="T13" fmla="*/ 1782 h 1782"/>
              <a:gd name="T14" fmla="*/ 1665 w 1782"/>
              <a:gd name="T15" fmla="*/ 1564 h 1782"/>
              <a:gd name="T16" fmla="*/ 1665 w 1782"/>
              <a:gd name="T17" fmla="*/ 188 h 1782"/>
              <a:gd name="T18" fmla="*/ 1644 w 1782"/>
              <a:gd name="T19" fmla="*/ 167 h 1782"/>
              <a:gd name="T20" fmla="*/ 1644 w 1782"/>
              <a:gd name="T21" fmla="*/ 188 h 1782"/>
              <a:gd name="T22" fmla="*/ 1564 w 1782"/>
              <a:gd name="T23" fmla="*/ 137 h 1782"/>
              <a:gd name="T24" fmla="*/ 1564 w 1782"/>
              <a:gd name="T25" fmla="*/ 137 h 1782"/>
              <a:gd name="T26" fmla="*/ 1514 w 1782"/>
              <a:gd name="T27" fmla="*/ 116 h 1782"/>
              <a:gd name="T28" fmla="*/ 268 w 1782"/>
              <a:gd name="T29" fmla="*/ 50 h 1782"/>
              <a:gd name="T30" fmla="*/ 189 w 1782"/>
              <a:gd name="T31" fmla="*/ 137 h 1782"/>
              <a:gd name="T32" fmla="*/ 189 w 1782"/>
              <a:gd name="T33" fmla="*/ 137 h 1782"/>
              <a:gd name="T34" fmla="*/ 167 w 1782"/>
              <a:gd name="T35" fmla="*/ 116 h 1782"/>
              <a:gd name="T36" fmla="*/ 50 w 1782"/>
              <a:gd name="T37" fmla="*/ 137 h 1782"/>
              <a:gd name="T38" fmla="*/ 138 w 1782"/>
              <a:gd name="T39" fmla="*/ 167 h 1782"/>
              <a:gd name="T40" fmla="*/ 138 w 1782"/>
              <a:gd name="T41" fmla="*/ 167 h 1782"/>
              <a:gd name="T42" fmla="*/ 138 w 1782"/>
              <a:gd name="T43" fmla="*/ 188 h 1782"/>
              <a:gd name="T44" fmla="*/ 72 w 1782"/>
              <a:gd name="T45" fmla="*/ 116 h 1782"/>
              <a:gd name="T46" fmla="*/ 22 w 1782"/>
              <a:gd name="T47" fmla="*/ 238 h 1782"/>
              <a:gd name="T48" fmla="*/ 50 w 1782"/>
              <a:gd name="T49" fmla="*/ 1513 h 1782"/>
              <a:gd name="T50" fmla="*/ 167 w 1782"/>
              <a:gd name="T51" fmla="*/ 1760 h 1782"/>
              <a:gd name="T52" fmla="*/ 116 w 1782"/>
              <a:gd name="T53" fmla="*/ 1643 h 1782"/>
              <a:gd name="T54" fmla="*/ 138 w 1782"/>
              <a:gd name="T55" fmla="*/ 1665 h 1782"/>
              <a:gd name="T56" fmla="*/ 116 w 1782"/>
              <a:gd name="T57" fmla="*/ 1709 h 1782"/>
              <a:gd name="T58" fmla="*/ 167 w 1782"/>
              <a:gd name="T59" fmla="*/ 1643 h 1782"/>
              <a:gd name="T60" fmla="*/ 167 w 1782"/>
              <a:gd name="T61" fmla="*/ 1643 h 1782"/>
              <a:gd name="T62" fmla="*/ 167 w 1782"/>
              <a:gd name="T63" fmla="*/ 1564 h 1782"/>
              <a:gd name="T64" fmla="*/ 189 w 1782"/>
              <a:gd name="T65" fmla="*/ 1614 h 1782"/>
              <a:gd name="T66" fmla="*/ 239 w 1782"/>
              <a:gd name="T67" fmla="*/ 1760 h 1782"/>
              <a:gd name="T68" fmla="*/ 1376 w 1782"/>
              <a:gd name="T69" fmla="*/ 1731 h 1782"/>
              <a:gd name="T70" fmla="*/ 1543 w 1782"/>
              <a:gd name="T71" fmla="*/ 1665 h 1782"/>
              <a:gd name="T72" fmla="*/ 1564 w 1782"/>
              <a:gd name="T73" fmla="*/ 1614 h 1782"/>
              <a:gd name="T74" fmla="*/ 1761 w 1782"/>
              <a:gd name="T75" fmla="*/ 1760 h 1782"/>
              <a:gd name="T76" fmla="*/ 1644 w 1782"/>
              <a:gd name="T77" fmla="*/ 1731 h 1782"/>
              <a:gd name="T78" fmla="*/ 1665 w 1782"/>
              <a:gd name="T79" fmla="*/ 1614 h 1782"/>
              <a:gd name="T80" fmla="*/ 1614 w 1782"/>
              <a:gd name="T81" fmla="*/ 1643 h 1782"/>
              <a:gd name="T82" fmla="*/ 1614 w 1782"/>
              <a:gd name="T83" fmla="*/ 1564 h 1782"/>
              <a:gd name="T84" fmla="*/ 1665 w 1782"/>
              <a:gd name="T85" fmla="*/ 1709 h 1782"/>
              <a:gd name="T86" fmla="*/ 1665 w 1782"/>
              <a:gd name="T87" fmla="*/ 1709 h 1782"/>
              <a:gd name="T88" fmla="*/ 1593 w 1782"/>
              <a:gd name="T89" fmla="*/ 1593 h 1782"/>
              <a:gd name="T90" fmla="*/ 1492 w 1782"/>
              <a:gd name="T91" fmla="*/ 1709 h 1782"/>
              <a:gd name="T92" fmla="*/ 239 w 1782"/>
              <a:gd name="T93" fmla="*/ 1593 h 1782"/>
              <a:gd name="T94" fmla="*/ 138 w 1782"/>
              <a:gd name="T95" fmla="*/ 1492 h 1782"/>
              <a:gd name="T96" fmla="*/ 138 w 1782"/>
              <a:gd name="T97" fmla="*/ 238 h 1782"/>
              <a:gd name="T98" fmla="*/ 239 w 1782"/>
              <a:gd name="T99" fmla="*/ 137 h 1782"/>
              <a:gd name="T100" fmla="*/ 1492 w 1782"/>
              <a:gd name="T101" fmla="*/ 137 h 1782"/>
              <a:gd name="T102" fmla="*/ 1593 w 1782"/>
              <a:gd name="T103" fmla="*/ 238 h 1782"/>
              <a:gd name="T104" fmla="*/ 1710 w 1782"/>
              <a:gd name="T105" fmla="*/ 1492 h 1782"/>
              <a:gd name="T106" fmla="*/ 1665 w 1782"/>
              <a:gd name="T107" fmla="*/ 1543 h 1782"/>
              <a:gd name="T108" fmla="*/ 1665 w 1782"/>
              <a:gd name="T109" fmla="*/ 268 h 1782"/>
              <a:gd name="T110" fmla="*/ 1644 w 1782"/>
              <a:gd name="T111" fmla="*/ 116 h 1782"/>
              <a:gd name="T112" fmla="*/ 1761 w 1782"/>
              <a:gd name="T113" fmla="*/ 167 h 1782"/>
              <a:gd name="T114" fmla="*/ 1731 w 1782"/>
              <a:gd name="T115" fmla="*/ 50 h 1782"/>
              <a:gd name="T116" fmla="*/ 1710 w 1782"/>
              <a:gd name="T117" fmla="*/ 71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82" h="1782">
                <a:moveTo>
                  <a:pt x="1782" y="188"/>
                </a:moveTo>
                <a:lnTo>
                  <a:pt x="1782" y="0"/>
                </a:lnTo>
                <a:lnTo>
                  <a:pt x="1593" y="0"/>
                </a:lnTo>
                <a:lnTo>
                  <a:pt x="1593" y="116"/>
                </a:lnTo>
                <a:lnTo>
                  <a:pt x="1564" y="116"/>
                </a:lnTo>
                <a:lnTo>
                  <a:pt x="1564" y="0"/>
                </a:lnTo>
                <a:lnTo>
                  <a:pt x="217" y="0"/>
                </a:lnTo>
                <a:lnTo>
                  <a:pt x="217" y="116"/>
                </a:lnTo>
                <a:lnTo>
                  <a:pt x="189" y="116"/>
                </a:lnTo>
                <a:lnTo>
                  <a:pt x="189" y="0"/>
                </a:lnTo>
                <a:lnTo>
                  <a:pt x="0" y="0"/>
                </a:lnTo>
                <a:lnTo>
                  <a:pt x="0" y="188"/>
                </a:lnTo>
                <a:lnTo>
                  <a:pt x="116" y="188"/>
                </a:lnTo>
                <a:lnTo>
                  <a:pt x="116" y="217"/>
                </a:lnTo>
                <a:lnTo>
                  <a:pt x="0" y="217"/>
                </a:lnTo>
                <a:lnTo>
                  <a:pt x="0" y="1564"/>
                </a:lnTo>
                <a:lnTo>
                  <a:pt x="116" y="1564"/>
                </a:lnTo>
                <a:lnTo>
                  <a:pt x="116" y="1593"/>
                </a:lnTo>
                <a:lnTo>
                  <a:pt x="0" y="1593"/>
                </a:lnTo>
                <a:lnTo>
                  <a:pt x="0" y="1782"/>
                </a:lnTo>
                <a:lnTo>
                  <a:pt x="189" y="1782"/>
                </a:lnTo>
                <a:lnTo>
                  <a:pt x="189" y="1665"/>
                </a:lnTo>
                <a:lnTo>
                  <a:pt x="217" y="1665"/>
                </a:lnTo>
                <a:lnTo>
                  <a:pt x="217" y="1782"/>
                </a:lnTo>
                <a:lnTo>
                  <a:pt x="1564" y="1782"/>
                </a:lnTo>
                <a:lnTo>
                  <a:pt x="1564" y="1665"/>
                </a:lnTo>
                <a:lnTo>
                  <a:pt x="1593" y="1665"/>
                </a:lnTo>
                <a:lnTo>
                  <a:pt x="1593" y="1782"/>
                </a:lnTo>
                <a:lnTo>
                  <a:pt x="1782" y="1782"/>
                </a:lnTo>
                <a:lnTo>
                  <a:pt x="1782" y="1593"/>
                </a:lnTo>
                <a:lnTo>
                  <a:pt x="1665" y="1593"/>
                </a:lnTo>
                <a:lnTo>
                  <a:pt x="1665" y="1564"/>
                </a:lnTo>
                <a:lnTo>
                  <a:pt x="1782" y="1564"/>
                </a:lnTo>
                <a:lnTo>
                  <a:pt x="1782" y="217"/>
                </a:lnTo>
                <a:lnTo>
                  <a:pt x="1665" y="217"/>
                </a:lnTo>
                <a:lnTo>
                  <a:pt x="1665" y="188"/>
                </a:lnTo>
                <a:lnTo>
                  <a:pt x="1782" y="188"/>
                </a:lnTo>
                <a:close/>
                <a:moveTo>
                  <a:pt x="1614" y="137"/>
                </a:moveTo>
                <a:lnTo>
                  <a:pt x="1644" y="137"/>
                </a:lnTo>
                <a:lnTo>
                  <a:pt x="1644" y="167"/>
                </a:lnTo>
                <a:lnTo>
                  <a:pt x="1614" y="167"/>
                </a:lnTo>
                <a:lnTo>
                  <a:pt x="1614" y="137"/>
                </a:lnTo>
                <a:close/>
                <a:moveTo>
                  <a:pt x="1614" y="188"/>
                </a:moveTo>
                <a:lnTo>
                  <a:pt x="1644" y="188"/>
                </a:lnTo>
                <a:lnTo>
                  <a:pt x="1644" y="217"/>
                </a:lnTo>
                <a:lnTo>
                  <a:pt x="1614" y="217"/>
                </a:lnTo>
                <a:lnTo>
                  <a:pt x="1614" y="188"/>
                </a:lnTo>
                <a:close/>
                <a:moveTo>
                  <a:pt x="1564" y="137"/>
                </a:moveTo>
                <a:lnTo>
                  <a:pt x="1593" y="137"/>
                </a:lnTo>
                <a:lnTo>
                  <a:pt x="1593" y="167"/>
                </a:lnTo>
                <a:lnTo>
                  <a:pt x="1564" y="167"/>
                </a:lnTo>
                <a:lnTo>
                  <a:pt x="1564" y="137"/>
                </a:lnTo>
                <a:close/>
                <a:moveTo>
                  <a:pt x="239" y="21"/>
                </a:moveTo>
                <a:lnTo>
                  <a:pt x="1543" y="21"/>
                </a:lnTo>
                <a:lnTo>
                  <a:pt x="1543" y="116"/>
                </a:lnTo>
                <a:lnTo>
                  <a:pt x="1514" y="116"/>
                </a:lnTo>
                <a:lnTo>
                  <a:pt x="1514" y="50"/>
                </a:lnTo>
                <a:lnTo>
                  <a:pt x="1376" y="50"/>
                </a:lnTo>
                <a:lnTo>
                  <a:pt x="268" y="50"/>
                </a:lnTo>
                <a:lnTo>
                  <a:pt x="268" y="116"/>
                </a:lnTo>
                <a:lnTo>
                  <a:pt x="239" y="116"/>
                </a:lnTo>
                <a:lnTo>
                  <a:pt x="239" y="21"/>
                </a:lnTo>
                <a:close/>
                <a:moveTo>
                  <a:pt x="189" y="137"/>
                </a:moveTo>
                <a:lnTo>
                  <a:pt x="217" y="137"/>
                </a:lnTo>
                <a:lnTo>
                  <a:pt x="217" y="167"/>
                </a:lnTo>
                <a:lnTo>
                  <a:pt x="189" y="167"/>
                </a:lnTo>
                <a:lnTo>
                  <a:pt x="189" y="137"/>
                </a:lnTo>
                <a:close/>
                <a:moveTo>
                  <a:pt x="22" y="167"/>
                </a:moveTo>
                <a:lnTo>
                  <a:pt x="22" y="21"/>
                </a:lnTo>
                <a:lnTo>
                  <a:pt x="167" y="21"/>
                </a:lnTo>
                <a:lnTo>
                  <a:pt x="167" y="116"/>
                </a:lnTo>
                <a:lnTo>
                  <a:pt x="138" y="116"/>
                </a:lnTo>
                <a:lnTo>
                  <a:pt x="138" y="50"/>
                </a:lnTo>
                <a:lnTo>
                  <a:pt x="50" y="50"/>
                </a:lnTo>
                <a:lnTo>
                  <a:pt x="50" y="137"/>
                </a:lnTo>
                <a:lnTo>
                  <a:pt x="116" y="137"/>
                </a:lnTo>
                <a:lnTo>
                  <a:pt x="116" y="167"/>
                </a:lnTo>
                <a:lnTo>
                  <a:pt x="22" y="167"/>
                </a:lnTo>
                <a:close/>
                <a:moveTo>
                  <a:pt x="138" y="167"/>
                </a:moveTo>
                <a:lnTo>
                  <a:pt x="138" y="137"/>
                </a:lnTo>
                <a:lnTo>
                  <a:pt x="167" y="137"/>
                </a:lnTo>
                <a:lnTo>
                  <a:pt x="167" y="167"/>
                </a:lnTo>
                <a:lnTo>
                  <a:pt x="138" y="167"/>
                </a:lnTo>
                <a:close/>
                <a:moveTo>
                  <a:pt x="167" y="188"/>
                </a:moveTo>
                <a:lnTo>
                  <a:pt x="167" y="217"/>
                </a:lnTo>
                <a:lnTo>
                  <a:pt x="138" y="217"/>
                </a:lnTo>
                <a:lnTo>
                  <a:pt x="138" y="188"/>
                </a:lnTo>
                <a:lnTo>
                  <a:pt x="167" y="188"/>
                </a:lnTo>
                <a:close/>
                <a:moveTo>
                  <a:pt x="116" y="71"/>
                </a:moveTo>
                <a:lnTo>
                  <a:pt x="116" y="116"/>
                </a:lnTo>
                <a:lnTo>
                  <a:pt x="72" y="116"/>
                </a:lnTo>
                <a:lnTo>
                  <a:pt x="72" y="71"/>
                </a:lnTo>
                <a:lnTo>
                  <a:pt x="116" y="71"/>
                </a:lnTo>
                <a:close/>
                <a:moveTo>
                  <a:pt x="22" y="1543"/>
                </a:moveTo>
                <a:lnTo>
                  <a:pt x="22" y="238"/>
                </a:lnTo>
                <a:lnTo>
                  <a:pt x="116" y="238"/>
                </a:lnTo>
                <a:lnTo>
                  <a:pt x="116" y="268"/>
                </a:lnTo>
                <a:lnTo>
                  <a:pt x="50" y="268"/>
                </a:lnTo>
                <a:lnTo>
                  <a:pt x="50" y="1513"/>
                </a:lnTo>
                <a:lnTo>
                  <a:pt x="116" y="1513"/>
                </a:lnTo>
                <a:lnTo>
                  <a:pt x="116" y="1543"/>
                </a:lnTo>
                <a:lnTo>
                  <a:pt x="22" y="1543"/>
                </a:lnTo>
                <a:close/>
                <a:moveTo>
                  <a:pt x="167" y="1760"/>
                </a:moveTo>
                <a:lnTo>
                  <a:pt x="22" y="1760"/>
                </a:lnTo>
                <a:lnTo>
                  <a:pt x="22" y="1614"/>
                </a:lnTo>
                <a:lnTo>
                  <a:pt x="116" y="1614"/>
                </a:lnTo>
                <a:lnTo>
                  <a:pt x="116" y="1643"/>
                </a:lnTo>
                <a:lnTo>
                  <a:pt x="50" y="1643"/>
                </a:lnTo>
                <a:lnTo>
                  <a:pt x="50" y="1731"/>
                </a:lnTo>
                <a:lnTo>
                  <a:pt x="138" y="1731"/>
                </a:lnTo>
                <a:lnTo>
                  <a:pt x="138" y="1665"/>
                </a:lnTo>
                <a:lnTo>
                  <a:pt x="167" y="1665"/>
                </a:lnTo>
                <a:lnTo>
                  <a:pt x="167" y="1760"/>
                </a:lnTo>
                <a:close/>
                <a:moveTo>
                  <a:pt x="116" y="1665"/>
                </a:moveTo>
                <a:lnTo>
                  <a:pt x="116" y="1709"/>
                </a:lnTo>
                <a:lnTo>
                  <a:pt x="72" y="1709"/>
                </a:lnTo>
                <a:lnTo>
                  <a:pt x="72" y="1665"/>
                </a:lnTo>
                <a:lnTo>
                  <a:pt x="116" y="1665"/>
                </a:lnTo>
                <a:close/>
                <a:moveTo>
                  <a:pt x="167" y="1643"/>
                </a:moveTo>
                <a:lnTo>
                  <a:pt x="138" y="1643"/>
                </a:lnTo>
                <a:lnTo>
                  <a:pt x="138" y="1614"/>
                </a:lnTo>
                <a:lnTo>
                  <a:pt x="167" y="1614"/>
                </a:lnTo>
                <a:lnTo>
                  <a:pt x="167" y="1643"/>
                </a:lnTo>
                <a:close/>
                <a:moveTo>
                  <a:pt x="167" y="1593"/>
                </a:moveTo>
                <a:lnTo>
                  <a:pt x="138" y="1593"/>
                </a:lnTo>
                <a:lnTo>
                  <a:pt x="138" y="1564"/>
                </a:lnTo>
                <a:lnTo>
                  <a:pt x="167" y="1564"/>
                </a:lnTo>
                <a:lnTo>
                  <a:pt x="167" y="1593"/>
                </a:lnTo>
                <a:close/>
                <a:moveTo>
                  <a:pt x="217" y="1643"/>
                </a:moveTo>
                <a:lnTo>
                  <a:pt x="189" y="1643"/>
                </a:lnTo>
                <a:lnTo>
                  <a:pt x="189" y="1614"/>
                </a:lnTo>
                <a:lnTo>
                  <a:pt x="217" y="1614"/>
                </a:lnTo>
                <a:lnTo>
                  <a:pt x="217" y="1643"/>
                </a:lnTo>
                <a:close/>
                <a:moveTo>
                  <a:pt x="1543" y="1760"/>
                </a:moveTo>
                <a:lnTo>
                  <a:pt x="239" y="1760"/>
                </a:lnTo>
                <a:lnTo>
                  <a:pt x="239" y="1665"/>
                </a:lnTo>
                <a:lnTo>
                  <a:pt x="268" y="1665"/>
                </a:lnTo>
                <a:lnTo>
                  <a:pt x="268" y="1731"/>
                </a:lnTo>
                <a:lnTo>
                  <a:pt x="1376" y="1731"/>
                </a:lnTo>
                <a:lnTo>
                  <a:pt x="1514" y="1731"/>
                </a:lnTo>
                <a:lnTo>
                  <a:pt x="1514" y="1665"/>
                </a:lnTo>
                <a:lnTo>
                  <a:pt x="1543" y="1665"/>
                </a:lnTo>
                <a:lnTo>
                  <a:pt x="1543" y="1760"/>
                </a:lnTo>
                <a:close/>
                <a:moveTo>
                  <a:pt x="1593" y="1643"/>
                </a:moveTo>
                <a:lnTo>
                  <a:pt x="1564" y="1643"/>
                </a:lnTo>
                <a:lnTo>
                  <a:pt x="1564" y="1614"/>
                </a:lnTo>
                <a:lnTo>
                  <a:pt x="1593" y="1614"/>
                </a:lnTo>
                <a:lnTo>
                  <a:pt x="1593" y="1643"/>
                </a:lnTo>
                <a:close/>
                <a:moveTo>
                  <a:pt x="1761" y="1614"/>
                </a:moveTo>
                <a:lnTo>
                  <a:pt x="1761" y="1760"/>
                </a:lnTo>
                <a:lnTo>
                  <a:pt x="1614" y="1760"/>
                </a:lnTo>
                <a:lnTo>
                  <a:pt x="1614" y="1665"/>
                </a:lnTo>
                <a:lnTo>
                  <a:pt x="1644" y="1665"/>
                </a:lnTo>
                <a:lnTo>
                  <a:pt x="1644" y="1731"/>
                </a:lnTo>
                <a:lnTo>
                  <a:pt x="1731" y="1731"/>
                </a:lnTo>
                <a:lnTo>
                  <a:pt x="1731" y="1643"/>
                </a:lnTo>
                <a:lnTo>
                  <a:pt x="1665" y="1643"/>
                </a:lnTo>
                <a:lnTo>
                  <a:pt x="1665" y="1614"/>
                </a:lnTo>
                <a:lnTo>
                  <a:pt x="1761" y="1614"/>
                </a:lnTo>
                <a:close/>
                <a:moveTo>
                  <a:pt x="1644" y="1614"/>
                </a:moveTo>
                <a:lnTo>
                  <a:pt x="1644" y="1643"/>
                </a:lnTo>
                <a:lnTo>
                  <a:pt x="1614" y="1643"/>
                </a:lnTo>
                <a:lnTo>
                  <a:pt x="1614" y="1614"/>
                </a:lnTo>
                <a:lnTo>
                  <a:pt x="1644" y="1614"/>
                </a:lnTo>
                <a:close/>
                <a:moveTo>
                  <a:pt x="1614" y="1593"/>
                </a:moveTo>
                <a:lnTo>
                  <a:pt x="1614" y="1564"/>
                </a:lnTo>
                <a:lnTo>
                  <a:pt x="1644" y="1564"/>
                </a:lnTo>
                <a:lnTo>
                  <a:pt x="1644" y="1593"/>
                </a:lnTo>
                <a:lnTo>
                  <a:pt x="1614" y="1593"/>
                </a:lnTo>
                <a:close/>
                <a:moveTo>
                  <a:pt x="1665" y="1709"/>
                </a:moveTo>
                <a:lnTo>
                  <a:pt x="1665" y="1665"/>
                </a:lnTo>
                <a:lnTo>
                  <a:pt x="1710" y="1665"/>
                </a:lnTo>
                <a:lnTo>
                  <a:pt x="1710" y="1709"/>
                </a:lnTo>
                <a:lnTo>
                  <a:pt x="1665" y="1709"/>
                </a:lnTo>
                <a:close/>
                <a:moveTo>
                  <a:pt x="1644" y="1492"/>
                </a:moveTo>
                <a:lnTo>
                  <a:pt x="1644" y="1543"/>
                </a:lnTo>
                <a:lnTo>
                  <a:pt x="1593" y="1543"/>
                </a:lnTo>
                <a:lnTo>
                  <a:pt x="1593" y="1593"/>
                </a:lnTo>
                <a:lnTo>
                  <a:pt x="1543" y="1593"/>
                </a:lnTo>
                <a:lnTo>
                  <a:pt x="1543" y="1643"/>
                </a:lnTo>
                <a:lnTo>
                  <a:pt x="1492" y="1643"/>
                </a:lnTo>
                <a:lnTo>
                  <a:pt x="1492" y="1709"/>
                </a:lnTo>
                <a:lnTo>
                  <a:pt x="289" y="1709"/>
                </a:lnTo>
                <a:lnTo>
                  <a:pt x="289" y="1643"/>
                </a:lnTo>
                <a:lnTo>
                  <a:pt x="239" y="1643"/>
                </a:lnTo>
                <a:lnTo>
                  <a:pt x="239" y="1593"/>
                </a:lnTo>
                <a:lnTo>
                  <a:pt x="189" y="1593"/>
                </a:lnTo>
                <a:lnTo>
                  <a:pt x="189" y="1543"/>
                </a:lnTo>
                <a:lnTo>
                  <a:pt x="138" y="1543"/>
                </a:lnTo>
                <a:lnTo>
                  <a:pt x="138" y="1492"/>
                </a:lnTo>
                <a:lnTo>
                  <a:pt x="72" y="1492"/>
                </a:lnTo>
                <a:lnTo>
                  <a:pt x="72" y="289"/>
                </a:lnTo>
                <a:lnTo>
                  <a:pt x="138" y="289"/>
                </a:lnTo>
                <a:lnTo>
                  <a:pt x="138" y="238"/>
                </a:lnTo>
                <a:lnTo>
                  <a:pt x="189" y="238"/>
                </a:lnTo>
                <a:lnTo>
                  <a:pt x="189" y="188"/>
                </a:lnTo>
                <a:lnTo>
                  <a:pt x="239" y="188"/>
                </a:lnTo>
                <a:lnTo>
                  <a:pt x="239" y="137"/>
                </a:lnTo>
                <a:lnTo>
                  <a:pt x="289" y="137"/>
                </a:lnTo>
                <a:lnTo>
                  <a:pt x="289" y="71"/>
                </a:lnTo>
                <a:lnTo>
                  <a:pt x="1492" y="71"/>
                </a:lnTo>
                <a:lnTo>
                  <a:pt x="1492" y="137"/>
                </a:lnTo>
                <a:lnTo>
                  <a:pt x="1543" y="137"/>
                </a:lnTo>
                <a:lnTo>
                  <a:pt x="1543" y="188"/>
                </a:lnTo>
                <a:lnTo>
                  <a:pt x="1593" y="188"/>
                </a:lnTo>
                <a:lnTo>
                  <a:pt x="1593" y="238"/>
                </a:lnTo>
                <a:lnTo>
                  <a:pt x="1644" y="238"/>
                </a:lnTo>
                <a:lnTo>
                  <a:pt x="1644" y="289"/>
                </a:lnTo>
                <a:lnTo>
                  <a:pt x="1710" y="289"/>
                </a:lnTo>
                <a:lnTo>
                  <a:pt x="1710" y="1492"/>
                </a:lnTo>
                <a:lnTo>
                  <a:pt x="1644" y="1492"/>
                </a:lnTo>
                <a:close/>
                <a:moveTo>
                  <a:pt x="1761" y="238"/>
                </a:moveTo>
                <a:lnTo>
                  <a:pt x="1761" y="1543"/>
                </a:lnTo>
                <a:lnTo>
                  <a:pt x="1665" y="1543"/>
                </a:lnTo>
                <a:lnTo>
                  <a:pt x="1665" y="1513"/>
                </a:lnTo>
                <a:lnTo>
                  <a:pt x="1731" y="1513"/>
                </a:lnTo>
                <a:lnTo>
                  <a:pt x="1731" y="268"/>
                </a:lnTo>
                <a:lnTo>
                  <a:pt x="1665" y="268"/>
                </a:lnTo>
                <a:lnTo>
                  <a:pt x="1665" y="238"/>
                </a:lnTo>
                <a:lnTo>
                  <a:pt x="1761" y="238"/>
                </a:lnTo>
                <a:close/>
                <a:moveTo>
                  <a:pt x="1644" y="50"/>
                </a:moveTo>
                <a:lnTo>
                  <a:pt x="1644" y="116"/>
                </a:lnTo>
                <a:lnTo>
                  <a:pt x="1614" y="116"/>
                </a:lnTo>
                <a:lnTo>
                  <a:pt x="1614" y="21"/>
                </a:lnTo>
                <a:lnTo>
                  <a:pt x="1761" y="21"/>
                </a:lnTo>
                <a:lnTo>
                  <a:pt x="1761" y="167"/>
                </a:lnTo>
                <a:lnTo>
                  <a:pt x="1665" y="167"/>
                </a:lnTo>
                <a:lnTo>
                  <a:pt x="1665" y="137"/>
                </a:lnTo>
                <a:lnTo>
                  <a:pt x="1731" y="137"/>
                </a:lnTo>
                <a:lnTo>
                  <a:pt x="1731" y="50"/>
                </a:lnTo>
                <a:lnTo>
                  <a:pt x="1644" y="50"/>
                </a:lnTo>
                <a:close/>
                <a:moveTo>
                  <a:pt x="1665" y="116"/>
                </a:moveTo>
                <a:lnTo>
                  <a:pt x="1665" y="71"/>
                </a:lnTo>
                <a:lnTo>
                  <a:pt x="1710" y="71"/>
                </a:lnTo>
                <a:lnTo>
                  <a:pt x="1710" y="116"/>
                </a:lnTo>
                <a:lnTo>
                  <a:pt x="1665" y="1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1930" y="4381493"/>
            <a:ext cx="8248143" cy="1640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0BB3D-A55E-40E3-A4A7-7DA928BF2C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E19FD-7962-46F2-8FD8-383D5CF693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02D7E-4633-40C5-A3F1-8BE51B7B0B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C0AE2-0D66-4715-A071-07725B4EE3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C1774-B47D-4B0B-B2A4-82A08EA986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04FA8-7AFE-4BA8-8FEF-C5CAC9FB36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278D5-4957-40E5-9020-2079CF7503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882B-DE46-4BC7-AEAA-FD0A8FD8CA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F8761-9B7F-4727-B937-06B82BD526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EF3BA-0C22-447E-A986-46A5304810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98462-E46F-423D-B8AE-24EFD028F8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A1B98-1716-4A32-968B-87BE86EB88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5656265"/>
            <a:ext cx="122062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6413"/>
            <a:ext cx="275748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1514" y="2241550"/>
            <a:ext cx="9318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标题 1"/>
          <p:cNvSpPr>
            <a:spLocks noGrp="1"/>
          </p:cNvSpPr>
          <p:nvPr>
            <p:ph type="ctrTitle" hasCustomPrompt="1"/>
          </p:nvPr>
        </p:nvSpPr>
        <p:spPr>
          <a:xfrm>
            <a:off x="1265768" y="1122363"/>
            <a:ext cx="9660467" cy="2387600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17" name="副标题 2"/>
          <p:cNvSpPr>
            <a:spLocks noGrp="1"/>
          </p:cNvSpPr>
          <p:nvPr>
            <p:ph type="subTitle" idx="1"/>
          </p:nvPr>
        </p:nvSpPr>
        <p:spPr>
          <a:xfrm>
            <a:off x="1265768" y="3649663"/>
            <a:ext cx="966046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BF9D8-324D-4FA9-9B57-132103A8F4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22542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F8BE4-77A9-4B9D-A04D-BF4BC98058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5" cy="14281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FD9D74-47D9-4702-A33C-335B63B48DBF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AD05B-D9BB-4D98-88A9-135823232B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27EEA-6E08-4880-ACD2-CF5C30B51A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40"/>
            </p:custDataLst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41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>
              <a:defRPr sz="1200">
                <a:solidFill>
                  <a:srgbClr val="808080"/>
                </a:solidFill>
              </a:defRPr>
            </a:lvl1pPr>
          </a:lstStyle>
          <a:p>
            <a:fld id="{371E10FA-2DFD-4F57-AE0B-506C3BC7A38D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3.bin"/><Relationship Id="rId2" Type="http://schemas.openxmlformats.org/officeDocument/2006/relationships/tags" Target="../tags/tag2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zstep.com/" TargetMode="Externa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0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grpSp>
        <p:nvGrpSpPr>
          <p:cNvPr id="14338" name="组合 8"/>
          <p:cNvGrpSpPr/>
          <p:nvPr/>
        </p:nvGrpSpPr>
        <p:grpSpPr bwMode="auto">
          <a:xfrm>
            <a:off x="1289921" y="2018086"/>
            <a:ext cx="5268912" cy="1789288"/>
            <a:chOff x="1185186" y="2105415"/>
            <a:chExt cx="3514120" cy="1793681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601820" y="2105415"/>
              <a:ext cx="2680853" cy="55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第五单元 </a:t>
              </a:r>
              <a:r>
                <a:rPr lang="en-US" altLang="zh-CN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</a:t>
              </a: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长方体和正方体的体积</a:t>
              </a:r>
            </a:p>
          </p:txBody>
        </p:sp>
        <p:sp>
          <p:nvSpPr>
            <p:cNvPr id="14340" name="TextBox 2"/>
            <p:cNvSpPr txBox="1">
              <a:spLocks noChangeArrowheads="1"/>
            </p:cNvSpPr>
            <p:nvPr/>
          </p:nvSpPr>
          <p:spPr bwMode="auto">
            <a:xfrm>
              <a:off x="1185186" y="2973499"/>
              <a:ext cx="3514120" cy="925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5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体积和体积单位</a:t>
              </a: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4342" name="图片 1" descr="数学冀教五年级下册（2014年新编）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42251" y="1533525"/>
            <a:ext cx="43561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504" y="5861027"/>
            <a:ext cx="7835747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67031" y="706664"/>
            <a:ext cx="63087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立方米有多大？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34113" y="3200401"/>
            <a:ext cx="5364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让同学们在正方体框架里站着，估计可以站下几人？</a:t>
            </a:r>
          </a:p>
        </p:txBody>
      </p:sp>
      <p:sp>
        <p:nvSpPr>
          <p:cNvPr id="24580" name="TextBox 34"/>
          <p:cNvSpPr txBox="1">
            <a:spLocks noChangeArrowheads="1"/>
          </p:cNvSpPr>
          <p:nvPr/>
        </p:nvSpPr>
        <p:spPr bwMode="auto">
          <a:xfrm>
            <a:off x="276225" y="1646240"/>
            <a:ext cx="11979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长的直尺在墙角围一个正方体框架（ 如下图）</a:t>
            </a:r>
          </a:p>
        </p:txBody>
      </p:sp>
      <p:pic>
        <p:nvPicPr>
          <p:cNvPr id="24581" name="Picture 4" descr="C:\Users\jzzou\Desktop\西南5B底图\正文(46)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377" y="2543177"/>
            <a:ext cx="52863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35" name="Rectangle 15"/>
          <p:cNvSpPr>
            <a:spLocks noChangeArrowheads="1"/>
          </p:cNvSpPr>
          <p:nvPr/>
        </p:nvSpPr>
        <p:spPr bwMode="auto">
          <a:xfrm>
            <a:off x="1250951" y="5888038"/>
            <a:ext cx="10623719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棱长是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的正方体，体积是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立方米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，记作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47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47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47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7475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9701" y="1139825"/>
            <a:ext cx="1210151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计量一个物体的体积，要看这个物体含有多少个体积单位。例如，下图中的第一个长方体是用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立方厘米的小正方体拼成的，它的体积就是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立方厘米。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49277" y="4957778"/>
            <a:ext cx="2786083" cy="785818"/>
            <a:chOff x="1071538" y="5500702"/>
            <a:chExt cx="2786082" cy="785818"/>
          </a:xfrm>
          <a:solidFill>
            <a:srgbClr val="FFCCCC"/>
          </a:solidFill>
        </p:grpSpPr>
        <p:sp>
          <p:nvSpPr>
            <p:cNvPr id="5" name="立方体 4"/>
            <p:cNvSpPr/>
            <p:nvPr/>
          </p:nvSpPr>
          <p:spPr>
            <a:xfrm>
              <a:off x="1071538" y="5500702"/>
              <a:ext cx="857256" cy="785818"/>
            </a:xfrm>
            <a:prstGeom prst="cub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立方体 5"/>
            <p:cNvSpPr/>
            <p:nvPr/>
          </p:nvSpPr>
          <p:spPr>
            <a:xfrm>
              <a:off x="1714480" y="5500702"/>
              <a:ext cx="857256" cy="785818"/>
            </a:xfrm>
            <a:prstGeom prst="cub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立方体 6"/>
            <p:cNvSpPr/>
            <p:nvPr/>
          </p:nvSpPr>
          <p:spPr>
            <a:xfrm>
              <a:off x="2357422" y="5500702"/>
              <a:ext cx="857256" cy="785818"/>
            </a:xfrm>
            <a:prstGeom prst="cub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立方体 7"/>
            <p:cNvSpPr/>
            <p:nvPr/>
          </p:nvSpPr>
          <p:spPr>
            <a:xfrm>
              <a:off x="3000364" y="5500702"/>
              <a:ext cx="857256" cy="785818"/>
            </a:xfrm>
            <a:prstGeom prst="cub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796" name="Group 30"/>
          <p:cNvGrpSpPr/>
          <p:nvPr/>
        </p:nvGrpSpPr>
        <p:grpSpPr bwMode="auto">
          <a:xfrm>
            <a:off x="8421689" y="4244977"/>
            <a:ext cx="2614612" cy="1901825"/>
            <a:chOff x="1338" y="2659"/>
            <a:chExt cx="998" cy="726"/>
          </a:xfrm>
        </p:grpSpPr>
        <p:sp>
          <p:nvSpPr>
            <p:cNvPr id="25605" name="AutoShape 6"/>
            <p:cNvSpPr>
              <a:spLocks noChangeArrowheads="1"/>
            </p:cNvSpPr>
            <p:nvPr/>
          </p:nvSpPr>
          <p:spPr bwMode="auto">
            <a:xfrm>
              <a:off x="1429" y="2931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06" name="AutoShape 7"/>
            <p:cNvSpPr>
              <a:spLocks noChangeArrowheads="1"/>
            </p:cNvSpPr>
            <p:nvPr/>
          </p:nvSpPr>
          <p:spPr bwMode="auto">
            <a:xfrm>
              <a:off x="1701" y="2931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07" name="AutoShape 8"/>
            <p:cNvSpPr>
              <a:spLocks noChangeArrowheads="1"/>
            </p:cNvSpPr>
            <p:nvPr/>
          </p:nvSpPr>
          <p:spPr bwMode="auto">
            <a:xfrm>
              <a:off x="1973" y="2931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08" name="AutoShape 9"/>
            <p:cNvSpPr>
              <a:spLocks noChangeArrowheads="1"/>
            </p:cNvSpPr>
            <p:nvPr/>
          </p:nvSpPr>
          <p:spPr bwMode="auto">
            <a:xfrm>
              <a:off x="1429" y="2659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09" name="AutoShape 10"/>
            <p:cNvSpPr>
              <a:spLocks noChangeArrowheads="1"/>
            </p:cNvSpPr>
            <p:nvPr/>
          </p:nvSpPr>
          <p:spPr bwMode="auto">
            <a:xfrm>
              <a:off x="1701" y="2659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10" name="AutoShape 11"/>
            <p:cNvSpPr>
              <a:spLocks noChangeArrowheads="1"/>
            </p:cNvSpPr>
            <p:nvPr/>
          </p:nvSpPr>
          <p:spPr bwMode="auto">
            <a:xfrm>
              <a:off x="1973" y="2659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11" name="AutoShape 24"/>
            <p:cNvSpPr>
              <a:spLocks noChangeArrowheads="1"/>
            </p:cNvSpPr>
            <p:nvPr/>
          </p:nvSpPr>
          <p:spPr bwMode="auto">
            <a:xfrm>
              <a:off x="1338" y="3022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12" name="AutoShape 25"/>
            <p:cNvSpPr>
              <a:spLocks noChangeArrowheads="1"/>
            </p:cNvSpPr>
            <p:nvPr/>
          </p:nvSpPr>
          <p:spPr bwMode="auto">
            <a:xfrm>
              <a:off x="1610" y="3022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13" name="AutoShape 26"/>
            <p:cNvSpPr>
              <a:spLocks noChangeArrowheads="1"/>
            </p:cNvSpPr>
            <p:nvPr/>
          </p:nvSpPr>
          <p:spPr bwMode="auto">
            <a:xfrm>
              <a:off x="1882" y="3022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14" name="AutoShape 27"/>
            <p:cNvSpPr>
              <a:spLocks noChangeArrowheads="1"/>
            </p:cNvSpPr>
            <p:nvPr/>
          </p:nvSpPr>
          <p:spPr bwMode="auto">
            <a:xfrm>
              <a:off x="1338" y="2750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15" name="AutoShape 28"/>
            <p:cNvSpPr>
              <a:spLocks noChangeArrowheads="1"/>
            </p:cNvSpPr>
            <p:nvPr/>
          </p:nvSpPr>
          <p:spPr bwMode="auto">
            <a:xfrm>
              <a:off x="1610" y="2750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16" name="AutoShape 29"/>
            <p:cNvSpPr>
              <a:spLocks noChangeArrowheads="1"/>
            </p:cNvSpPr>
            <p:nvPr/>
          </p:nvSpPr>
          <p:spPr bwMode="auto">
            <a:xfrm>
              <a:off x="1882" y="2750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3809" name="Group 31"/>
          <p:cNvGrpSpPr/>
          <p:nvPr/>
        </p:nvGrpSpPr>
        <p:grpSpPr bwMode="auto">
          <a:xfrm>
            <a:off x="4740275" y="3771900"/>
            <a:ext cx="2376488" cy="2376488"/>
            <a:chOff x="3379" y="2387"/>
            <a:chExt cx="907" cy="907"/>
          </a:xfrm>
        </p:grpSpPr>
        <p:sp>
          <p:nvSpPr>
            <p:cNvPr id="25618" name="AutoShape 16"/>
            <p:cNvSpPr>
              <a:spLocks noChangeArrowheads="1"/>
            </p:cNvSpPr>
            <p:nvPr/>
          </p:nvSpPr>
          <p:spPr bwMode="auto">
            <a:xfrm>
              <a:off x="3379" y="2931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19" name="AutoShape 17"/>
            <p:cNvSpPr>
              <a:spLocks noChangeArrowheads="1"/>
            </p:cNvSpPr>
            <p:nvPr/>
          </p:nvSpPr>
          <p:spPr bwMode="auto">
            <a:xfrm>
              <a:off x="3651" y="2931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20" name="AutoShape 18"/>
            <p:cNvSpPr>
              <a:spLocks noChangeArrowheads="1"/>
            </p:cNvSpPr>
            <p:nvPr/>
          </p:nvSpPr>
          <p:spPr bwMode="auto">
            <a:xfrm>
              <a:off x="3923" y="2931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21" name="AutoShape 19"/>
            <p:cNvSpPr>
              <a:spLocks noChangeArrowheads="1"/>
            </p:cNvSpPr>
            <p:nvPr/>
          </p:nvSpPr>
          <p:spPr bwMode="auto">
            <a:xfrm>
              <a:off x="3379" y="2659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22" name="AutoShape 20"/>
            <p:cNvSpPr>
              <a:spLocks noChangeArrowheads="1"/>
            </p:cNvSpPr>
            <p:nvPr/>
          </p:nvSpPr>
          <p:spPr bwMode="auto">
            <a:xfrm>
              <a:off x="3651" y="2659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23" name="AutoShape 21"/>
            <p:cNvSpPr>
              <a:spLocks noChangeArrowheads="1"/>
            </p:cNvSpPr>
            <p:nvPr/>
          </p:nvSpPr>
          <p:spPr bwMode="auto">
            <a:xfrm>
              <a:off x="3923" y="2659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5624" name="AutoShape 23"/>
            <p:cNvSpPr>
              <a:spLocks noChangeArrowheads="1"/>
            </p:cNvSpPr>
            <p:nvPr/>
          </p:nvSpPr>
          <p:spPr bwMode="auto">
            <a:xfrm>
              <a:off x="3923" y="2387"/>
              <a:ext cx="363" cy="363"/>
            </a:xfrm>
            <a:prstGeom prst="cube">
              <a:avLst>
                <a:gd name="adj" fmla="val 25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626" name="Text Box 7"/>
          <p:cNvSpPr txBox="1">
            <a:spLocks noChangeArrowheads="1"/>
          </p:cNvSpPr>
          <p:nvPr/>
        </p:nvSpPr>
        <p:spPr bwMode="auto">
          <a:xfrm>
            <a:off x="1722439" y="942975"/>
            <a:ext cx="103632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下面的立体图形是用体积是</a:t>
            </a:r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立方厘米的小正方体搭成的。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1782765" y="5346700"/>
            <a:ext cx="45434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体积是</a:t>
            </a:r>
          </a:p>
        </p:txBody>
      </p:sp>
      <p:sp>
        <p:nvSpPr>
          <p:cNvPr id="26628" name="Text Box 37"/>
          <p:cNvSpPr txBox="1">
            <a:spLocks noChangeArrowheads="1"/>
          </p:cNvSpPr>
          <p:nvPr/>
        </p:nvSpPr>
        <p:spPr bwMode="auto">
          <a:xfrm>
            <a:off x="7345364" y="5340352"/>
            <a:ext cx="2530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体积是</a:t>
            </a:r>
          </a:p>
        </p:txBody>
      </p:sp>
      <p:sp>
        <p:nvSpPr>
          <p:cNvPr id="26629" name="Line 38"/>
          <p:cNvSpPr>
            <a:spLocks noChangeShapeType="1"/>
          </p:cNvSpPr>
          <p:nvPr/>
        </p:nvSpPr>
        <p:spPr bwMode="auto">
          <a:xfrm>
            <a:off x="3486151" y="5943600"/>
            <a:ext cx="260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0" name="Line 39"/>
          <p:cNvSpPr>
            <a:spLocks noChangeShapeType="1"/>
          </p:cNvSpPr>
          <p:nvPr/>
        </p:nvSpPr>
        <p:spPr bwMode="auto">
          <a:xfrm flipV="1">
            <a:off x="8991600" y="5883275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3368676" y="5334001"/>
            <a:ext cx="3001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立方厘米</a:t>
            </a: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8855076" y="5273676"/>
            <a:ext cx="2849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立方厘米</a:t>
            </a:r>
          </a:p>
        </p:txBody>
      </p:sp>
      <p:sp>
        <p:nvSpPr>
          <p:cNvPr id="26633" name="立方体 33"/>
          <p:cNvSpPr>
            <a:spLocks noChangeArrowheads="1"/>
          </p:cNvSpPr>
          <p:nvPr/>
        </p:nvSpPr>
        <p:spPr bwMode="auto">
          <a:xfrm>
            <a:off x="2073275" y="42347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34" name="立方体 34"/>
          <p:cNvSpPr>
            <a:spLocks noChangeArrowheads="1"/>
          </p:cNvSpPr>
          <p:nvPr/>
        </p:nvSpPr>
        <p:spPr bwMode="auto">
          <a:xfrm>
            <a:off x="2073275" y="37775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35" name="立方体 35"/>
          <p:cNvSpPr>
            <a:spLocks noChangeArrowheads="1"/>
          </p:cNvSpPr>
          <p:nvPr/>
        </p:nvSpPr>
        <p:spPr bwMode="auto">
          <a:xfrm>
            <a:off x="2530475" y="42347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36" name="立方体 36"/>
          <p:cNvSpPr>
            <a:spLocks noChangeArrowheads="1"/>
          </p:cNvSpPr>
          <p:nvPr/>
        </p:nvSpPr>
        <p:spPr bwMode="auto">
          <a:xfrm>
            <a:off x="2987675" y="42347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37" name="立方体 37"/>
          <p:cNvSpPr>
            <a:spLocks noChangeArrowheads="1"/>
          </p:cNvSpPr>
          <p:nvPr/>
        </p:nvSpPr>
        <p:spPr bwMode="auto">
          <a:xfrm>
            <a:off x="3444875" y="42347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38" name="立方体 38"/>
          <p:cNvSpPr>
            <a:spLocks noChangeArrowheads="1"/>
          </p:cNvSpPr>
          <p:nvPr/>
        </p:nvSpPr>
        <p:spPr bwMode="auto">
          <a:xfrm>
            <a:off x="3902074" y="42347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39" name="立方体 39"/>
          <p:cNvSpPr>
            <a:spLocks noChangeArrowheads="1"/>
          </p:cNvSpPr>
          <p:nvPr/>
        </p:nvSpPr>
        <p:spPr bwMode="auto">
          <a:xfrm>
            <a:off x="4359275" y="42347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40" name="立方体 40"/>
          <p:cNvSpPr>
            <a:spLocks noChangeArrowheads="1"/>
          </p:cNvSpPr>
          <p:nvPr/>
        </p:nvSpPr>
        <p:spPr bwMode="auto">
          <a:xfrm>
            <a:off x="4816475" y="42347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41" name="立方体 41"/>
          <p:cNvSpPr>
            <a:spLocks noChangeArrowheads="1"/>
          </p:cNvSpPr>
          <p:nvPr/>
        </p:nvSpPr>
        <p:spPr bwMode="auto">
          <a:xfrm>
            <a:off x="5273675" y="42347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42" name="立方体 42"/>
          <p:cNvSpPr>
            <a:spLocks noChangeArrowheads="1"/>
          </p:cNvSpPr>
          <p:nvPr/>
        </p:nvSpPr>
        <p:spPr bwMode="auto">
          <a:xfrm>
            <a:off x="5273675" y="37775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43" name="立方体 43"/>
          <p:cNvSpPr>
            <a:spLocks noChangeArrowheads="1"/>
          </p:cNvSpPr>
          <p:nvPr/>
        </p:nvSpPr>
        <p:spPr bwMode="auto">
          <a:xfrm>
            <a:off x="3444875" y="37775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44" name="立方体 44"/>
          <p:cNvSpPr>
            <a:spLocks noChangeArrowheads="1"/>
          </p:cNvSpPr>
          <p:nvPr/>
        </p:nvSpPr>
        <p:spPr bwMode="auto">
          <a:xfrm>
            <a:off x="3444875" y="33203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45" name="立方体 45"/>
          <p:cNvSpPr>
            <a:spLocks noChangeArrowheads="1"/>
          </p:cNvSpPr>
          <p:nvPr/>
        </p:nvSpPr>
        <p:spPr bwMode="auto">
          <a:xfrm>
            <a:off x="3444875" y="28631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46" name="立方体 46"/>
          <p:cNvSpPr>
            <a:spLocks noChangeArrowheads="1"/>
          </p:cNvSpPr>
          <p:nvPr/>
        </p:nvSpPr>
        <p:spPr bwMode="auto">
          <a:xfrm>
            <a:off x="8366125" y="39299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47" name="立方体 47"/>
          <p:cNvSpPr>
            <a:spLocks noChangeArrowheads="1"/>
          </p:cNvSpPr>
          <p:nvPr/>
        </p:nvSpPr>
        <p:spPr bwMode="auto">
          <a:xfrm>
            <a:off x="8823325" y="39299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48" name="立方体 48"/>
          <p:cNvSpPr>
            <a:spLocks noChangeArrowheads="1"/>
          </p:cNvSpPr>
          <p:nvPr/>
        </p:nvSpPr>
        <p:spPr bwMode="auto">
          <a:xfrm>
            <a:off x="9280525" y="39299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49" name="立方体 49"/>
          <p:cNvSpPr>
            <a:spLocks noChangeArrowheads="1"/>
          </p:cNvSpPr>
          <p:nvPr/>
        </p:nvSpPr>
        <p:spPr bwMode="auto">
          <a:xfrm>
            <a:off x="8366125" y="34727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50" name="立方体 50"/>
          <p:cNvSpPr>
            <a:spLocks noChangeArrowheads="1"/>
          </p:cNvSpPr>
          <p:nvPr/>
        </p:nvSpPr>
        <p:spPr bwMode="auto">
          <a:xfrm>
            <a:off x="8823325" y="34727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51" name="立方体 51"/>
          <p:cNvSpPr>
            <a:spLocks noChangeArrowheads="1"/>
          </p:cNvSpPr>
          <p:nvPr/>
        </p:nvSpPr>
        <p:spPr bwMode="auto">
          <a:xfrm>
            <a:off x="9280525" y="34727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52" name="立方体 52"/>
          <p:cNvSpPr>
            <a:spLocks noChangeArrowheads="1"/>
          </p:cNvSpPr>
          <p:nvPr/>
        </p:nvSpPr>
        <p:spPr bwMode="auto">
          <a:xfrm>
            <a:off x="8213725" y="40823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53" name="立方体 53"/>
          <p:cNvSpPr>
            <a:spLocks noChangeArrowheads="1"/>
          </p:cNvSpPr>
          <p:nvPr/>
        </p:nvSpPr>
        <p:spPr bwMode="auto">
          <a:xfrm>
            <a:off x="8213725" y="36251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54" name="立方体 54"/>
          <p:cNvSpPr>
            <a:spLocks noChangeArrowheads="1"/>
          </p:cNvSpPr>
          <p:nvPr/>
        </p:nvSpPr>
        <p:spPr bwMode="auto">
          <a:xfrm>
            <a:off x="9128125" y="40823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55" name="立方体 55"/>
          <p:cNvSpPr>
            <a:spLocks noChangeArrowheads="1"/>
          </p:cNvSpPr>
          <p:nvPr/>
        </p:nvSpPr>
        <p:spPr bwMode="auto">
          <a:xfrm>
            <a:off x="9128125" y="3625136"/>
            <a:ext cx="245474" cy="430054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56" name="文本框 1"/>
          <p:cNvSpPr txBox="1">
            <a:spLocks noChangeArrowheads="1"/>
          </p:cNvSpPr>
          <p:nvPr/>
        </p:nvSpPr>
        <p:spPr bwMode="auto">
          <a:xfrm>
            <a:off x="190502" y="1219200"/>
            <a:ext cx="1882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练一练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6" grpId="0"/>
      <p:bldP spid="246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728914" y="803275"/>
            <a:ext cx="92630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小组合作，用</a:t>
            </a:r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立方厘米的小正方体，分别搭出不同的长方体，并填写下表。</a:t>
            </a:r>
          </a:p>
        </p:txBody>
      </p:sp>
      <p:pic>
        <p:nvPicPr>
          <p:cNvPr id="1026" name="Picture 2" descr="C:\Users\lywang4\Desktop\5图片\5\215_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93351" y="2520950"/>
            <a:ext cx="19319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lywang4\Desktop\5图片\5\36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7752" y="2990852"/>
            <a:ext cx="43037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lywang4\Desktop\5图片\5\39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6713" y="4794250"/>
            <a:ext cx="342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lywang4\Desktop\5图片\5\38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92188" y="4818065"/>
            <a:ext cx="40243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lywang4\Desktop\QQ截图2015020411462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91377" y="2859090"/>
            <a:ext cx="261302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云形标注 10"/>
          <p:cNvSpPr/>
          <p:nvPr/>
        </p:nvSpPr>
        <p:spPr>
          <a:xfrm>
            <a:off x="6886575" y="2125665"/>
            <a:ext cx="4243388" cy="714375"/>
          </a:xfrm>
          <a:prstGeom prst="cloudCallout">
            <a:avLst>
              <a:gd name="adj1" fmla="val 44777"/>
              <a:gd name="adj2" fmla="val 12466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这是我们组搭的。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28914" y="4233865"/>
            <a:ext cx="9286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164514" y="4249740"/>
            <a:ext cx="6429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46365" y="6038850"/>
            <a:ext cx="7143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083551" y="5978525"/>
            <a:ext cx="7143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27661" name="文本框 1"/>
          <p:cNvSpPr txBox="1">
            <a:spLocks noChangeArrowheads="1"/>
          </p:cNvSpPr>
          <p:nvPr/>
        </p:nvSpPr>
        <p:spPr bwMode="auto">
          <a:xfrm>
            <a:off x="190500" y="1219201"/>
            <a:ext cx="284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长方体的体积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76265" y="987427"/>
          <a:ext cx="10842625" cy="4313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2208">
                <a:tc>
                  <a:txBody>
                    <a:bodyPr/>
                    <a:lstStyle/>
                    <a:p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图号</a:t>
                      </a:r>
                    </a:p>
                  </a:txBody>
                  <a:tcPr marT="45723" marB="45723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长（厘米）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宽（厘米）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高（厘米）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体积</a:t>
                      </a:r>
                    </a:p>
                    <a:p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（立方厘米）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</a:p>
                  </a:txBody>
                  <a:tcPr marT="45723" marB="45723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T="45723" marB="45723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T="45723" marB="45723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T="45723" marB="45723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00439" y="4006851"/>
            <a:ext cx="71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13149" y="4722815"/>
            <a:ext cx="552451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59726" y="4065590"/>
            <a:ext cx="55403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7550" y="4748215"/>
            <a:ext cx="55403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13425" y="4073525"/>
            <a:ext cx="55245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78776" y="4722815"/>
            <a:ext cx="473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018713" y="4079876"/>
            <a:ext cx="71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33000" y="4737101"/>
            <a:ext cx="71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</a:p>
        </p:txBody>
      </p:sp>
      <p:sp>
        <p:nvSpPr>
          <p:cNvPr id="36912" name="TextBox 1"/>
          <p:cNvSpPr txBox="1">
            <a:spLocks noChangeArrowheads="1"/>
          </p:cNvSpPr>
          <p:nvPr/>
        </p:nvSpPr>
        <p:spPr bwMode="auto">
          <a:xfrm>
            <a:off x="881065" y="5726115"/>
            <a:ext cx="10315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长方体的体积与它的长、宽、高有什么关系？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369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3914" y="2187576"/>
            <a:ext cx="109791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如果用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表示长方体的体积，用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分别表示长方体的长、宽、高，那么长方体的体积公式可以写成：</a:t>
            </a:r>
          </a:p>
        </p:txBody>
      </p:sp>
      <p:sp>
        <p:nvSpPr>
          <p:cNvPr id="6" name="矩形 5"/>
          <p:cNvSpPr/>
          <p:nvPr/>
        </p:nvSpPr>
        <p:spPr>
          <a:xfrm>
            <a:off x="3311526" y="1355727"/>
            <a:ext cx="5446713" cy="714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长方体的体积</a:t>
            </a:r>
            <a:r>
              <a:rPr lang="en-US" altLang="zh-CN" sz="36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zh-CN" altLang="en-US" sz="36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长</a:t>
            </a:r>
            <a:r>
              <a:rPr lang="en-US" altLang="zh-CN" sz="36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zh-CN" altLang="en-US" sz="36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宽</a:t>
            </a:r>
            <a:r>
              <a:rPr lang="en-US" altLang="zh-CN" sz="36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zh-CN" altLang="en-US" sz="36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</a:t>
            </a:r>
          </a:p>
        </p:txBody>
      </p:sp>
      <p:sp>
        <p:nvSpPr>
          <p:cNvPr id="7" name="矩形 6"/>
          <p:cNvSpPr/>
          <p:nvPr/>
        </p:nvSpPr>
        <p:spPr>
          <a:xfrm>
            <a:off x="4972051" y="5859465"/>
            <a:ext cx="2428875" cy="6429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V=abh</a:t>
            </a: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4757737" y="3421063"/>
            <a:ext cx="3357563" cy="2336800"/>
            <a:chOff x="2714612" y="2786058"/>
            <a:chExt cx="3357618" cy="2336518"/>
          </a:xfrm>
        </p:grpSpPr>
        <p:grpSp>
          <p:nvGrpSpPr>
            <p:cNvPr id="29702" name="组合 19"/>
            <p:cNvGrpSpPr/>
            <p:nvPr/>
          </p:nvGrpSpPr>
          <p:grpSpPr bwMode="auto">
            <a:xfrm>
              <a:off x="2714612" y="2786058"/>
              <a:ext cx="3143272" cy="1857388"/>
              <a:chOff x="2714612" y="2786058"/>
              <a:chExt cx="3143272" cy="1857388"/>
            </a:xfrm>
          </p:grpSpPr>
          <p:sp>
            <p:nvSpPr>
              <p:cNvPr id="8" name="立方体 7"/>
              <p:cNvSpPr/>
              <p:nvPr/>
            </p:nvSpPr>
            <p:spPr>
              <a:xfrm>
                <a:off x="2714612" y="2786058"/>
                <a:ext cx="3143302" cy="1857151"/>
              </a:xfrm>
              <a:prstGeom prst="cube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60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rot="5400000">
                <a:off x="2537695" y="3464632"/>
                <a:ext cx="135556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 flipH="1" flipV="1">
                <a:off x="2714645" y="4143173"/>
                <a:ext cx="500003" cy="50007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10800000">
                <a:off x="3214682" y="4143206"/>
                <a:ext cx="264323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707" name="TextBox 20"/>
            <p:cNvSpPr txBox="1">
              <a:spLocks noChangeArrowheads="1"/>
            </p:cNvSpPr>
            <p:nvPr/>
          </p:nvSpPr>
          <p:spPr bwMode="auto">
            <a:xfrm>
              <a:off x="5643570" y="4214818"/>
              <a:ext cx="428660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</a:p>
          </p:txBody>
        </p:sp>
        <p:sp>
          <p:nvSpPr>
            <p:cNvPr id="29708" name="TextBox 21"/>
            <p:cNvSpPr txBox="1">
              <a:spLocks noChangeArrowheads="1"/>
            </p:cNvSpPr>
            <p:nvPr/>
          </p:nvSpPr>
          <p:spPr bwMode="auto">
            <a:xfrm>
              <a:off x="3786182" y="4477416"/>
              <a:ext cx="428660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</p:txBody>
        </p:sp>
        <p:sp>
          <p:nvSpPr>
            <p:cNvPr id="29709" name="TextBox 22"/>
            <p:cNvSpPr txBox="1">
              <a:spLocks noChangeArrowheads="1"/>
            </p:cNvSpPr>
            <p:nvPr/>
          </p:nvSpPr>
          <p:spPr bwMode="auto">
            <a:xfrm>
              <a:off x="5000628" y="3571876"/>
              <a:ext cx="428660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>
                  <a:latin typeface="微软雅黑" panose="020B0503020204020204" pitchFamily="34" charset="-122"/>
                  <a:ea typeface="微软雅黑" panose="020B0503020204020204" pitchFamily="34" charset="-122"/>
                </a:rPr>
                <a:t>h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920751" y="1035050"/>
            <a:ext cx="10660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一块砖的长是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厘米，宽是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厘米，厚是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厘米。它的体积是多少立方厘米？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51114" y="5622927"/>
            <a:ext cx="76438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答：它的体积是（          ）立方厘米。</a:t>
            </a:r>
          </a:p>
        </p:txBody>
      </p:sp>
      <p:pic>
        <p:nvPicPr>
          <p:cNvPr id="1026" name="Picture 2" descr="C:\Users\lywang4\Desktop\5图片\5\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4414" y="2049465"/>
            <a:ext cx="1841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5895976" y="2503490"/>
            <a:ext cx="3571875" cy="714375"/>
          </a:xfrm>
          <a:prstGeom prst="wedgeRoundRectCallout">
            <a:avLst>
              <a:gd name="adj1" fmla="val 70123"/>
              <a:gd name="adj2" fmla="val 5586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先估计一下，再计算。</a:t>
            </a:r>
          </a:p>
        </p:txBody>
      </p:sp>
      <p:sp>
        <p:nvSpPr>
          <p:cNvPr id="6" name="立方体 5"/>
          <p:cNvSpPr/>
          <p:nvPr/>
        </p:nvSpPr>
        <p:spPr>
          <a:xfrm>
            <a:off x="1795463" y="2817813"/>
            <a:ext cx="2843212" cy="863600"/>
          </a:xfrm>
          <a:prstGeom prst="cube">
            <a:avLst>
              <a:gd name="adj" fmla="val 5577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40" y="4584702"/>
            <a:ext cx="6357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24×12×6=1728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（立方厘米）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30939" y="5665790"/>
            <a:ext cx="1550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1728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ldLvl="0" animBg="1"/>
      <p:bldP spid="6" grpId="0" bldLvl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9938" name="组合 4"/>
          <p:cNvGrpSpPr/>
          <p:nvPr/>
        </p:nvGrpSpPr>
        <p:grpSpPr bwMode="auto">
          <a:xfrm>
            <a:off x="923926" y="2622551"/>
            <a:ext cx="3070412" cy="1917444"/>
            <a:chOff x="591496" y="1988840"/>
            <a:chExt cx="3070239" cy="1917595"/>
          </a:xfrm>
        </p:grpSpPr>
        <p:sp>
          <p:nvSpPr>
            <p:cNvPr id="9" name="立方体 8"/>
            <p:cNvSpPr/>
            <p:nvPr/>
          </p:nvSpPr>
          <p:spPr>
            <a:xfrm>
              <a:off x="591496" y="1988840"/>
              <a:ext cx="3008144" cy="1439976"/>
            </a:xfrm>
            <a:prstGeom prst="cube">
              <a:avLst/>
            </a:prstGeom>
            <a:solidFill>
              <a:srgbClr val="F2F3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31748" name="文本框 3"/>
            <p:cNvSpPr txBox="1">
              <a:spLocks noChangeArrowheads="1"/>
            </p:cNvSpPr>
            <p:nvPr/>
          </p:nvSpPr>
          <p:spPr bwMode="auto">
            <a:xfrm>
              <a:off x="1661106" y="3383174"/>
              <a:ext cx="543708" cy="523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31749" name="文本框 36"/>
            <p:cNvSpPr txBox="1">
              <a:spLocks noChangeArrowheads="1"/>
            </p:cNvSpPr>
            <p:nvPr/>
          </p:nvSpPr>
          <p:spPr bwMode="auto">
            <a:xfrm rot="18970675">
              <a:off x="3297553" y="3112907"/>
              <a:ext cx="364182" cy="523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1750" name="文本框 37"/>
            <p:cNvSpPr txBox="1">
              <a:spLocks noChangeArrowheads="1"/>
            </p:cNvSpPr>
            <p:nvPr/>
          </p:nvSpPr>
          <p:spPr bwMode="auto">
            <a:xfrm>
              <a:off x="2622099" y="2597380"/>
              <a:ext cx="364181" cy="523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31751" name="文本框 1"/>
          <p:cNvSpPr txBox="1">
            <a:spLocks noChangeArrowheads="1"/>
          </p:cNvSpPr>
          <p:nvPr/>
        </p:nvSpPr>
        <p:spPr bwMode="auto">
          <a:xfrm>
            <a:off x="190502" y="1219200"/>
            <a:ext cx="1882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练一练</a:t>
            </a:r>
          </a:p>
        </p:txBody>
      </p:sp>
      <p:sp>
        <p:nvSpPr>
          <p:cNvPr id="31752" name="文本框 9"/>
          <p:cNvSpPr txBox="1">
            <a:spLocks noChangeArrowheads="1"/>
          </p:cNvSpPr>
          <p:nvPr/>
        </p:nvSpPr>
        <p:spPr bwMode="auto">
          <a:xfrm>
            <a:off x="2011363" y="1050927"/>
            <a:ext cx="9315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计算下面长方体的体积。（单位：厘米）</a:t>
            </a:r>
          </a:p>
        </p:txBody>
      </p:sp>
      <p:sp>
        <p:nvSpPr>
          <p:cNvPr id="12" name="立方体 11"/>
          <p:cNvSpPr/>
          <p:nvPr/>
        </p:nvSpPr>
        <p:spPr>
          <a:xfrm rot="16200000" flipV="1">
            <a:off x="5068096" y="2845596"/>
            <a:ext cx="1814513" cy="993775"/>
          </a:xfrm>
          <a:prstGeom prst="cube">
            <a:avLst/>
          </a:prstGeom>
          <a:solidFill>
            <a:srgbClr val="F2F3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39946" name="文本框 3"/>
          <p:cNvSpPr txBox="1">
            <a:spLocks noChangeArrowheads="1"/>
          </p:cNvSpPr>
          <p:nvPr/>
        </p:nvSpPr>
        <p:spPr bwMode="auto">
          <a:xfrm>
            <a:off x="5580063" y="4143375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947" name="文本框 36"/>
          <p:cNvSpPr txBox="1">
            <a:spLocks noChangeArrowheads="1"/>
          </p:cNvSpPr>
          <p:nvPr/>
        </p:nvSpPr>
        <p:spPr bwMode="auto">
          <a:xfrm rot="18970675">
            <a:off x="6178503" y="3995273"/>
            <a:ext cx="63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0.5</a:t>
            </a:r>
          </a:p>
        </p:txBody>
      </p:sp>
      <p:sp>
        <p:nvSpPr>
          <p:cNvPr id="39948" name="文本框 37"/>
          <p:cNvSpPr txBox="1">
            <a:spLocks noChangeArrowheads="1"/>
          </p:cNvSpPr>
          <p:nvPr/>
        </p:nvSpPr>
        <p:spPr bwMode="auto">
          <a:xfrm>
            <a:off x="5092701" y="322103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4</a:t>
            </a:r>
          </a:p>
        </p:txBody>
      </p:sp>
      <p:grpSp>
        <p:nvGrpSpPr>
          <p:cNvPr id="39949" name="组合 4"/>
          <p:cNvGrpSpPr/>
          <p:nvPr/>
        </p:nvGrpSpPr>
        <p:grpSpPr bwMode="auto">
          <a:xfrm>
            <a:off x="8258175" y="2978152"/>
            <a:ext cx="2552700" cy="1749425"/>
            <a:chOff x="591496" y="1988840"/>
            <a:chExt cx="3068466" cy="1986958"/>
          </a:xfrm>
        </p:grpSpPr>
        <p:sp>
          <p:nvSpPr>
            <p:cNvPr id="20" name="立方体 19"/>
            <p:cNvSpPr/>
            <p:nvPr/>
          </p:nvSpPr>
          <p:spPr>
            <a:xfrm>
              <a:off x="591496" y="1988840"/>
              <a:ext cx="3009311" cy="1440635"/>
            </a:xfrm>
            <a:prstGeom prst="cube">
              <a:avLst/>
            </a:prstGeom>
            <a:solidFill>
              <a:srgbClr val="F2F3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31759" name="文本框 3"/>
            <p:cNvSpPr txBox="1">
              <a:spLocks noChangeArrowheads="1"/>
            </p:cNvSpPr>
            <p:nvPr/>
          </p:nvSpPr>
          <p:spPr bwMode="auto">
            <a:xfrm>
              <a:off x="1661106" y="3383174"/>
              <a:ext cx="538415" cy="59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1760" name="文本框 36"/>
            <p:cNvSpPr txBox="1">
              <a:spLocks noChangeArrowheads="1"/>
            </p:cNvSpPr>
            <p:nvPr/>
          </p:nvSpPr>
          <p:spPr bwMode="auto">
            <a:xfrm rot="-2629325">
              <a:off x="3299325" y="3113572"/>
              <a:ext cx="360637" cy="59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1761" name="文本框 37"/>
            <p:cNvSpPr txBox="1">
              <a:spLocks noChangeArrowheads="1"/>
            </p:cNvSpPr>
            <p:nvPr/>
          </p:nvSpPr>
          <p:spPr bwMode="auto">
            <a:xfrm>
              <a:off x="3153350" y="2545471"/>
              <a:ext cx="360637" cy="59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latin typeface="Times New Roman" panose="02020603050405020304" pitchFamily="18" charset="0"/>
                </a:rPr>
                <a:t>5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9946" grpId="0"/>
      <p:bldP spid="39947" grpId="0"/>
      <p:bldP spid="399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27" name="Picture 3" descr="C:\Users\lywang4\Desktop\5图片\5\58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880726" y="3756027"/>
            <a:ext cx="9318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lywang4\Desktop\5图片\5\59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951" y="5040315"/>
            <a:ext cx="11430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lywang4\Desktop\5图片\5\57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326813" y="2114552"/>
            <a:ext cx="7985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3035300" y="854076"/>
            <a:ext cx="4286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计算下面正方体的体积。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87914" y="4810127"/>
            <a:ext cx="5214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3×3×3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（立方厘米）</a:t>
            </a:r>
          </a:p>
        </p:txBody>
      </p:sp>
      <p:grpSp>
        <p:nvGrpSpPr>
          <p:cNvPr id="32775" name="组合 13"/>
          <p:cNvGrpSpPr/>
          <p:nvPr/>
        </p:nvGrpSpPr>
        <p:grpSpPr bwMode="auto">
          <a:xfrm>
            <a:off x="2846389" y="1436688"/>
            <a:ext cx="2428875" cy="1740941"/>
            <a:chOff x="1357290" y="857232"/>
            <a:chExt cx="2214578" cy="1601023"/>
          </a:xfrm>
        </p:grpSpPr>
        <p:sp>
          <p:nvSpPr>
            <p:cNvPr id="32776" name="TextBox 8"/>
            <p:cNvSpPr txBox="1">
              <a:spLocks noChangeArrowheads="1"/>
            </p:cNvSpPr>
            <p:nvPr/>
          </p:nvSpPr>
          <p:spPr bwMode="auto">
            <a:xfrm>
              <a:off x="2571736" y="1000108"/>
              <a:ext cx="1000132" cy="48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3cm</a:t>
              </a:r>
            </a:p>
          </p:txBody>
        </p:sp>
        <p:sp>
          <p:nvSpPr>
            <p:cNvPr id="11" name="立方体 10"/>
            <p:cNvSpPr/>
            <p:nvPr/>
          </p:nvSpPr>
          <p:spPr>
            <a:xfrm>
              <a:off x="1357290" y="857232"/>
              <a:ext cx="1285324" cy="1214649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78" name="TextBox 11"/>
            <p:cNvSpPr txBox="1">
              <a:spLocks noChangeArrowheads="1"/>
            </p:cNvSpPr>
            <p:nvPr/>
          </p:nvSpPr>
          <p:spPr bwMode="auto">
            <a:xfrm rot="18619095">
              <a:off x="2237507" y="1645455"/>
              <a:ext cx="1000132" cy="477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3cm</a:t>
              </a:r>
            </a:p>
          </p:txBody>
        </p:sp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1428728" y="1977086"/>
              <a:ext cx="1000132" cy="48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3cm</a:t>
              </a:r>
            </a:p>
          </p:txBody>
        </p:sp>
      </p:grpSp>
      <p:sp>
        <p:nvSpPr>
          <p:cNvPr id="15" name="圆角矩形标注 14"/>
          <p:cNvSpPr/>
          <p:nvPr/>
        </p:nvSpPr>
        <p:spPr>
          <a:xfrm>
            <a:off x="6283326" y="1627188"/>
            <a:ext cx="4929188" cy="857250"/>
          </a:xfrm>
          <a:prstGeom prst="wedgeRoundRectCallout">
            <a:avLst>
              <a:gd name="adj1" fmla="val 49162"/>
              <a:gd name="adj2" fmla="val 6437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用长方体的体积公式能计算正方体的体积吗？为什么？</a:t>
            </a:r>
          </a:p>
        </p:txBody>
      </p:sp>
      <p:sp>
        <p:nvSpPr>
          <p:cNvPr id="17" name="云形标注 16"/>
          <p:cNvSpPr/>
          <p:nvPr/>
        </p:nvSpPr>
        <p:spPr>
          <a:xfrm>
            <a:off x="8288337" y="3748088"/>
            <a:ext cx="2711451" cy="571500"/>
          </a:xfrm>
          <a:prstGeom prst="cloudCallout">
            <a:avLst>
              <a:gd name="adj1" fmla="val 35579"/>
              <a:gd name="adj2" fmla="val 12405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这样计算：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2287588" y="5859465"/>
            <a:ext cx="4643437" cy="642937"/>
          </a:xfrm>
          <a:prstGeom prst="wedgeRoundRectCallout">
            <a:avLst>
              <a:gd name="adj1" fmla="val -61609"/>
              <a:gd name="adj2" fmla="val -3928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自己总结正方体的体积公式。</a:t>
            </a:r>
          </a:p>
        </p:txBody>
      </p:sp>
      <p:sp>
        <p:nvSpPr>
          <p:cNvPr id="32783" name="文本框 1"/>
          <p:cNvSpPr txBox="1">
            <a:spLocks noChangeArrowheads="1"/>
          </p:cNvSpPr>
          <p:nvPr/>
        </p:nvSpPr>
        <p:spPr bwMode="auto">
          <a:xfrm>
            <a:off x="190500" y="914401"/>
            <a:ext cx="284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正方体的体积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422275" y="2654300"/>
            <a:ext cx="7469188" cy="1663700"/>
            <a:chOff x="665" y="4180"/>
            <a:chExt cx="11763" cy="2620"/>
          </a:xfrm>
        </p:grpSpPr>
        <p:pic>
          <p:nvPicPr>
            <p:cNvPr id="32785" name="Picture 2" descr="C:\Users\lywang4\Desktop\5图片\5\605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65" y="4180"/>
              <a:ext cx="1575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6" name="椭圆形标注 1"/>
            <p:cNvSpPr>
              <a:spLocks noChangeArrowheads="1"/>
            </p:cNvSpPr>
            <p:nvPr/>
          </p:nvSpPr>
          <p:spPr bwMode="auto">
            <a:xfrm>
              <a:off x="2510" y="5000"/>
              <a:ext cx="9917" cy="1800"/>
            </a:xfrm>
            <a:prstGeom prst="wedgeEllipseCallout">
              <a:avLst>
                <a:gd name="adj1" fmla="val -51806"/>
                <a:gd name="adj2" fmla="val -41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可以，因为正方体是长、宽、高都相等的长方体</a:t>
              </a: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bldLvl="0" animBg="1"/>
      <p:bldP spid="17" grpId="0" bldLvl="0" animBg="1"/>
      <p:bldP spid="1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Picture 6" descr="C:\Users\lywang4\Desktop\5图片\5\1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583864" y="5178427"/>
            <a:ext cx="16017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156076" y="1165225"/>
            <a:ext cx="5857875" cy="857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正方体的体积＝棱长</a:t>
            </a:r>
            <a:r>
              <a:rPr lang="en-US" altLang="zh-CN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棱长</a:t>
            </a:r>
            <a:r>
              <a:rPr lang="en-US" altLang="zh-CN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棱长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56075" y="3463925"/>
            <a:ext cx="52149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＝ </a:t>
            </a:r>
            <a:r>
              <a:rPr lang="en-US" altLang="zh-CN" sz="40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a×a×a</a:t>
            </a:r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＝ </a:t>
            </a:r>
            <a:r>
              <a:rPr lang="en-US" altLang="zh-CN" sz="40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a·a·a</a:t>
            </a:r>
            <a:endParaRPr lang="en-US" altLang="zh-CN" sz="4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46313" y="2263775"/>
            <a:ext cx="9428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如果用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表示正方体的体积，用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表示正方体的棱长，那么正方体的体积公式可以写成：</a:t>
            </a:r>
          </a:p>
        </p:txBody>
      </p:sp>
      <p:sp>
        <p:nvSpPr>
          <p:cNvPr id="7" name="矩形 6"/>
          <p:cNvSpPr/>
          <p:nvPr/>
        </p:nvSpPr>
        <p:spPr>
          <a:xfrm>
            <a:off x="5513388" y="4535488"/>
            <a:ext cx="2000251" cy="857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4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＝ </a:t>
            </a:r>
            <a:r>
              <a:rPr lang="en-US" altLang="zh-CN" sz="4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a³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3513138" y="5678490"/>
            <a:ext cx="6000751" cy="642937"/>
          </a:xfrm>
          <a:prstGeom prst="wedgeRoundRectCallout">
            <a:avLst>
              <a:gd name="adj1" fmla="val 55396"/>
              <a:gd name="adj2" fmla="val -1564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a³</a:t>
            </a: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读作“</a:t>
            </a: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的立方</a:t>
            </a: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，表示三个</a:t>
            </a: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相乘。</a:t>
            </a:r>
          </a:p>
        </p:txBody>
      </p:sp>
      <p:grpSp>
        <p:nvGrpSpPr>
          <p:cNvPr id="33800" name="组合 18"/>
          <p:cNvGrpSpPr/>
          <p:nvPr/>
        </p:nvGrpSpPr>
        <p:grpSpPr bwMode="auto">
          <a:xfrm>
            <a:off x="577851" y="933452"/>
            <a:ext cx="2428875" cy="1739831"/>
            <a:chOff x="1357290" y="857232"/>
            <a:chExt cx="2214578" cy="1601463"/>
          </a:xfrm>
        </p:grpSpPr>
        <p:sp>
          <p:nvSpPr>
            <p:cNvPr id="33801" name="TextBox 19"/>
            <p:cNvSpPr txBox="1">
              <a:spLocks noChangeArrowheads="1"/>
            </p:cNvSpPr>
            <p:nvPr/>
          </p:nvSpPr>
          <p:spPr bwMode="auto">
            <a:xfrm>
              <a:off x="2571736" y="1000108"/>
              <a:ext cx="1000132" cy="48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棱长</a:t>
              </a:r>
            </a:p>
          </p:txBody>
        </p:sp>
        <p:sp>
          <p:nvSpPr>
            <p:cNvPr id="21" name="立方体 20"/>
            <p:cNvSpPr/>
            <p:nvPr/>
          </p:nvSpPr>
          <p:spPr>
            <a:xfrm>
              <a:off x="1357290" y="857232"/>
              <a:ext cx="1285324" cy="1214297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03" name="TextBox 21"/>
            <p:cNvSpPr txBox="1">
              <a:spLocks noChangeArrowheads="1"/>
            </p:cNvSpPr>
            <p:nvPr/>
          </p:nvSpPr>
          <p:spPr bwMode="auto">
            <a:xfrm rot="18619095">
              <a:off x="2237507" y="1668746"/>
              <a:ext cx="1000132" cy="477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棱长</a:t>
              </a:r>
            </a:p>
          </p:txBody>
        </p:sp>
        <p:sp>
          <p:nvSpPr>
            <p:cNvPr id="33804" name="TextBox 22"/>
            <p:cNvSpPr txBox="1">
              <a:spLocks noChangeArrowheads="1"/>
            </p:cNvSpPr>
            <p:nvPr/>
          </p:nvSpPr>
          <p:spPr bwMode="auto">
            <a:xfrm>
              <a:off x="1428728" y="1977086"/>
              <a:ext cx="1000132" cy="48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棱长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190500" y="1219201"/>
            <a:ext cx="284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体积和体积单位</a:t>
            </a:r>
          </a:p>
        </p:txBody>
      </p:sp>
      <p:pic>
        <p:nvPicPr>
          <p:cNvPr id="16387" name="Picture 4" descr="未标题-1 拷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2025" y="765177"/>
            <a:ext cx="6989763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503614" y="5667377"/>
            <a:ext cx="7363211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一只乌鸦口渴了，到处找水喝。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984251" y="844552"/>
            <a:ext cx="9326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长方体和正方体的体积公式有什么相同点？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1000125" y="1489077"/>
            <a:ext cx="9326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长方体和正方体底面的面积叫做</a:t>
            </a: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底面积</a:t>
            </a: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0100" y="4987925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表示底面积，上面的公式可以写成：</a:t>
            </a:r>
          </a:p>
        </p:txBody>
      </p:sp>
      <p:sp>
        <p:nvSpPr>
          <p:cNvPr id="6" name="矩形 5"/>
          <p:cNvSpPr/>
          <p:nvPr/>
        </p:nvSpPr>
        <p:spPr>
          <a:xfrm>
            <a:off x="4868864" y="5845175"/>
            <a:ext cx="2357437" cy="928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36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＝ </a:t>
            </a:r>
            <a:r>
              <a:rPr lang="en-US" altLang="zh-CN" sz="36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Sh</a:t>
            </a:r>
          </a:p>
        </p:txBody>
      </p:sp>
      <p:sp>
        <p:nvSpPr>
          <p:cNvPr id="43014" name="文本框 9"/>
          <p:cNvSpPr txBox="1">
            <a:spLocks noChangeArrowheads="1"/>
          </p:cNvSpPr>
          <p:nvPr/>
        </p:nvSpPr>
        <p:spPr bwMode="auto">
          <a:xfrm>
            <a:off x="1265237" y="4267201"/>
            <a:ext cx="97218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长方体（或正方体）的体积</a:t>
            </a:r>
            <a:r>
              <a:rPr lang="en-US" altLang="zh-CN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底面积</a:t>
            </a:r>
            <a:r>
              <a:rPr lang="en-US" altLang="zh-CN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</a:p>
        </p:txBody>
      </p:sp>
      <p:grpSp>
        <p:nvGrpSpPr>
          <p:cNvPr id="43015" name="Group 14"/>
          <p:cNvGrpSpPr/>
          <p:nvPr/>
        </p:nvGrpSpPr>
        <p:grpSpPr bwMode="auto">
          <a:xfrm>
            <a:off x="2178051" y="2603501"/>
            <a:ext cx="2327275" cy="1192213"/>
            <a:chOff x="1156" y="2048"/>
            <a:chExt cx="1466" cy="751"/>
          </a:xfrm>
        </p:grpSpPr>
        <p:sp>
          <p:nvSpPr>
            <p:cNvPr id="34824" name="AutoShape 15"/>
            <p:cNvSpPr>
              <a:spLocks noChangeArrowheads="1"/>
            </p:cNvSpPr>
            <p:nvPr/>
          </p:nvSpPr>
          <p:spPr bwMode="auto">
            <a:xfrm>
              <a:off x="1156" y="2502"/>
              <a:ext cx="1466" cy="293"/>
            </a:xfrm>
            <a:prstGeom prst="parallelogram">
              <a:avLst>
                <a:gd name="adj" fmla="val 102732"/>
              </a:avLst>
            </a:prstGeom>
            <a:solidFill>
              <a:srgbClr val="FFB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825" name="AutoShape 16"/>
            <p:cNvSpPr>
              <a:spLocks noChangeArrowheads="1"/>
            </p:cNvSpPr>
            <p:nvPr/>
          </p:nvSpPr>
          <p:spPr bwMode="auto">
            <a:xfrm>
              <a:off x="1156" y="2048"/>
              <a:ext cx="1464" cy="747"/>
            </a:xfrm>
            <a:prstGeom prst="cube">
              <a:avLst>
                <a:gd name="adj" fmla="val 38421"/>
              </a:avLst>
            </a:prstGeom>
            <a:noFill/>
            <a:ln w="19050">
              <a:solidFill>
                <a:schemeClr val="tx1"/>
              </a:solidFill>
              <a:miter lim="800000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826" name="Line 17"/>
            <p:cNvSpPr>
              <a:spLocks noChangeShapeType="1"/>
            </p:cNvSpPr>
            <p:nvPr/>
          </p:nvSpPr>
          <p:spPr bwMode="auto">
            <a:xfrm>
              <a:off x="1447" y="2051"/>
              <a:ext cx="0" cy="4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7" name="Line 18"/>
            <p:cNvSpPr>
              <a:spLocks noChangeShapeType="1"/>
            </p:cNvSpPr>
            <p:nvPr/>
          </p:nvSpPr>
          <p:spPr bwMode="auto">
            <a:xfrm rot="-5400000">
              <a:off x="2031" y="1919"/>
              <a:ext cx="0" cy="11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Line 19"/>
            <p:cNvSpPr>
              <a:spLocks noChangeShapeType="1"/>
            </p:cNvSpPr>
            <p:nvPr/>
          </p:nvSpPr>
          <p:spPr bwMode="auto">
            <a:xfrm flipV="1">
              <a:off x="1156" y="2503"/>
              <a:ext cx="292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9" name="Rectangle 20"/>
            <p:cNvSpPr>
              <a:spLocks noChangeArrowheads="1"/>
            </p:cNvSpPr>
            <p:nvPr/>
          </p:nvSpPr>
          <p:spPr bwMode="auto">
            <a:xfrm>
              <a:off x="1565" y="2478"/>
              <a:ext cx="58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zh-CN" altLang="en-US" sz="27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底面</a:t>
              </a:r>
            </a:p>
          </p:txBody>
        </p:sp>
      </p:grpSp>
      <p:grpSp>
        <p:nvGrpSpPr>
          <p:cNvPr id="43022" name="Group 21"/>
          <p:cNvGrpSpPr/>
          <p:nvPr/>
        </p:nvGrpSpPr>
        <p:grpSpPr bwMode="auto">
          <a:xfrm>
            <a:off x="6602413" y="2520951"/>
            <a:ext cx="1423987" cy="1473200"/>
            <a:chOff x="3635" y="1999"/>
            <a:chExt cx="897" cy="928"/>
          </a:xfrm>
        </p:grpSpPr>
        <p:sp>
          <p:nvSpPr>
            <p:cNvPr id="34831" name="AutoShape 22"/>
            <p:cNvSpPr>
              <a:spLocks noChangeArrowheads="1"/>
            </p:cNvSpPr>
            <p:nvPr/>
          </p:nvSpPr>
          <p:spPr bwMode="auto">
            <a:xfrm>
              <a:off x="3637" y="2664"/>
              <a:ext cx="892" cy="231"/>
            </a:xfrm>
            <a:prstGeom prst="parallelogram">
              <a:avLst>
                <a:gd name="adj" fmla="val 98468"/>
              </a:avLst>
            </a:prstGeom>
            <a:solidFill>
              <a:srgbClr val="FFB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832" name="AutoShape 23"/>
            <p:cNvSpPr>
              <a:spLocks noChangeArrowheads="1"/>
            </p:cNvSpPr>
            <p:nvPr/>
          </p:nvSpPr>
          <p:spPr bwMode="auto">
            <a:xfrm>
              <a:off x="3635" y="1999"/>
              <a:ext cx="897" cy="897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833" name="Line 24"/>
            <p:cNvSpPr>
              <a:spLocks noChangeShapeType="1"/>
            </p:cNvSpPr>
            <p:nvPr/>
          </p:nvSpPr>
          <p:spPr bwMode="auto">
            <a:xfrm>
              <a:off x="3863" y="2003"/>
              <a:ext cx="0" cy="6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4" name="Line 25"/>
            <p:cNvSpPr>
              <a:spLocks noChangeShapeType="1"/>
            </p:cNvSpPr>
            <p:nvPr/>
          </p:nvSpPr>
          <p:spPr bwMode="auto">
            <a:xfrm>
              <a:off x="3860" y="2668"/>
              <a:ext cx="6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5" name="Line 26"/>
            <p:cNvSpPr>
              <a:spLocks noChangeShapeType="1"/>
            </p:cNvSpPr>
            <p:nvPr/>
          </p:nvSpPr>
          <p:spPr bwMode="auto">
            <a:xfrm flipV="1">
              <a:off x="3639" y="2676"/>
              <a:ext cx="219" cy="2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Rectangle 27"/>
            <p:cNvSpPr>
              <a:spLocks noChangeArrowheads="1"/>
            </p:cNvSpPr>
            <p:nvPr/>
          </p:nvSpPr>
          <p:spPr bwMode="auto">
            <a:xfrm>
              <a:off x="3787" y="2606"/>
              <a:ext cx="643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zh-CN" altLang="en-US" sz="27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底面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1" grpId="1"/>
      <p:bldP spid="4" grpId="0"/>
      <p:bldP spid="4" grpId="1"/>
      <p:bldP spid="6" grpId="0" animBg="1"/>
      <p:bldP spid="430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1331914" y="617538"/>
            <a:ext cx="6337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一根长方体木料，长是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米，横断面的面积是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0.06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平方米。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根这样的木料的体积是多少立方米？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9037" y="3136900"/>
            <a:ext cx="4286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先求什么，再求什么？</a:t>
            </a: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189038" y="5813426"/>
            <a:ext cx="82867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根这样的木料的体积是（     ）立方米。</a:t>
            </a:r>
          </a:p>
        </p:txBody>
      </p:sp>
      <p:grpSp>
        <p:nvGrpSpPr>
          <p:cNvPr id="35845" name="组合 12"/>
          <p:cNvGrpSpPr/>
          <p:nvPr/>
        </p:nvGrpSpPr>
        <p:grpSpPr bwMode="auto">
          <a:xfrm>
            <a:off x="7861301" y="1122365"/>
            <a:ext cx="3721100" cy="1658937"/>
            <a:chOff x="4572000" y="642918"/>
            <a:chExt cx="3864145" cy="1681019"/>
          </a:xfrm>
        </p:grpSpPr>
        <p:sp>
          <p:nvSpPr>
            <p:cNvPr id="35846" name="TextBox 5"/>
            <p:cNvSpPr txBox="1">
              <a:spLocks noChangeArrowheads="1"/>
            </p:cNvSpPr>
            <p:nvPr/>
          </p:nvSpPr>
          <p:spPr bwMode="auto">
            <a:xfrm>
              <a:off x="4572000" y="1857345"/>
              <a:ext cx="2427179" cy="46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0.06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平方米</a:t>
              </a:r>
            </a:p>
          </p:txBody>
        </p:sp>
        <p:pic>
          <p:nvPicPr>
            <p:cNvPr id="35847" name="Picture 3" descr="C:\Users\lywang4\Desktop\5图片\5\795_副本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72066" y="642918"/>
              <a:ext cx="3364079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箭头连接符 8"/>
            <p:cNvCxnSpPr/>
            <p:nvPr/>
          </p:nvCxnSpPr>
          <p:spPr>
            <a:xfrm rot="5400000" flipH="1" flipV="1">
              <a:off x="5143574" y="1642662"/>
              <a:ext cx="427896" cy="164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89039" y="3940175"/>
            <a:ext cx="92217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先求一根木料的体积：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0.06×5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0.3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（平方米）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再求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根木料的体积：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0.3×15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 ＝ 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4.5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（立方米）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04039" y="5843588"/>
            <a:ext cx="928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4.5</a:t>
            </a:r>
          </a:p>
        </p:txBody>
      </p:sp>
      <p:sp>
        <p:nvSpPr>
          <p:cNvPr id="35851" name="文本框 1"/>
          <p:cNvSpPr txBox="1">
            <a:spLocks noChangeArrowheads="1"/>
          </p:cNvSpPr>
          <p:nvPr/>
        </p:nvSpPr>
        <p:spPr bwMode="auto">
          <a:xfrm>
            <a:off x="190502" y="1219200"/>
            <a:ext cx="1882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5058" name="组合 4"/>
          <p:cNvGrpSpPr/>
          <p:nvPr/>
        </p:nvGrpSpPr>
        <p:grpSpPr bwMode="auto">
          <a:xfrm>
            <a:off x="923926" y="3125789"/>
            <a:ext cx="2885315" cy="1350962"/>
            <a:chOff x="591496" y="2491722"/>
            <a:chExt cx="2885809" cy="1351812"/>
          </a:xfrm>
        </p:grpSpPr>
        <p:sp>
          <p:nvSpPr>
            <p:cNvPr id="9" name="立方体 8"/>
            <p:cNvSpPr/>
            <p:nvPr/>
          </p:nvSpPr>
          <p:spPr>
            <a:xfrm>
              <a:off x="591496" y="2491722"/>
              <a:ext cx="2576954" cy="937214"/>
            </a:xfrm>
            <a:prstGeom prst="cube">
              <a:avLst>
                <a:gd name="adj" fmla="val 68386"/>
              </a:avLst>
            </a:prstGeom>
            <a:solidFill>
              <a:srgbClr val="F2F3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36868" name="文本框 3"/>
            <p:cNvSpPr txBox="1">
              <a:spLocks noChangeArrowheads="1"/>
            </p:cNvSpPr>
            <p:nvPr/>
          </p:nvSpPr>
          <p:spPr bwMode="auto">
            <a:xfrm>
              <a:off x="1082295" y="3383194"/>
              <a:ext cx="1234292" cy="460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</a:rPr>
                <a:t>20cm</a:t>
              </a:r>
            </a:p>
          </p:txBody>
        </p:sp>
        <p:sp>
          <p:nvSpPr>
            <p:cNvPr id="36869" name="文本框 36"/>
            <p:cNvSpPr txBox="1">
              <a:spLocks noChangeArrowheads="1"/>
            </p:cNvSpPr>
            <p:nvPr/>
          </p:nvSpPr>
          <p:spPr bwMode="auto">
            <a:xfrm rot="18970675">
              <a:off x="2609611" y="2914658"/>
              <a:ext cx="867694" cy="46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</a:rPr>
                <a:t>20cm</a:t>
              </a:r>
            </a:p>
          </p:txBody>
        </p:sp>
        <p:sp>
          <p:nvSpPr>
            <p:cNvPr id="36870" name="文本框 37"/>
            <p:cNvSpPr txBox="1">
              <a:spLocks noChangeArrowheads="1"/>
            </p:cNvSpPr>
            <p:nvPr/>
          </p:nvSpPr>
          <p:spPr bwMode="auto">
            <a:xfrm>
              <a:off x="1806737" y="3022542"/>
              <a:ext cx="801274" cy="46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</a:rPr>
                <a:t>5cm</a:t>
              </a:r>
            </a:p>
          </p:txBody>
        </p:sp>
      </p:grpSp>
      <p:sp>
        <p:nvSpPr>
          <p:cNvPr id="36871" name="文本框 1"/>
          <p:cNvSpPr txBox="1">
            <a:spLocks noChangeArrowheads="1"/>
          </p:cNvSpPr>
          <p:nvPr/>
        </p:nvSpPr>
        <p:spPr bwMode="auto">
          <a:xfrm>
            <a:off x="190502" y="1219200"/>
            <a:ext cx="1882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练一练</a:t>
            </a:r>
          </a:p>
        </p:txBody>
      </p:sp>
      <p:sp>
        <p:nvSpPr>
          <p:cNvPr id="36872" name="文本框 9"/>
          <p:cNvSpPr txBox="1">
            <a:spLocks noChangeArrowheads="1"/>
          </p:cNvSpPr>
          <p:nvPr/>
        </p:nvSpPr>
        <p:spPr bwMode="auto">
          <a:xfrm>
            <a:off x="2011363" y="1050927"/>
            <a:ext cx="931545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计算下面长方体和正方体的体积。</a:t>
            </a:r>
          </a:p>
        </p:txBody>
      </p:sp>
      <p:sp>
        <p:nvSpPr>
          <p:cNvPr id="12" name="立方体 11"/>
          <p:cNvSpPr/>
          <p:nvPr/>
        </p:nvSpPr>
        <p:spPr>
          <a:xfrm rot="16200000" flipV="1">
            <a:off x="9634538" y="3148012"/>
            <a:ext cx="971550" cy="993775"/>
          </a:xfrm>
          <a:prstGeom prst="cube">
            <a:avLst/>
          </a:prstGeom>
          <a:solidFill>
            <a:srgbClr val="F2F3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  <p:sp>
        <p:nvSpPr>
          <p:cNvPr id="45066" name="文本框 3"/>
          <p:cNvSpPr txBox="1">
            <a:spLocks noChangeArrowheads="1"/>
          </p:cNvSpPr>
          <p:nvPr/>
        </p:nvSpPr>
        <p:spPr bwMode="auto">
          <a:xfrm>
            <a:off x="10617200" y="3363915"/>
            <a:ext cx="577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</a:rPr>
              <a:t>2m</a:t>
            </a:r>
          </a:p>
        </p:txBody>
      </p:sp>
      <p:sp>
        <p:nvSpPr>
          <p:cNvPr id="45067" name="文本框 36"/>
          <p:cNvSpPr txBox="1">
            <a:spLocks noChangeArrowheads="1"/>
          </p:cNvSpPr>
          <p:nvPr/>
        </p:nvSpPr>
        <p:spPr bwMode="auto">
          <a:xfrm rot="18970675">
            <a:off x="10376124" y="3864919"/>
            <a:ext cx="577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</a:rPr>
              <a:t>2m</a:t>
            </a:r>
          </a:p>
        </p:txBody>
      </p:sp>
      <p:sp>
        <p:nvSpPr>
          <p:cNvPr id="45068" name="文本框 37"/>
          <p:cNvSpPr txBox="1">
            <a:spLocks noChangeArrowheads="1"/>
          </p:cNvSpPr>
          <p:nvPr/>
        </p:nvSpPr>
        <p:spPr bwMode="auto">
          <a:xfrm>
            <a:off x="9726614" y="4038602"/>
            <a:ext cx="700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</a:rPr>
              <a:t>2m</a:t>
            </a:r>
          </a:p>
        </p:txBody>
      </p:sp>
      <p:grpSp>
        <p:nvGrpSpPr>
          <p:cNvPr id="45069" name="组合 4"/>
          <p:cNvGrpSpPr/>
          <p:nvPr/>
        </p:nvGrpSpPr>
        <p:grpSpPr bwMode="auto">
          <a:xfrm rot="21120000">
            <a:off x="4971557" y="3155006"/>
            <a:ext cx="3325812" cy="1606694"/>
            <a:chOff x="1330837" y="2544484"/>
            <a:chExt cx="3518478" cy="1673381"/>
          </a:xfrm>
        </p:grpSpPr>
        <p:sp>
          <p:nvSpPr>
            <p:cNvPr id="20" name="立方体 19"/>
            <p:cNvSpPr/>
            <p:nvPr/>
          </p:nvSpPr>
          <p:spPr>
            <a:xfrm flipH="1">
              <a:off x="1657403" y="2544484"/>
              <a:ext cx="2411711" cy="1061477"/>
            </a:xfrm>
            <a:prstGeom prst="cube">
              <a:avLst>
                <a:gd name="adj" fmla="val 45497"/>
              </a:avLst>
            </a:prstGeom>
            <a:solidFill>
              <a:srgbClr val="F2F3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/>
            </a:p>
          </p:txBody>
        </p:sp>
        <p:sp>
          <p:nvSpPr>
            <p:cNvPr id="36879" name="文本框 3"/>
            <p:cNvSpPr txBox="1">
              <a:spLocks noChangeArrowheads="1"/>
            </p:cNvSpPr>
            <p:nvPr/>
          </p:nvSpPr>
          <p:spPr bwMode="auto">
            <a:xfrm rot="2580000">
              <a:off x="1330837" y="3178823"/>
              <a:ext cx="824402" cy="480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</a:rPr>
                <a:t>8dm</a:t>
              </a:r>
            </a:p>
          </p:txBody>
        </p:sp>
        <p:sp>
          <p:nvSpPr>
            <p:cNvPr id="36880" name="文本框 36"/>
            <p:cNvSpPr txBox="1">
              <a:spLocks noChangeArrowheads="1"/>
            </p:cNvSpPr>
            <p:nvPr/>
          </p:nvSpPr>
          <p:spPr bwMode="auto">
            <a:xfrm rot="21250675">
              <a:off x="2861389" y="3737038"/>
              <a:ext cx="958107" cy="480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</a:rPr>
                <a:t>12dm</a:t>
              </a:r>
            </a:p>
          </p:txBody>
        </p:sp>
        <p:sp>
          <p:nvSpPr>
            <p:cNvPr id="36881" name="文本框 37"/>
            <p:cNvSpPr txBox="1">
              <a:spLocks noChangeArrowheads="1"/>
            </p:cNvSpPr>
            <p:nvPr/>
          </p:nvSpPr>
          <p:spPr bwMode="auto">
            <a:xfrm>
              <a:off x="3996022" y="3088294"/>
              <a:ext cx="853293" cy="480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</a:rPr>
                <a:t>4dm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5066" grpId="0"/>
      <p:bldP spid="45067" grpId="0"/>
      <p:bldP spid="450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3059113" y="842965"/>
            <a:ext cx="4286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求洗衣机包装箱的体积。</a:t>
            </a:r>
          </a:p>
        </p:txBody>
      </p:sp>
      <p:pic>
        <p:nvPicPr>
          <p:cNvPr id="37891" name="Picture 2" descr="C:\Users\lywang4\Desktop\5图片\5\64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84589" y="1158877"/>
            <a:ext cx="230187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lywang4\Desktop\5图片\5\65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9588" y="1039813"/>
            <a:ext cx="1357312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lywang4\Desktop\5图片\5\68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501" y="3822702"/>
            <a:ext cx="128587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lywang4\Desktop\5图片\5\67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129837" y="2900363"/>
            <a:ext cx="107156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lywang4\Desktop\5图片\5\705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814051" y="5626100"/>
            <a:ext cx="1071563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31037" y="3916364"/>
            <a:ext cx="41703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80×50×90</a:t>
            </a: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360000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（立方厘米）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8031163" y="893765"/>
            <a:ext cx="2500312" cy="928687"/>
          </a:xfrm>
          <a:prstGeom prst="wedgeRoundRectCallout">
            <a:avLst>
              <a:gd name="adj1" fmla="val 59101"/>
              <a:gd name="adj2" fmla="val -2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长、宽、高的单位是什么？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6818314" y="5440365"/>
            <a:ext cx="3714751" cy="928687"/>
          </a:xfrm>
          <a:prstGeom prst="wedgeRoundRectCallout">
            <a:avLst>
              <a:gd name="adj1" fmla="val 59101"/>
              <a:gd name="adj2" fmla="val -2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哇，</a:t>
            </a: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360000</a:t>
            </a: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立方厘米等于</a:t>
            </a: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360</a:t>
            </a: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立方分米！</a:t>
            </a:r>
          </a:p>
        </p:txBody>
      </p:sp>
      <p:sp>
        <p:nvSpPr>
          <p:cNvPr id="12" name="云形标注 11"/>
          <p:cNvSpPr/>
          <p:nvPr/>
        </p:nvSpPr>
        <p:spPr>
          <a:xfrm>
            <a:off x="5986465" y="2241552"/>
            <a:ext cx="4143375" cy="1000125"/>
          </a:xfrm>
          <a:prstGeom prst="cloudCallout">
            <a:avLst>
              <a:gd name="adj1" fmla="val 40710"/>
              <a:gd name="adj2" fmla="val 74528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洗衣机包装箱的长是</a:t>
            </a: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80</a:t>
            </a: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厘米</a:t>
            </a: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endParaRPr lang="zh-CN" altLang="en-US" sz="28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云形标注 12"/>
          <p:cNvSpPr/>
          <p:nvPr/>
        </p:nvSpPr>
        <p:spPr>
          <a:xfrm>
            <a:off x="1584325" y="3660777"/>
            <a:ext cx="5232400" cy="1071563"/>
          </a:xfrm>
          <a:prstGeom prst="cloudCallout">
            <a:avLst>
              <a:gd name="adj1" fmla="val -48290"/>
              <a:gd name="adj2" fmla="val 70841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也可以说洗衣机包装箱的长是</a:t>
            </a: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分米</a:t>
            </a: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endParaRPr lang="zh-CN" altLang="en-US" sz="28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901" name="文本框 1"/>
          <p:cNvSpPr txBox="1">
            <a:spLocks noChangeArrowheads="1"/>
          </p:cNvSpPr>
          <p:nvPr/>
        </p:nvSpPr>
        <p:spPr bwMode="auto">
          <a:xfrm>
            <a:off x="190500" y="1096965"/>
            <a:ext cx="305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体积单位间的进率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30375" y="4868864"/>
            <a:ext cx="49418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厘米＝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分米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厘米＝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分米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厘米＝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分米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8×5×9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＝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（立方分米）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1" grpId="0" bldLvl="0" animBg="1"/>
      <p:bldP spid="12" grpId="0" bldLvl="0" animBg="1"/>
      <p:bldP spid="13" grpId="0" bldLvl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106" name="AutoShape 1103"/>
          <p:cNvSpPr>
            <a:spLocks noChangeArrowheads="1"/>
          </p:cNvSpPr>
          <p:nvPr/>
        </p:nvSpPr>
        <p:spPr bwMode="auto">
          <a:xfrm>
            <a:off x="1292225" y="1817688"/>
            <a:ext cx="360363" cy="3603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E4444"/>
              </a:gs>
              <a:gs pos="100000">
                <a:srgbClr val="832B2B"/>
              </a:gs>
            </a:gsLst>
            <a:lin ang="5400000"/>
          </a:gradFill>
          <a:ln w="19050">
            <a:solidFill>
              <a:srgbClr val="FF9900"/>
            </a:solidFill>
            <a:miter lim="800000"/>
          </a:ln>
        </p:spPr>
        <p:txBody>
          <a:bodyPr wrap="none" anchor="ctr"/>
          <a:lstStyle/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081089" y="2219327"/>
            <a:ext cx="1463675" cy="511175"/>
            <a:chOff x="1703" y="3495"/>
            <a:chExt cx="2304" cy="804"/>
          </a:xfrm>
        </p:grpSpPr>
        <p:sp>
          <p:nvSpPr>
            <p:cNvPr id="38916" name="文本框 1"/>
            <p:cNvSpPr txBox="1">
              <a:spLocks noChangeArrowheads="1"/>
            </p:cNvSpPr>
            <p:nvPr/>
          </p:nvSpPr>
          <p:spPr bwMode="auto">
            <a:xfrm>
              <a:off x="1702" y="3672"/>
              <a:ext cx="2305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graphicFrame>
          <p:nvGraphicFramePr>
            <p:cNvPr id="38917" name="对象 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012" y="3495"/>
            <a:ext cx="1037" cy="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5" r:id="rId4" imgW="279400" imgH="203200" progId="Equation.KSEE3">
                    <p:embed/>
                  </p:oleObj>
                </mc:Choice>
                <mc:Fallback>
                  <p:oleObj r:id="rId4" imgW="279400" imgH="203200" progId="Equation.KSEE3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" y="3495"/>
                          <a:ext cx="1037" cy="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84" name="Group 884"/>
          <p:cNvGrpSpPr/>
          <p:nvPr/>
        </p:nvGrpSpPr>
        <p:grpSpPr>
          <a:xfrm>
            <a:off x="3988754" y="1818640"/>
            <a:ext cx="2952751" cy="360363"/>
            <a:chOff x="2064" y="1797"/>
            <a:chExt cx="1860" cy="227"/>
          </a:xfr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grpSpPr>
        <p:sp>
          <p:nvSpPr>
            <p:cNvPr id="23695" name="AutoShape 885"/>
            <p:cNvSpPr/>
            <p:nvPr/>
          </p:nvSpPr>
          <p:spPr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696" name="AutoShape 886"/>
            <p:cNvSpPr/>
            <p:nvPr/>
          </p:nvSpPr>
          <p:spPr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697" name="AutoShape 887"/>
            <p:cNvSpPr/>
            <p:nvPr/>
          </p:nvSpPr>
          <p:spPr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698" name="AutoShape 888"/>
            <p:cNvSpPr/>
            <p:nvPr/>
          </p:nvSpPr>
          <p:spPr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699" name="AutoShape 889"/>
            <p:cNvSpPr/>
            <p:nvPr/>
          </p:nvSpPr>
          <p:spPr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700" name="AutoShape 890"/>
            <p:cNvSpPr/>
            <p:nvPr/>
          </p:nvSpPr>
          <p:spPr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701" name="AutoShape 891"/>
            <p:cNvSpPr/>
            <p:nvPr/>
          </p:nvSpPr>
          <p:spPr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702" name="AutoShape 892"/>
            <p:cNvSpPr/>
            <p:nvPr/>
          </p:nvSpPr>
          <p:spPr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703" name="AutoShape 893"/>
            <p:cNvSpPr/>
            <p:nvPr/>
          </p:nvSpPr>
          <p:spPr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704" name="AutoShape 894"/>
            <p:cNvSpPr/>
            <p:nvPr/>
          </p:nvSpPr>
          <p:spPr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714875" y="2239965"/>
            <a:ext cx="1068388" cy="511175"/>
            <a:chOff x="7426" y="3527"/>
            <a:chExt cx="1681" cy="806"/>
          </a:xfrm>
        </p:grpSpPr>
        <p:graphicFrame>
          <p:nvGraphicFramePr>
            <p:cNvPr id="38920" name="对象 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8067" y="3527"/>
            <a:ext cx="1040" cy="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6" r:id="rId6" imgW="279400" imgH="203200" progId="Equation.KSEE3">
                    <p:embed/>
                  </p:oleObj>
                </mc:Choice>
                <mc:Fallback>
                  <p:oleObj r:id="rId6" imgW="279400" imgH="203200" progId="Equation.KSEE3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7" y="3527"/>
                          <a:ext cx="1040" cy="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1" name="文本框 5"/>
            <p:cNvSpPr txBox="1">
              <a:spLocks noChangeArrowheads="1"/>
            </p:cNvSpPr>
            <p:nvPr/>
          </p:nvSpPr>
          <p:spPr bwMode="auto">
            <a:xfrm>
              <a:off x="7426" y="3705"/>
              <a:ext cx="1531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</a:p>
          </p:txBody>
        </p:sp>
      </p:grpSp>
      <p:grpSp>
        <p:nvGrpSpPr>
          <p:cNvPr id="23585" name="Group 994"/>
          <p:cNvGrpSpPr/>
          <p:nvPr/>
        </p:nvGrpSpPr>
        <p:grpSpPr>
          <a:xfrm>
            <a:off x="1391921" y="3706812"/>
            <a:ext cx="3602039" cy="1009650"/>
            <a:chOff x="1655" y="1797"/>
            <a:chExt cx="2269" cy="636"/>
          </a:xfr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grpSpPr>
        <p:sp>
          <p:nvSpPr>
            <p:cNvPr id="23586" name="AutoShape 995"/>
            <p:cNvSpPr/>
            <p:nvPr/>
          </p:nvSpPr>
          <p:spPr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587" name="AutoShape 996"/>
            <p:cNvSpPr/>
            <p:nvPr/>
          </p:nvSpPr>
          <p:spPr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588" name="AutoShape 997"/>
            <p:cNvSpPr/>
            <p:nvPr/>
          </p:nvSpPr>
          <p:spPr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589" name="AutoShape 998"/>
            <p:cNvSpPr/>
            <p:nvPr/>
          </p:nvSpPr>
          <p:spPr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590" name="AutoShape 999"/>
            <p:cNvSpPr/>
            <p:nvPr/>
          </p:nvSpPr>
          <p:spPr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591" name="AutoShape 1000"/>
            <p:cNvSpPr/>
            <p:nvPr/>
          </p:nvSpPr>
          <p:spPr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592" name="AutoShape 1001"/>
            <p:cNvSpPr/>
            <p:nvPr/>
          </p:nvSpPr>
          <p:spPr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593" name="AutoShape 1002"/>
            <p:cNvSpPr/>
            <p:nvPr/>
          </p:nvSpPr>
          <p:spPr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594" name="AutoShape 1003"/>
            <p:cNvSpPr/>
            <p:nvPr/>
          </p:nvSpPr>
          <p:spPr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sp>
          <p:nvSpPr>
            <p:cNvPr id="23595" name="AutoShape 1004"/>
            <p:cNvSpPr/>
            <p:nvPr/>
          </p:nvSpPr>
          <p:spPr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grpFill/>
            <a:ln w="1905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>
                <a:latin typeface="Verdana" panose="020B0604030504040204" pitchFamily="34" charset="0"/>
              </a:endParaRPr>
            </a:p>
          </p:txBody>
        </p:sp>
        <p:grpSp>
          <p:nvGrpSpPr>
            <p:cNvPr id="23596" name="Group 1005"/>
            <p:cNvGrpSpPr/>
            <p:nvPr/>
          </p:nvGrpSpPr>
          <p:grpSpPr>
            <a:xfrm>
              <a:off x="2018" y="1843"/>
              <a:ext cx="1860" cy="227"/>
              <a:chOff x="1701" y="2296"/>
              <a:chExt cx="1860" cy="227"/>
            </a:xfrm>
            <a:grpFill/>
          </p:grpSpPr>
          <p:sp>
            <p:nvSpPr>
              <p:cNvPr id="23685" name="AutoShape 1006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86" name="AutoShape 1007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87" name="AutoShape 1008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88" name="AutoShape 1009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89" name="AutoShape 1010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90" name="AutoShape 1011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91" name="AutoShape 1012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92" name="AutoShape 1013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93" name="AutoShape 1014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94" name="AutoShape 1015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3597" name="Group 1016"/>
            <p:cNvGrpSpPr/>
            <p:nvPr/>
          </p:nvGrpSpPr>
          <p:grpSpPr>
            <a:xfrm>
              <a:off x="1973" y="1888"/>
              <a:ext cx="1860" cy="227"/>
              <a:chOff x="1701" y="2296"/>
              <a:chExt cx="1860" cy="227"/>
            </a:xfrm>
            <a:grpFill/>
          </p:grpSpPr>
          <p:sp>
            <p:nvSpPr>
              <p:cNvPr id="23675" name="AutoShape 1017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76" name="AutoShape 1018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77" name="AutoShape 1019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78" name="AutoShape 1020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79" name="AutoShape 1021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80" name="AutoShape 1022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81" name="AutoShape 1023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82" name="AutoShape 1024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83" name="AutoShape 1025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84" name="AutoShape 1026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3598" name="Group 1027"/>
            <p:cNvGrpSpPr/>
            <p:nvPr/>
          </p:nvGrpSpPr>
          <p:grpSpPr>
            <a:xfrm>
              <a:off x="1928" y="1933"/>
              <a:ext cx="1860" cy="227"/>
              <a:chOff x="1701" y="2296"/>
              <a:chExt cx="1860" cy="227"/>
            </a:xfrm>
            <a:grpFill/>
          </p:grpSpPr>
          <p:sp>
            <p:nvSpPr>
              <p:cNvPr id="23665" name="AutoShape 1028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66" name="AutoShape 1029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67" name="AutoShape 1030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68" name="AutoShape 1031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69" name="AutoShape 1032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70" name="AutoShape 1033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71" name="AutoShape 1034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72" name="AutoShape 1035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73" name="AutoShape 1036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74" name="AutoShape 1037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3599" name="Group 1038"/>
            <p:cNvGrpSpPr/>
            <p:nvPr/>
          </p:nvGrpSpPr>
          <p:grpSpPr>
            <a:xfrm>
              <a:off x="1882" y="1979"/>
              <a:ext cx="1860" cy="227"/>
              <a:chOff x="1701" y="2296"/>
              <a:chExt cx="1860" cy="227"/>
            </a:xfrm>
            <a:grpFill/>
          </p:grpSpPr>
          <p:sp>
            <p:nvSpPr>
              <p:cNvPr id="23655" name="AutoShape 1039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56" name="AutoShape 1040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57" name="AutoShape 1041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58" name="AutoShape 1042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59" name="AutoShape 1043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60" name="AutoShape 1044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61" name="AutoShape 1045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62" name="AutoShape 1046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63" name="AutoShape 1047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64" name="AutoShape 1048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3600" name="Group 1049"/>
            <p:cNvGrpSpPr/>
            <p:nvPr/>
          </p:nvGrpSpPr>
          <p:grpSpPr>
            <a:xfrm>
              <a:off x="1837" y="2024"/>
              <a:ext cx="1860" cy="227"/>
              <a:chOff x="1701" y="2296"/>
              <a:chExt cx="1860" cy="227"/>
            </a:xfrm>
            <a:grpFill/>
          </p:grpSpPr>
          <p:sp>
            <p:nvSpPr>
              <p:cNvPr id="23645" name="AutoShape 1050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46" name="AutoShape 1051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47" name="AutoShape 1052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48" name="AutoShape 1053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49" name="AutoShape 1054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50" name="AutoShape 1055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51" name="AutoShape 1056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52" name="AutoShape 1057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53" name="AutoShape 1058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54" name="AutoShape 1059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3601" name="Group 1060"/>
            <p:cNvGrpSpPr/>
            <p:nvPr/>
          </p:nvGrpSpPr>
          <p:grpSpPr>
            <a:xfrm>
              <a:off x="1792" y="2070"/>
              <a:ext cx="1860" cy="227"/>
              <a:chOff x="1701" y="2296"/>
              <a:chExt cx="1860" cy="227"/>
            </a:xfrm>
            <a:grpFill/>
          </p:grpSpPr>
          <p:sp>
            <p:nvSpPr>
              <p:cNvPr id="23635" name="AutoShape 1061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36" name="AutoShape 1062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37" name="AutoShape 1063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38" name="AutoShape 1064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39" name="AutoShape 1065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40" name="AutoShape 1066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41" name="AutoShape 1067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42" name="AutoShape 1068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43" name="AutoShape 1069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44" name="AutoShape 1070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3602" name="Group 1071"/>
            <p:cNvGrpSpPr/>
            <p:nvPr/>
          </p:nvGrpSpPr>
          <p:grpSpPr>
            <a:xfrm>
              <a:off x="1746" y="2115"/>
              <a:ext cx="1860" cy="227"/>
              <a:chOff x="1701" y="2296"/>
              <a:chExt cx="1860" cy="227"/>
            </a:xfrm>
            <a:grpFill/>
          </p:grpSpPr>
          <p:sp>
            <p:nvSpPr>
              <p:cNvPr id="23625" name="AutoShape 1072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26" name="AutoShape 1073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27" name="AutoShape 1074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28" name="AutoShape 1075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29" name="AutoShape 1076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30" name="AutoShape 1077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31" name="AutoShape 1078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32" name="AutoShape 1079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33" name="AutoShape 1080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34" name="AutoShape 1081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3603" name="Group 1082"/>
            <p:cNvGrpSpPr/>
            <p:nvPr/>
          </p:nvGrpSpPr>
          <p:grpSpPr>
            <a:xfrm>
              <a:off x="1701" y="2160"/>
              <a:ext cx="1860" cy="227"/>
              <a:chOff x="1701" y="2296"/>
              <a:chExt cx="1860" cy="227"/>
            </a:xfrm>
            <a:grpFill/>
          </p:grpSpPr>
          <p:sp>
            <p:nvSpPr>
              <p:cNvPr id="23615" name="AutoShape 1083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16" name="AutoShape 1084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17" name="AutoShape 1085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18" name="AutoShape 1086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19" name="AutoShape 1087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20" name="AutoShape 1088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21" name="AutoShape 1089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22" name="AutoShape 1090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23" name="AutoShape 1091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24" name="AutoShape 1092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3604" name="Group 1093"/>
            <p:cNvGrpSpPr/>
            <p:nvPr/>
          </p:nvGrpSpPr>
          <p:grpSpPr>
            <a:xfrm>
              <a:off x="1655" y="2206"/>
              <a:ext cx="1860" cy="227"/>
              <a:chOff x="1701" y="2296"/>
              <a:chExt cx="1860" cy="227"/>
            </a:xfrm>
            <a:grpFill/>
          </p:grpSpPr>
          <p:sp>
            <p:nvSpPr>
              <p:cNvPr id="23605" name="AutoShape 1094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06" name="AutoShape 1095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07" name="AutoShape 1096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08" name="AutoShape 1097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09" name="AutoShape 1098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10" name="AutoShape 1099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11" name="AutoShape 1100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12" name="AutoShape 1101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3613" name="AutoShape 1102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7" name="AutoShape 1103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 bwMode="auto">
          <a:xfrm>
            <a:off x="1681163" y="5064127"/>
            <a:ext cx="1668463" cy="511175"/>
            <a:chOff x="2648" y="7975"/>
            <a:chExt cx="2627" cy="806"/>
          </a:xfrm>
        </p:grpSpPr>
        <p:graphicFrame>
          <p:nvGraphicFramePr>
            <p:cNvPr id="38924" name="对象 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085" y="7975"/>
            <a:ext cx="1190" cy="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7" r:id="rId7" imgW="279400" imgH="203200" progId="Equation.KSEE3">
                    <p:embed/>
                  </p:oleObj>
                </mc:Choice>
                <mc:Fallback>
                  <p:oleObj r:id="rId7" imgW="279400" imgH="203200" progId="Equation.KSEE3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5" y="7975"/>
                          <a:ext cx="1190" cy="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5" name="文本框 9"/>
            <p:cNvSpPr txBox="1">
              <a:spLocks noChangeArrowheads="1"/>
            </p:cNvSpPr>
            <p:nvPr/>
          </p:nvSpPr>
          <p:spPr bwMode="auto">
            <a:xfrm>
              <a:off x="2648" y="8153"/>
              <a:ext cx="192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    ）</a:t>
              </a:r>
            </a:p>
          </p:txBody>
        </p:sp>
      </p:grpSp>
      <p:sp>
        <p:nvSpPr>
          <p:cNvPr id="47115" name="文本框 10"/>
          <p:cNvSpPr txBox="1">
            <a:spLocks noChangeArrowheads="1"/>
          </p:cNvSpPr>
          <p:nvPr/>
        </p:nvSpPr>
        <p:spPr bwMode="auto">
          <a:xfrm>
            <a:off x="1930400" y="5210176"/>
            <a:ext cx="7699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7788276" y="1303338"/>
            <a:ext cx="3605213" cy="3600450"/>
            <a:chOff x="12265" y="2052"/>
            <a:chExt cx="5677" cy="5670"/>
          </a:xfrm>
        </p:grpSpPr>
        <p:sp>
          <p:nvSpPr>
            <p:cNvPr id="38928" name="AutoShape 5"/>
            <p:cNvSpPr>
              <a:spLocks noChangeArrowheads="1"/>
            </p:cNvSpPr>
            <p:nvPr/>
          </p:nvSpPr>
          <p:spPr bwMode="auto">
            <a:xfrm>
              <a:off x="13287" y="6132"/>
              <a:ext cx="567" cy="56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/>
            </a:gradFill>
            <a:ln w="19050">
              <a:solidFill>
                <a:srgbClr val="FF99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38929" name="AutoShape 6"/>
            <p:cNvSpPr>
              <a:spLocks noChangeArrowheads="1"/>
            </p:cNvSpPr>
            <p:nvPr/>
          </p:nvSpPr>
          <p:spPr bwMode="auto">
            <a:xfrm>
              <a:off x="13740" y="6132"/>
              <a:ext cx="567" cy="56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/>
            </a:gradFill>
            <a:ln w="19050">
              <a:solidFill>
                <a:srgbClr val="FF99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38930" name="AutoShape 7"/>
            <p:cNvSpPr>
              <a:spLocks noChangeArrowheads="1"/>
            </p:cNvSpPr>
            <p:nvPr/>
          </p:nvSpPr>
          <p:spPr bwMode="auto">
            <a:xfrm>
              <a:off x="14195" y="6132"/>
              <a:ext cx="567" cy="56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/>
            </a:gradFill>
            <a:ln w="19050">
              <a:solidFill>
                <a:srgbClr val="FF99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38931" name="AutoShape 8"/>
            <p:cNvSpPr>
              <a:spLocks noChangeArrowheads="1"/>
            </p:cNvSpPr>
            <p:nvPr/>
          </p:nvSpPr>
          <p:spPr bwMode="auto">
            <a:xfrm>
              <a:off x="14647" y="6132"/>
              <a:ext cx="567" cy="56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/>
            </a:gradFill>
            <a:ln w="19050">
              <a:solidFill>
                <a:srgbClr val="FF99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38932" name="AutoShape 9"/>
            <p:cNvSpPr>
              <a:spLocks noChangeArrowheads="1"/>
            </p:cNvSpPr>
            <p:nvPr/>
          </p:nvSpPr>
          <p:spPr bwMode="auto">
            <a:xfrm>
              <a:off x="15102" y="6132"/>
              <a:ext cx="567" cy="56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/>
            </a:gradFill>
            <a:ln w="19050">
              <a:solidFill>
                <a:srgbClr val="FF99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38933" name="AutoShape 10"/>
            <p:cNvSpPr>
              <a:spLocks noChangeArrowheads="1"/>
            </p:cNvSpPr>
            <p:nvPr/>
          </p:nvSpPr>
          <p:spPr bwMode="auto">
            <a:xfrm>
              <a:off x="15555" y="6132"/>
              <a:ext cx="567" cy="56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/>
            </a:gradFill>
            <a:ln w="19050">
              <a:solidFill>
                <a:srgbClr val="FF99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38934" name="AutoShape 11"/>
            <p:cNvSpPr>
              <a:spLocks noChangeArrowheads="1"/>
            </p:cNvSpPr>
            <p:nvPr/>
          </p:nvSpPr>
          <p:spPr bwMode="auto">
            <a:xfrm>
              <a:off x="16007" y="6132"/>
              <a:ext cx="567" cy="56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/>
            </a:gradFill>
            <a:ln w="19050">
              <a:solidFill>
                <a:srgbClr val="FF99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38935" name="AutoShape 12"/>
            <p:cNvSpPr>
              <a:spLocks noChangeArrowheads="1"/>
            </p:cNvSpPr>
            <p:nvPr/>
          </p:nvSpPr>
          <p:spPr bwMode="auto">
            <a:xfrm>
              <a:off x="16462" y="6132"/>
              <a:ext cx="567" cy="56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/>
            </a:gradFill>
            <a:ln w="19050">
              <a:solidFill>
                <a:srgbClr val="FF99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38936" name="AutoShape 13"/>
            <p:cNvSpPr>
              <a:spLocks noChangeArrowheads="1"/>
            </p:cNvSpPr>
            <p:nvPr/>
          </p:nvSpPr>
          <p:spPr bwMode="auto">
            <a:xfrm>
              <a:off x="16917" y="6132"/>
              <a:ext cx="567" cy="56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/>
            </a:gradFill>
            <a:ln w="19050">
              <a:solidFill>
                <a:srgbClr val="FF99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38937" name="AutoShape 14"/>
            <p:cNvSpPr>
              <a:spLocks noChangeArrowheads="1"/>
            </p:cNvSpPr>
            <p:nvPr/>
          </p:nvSpPr>
          <p:spPr bwMode="auto">
            <a:xfrm>
              <a:off x="17370" y="6132"/>
              <a:ext cx="567" cy="56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/>
            </a:gradFill>
            <a:ln w="19050">
              <a:solidFill>
                <a:srgbClr val="FF99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Verdana" panose="020B0604030504040204" pitchFamily="34" charset="0"/>
              </a:endParaRPr>
            </a:p>
          </p:txBody>
        </p:sp>
        <p:grpSp>
          <p:nvGrpSpPr>
            <p:cNvPr id="25616" name="Group 15"/>
            <p:cNvGrpSpPr/>
            <p:nvPr/>
          </p:nvGrpSpPr>
          <p:grpSpPr>
            <a:xfrm>
              <a:off x="13172" y="6247"/>
              <a:ext cx="4650" cy="567"/>
              <a:chOff x="1701" y="2296"/>
              <a:chExt cx="1860" cy="227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6695" name="AutoShape 16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96" name="AutoShape 17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97" name="AutoShape 18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98" name="AutoShape 19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99" name="AutoShape 20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700" name="AutoShape 21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701" name="AutoShape 22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702" name="AutoShape 23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703" name="AutoShape 24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704" name="AutoShape 25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5617" name="Group 26"/>
            <p:cNvGrpSpPr/>
            <p:nvPr/>
          </p:nvGrpSpPr>
          <p:grpSpPr>
            <a:xfrm>
              <a:off x="13060" y="6359"/>
              <a:ext cx="4650" cy="568"/>
              <a:chOff x="1701" y="2296"/>
              <a:chExt cx="1860" cy="227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6685" name="AutoShape 27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86" name="AutoShape 28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87" name="AutoShape 29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88" name="AutoShape 30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89" name="AutoShape 31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90" name="AutoShape 32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91" name="AutoShape 33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92" name="AutoShape 34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93" name="AutoShape 35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94" name="AutoShape 36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5618" name="Group 37"/>
            <p:cNvGrpSpPr/>
            <p:nvPr/>
          </p:nvGrpSpPr>
          <p:grpSpPr>
            <a:xfrm>
              <a:off x="12947" y="6472"/>
              <a:ext cx="4650" cy="567"/>
              <a:chOff x="1701" y="2296"/>
              <a:chExt cx="1860" cy="227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6675" name="AutoShape 38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76" name="AutoShape 39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77" name="AutoShape 40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78" name="AutoShape 41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79" name="AutoShape 42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80" name="AutoShape 43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81" name="AutoShape 44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82" name="AutoShape 45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83" name="AutoShape 46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84" name="AutoShape 47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5619" name="Group 48"/>
            <p:cNvGrpSpPr/>
            <p:nvPr/>
          </p:nvGrpSpPr>
          <p:grpSpPr>
            <a:xfrm>
              <a:off x="12832" y="6587"/>
              <a:ext cx="4650" cy="567"/>
              <a:chOff x="1701" y="2296"/>
              <a:chExt cx="1860" cy="227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6665" name="AutoShape 49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66" name="AutoShape 50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67" name="AutoShape 51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68" name="AutoShape 52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69" name="AutoShape 53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70" name="AutoShape 54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71" name="AutoShape 55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72" name="AutoShape 56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73" name="AutoShape 57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74" name="AutoShape 58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5620" name="Group 59"/>
            <p:cNvGrpSpPr/>
            <p:nvPr/>
          </p:nvGrpSpPr>
          <p:grpSpPr>
            <a:xfrm>
              <a:off x="12720" y="6699"/>
              <a:ext cx="4650" cy="568"/>
              <a:chOff x="1701" y="2296"/>
              <a:chExt cx="1860" cy="227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6655" name="AutoShape 60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56" name="AutoShape 61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57" name="AutoShape 62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58" name="AutoShape 63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59" name="AutoShape 64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60" name="AutoShape 65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61" name="AutoShape 66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62" name="AutoShape 67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63" name="AutoShape 68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64" name="AutoShape 69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5621" name="Group 70"/>
            <p:cNvGrpSpPr/>
            <p:nvPr/>
          </p:nvGrpSpPr>
          <p:grpSpPr>
            <a:xfrm>
              <a:off x="12607" y="6814"/>
              <a:ext cx="4650" cy="568"/>
              <a:chOff x="1701" y="2296"/>
              <a:chExt cx="1860" cy="227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6645" name="AutoShape 71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46" name="AutoShape 72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47" name="AutoShape 73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48" name="AutoShape 74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49" name="AutoShape 75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50" name="AutoShape 76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51" name="AutoShape 77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52" name="AutoShape 78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53" name="AutoShape 79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54" name="AutoShape 80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5622" name="Group 81"/>
            <p:cNvGrpSpPr/>
            <p:nvPr/>
          </p:nvGrpSpPr>
          <p:grpSpPr>
            <a:xfrm>
              <a:off x="12492" y="6927"/>
              <a:ext cx="4650" cy="567"/>
              <a:chOff x="1701" y="2296"/>
              <a:chExt cx="1860" cy="227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6635" name="AutoShape 82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36" name="AutoShape 83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37" name="AutoShape 84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38" name="AutoShape 85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39" name="AutoShape 86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40" name="AutoShape 87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41" name="AutoShape 88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42" name="AutoShape 89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43" name="AutoShape 90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44" name="AutoShape 91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5623" name="Group 92"/>
            <p:cNvGrpSpPr/>
            <p:nvPr/>
          </p:nvGrpSpPr>
          <p:grpSpPr>
            <a:xfrm>
              <a:off x="12380" y="7039"/>
              <a:ext cx="4650" cy="568"/>
              <a:chOff x="1701" y="2296"/>
              <a:chExt cx="1860" cy="227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6625" name="AutoShape 93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26" name="AutoShape 94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27" name="AutoShape 95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28" name="AutoShape 96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29" name="AutoShape 97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30" name="AutoShape 98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31" name="AutoShape 99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32" name="AutoShape 100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33" name="AutoShape 101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34" name="AutoShape 102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5624" name="Group 103"/>
            <p:cNvGrpSpPr/>
            <p:nvPr/>
          </p:nvGrpSpPr>
          <p:grpSpPr>
            <a:xfrm>
              <a:off x="12265" y="7154"/>
              <a:ext cx="4650" cy="568"/>
              <a:chOff x="1701" y="2296"/>
              <a:chExt cx="1860" cy="227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6615" name="AutoShape 104"/>
              <p:cNvSpPr/>
              <p:nvPr/>
            </p:nvSpPr>
            <p:spPr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16" name="AutoShape 105"/>
              <p:cNvSpPr/>
              <p:nvPr/>
            </p:nvSpPr>
            <p:spPr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17" name="AutoShape 106"/>
              <p:cNvSpPr/>
              <p:nvPr/>
            </p:nvSpPr>
            <p:spPr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18" name="AutoShape 107"/>
              <p:cNvSpPr/>
              <p:nvPr/>
            </p:nvSpPr>
            <p:spPr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19" name="AutoShape 108"/>
              <p:cNvSpPr/>
              <p:nvPr/>
            </p:nvSpPr>
            <p:spPr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20" name="AutoShape 109"/>
              <p:cNvSpPr/>
              <p:nvPr/>
            </p:nvSpPr>
            <p:spPr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21" name="AutoShape 110"/>
              <p:cNvSpPr/>
              <p:nvPr/>
            </p:nvSpPr>
            <p:spPr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22" name="AutoShape 111"/>
              <p:cNvSpPr/>
              <p:nvPr/>
            </p:nvSpPr>
            <p:spPr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23" name="AutoShape 112"/>
              <p:cNvSpPr/>
              <p:nvPr/>
            </p:nvSpPr>
            <p:spPr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624" name="AutoShape 113"/>
              <p:cNvSpPr/>
              <p:nvPr/>
            </p:nvSpPr>
            <p:spPr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5625" name="Group 114"/>
            <p:cNvGrpSpPr/>
            <p:nvPr/>
          </p:nvGrpSpPr>
          <p:grpSpPr>
            <a:xfrm>
              <a:off x="12270" y="5679"/>
              <a:ext cx="5673" cy="1590"/>
              <a:chOff x="1655" y="1797"/>
              <a:chExt cx="2269" cy="636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6506" name="AutoShape 115"/>
              <p:cNvSpPr/>
              <p:nvPr/>
            </p:nvSpPr>
            <p:spPr>
              <a:xfrm>
                <a:off x="206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507" name="AutoShape 116"/>
              <p:cNvSpPr/>
              <p:nvPr/>
            </p:nvSpPr>
            <p:spPr>
              <a:xfrm>
                <a:off x="2245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508" name="AutoShape 117"/>
              <p:cNvSpPr/>
              <p:nvPr/>
            </p:nvSpPr>
            <p:spPr>
              <a:xfrm>
                <a:off x="242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509" name="AutoShape 118"/>
              <p:cNvSpPr/>
              <p:nvPr/>
            </p:nvSpPr>
            <p:spPr>
              <a:xfrm>
                <a:off x="2608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510" name="AutoShape 119"/>
              <p:cNvSpPr/>
              <p:nvPr/>
            </p:nvSpPr>
            <p:spPr>
              <a:xfrm>
                <a:off x="2790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511" name="AutoShape 120"/>
              <p:cNvSpPr/>
              <p:nvPr/>
            </p:nvSpPr>
            <p:spPr>
              <a:xfrm>
                <a:off x="2971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512" name="AutoShape 121"/>
              <p:cNvSpPr/>
              <p:nvPr/>
            </p:nvSpPr>
            <p:spPr>
              <a:xfrm>
                <a:off x="3152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513" name="AutoShape 122"/>
              <p:cNvSpPr/>
              <p:nvPr/>
            </p:nvSpPr>
            <p:spPr>
              <a:xfrm>
                <a:off x="333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514" name="AutoShape 123"/>
              <p:cNvSpPr/>
              <p:nvPr/>
            </p:nvSpPr>
            <p:spPr>
              <a:xfrm>
                <a:off x="3516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515" name="AutoShape 124"/>
              <p:cNvSpPr/>
              <p:nvPr/>
            </p:nvSpPr>
            <p:spPr>
              <a:xfrm>
                <a:off x="369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grpSp>
            <p:nvGrpSpPr>
              <p:cNvPr id="26516" name="Group 125"/>
              <p:cNvGrpSpPr/>
              <p:nvPr/>
            </p:nvGrpSpPr>
            <p:grpSpPr>
              <a:xfrm>
                <a:off x="2018" y="184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605" name="AutoShape 126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606" name="AutoShape 127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607" name="AutoShape 128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608" name="AutoShape 129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609" name="AutoShape 130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610" name="AutoShape 131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611" name="AutoShape 132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612" name="AutoShape 133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613" name="AutoShape 134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614" name="AutoShape 135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517" name="Group 136"/>
              <p:cNvGrpSpPr/>
              <p:nvPr/>
            </p:nvGrpSpPr>
            <p:grpSpPr>
              <a:xfrm>
                <a:off x="1973" y="1888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595" name="AutoShape 137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96" name="AutoShape 138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97" name="AutoShape 139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98" name="AutoShape 140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99" name="AutoShape 141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600" name="AutoShape 142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601" name="AutoShape 143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602" name="AutoShape 144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603" name="AutoShape 145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604" name="AutoShape 146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518" name="Group 147"/>
              <p:cNvGrpSpPr/>
              <p:nvPr/>
            </p:nvGrpSpPr>
            <p:grpSpPr>
              <a:xfrm>
                <a:off x="1928" y="193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585" name="AutoShape 148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86" name="AutoShape 149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87" name="AutoShape 150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88" name="AutoShape 151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89" name="AutoShape 152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90" name="AutoShape 153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91" name="AutoShape 154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92" name="AutoShape 155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93" name="AutoShape 156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94" name="AutoShape 157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519" name="Group 158"/>
              <p:cNvGrpSpPr/>
              <p:nvPr/>
            </p:nvGrpSpPr>
            <p:grpSpPr>
              <a:xfrm>
                <a:off x="1882" y="1979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575" name="AutoShape 159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76" name="AutoShape 160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77" name="AutoShape 161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78" name="AutoShape 162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79" name="AutoShape 163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80" name="AutoShape 164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81" name="AutoShape 165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82" name="AutoShape 166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83" name="AutoShape 167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84" name="AutoShape 168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520" name="Group 169"/>
              <p:cNvGrpSpPr/>
              <p:nvPr/>
            </p:nvGrpSpPr>
            <p:grpSpPr>
              <a:xfrm>
                <a:off x="1837" y="2024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565" name="AutoShape 170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66" name="AutoShape 171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67" name="AutoShape 172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68" name="AutoShape 173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69" name="AutoShape 174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70" name="AutoShape 175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71" name="AutoShape 176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72" name="AutoShape 177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73" name="AutoShape 178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74" name="AutoShape 179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521" name="Group 180"/>
              <p:cNvGrpSpPr/>
              <p:nvPr/>
            </p:nvGrpSpPr>
            <p:grpSpPr>
              <a:xfrm>
                <a:off x="1792" y="207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555" name="AutoShape 181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56" name="AutoShape 182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57" name="AutoShape 183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58" name="AutoShape 184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59" name="AutoShape 185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60" name="AutoShape 186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61" name="AutoShape 187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62" name="AutoShape 188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63" name="AutoShape 189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64" name="AutoShape 190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522" name="Group 191"/>
              <p:cNvGrpSpPr/>
              <p:nvPr/>
            </p:nvGrpSpPr>
            <p:grpSpPr>
              <a:xfrm>
                <a:off x="1746" y="2115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545" name="AutoShape 192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46" name="AutoShape 193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47" name="AutoShape 194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48" name="AutoShape 195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49" name="AutoShape 196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50" name="AutoShape 197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51" name="AutoShape 198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52" name="AutoShape 199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53" name="AutoShape 200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54" name="AutoShape 201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523" name="Group 202"/>
              <p:cNvGrpSpPr/>
              <p:nvPr/>
            </p:nvGrpSpPr>
            <p:grpSpPr>
              <a:xfrm>
                <a:off x="1701" y="216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535" name="AutoShape 203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36" name="AutoShape 204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37" name="AutoShape 205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38" name="AutoShape 206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39" name="AutoShape 207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40" name="AutoShape 208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41" name="AutoShape 209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42" name="AutoShape 210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43" name="AutoShape 211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44" name="AutoShape 212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524" name="Group 213"/>
              <p:cNvGrpSpPr/>
              <p:nvPr/>
            </p:nvGrpSpPr>
            <p:grpSpPr>
              <a:xfrm>
                <a:off x="1655" y="2206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525" name="AutoShape 214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26" name="AutoShape 215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27" name="AutoShape 216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28" name="AutoShape 217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29" name="AutoShape 218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30" name="AutoShape 219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31" name="AutoShape 220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32" name="AutoShape 221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33" name="AutoShape 222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34" name="AutoShape 223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25626" name="Group 224"/>
            <p:cNvGrpSpPr/>
            <p:nvPr/>
          </p:nvGrpSpPr>
          <p:grpSpPr>
            <a:xfrm>
              <a:off x="12270" y="5224"/>
              <a:ext cx="5673" cy="1590"/>
              <a:chOff x="1655" y="1797"/>
              <a:chExt cx="2269" cy="636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6397" name="AutoShape 225"/>
              <p:cNvSpPr/>
              <p:nvPr/>
            </p:nvSpPr>
            <p:spPr>
              <a:xfrm>
                <a:off x="206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398" name="AutoShape 226"/>
              <p:cNvSpPr/>
              <p:nvPr/>
            </p:nvSpPr>
            <p:spPr>
              <a:xfrm>
                <a:off x="2245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399" name="AutoShape 227"/>
              <p:cNvSpPr/>
              <p:nvPr/>
            </p:nvSpPr>
            <p:spPr>
              <a:xfrm>
                <a:off x="242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400" name="AutoShape 228"/>
              <p:cNvSpPr/>
              <p:nvPr/>
            </p:nvSpPr>
            <p:spPr>
              <a:xfrm>
                <a:off x="2608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401" name="AutoShape 229"/>
              <p:cNvSpPr/>
              <p:nvPr/>
            </p:nvSpPr>
            <p:spPr>
              <a:xfrm>
                <a:off x="2790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402" name="AutoShape 230"/>
              <p:cNvSpPr/>
              <p:nvPr/>
            </p:nvSpPr>
            <p:spPr>
              <a:xfrm>
                <a:off x="2971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403" name="AutoShape 231"/>
              <p:cNvSpPr/>
              <p:nvPr/>
            </p:nvSpPr>
            <p:spPr>
              <a:xfrm>
                <a:off x="3152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404" name="AutoShape 232"/>
              <p:cNvSpPr/>
              <p:nvPr/>
            </p:nvSpPr>
            <p:spPr>
              <a:xfrm>
                <a:off x="333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405" name="AutoShape 233"/>
              <p:cNvSpPr/>
              <p:nvPr/>
            </p:nvSpPr>
            <p:spPr>
              <a:xfrm>
                <a:off x="3516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406" name="AutoShape 234"/>
              <p:cNvSpPr/>
              <p:nvPr/>
            </p:nvSpPr>
            <p:spPr>
              <a:xfrm>
                <a:off x="369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grpSp>
            <p:nvGrpSpPr>
              <p:cNvPr id="26407" name="Group 235"/>
              <p:cNvGrpSpPr/>
              <p:nvPr/>
            </p:nvGrpSpPr>
            <p:grpSpPr>
              <a:xfrm>
                <a:off x="2018" y="184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496" name="AutoShape 236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97" name="AutoShape 237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98" name="AutoShape 238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99" name="AutoShape 239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00" name="AutoShape 240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01" name="AutoShape 241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02" name="AutoShape 242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03" name="AutoShape 243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04" name="AutoShape 244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505" name="AutoShape 245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408" name="Group 246"/>
              <p:cNvGrpSpPr/>
              <p:nvPr/>
            </p:nvGrpSpPr>
            <p:grpSpPr>
              <a:xfrm>
                <a:off x="1973" y="1888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486" name="AutoShape 247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87" name="AutoShape 248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88" name="AutoShape 249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89" name="AutoShape 250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90" name="AutoShape 251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91" name="AutoShape 252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92" name="AutoShape 253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93" name="AutoShape 254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94" name="AutoShape 255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95" name="AutoShape 256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409" name="Group 257"/>
              <p:cNvGrpSpPr/>
              <p:nvPr/>
            </p:nvGrpSpPr>
            <p:grpSpPr>
              <a:xfrm>
                <a:off x="1928" y="193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476" name="AutoShape 258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77" name="AutoShape 259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78" name="AutoShape 260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79" name="AutoShape 261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80" name="AutoShape 262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81" name="AutoShape 263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82" name="AutoShape 264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83" name="AutoShape 265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84" name="AutoShape 266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85" name="AutoShape 267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410" name="Group 268"/>
              <p:cNvGrpSpPr/>
              <p:nvPr/>
            </p:nvGrpSpPr>
            <p:grpSpPr>
              <a:xfrm>
                <a:off x="1882" y="1979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466" name="AutoShape 269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67" name="AutoShape 270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68" name="AutoShape 271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69" name="AutoShape 272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70" name="AutoShape 273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71" name="AutoShape 274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72" name="AutoShape 275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73" name="AutoShape 276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74" name="AutoShape 277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75" name="AutoShape 278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411" name="Group 279"/>
              <p:cNvGrpSpPr/>
              <p:nvPr/>
            </p:nvGrpSpPr>
            <p:grpSpPr>
              <a:xfrm>
                <a:off x="1837" y="2024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456" name="AutoShape 280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57" name="AutoShape 281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58" name="AutoShape 282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59" name="AutoShape 283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60" name="AutoShape 284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61" name="AutoShape 285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62" name="AutoShape 286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63" name="AutoShape 287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64" name="AutoShape 288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65" name="AutoShape 289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412" name="Group 290"/>
              <p:cNvGrpSpPr/>
              <p:nvPr/>
            </p:nvGrpSpPr>
            <p:grpSpPr>
              <a:xfrm>
                <a:off x="1792" y="207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446" name="AutoShape 291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47" name="AutoShape 292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48" name="AutoShape 293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49" name="AutoShape 294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50" name="AutoShape 295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51" name="AutoShape 296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52" name="AutoShape 297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53" name="AutoShape 298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54" name="AutoShape 299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55" name="AutoShape 300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413" name="Group 301"/>
              <p:cNvGrpSpPr/>
              <p:nvPr/>
            </p:nvGrpSpPr>
            <p:grpSpPr>
              <a:xfrm>
                <a:off x="1746" y="2115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436" name="AutoShape 302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37" name="AutoShape 303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38" name="AutoShape 304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39" name="AutoShape 305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40" name="AutoShape 306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41" name="AutoShape 307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42" name="AutoShape 308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43" name="AutoShape 309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44" name="AutoShape 310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45" name="AutoShape 311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414" name="Group 312"/>
              <p:cNvGrpSpPr/>
              <p:nvPr/>
            </p:nvGrpSpPr>
            <p:grpSpPr>
              <a:xfrm>
                <a:off x="1701" y="216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426" name="AutoShape 313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27" name="AutoShape 314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28" name="AutoShape 315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29" name="AutoShape 316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30" name="AutoShape 317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31" name="AutoShape 318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32" name="AutoShape 319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33" name="AutoShape 320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34" name="AutoShape 321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35" name="AutoShape 322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415" name="Group 323"/>
              <p:cNvGrpSpPr/>
              <p:nvPr/>
            </p:nvGrpSpPr>
            <p:grpSpPr>
              <a:xfrm>
                <a:off x="1655" y="2206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416" name="AutoShape 324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17" name="AutoShape 325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18" name="AutoShape 326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19" name="AutoShape 327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20" name="AutoShape 328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21" name="AutoShape 329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22" name="AutoShape 330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23" name="AutoShape 331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24" name="AutoShape 332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425" name="AutoShape 333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25627" name="Group 334"/>
            <p:cNvGrpSpPr/>
            <p:nvPr/>
          </p:nvGrpSpPr>
          <p:grpSpPr>
            <a:xfrm>
              <a:off x="12270" y="4774"/>
              <a:ext cx="5673" cy="1590"/>
              <a:chOff x="1655" y="1797"/>
              <a:chExt cx="2269" cy="636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6288" name="AutoShape 335"/>
              <p:cNvSpPr/>
              <p:nvPr/>
            </p:nvSpPr>
            <p:spPr>
              <a:xfrm>
                <a:off x="206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289" name="AutoShape 336"/>
              <p:cNvSpPr/>
              <p:nvPr/>
            </p:nvSpPr>
            <p:spPr>
              <a:xfrm>
                <a:off x="2245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290" name="AutoShape 337"/>
              <p:cNvSpPr/>
              <p:nvPr/>
            </p:nvSpPr>
            <p:spPr>
              <a:xfrm>
                <a:off x="242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291" name="AutoShape 338"/>
              <p:cNvSpPr/>
              <p:nvPr/>
            </p:nvSpPr>
            <p:spPr>
              <a:xfrm>
                <a:off x="2608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292" name="AutoShape 339"/>
              <p:cNvSpPr/>
              <p:nvPr/>
            </p:nvSpPr>
            <p:spPr>
              <a:xfrm>
                <a:off x="2790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293" name="AutoShape 340"/>
              <p:cNvSpPr/>
              <p:nvPr/>
            </p:nvSpPr>
            <p:spPr>
              <a:xfrm>
                <a:off x="2971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294" name="AutoShape 341"/>
              <p:cNvSpPr/>
              <p:nvPr/>
            </p:nvSpPr>
            <p:spPr>
              <a:xfrm>
                <a:off x="3152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295" name="AutoShape 342"/>
              <p:cNvSpPr/>
              <p:nvPr/>
            </p:nvSpPr>
            <p:spPr>
              <a:xfrm>
                <a:off x="333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296" name="AutoShape 343"/>
              <p:cNvSpPr/>
              <p:nvPr/>
            </p:nvSpPr>
            <p:spPr>
              <a:xfrm>
                <a:off x="3516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297" name="AutoShape 344"/>
              <p:cNvSpPr/>
              <p:nvPr/>
            </p:nvSpPr>
            <p:spPr>
              <a:xfrm>
                <a:off x="369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grpSp>
            <p:nvGrpSpPr>
              <p:cNvPr id="26298" name="Group 345"/>
              <p:cNvGrpSpPr/>
              <p:nvPr/>
            </p:nvGrpSpPr>
            <p:grpSpPr>
              <a:xfrm>
                <a:off x="2018" y="184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387" name="AutoShape 346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88" name="AutoShape 347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89" name="AutoShape 348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90" name="AutoShape 349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91" name="AutoShape 350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92" name="AutoShape 351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93" name="AutoShape 352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94" name="AutoShape 353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95" name="AutoShape 354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96" name="AutoShape 355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299" name="Group 356"/>
              <p:cNvGrpSpPr/>
              <p:nvPr/>
            </p:nvGrpSpPr>
            <p:grpSpPr>
              <a:xfrm>
                <a:off x="1973" y="1888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377" name="AutoShape 357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78" name="AutoShape 358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79" name="AutoShape 359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80" name="AutoShape 360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81" name="AutoShape 361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82" name="AutoShape 362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83" name="AutoShape 363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84" name="AutoShape 364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85" name="AutoShape 365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86" name="AutoShape 366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300" name="Group 367"/>
              <p:cNvGrpSpPr/>
              <p:nvPr/>
            </p:nvGrpSpPr>
            <p:grpSpPr>
              <a:xfrm>
                <a:off x="1928" y="193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367" name="AutoShape 368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68" name="AutoShape 369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69" name="AutoShape 370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70" name="AutoShape 371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71" name="AutoShape 372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72" name="AutoShape 373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73" name="AutoShape 374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74" name="AutoShape 375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75" name="AutoShape 376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76" name="AutoShape 377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301" name="Group 378"/>
              <p:cNvGrpSpPr/>
              <p:nvPr/>
            </p:nvGrpSpPr>
            <p:grpSpPr>
              <a:xfrm>
                <a:off x="1882" y="1979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357" name="AutoShape 379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58" name="AutoShape 380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59" name="AutoShape 381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60" name="AutoShape 382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61" name="AutoShape 383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62" name="AutoShape 384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63" name="AutoShape 385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64" name="AutoShape 386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65" name="AutoShape 387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66" name="AutoShape 388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302" name="Group 389"/>
              <p:cNvGrpSpPr/>
              <p:nvPr/>
            </p:nvGrpSpPr>
            <p:grpSpPr>
              <a:xfrm>
                <a:off x="1837" y="2024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347" name="AutoShape 390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48" name="AutoShape 391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49" name="AutoShape 392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50" name="AutoShape 393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51" name="AutoShape 394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52" name="AutoShape 395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53" name="AutoShape 396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54" name="AutoShape 397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55" name="AutoShape 398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56" name="AutoShape 399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303" name="Group 400"/>
              <p:cNvGrpSpPr/>
              <p:nvPr/>
            </p:nvGrpSpPr>
            <p:grpSpPr>
              <a:xfrm>
                <a:off x="1792" y="207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337" name="AutoShape 401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38" name="AutoShape 402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39" name="AutoShape 403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40" name="AutoShape 404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41" name="AutoShape 405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42" name="AutoShape 406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43" name="AutoShape 407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44" name="AutoShape 408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45" name="AutoShape 409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46" name="AutoShape 410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304" name="Group 411"/>
              <p:cNvGrpSpPr/>
              <p:nvPr/>
            </p:nvGrpSpPr>
            <p:grpSpPr>
              <a:xfrm>
                <a:off x="1746" y="2115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327" name="AutoShape 412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28" name="AutoShape 413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29" name="AutoShape 414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30" name="AutoShape 415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31" name="AutoShape 416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32" name="AutoShape 417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33" name="AutoShape 418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34" name="AutoShape 419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35" name="AutoShape 420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36" name="AutoShape 421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305" name="Group 422"/>
              <p:cNvGrpSpPr/>
              <p:nvPr/>
            </p:nvGrpSpPr>
            <p:grpSpPr>
              <a:xfrm>
                <a:off x="1701" y="216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317" name="AutoShape 423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18" name="AutoShape 424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19" name="AutoShape 425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20" name="AutoShape 426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21" name="AutoShape 427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22" name="AutoShape 428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23" name="AutoShape 429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24" name="AutoShape 430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25" name="AutoShape 431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26" name="AutoShape 432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306" name="Group 433"/>
              <p:cNvGrpSpPr/>
              <p:nvPr/>
            </p:nvGrpSpPr>
            <p:grpSpPr>
              <a:xfrm>
                <a:off x="1655" y="2206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307" name="AutoShape 434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08" name="AutoShape 435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09" name="AutoShape 436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10" name="AutoShape 437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11" name="AutoShape 438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12" name="AutoShape 439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13" name="AutoShape 440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14" name="AutoShape 441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15" name="AutoShape 442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316" name="AutoShape 443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25628" name="Group 444"/>
            <p:cNvGrpSpPr/>
            <p:nvPr/>
          </p:nvGrpSpPr>
          <p:grpSpPr>
            <a:xfrm>
              <a:off x="12270" y="4319"/>
              <a:ext cx="5673" cy="1590"/>
              <a:chOff x="1655" y="1797"/>
              <a:chExt cx="2269" cy="636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6179" name="AutoShape 445"/>
              <p:cNvSpPr/>
              <p:nvPr/>
            </p:nvSpPr>
            <p:spPr>
              <a:xfrm>
                <a:off x="206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180" name="AutoShape 446"/>
              <p:cNvSpPr/>
              <p:nvPr/>
            </p:nvSpPr>
            <p:spPr>
              <a:xfrm>
                <a:off x="2245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181" name="AutoShape 447"/>
              <p:cNvSpPr/>
              <p:nvPr/>
            </p:nvSpPr>
            <p:spPr>
              <a:xfrm>
                <a:off x="242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182" name="AutoShape 448"/>
              <p:cNvSpPr/>
              <p:nvPr/>
            </p:nvSpPr>
            <p:spPr>
              <a:xfrm>
                <a:off x="2608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183" name="AutoShape 449"/>
              <p:cNvSpPr/>
              <p:nvPr/>
            </p:nvSpPr>
            <p:spPr>
              <a:xfrm>
                <a:off x="2790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184" name="AutoShape 450"/>
              <p:cNvSpPr/>
              <p:nvPr/>
            </p:nvSpPr>
            <p:spPr>
              <a:xfrm>
                <a:off x="2971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185" name="AutoShape 451"/>
              <p:cNvSpPr/>
              <p:nvPr/>
            </p:nvSpPr>
            <p:spPr>
              <a:xfrm>
                <a:off x="3152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186" name="AutoShape 452"/>
              <p:cNvSpPr/>
              <p:nvPr/>
            </p:nvSpPr>
            <p:spPr>
              <a:xfrm>
                <a:off x="333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187" name="AutoShape 453"/>
              <p:cNvSpPr/>
              <p:nvPr/>
            </p:nvSpPr>
            <p:spPr>
              <a:xfrm>
                <a:off x="3516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188" name="AutoShape 454"/>
              <p:cNvSpPr/>
              <p:nvPr/>
            </p:nvSpPr>
            <p:spPr>
              <a:xfrm>
                <a:off x="369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grpSp>
            <p:nvGrpSpPr>
              <p:cNvPr id="26189" name="Group 455"/>
              <p:cNvGrpSpPr/>
              <p:nvPr/>
            </p:nvGrpSpPr>
            <p:grpSpPr>
              <a:xfrm>
                <a:off x="2018" y="184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278" name="AutoShape 456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79" name="AutoShape 457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80" name="AutoShape 458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81" name="AutoShape 459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82" name="AutoShape 460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83" name="AutoShape 461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84" name="AutoShape 462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85" name="AutoShape 463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86" name="AutoShape 464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87" name="AutoShape 465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190" name="Group 466"/>
              <p:cNvGrpSpPr/>
              <p:nvPr/>
            </p:nvGrpSpPr>
            <p:grpSpPr>
              <a:xfrm>
                <a:off x="1973" y="1888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268" name="AutoShape 467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69" name="AutoShape 468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70" name="AutoShape 469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71" name="AutoShape 470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72" name="AutoShape 471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73" name="AutoShape 472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74" name="AutoShape 473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75" name="AutoShape 474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76" name="AutoShape 475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77" name="AutoShape 476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191" name="Group 477"/>
              <p:cNvGrpSpPr/>
              <p:nvPr/>
            </p:nvGrpSpPr>
            <p:grpSpPr>
              <a:xfrm>
                <a:off x="1928" y="193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258" name="AutoShape 478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59" name="AutoShape 479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60" name="AutoShape 480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61" name="AutoShape 481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62" name="AutoShape 482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63" name="AutoShape 483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64" name="AutoShape 484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65" name="AutoShape 485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66" name="AutoShape 486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67" name="AutoShape 487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192" name="Group 488"/>
              <p:cNvGrpSpPr/>
              <p:nvPr/>
            </p:nvGrpSpPr>
            <p:grpSpPr>
              <a:xfrm>
                <a:off x="1882" y="1979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248" name="AutoShape 489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49" name="AutoShape 490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50" name="AutoShape 491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51" name="AutoShape 492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52" name="AutoShape 493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53" name="AutoShape 494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54" name="AutoShape 495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55" name="AutoShape 496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56" name="AutoShape 497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57" name="AutoShape 498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193" name="Group 499"/>
              <p:cNvGrpSpPr/>
              <p:nvPr/>
            </p:nvGrpSpPr>
            <p:grpSpPr>
              <a:xfrm>
                <a:off x="1837" y="2024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238" name="AutoShape 500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39" name="AutoShape 501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40" name="AutoShape 502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41" name="AutoShape 503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42" name="AutoShape 504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43" name="AutoShape 505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44" name="AutoShape 506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45" name="AutoShape 507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46" name="AutoShape 508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47" name="AutoShape 509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194" name="Group 510"/>
              <p:cNvGrpSpPr/>
              <p:nvPr/>
            </p:nvGrpSpPr>
            <p:grpSpPr>
              <a:xfrm>
                <a:off x="1792" y="207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228" name="AutoShape 511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29" name="AutoShape 512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30" name="AutoShape 513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31" name="AutoShape 514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32" name="AutoShape 515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33" name="AutoShape 516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34" name="AutoShape 517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35" name="AutoShape 518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36" name="AutoShape 519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37" name="AutoShape 520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195" name="Group 521"/>
              <p:cNvGrpSpPr/>
              <p:nvPr/>
            </p:nvGrpSpPr>
            <p:grpSpPr>
              <a:xfrm>
                <a:off x="1746" y="2115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218" name="AutoShape 522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19" name="AutoShape 523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20" name="AutoShape 524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21" name="AutoShape 525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22" name="AutoShape 526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23" name="AutoShape 527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24" name="AutoShape 528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25" name="AutoShape 529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26" name="AutoShape 530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27" name="AutoShape 531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196" name="Group 532"/>
              <p:cNvGrpSpPr/>
              <p:nvPr/>
            </p:nvGrpSpPr>
            <p:grpSpPr>
              <a:xfrm>
                <a:off x="1701" y="216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208" name="AutoShape 533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09" name="AutoShape 534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10" name="AutoShape 535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11" name="AutoShape 536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12" name="AutoShape 537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13" name="AutoShape 538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14" name="AutoShape 539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15" name="AutoShape 540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16" name="AutoShape 541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17" name="AutoShape 542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197" name="Group 543"/>
              <p:cNvGrpSpPr/>
              <p:nvPr/>
            </p:nvGrpSpPr>
            <p:grpSpPr>
              <a:xfrm>
                <a:off x="1655" y="2206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198" name="AutoShape 544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99" name="AutoShape 545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00" name="AutoShape 546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01" name="AutoShape 547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02" name="AutoShape 548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03" name="AutoShape 549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04" name="AutoShape 550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05" name="AutoShape 551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06" name="AutoShape 552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207" name="AutoShape 553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25629" name="Group 554"/>
            <p:cNvGrpSpPr/>
            <p:nvPr/>
          </p:nvGrpSpPr>
          <p:grpSpPr>
            <a:xfrm>
              <a:off x="12270" y="3867"/>
              <a:ext cx="5673" cy="1590"/>
              <a:chOff x="1655" y="1797"/>
              <a:chExt cx="2269" cy="636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6070" name="AutoShape 555"/>
              <p:cNvSpPr/>
              <p:nvPr/>
            </p:nvSpPr>
            <p:spPr>
              <a:xfrm>
                <a:off x="206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071" name="AutoShape 556"/>
              <p:cNvSpPr/>
              <p:nvPr/>
            </p:nvSpPr>
            <p:spPr>
              <a:xfrm>
                <a:off x="2245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072" name="AutoShape 557"/>
              <p:cNvSpPr/>
              <p:nvPr/>
            </p:nvSpPr>
            <p:spPr>
              <a:xfrm>
                <a:off x="242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073" name="AutoShape 558"/>
              <p:cNvSpPr/>
              <p:nvPr/>
            </p:nvSpPr>
            <p:spPr>
              <a:xfrm>
                <a:off x="2608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074" name="AutoShape 559"/>
              <p:cNvSpPr/>
              <p:nvPr/>
            </p:nvSpPr>
            <p:spPr>
              <a:xfrm>
                <a:off x="2790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075" name="AutoShape 560"/>
              <p:cNvSpPr/>
              <p:nvPr/>
            </p:nvSpPr>
            <p:spPr>
              <a:xfrm>
                <a:off x="2971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076" name="AutoShape 561"/>
              <p:cNvSpPr/>
              <p:nvPr/>
            </p:nvSpPr>
            <p:spPr>
              <a:xfrm>
                <a:off x="3152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077" name="AutoShape 562"/>
              <p:cNvSpPr/>
              <p:nvPr/>
            </p:nvSpPr>
            <p:spPr>
              <a:xfrm>
                <a:off x="333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078" name="AutoShape 563"/>
              <p:cNvSpPr/>
              <p:nvPr/>
            </p:nvSpPr>
            <p:spPr>
              <a:xfrm>
                <a:off x="3516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6079" name="AutoShape 564"/>
              <p:cNvSpPr/>
              <p:nvPr/>
            </p:nvSpPr>
            <p:spPr>
              <a:xfrm>
                <a:off x="369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grpSp>
            <p:nvGrpSpPr>
              <p:cNvPr id="26080" name="Group 565"/>
              <p:cNvGrpSpPr/>
              <p:nvPr/>
            </p:nvGrpSpPr>
            <p:grpSpPr>
              <a:xfrm>
                <a:off x="2018" y="184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169" name="AutoShape 566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70" name="AutoShape 567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71" name="AutoShape 568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72" name="AutoShape 569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73" name="AutoShape 570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74" name="AutoShape 571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75" name="AutoShape 572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76" name="AutoShape 573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77" name="AutoShape 574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78" name="AutoShape 575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081" name="Group 576"/>
              <p:cNvGrpSpPr/>
              <p:nvPr/>
            </p:nvGrpSpPr>
            <p:grpSpPr>
              <a:xfrm>
                <a:off x="1973" y="1888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159" name="AutoShape 577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60" name="AutoShape 578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61" name="AutoShape 579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62" name="AutoShape 580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63" name="AutoShape 581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64" name="AutoShape 582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65" name="AutoShape 583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66" name="AutoShape 584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67" name="AutoShape 585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68" name="AutoShape 586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082" name="Group 587"/>
              <p:cNvGrpSpPr/>
              <p:nvPr/>
            </p:nvGrpSpPr>
            <p:grpSpPr>
              <a:xfrm>
                <a:off x="1928" y="193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149" name="AutoShape 588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50" name="AutoShape 589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51" name="AutoShape 590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52" name="AutoShape 591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53" name="AutoShape 592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54" name="AutoShape 593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55" name="AutoShape 594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56" name="AutoShape 595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57" name="AutoShape 596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58" name="AutoShape 597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083" name="Group 598"/>
              <p:cNvGrpSpPr/>
              <p:nvPr/>
            </p:nvGrpSpPr>
            <p:grpSpPr>
              <a:xfrm>
                <a:off x="1882" y="1979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139" name="AutoShape 599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40" name="AutoShape 600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41" name="AutoShape 601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42" name="AutoShape 602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43" name="AutoShape 603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44" name="AutoShape 604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45" name="AutoShape 605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46" name="AutoShape 606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47" name="AutoShape 607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48" name="AutoShape 608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084" name="Group 609"/>
              <p:cNvGrpSpPr/>
              <p:nvPr/>
            </p:nvGrpSpPr>
            <p:grpSpPr>
              <a:xfrm>
                <a:off x="1837" y="2024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129" name="AutoShape 610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30" name="AutoShape 611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31" name="AutoShape 612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32" name="AutoShape 613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33" name="AutoShape 614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34" name="AutoShape 615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35" name="AutoShape 616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36" name="AutoShape 617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37" name="AutoShape 618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38" name="AutoShape 619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085" name="Group 620"/>
              <p:cNvGrpSpPr/>
              <p:nvPr/>
            </p:nvGrpSpPr>
            <p:grpSpPr>
              <a:xfrm>
                <a:off x="1792" y="207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119" name="AutoShape 621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20" name="AutoShape 622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21" name="AutoShape 623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22" name="AutoShape 624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23" name="AutoShape 625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24" name="AutoShape 626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25" name="AutoShape 627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26" name="AutoShape 628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27" name="AutoShape 629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28" name="AutoShape 630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086" name="Group 631"/>
              <p:cNvGrpSpPr/>
              <p:nvPr/>
            </p:nvGrpSpPr>
            <p:grpSpPr>
              <a:xfrm>
                <a:off x="1746" y="2115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109" name="AutoShape 632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10" name="AutoShape 633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11" name="AutoShape 634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12" name="AutoShape 635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13" name="AutoShape 636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14" name="AutoShape 637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15" name="AutoShape 638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16" name="AutoShape 639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17" name="AutoShape 640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18" name="AutoShape 641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087" name="Group 642"/>
              <p:cNvGrpSpPr/>
              <p:nvPr/>
            </p:nvGrpSpPr>
            <p:grpSpPr>
              <a:xfrm>
                <a:off x="1701" y="216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099" name="AutoShape 643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00" name="AutoShape 644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01" name="AutoShape 645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02" name="AutoShape 646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03" name="AutoShape 647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04" name="AutoShape 648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05" name="AutoShape 649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06" name="AutoShape 650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07" name="AutoShape 651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108" name="AutoShape 652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6088" name="Group 653"/>
              <p:cNvGrpSpPr/>
              <p:nvPr/>
            </p:nvGrpSpPr>
            <p:grpSpPr>
              <a:xfrm>
                <a:off x="1655" y="2206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089" name="AutoShape 654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90" name="AutoShape 655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91" name="AutoShape 656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92" name="AutoShape 657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93" name="AutoShape 658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94" name="AutoShape 659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95" name="AutoShape 660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96" name="AutoShape 661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97" name="AutoShape 662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98" name="AutoShape 663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25630" name="Group 664"/>
            <p:cNvGrpSpPr/>
            <p:nvPr/>
          </p:nvGrpSpPr>
          <p:grpSpPr>
            <a:xfrm>
              <a:off x="12270" y="3412"/>
              <a:ext cx="5673" cy="1590"/>
              <a:chOff x="1655" y="1797"/>
              <a:chExt cx="2269" cy="636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5961" name="AutoShape 665"/>
              <p:cNvSpPr/>
              <p:nvPr/>
            </p:nvSpPr>
            <p:spPr>
              <a:xfrm>
                <a:off x="206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962" name="AutoShape 666"/>
              <p:cNvSpPr/>
              <p:nvPr/>
            </p:nvSpPr>
            <p:spPr>
              <a:xfrm>
                <a:off x="2245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963" name="AutoShape 667"/>
              <p:cNvSpPr/>
              <p:nvPr/>
            </p:nvSpPr>
            <p:spPr>
              <a:xfrm>
                <a:off x="242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964" name="AutoShape 668"/>
              <p:cNvSpPr/>
              <p:nvPr/>
            </p:nvSpPr>
            <p:spPr>
              <a:xfrm>
                <a:off x="2608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965" name="AutoShape 669"/>
              <p:cNvSpPr/>
              <p:nvPr/>
            </p:nvSpPr>
            <p:spPr>
              <a:xfrm>
                <a:off x="2790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966" name="AutoShape 670"/>
              <p:cNvSpPr/>
              <p:nvPr/>
            </p:nvSpPr>
            <p:spPr>
              <a:xfrm>
                <a:off x="2971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967" name="AutoShape 671"/>
              <p:cNvSpPr/>
              <p:nvPr/>
            </p:nvSpPr>
            <p:spPr>
              <a:xfrm>
                <a:off x="3152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968" name="AutoShape 672"/>
              <p:cNvSpPr/>
              <p:nvPr/>
            </p:nvSpPr>
            <p:spPr>
              <a:xfrm>
                <a:off x="333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969" name="AutoShape 673"/>
              <p:cNvSpPr/>
              <p:nvPr/>
            </p:nvSpPr>
            <p:spPr>
              <a:xfrm>
                <a:off x="3516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970" name="AutoShape 674"/>
              <p:cNvSpPr/>
              <p:nvPr/>
            </p:nvSpPr>
            <p:spPr>
              <a:xfrm>
                <a:off x="369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grpSp>
            <p:nvGrpSpPr>
              <p:cNvPr id="25971" name="Group 675"/>
              <p:cNvGrpSpPr/>
              <p:nvPr/>
            </p:nvGrpSpPr>
            <p:grpSpPr>
              <a:xfrm>
                <a:off x="2018" y="184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060" name="AutoShape 676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61" name="AutoShape 677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62" name="AutoShape 678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63" name="AutoShape 679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64" name="AutoShape 680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65" name="AutoShape 681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66" name="AutoShape 682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67" name="AutoShape 683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68" name="AutoShape 684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69" name="AutoShape 685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972" name="Group 686"/>
              <p:cNvGrpSpPr/>
              <p:nvPr/>
            </p:nvGrpSpPr>
            <p:grpSpPr>
              <a:xfrm>
                <a:off x="1973" y="1888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050" name="AutoShape 687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51" name="AutoShape 688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52" name="AutoShape 689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53" name="AutoShape 690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54" name="AutoShape 691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55" name="AutoShape 692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56" name="AutoShape 693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57" name="AutoShape 694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58" name="AutoShape 695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59" name="AutoShape 696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973" name="Group 697"/>
              <p:cNvGrpSpPr/>
              <p:nvPr/>
            </p:nvGrpSpPr>
            <p:grpSpPr>
              <a:xfrm>
                <a:off x="1928" y="193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040" name="AutoShape 698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41" name="AutoShape 699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42" name="AutoShape 700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43" name="AutoShape 701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44" name="AutoShape 702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45" name="AutoShape 703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46" name="AutoShape 704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47" name="AutoShape 705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48" name="AutoShape 706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49" name="AutoShape 707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974" name="Group 708"/>
              <p:cNvGrpSpPr/>
              <p:nvPr/>
            </p:nvGrpSpPr>
            <p:grpSpPr>
              <a:xfrm>
                <a:off x="1882" y="1979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030" name="AutoShape 709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31" name="AutoShape 710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32" name="AutoShape 711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33" name="AutoShape 712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34" name="AutoShape 713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35" name="AutoShape 714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36" name="AutoShape 715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37" name="AutoShape 716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38" name="AutoShape 717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39" name="AutoShape 718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975" name="Group 719"/>
              <p:cNvGrpSpPr/>
              <p:nvPr/>
            </p:nvGrpSpPr>
            <p:grpSpPr>
              <a:xfrm>
                <a:off x="1837" y="2024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020" name="AutoShape 720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21" name="AutoShape 721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22" name="AutoShape 722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23" name="AutoShape 723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24" name="AutoShape 724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25" name="AutoShape 725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26" name="AutoShape 726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27" name="AutoShape 727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28" name="AutoShape 728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29" name="AutoShape 729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976" name="Group 730"/>
              <p:cNvGrpSpPr/>
              <p:nvPr/>
            </p:nvGrpSpPr>
            <p:grpSpPr>
              <a:xfrm>
                <a:off x="1792" y="207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010" name="AutoShape 731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11" name="AutoShape 732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12" name="AutoShape 733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13" name="AutoShape 734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14" name="AutoShape 735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15" name="AutoShape 736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16" name="AutoShape 737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17" name="AutoShape 738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18" name="AutoShape 739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19" name="AutoShape 740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977" name="Group 741"/>
              <p:cNvGrpSpPr/>
              <p:nvPr/>
            </p:nvGrpSpPr>
            <p:grpSpPr>
              <a:xfrm>
                <a:off x="1746" y="2115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6000" name="AutoShape 742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01" name="AutoShape 743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02" name="AutoShape 744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03" name="AutoShape 745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04" name="AutoShape 746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05" name="AutoShape 747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06" name="AutoShape 748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07" name="AutoShape 749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08" name="AutoShape 750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6009" name="AutoShape 751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978" name="Group 752"/>
              <p:cNvGrpSpPr/>
              <p:nvPr/>
            </p:nvGrpSpPr>
            <p:grpSpPr>
              <a:xfrm>
                <a:off x="1701" y="216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990" name="AutoShape 753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91" name="AutoShape 754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92" name="AutoShape 755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93" name="AutoShape 756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94" name="AutoShape 757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95" name="AutoShape 758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96" name="AutoShape 759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97" name="AutoShape 760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98" name="AutoShape 761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99" name="AutoShape 762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979" name="Group 763"/>
              <p:cNvGrpSpPr/>
              <p:nvPr/>
            </p:nvGrpSpPr>
            <p:grpSpPr>
              <a:xfrm>
                <a:off x="1655" y="2206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980" name="AutoShape 764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81" name="AutoShape 765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82" name="AutoShape 766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83" name="AutoShape 767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84" name="AutoShape 768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85" name="AutoShape 769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86" name="AutoShape 770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87" name="AutoShape 771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88" name="AutoShape 772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89" name="AutoShape 773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25631" name="Group 774"/>
            <p:cNvGrpSpPr/>
            <p:nvPr/>
          </p:nvGrpSpPr>
          <p:grpSpPr>
            <a:xfrm>
              <a:off x="12270" y="2959"/>
              <a:ext cx="5673" cy="1590"/>
              <a:chOff x="1655" y="1797"/>
              <a:chExt cx="2269" cy="636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5852" name="AutoShape 775"/>
              <p:cNvSpPr/>
              <p:nvPr/>
            </p:nvSpPr>
            <p:spPr>
              <a:xfrm>
                <a:off x="206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853" name="AutoShape 776"/>
              <p:cNvSpPr/>
              <p:nvPr/>
            </p:nvSpPr>
            <p:spPr>
              <a:xfrm>
                <a:off x="2245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854" name="AutoShape 777"/>
              <p:cNvSpPr/>
              <p:nvPr/>
            </p:nvSpPr>
            <p:spPr>
              <a:xfrm>
                <a:off x="242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855" name="AutoShape 778"/>
              <p:cNvSpPr/>
              <p:nvPr/>
            </p:nvSpPr>
            <p:spPr>
              <a:xfrm>
                <a:off x="2608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856" name="AutoShape 779"/>
              <p:cNvSpPr/>
              <p:nvPr/>
            </p:nvSpPr>
            <p:spPr>
              <a:xfrm>
                <a:off x="2790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857" name="AutoShape 780"/>
              <p:cNvSpPr/>
              <p:nvPr/>
            </p:nvSpPr>
            <p:spPr>
              <a:xfrm>
                <a:off x="2971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858" name="AutoShape 781"/>
              <p:cNvSpPr/>
              <p:nvPr/>
            </p:nvSpPr>
            <p:spPr>
              <a:xfrm>
                <a:off x="3152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859" name="AutoShape 782"/>
              <p:cNvSpPr/>
              <p:nvPr/>
            </p:nvSpPr>
            <p:spPr>
              <a:xfrm>
                <a:off x="333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860" name="AutoShape 783"/>
              <p:cNvSpPr/>
              <p:nvPr/>
            </p:nvSpPr>
            <p:spPr>
              <a:xfrm>
                <a:off x="3516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861" name="AutoShape 784"/>
              <p:cNvSpPr/>
              <p:nvPr/>
            </p:nvSpPr>
            <p:spPr>
              <a:xfrm>
                <a:off x="369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grpSp>
            <p:nvGrpSpPr>
              <p:cNvPr id="25862" name="Group 785"/>
              <p:cNvGrpSpPr/>
              <p:nvPr/>
            </p:nvGrpSpPr>
            <p:grpSpPr>
              <a:xfrm>
                <a:off x="2018" y="184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951" name="AutoShape 786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52" name="AutoShape 787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53" name="AutoShape 788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54" name="AutoShape 789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55" name="AutoShape 790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56" name="AutoShape 791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57" name="AutoShape 792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58" name="AutoShape 793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59" name="AutoShape 794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60" name="AutoShape 795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863" name="Group 796"/>
              <p:cNvGrpSpPr/>
              <p:nvPr/>
            </p:nvGrpSpPr>
            <p:grpSpPr>
              <a:xfrm>
                <a:off x="1973" y="1888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941" name="AutoShape 797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42" name="AutoShape 798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43" name="AutoShape 799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44" name="AutoShape 800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45" name="AutoShape 801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46" name="AutoShape 802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47" name="AutoShape 803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48" name="AutoShape 804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49" name="AutoShape 805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50" name="AutoShape 806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864" name="Group 807"/>
              <p:cNvGrpSpPr/>
              <p:nvPr/>
            </p:nvGrpSpPr>
            <p:grpSpPr>
              <a:xfrm>
                <a:off x="1928" y="193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931" name="AutoShape 808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32" name="AutoShape 809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33" name="AutoShape 810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34" name="AutoShape 811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35" name="AutoShape 812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36" name="AutoShape 813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37" name="AutoShape 814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38" name="AutoShape 815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39" name="AutoShape 816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40" name="AutoShape 817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865" name="Group 818"/>
              <p:cNvGrpSpPr/>
              <p:nvPr/>
            </p:nvGrpSpPr>
            <p:grpSpPr>
              <a:xfrm>
                <a:off x="1882" y="1979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921" name="AutoShape 819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22" name="AutoShape 820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23" name="AutoShape 821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24" name="AutoShape 822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25" name="AutoShape 823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26" name="AutoShape 824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27" name="AutoShape 825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28" name="AutoShape 826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29" name="AutoShape 827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30" name="AutoShape 828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866" name="Group 829"/>
              <p:cNvGrpSpPr/>
              <p:nvPr/>
            </p:nvGrpSpPr>
            <p:grpSpPr>
              <a:xfrm>
                <a:off x="1837" y="2024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911" name="AutoShape 830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12" name="AutoShape 831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13" name="AutoShape 832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14" name="AutoShape 833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15" name="AutoShape 834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16" name="AutoShape 835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17" name="AutoShape 836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18" name="AutoShape 837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19" name="AutoShape 838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20" name="AutoShape 839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867" name="Group 840"/>
              <p:cNvGrpSpPr/>
              <p:nvPr/>
            </p:nvGrpSpPr>
            <p:grpSpPr>
              <a:xfrm>
                <a:off x="1792" y="207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901" name="AutoShape 841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02" name="AutoShape 842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03" name="AutoShape 843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04" name="AutoShape 844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05" name="AutoShape 845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06" name="AutoShape 846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07" name="AutoShape 847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08" name="AutoShape 848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09" name="AutoShape 849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10" name="AutoShape 850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868" name="Group 851"/>
              <p:cNvGrpSpPr/>
              <p:nvPr/>
            </p:nvGrpSpPr>
            <p:grpSpPr>
              <a:xfrm>
                <a:off x="1746" y="2115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891" name="AutoShape 852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92" name="AutoShape 853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93" name="AutoShape 854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94" name="AutoShape 855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95" name="AutoShape 856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96" name="AutoShape 857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97" name="AutoShape 858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98" name="AutoShape 859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99" name="AutoShape 860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900" name="AutoShape 861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869" name="Group 862"/>
              <p:cNvGrpSpPr/>
              <p:nvPr/>
            </p:nvGrpSpPr>
            <p:grpSpPr>
              <a:xfrm>
                <a:off x="1701" y="216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881" name="AutoShape 863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82" name="AutoShape 864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83" name="AutoShape 865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84" name="AutoShape 866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85" name="AutoShape 867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86" name="AutoShape 868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87" name="AutoShape 869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88" name="AutoShape 870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89" name="AutoShape 871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90" name="AutoShape 872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870" name="Group 873"/>
              <p:cNvGrpSpPr/>
              <p:nvPr/>
            </p:nvGrpSpPr>
            <p:grpSpPr>
              <a:xfrm>
                <a:off x="1655" y="2206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871" name="AutoShape 874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72" name="AutoShape 875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73" name="AutoShape 876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74" name="AutoShape 877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75" name="AutoShape 878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76" name="AutoShape 879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77" name="AutoShape 880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78" name="AutoShape 881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79" name="AutoShape 882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80" name="AutoShape 883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25632" name="Group 884"/>
            <p:cNvGrpSpPr/>
            <p:nvPr/>
          </p:nvGrpSpPr>
          <p:grpSpPr>
            <a:xfrm>
              <a:off x="12270" y="2504"/>
              <a:ext cx="5673" cy="1590"/>
              <a:chOff x="1655" y="1797"/>
              <a:chExt cx="2269" cy="636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5743" name="AutoShape 885"/>
              <p:cNvSpPr/>
              <p:nvPr/>
            </p:nvSpPr>
            <p:spPr>
              <a:xfrm>
                <a:off x="206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744" name="AutoShape 886"/>
              <p:cNvSpPr/>
              <p:nvPr/>
            </p:nvSpPr>
            <p:spPr>
              <a:xfrm>
                <a:off x="2245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745" name="AutoShape 887"/>
              <p:cNvSpPr/>
              <p:nvPr/>
            </p:nvSpPr>
            <p:spPr>
              <a:xfrm>
                <a:off x="242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746" name="AutoShape 888"/>
              <p:cNvSpPr/>
              <p:nvPr/>
            </p:nvSpPr>
            <p:spPr>
              <a:xfrm>
                <a:off x="2608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747" name="AutoShape 889"/>
              <p:cNvSpPr/>
              <p:nvPr/>
            </p:nvSpPr>
            <p:spPr>
              <a:xfrm>
                <a:off x="2790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748" name="AutoShape 890"/>
              <p:cNvSpPr/>
              <p:nvPr/>
            </p:nvSpPr>
            <p:spPr>
              <a:xfrm>
                <a:off x="2971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749" name="AutoShape 891"/>
              <p:cNvSpPr/>
              <p:nvPr/>
            </p:nvSpPr>
            <p:spPr>
              <a:xfrm>
                <a:off x="3152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750" name="AutoShape 892"/>
              <p:cNvSpPr/>
              <p:nvPr/>
            </p:nvSpPr>
            <p:spPr>
              <a:xfrm>
                <a:off x="333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751" name="AutoShape 893"/>
              <p:cNvSpPr/>
              <p:nvPr/>
            </p:nvSpPr>
            <p:spPr>
              <a:xfrm>
                <a:off x="3516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752" name="AutoShape 894"/>
              <p:cNvSpPr/>
              <p:nvPr/>
            </p:nvSpPr>
            <p:spPr>
              <a:xfrm>
                <a:off x="369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grpSp>
            <p:nvGrpSpPr>
              <p:cNvPr id="25753" name="Group 895"/>
              <p:cNvGrpSpPr/>
              <p:nvPr/>
            </p:nvGrpSpPr>
            <p:grpSpPr>
              <a:xfrm>
                <a:off x="2018" y="184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842" name="AutoShape 896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43" name="AutoShape 897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44" name="AutoShape 898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45" name="AutoShape 899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46" name="AutoShape 900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47" name="AutoShape 901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48" name="AutoShape 902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49" name="AutoShape 903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50" name="AutoShape 904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51" name="AutoShape 905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754" name="Group 906"/>
              <p:cNvGrpSpPr/>
              <p:nvPr/>
            </p:nvGrpSpPr>
            <p:grpSpPr>
              <a:xfrm>
                <a:off x="1973" y="1888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832" name="AutoShape 907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33" name="AutoShape 908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34" name="AutoShape 909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35" name="AutoShape 910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36" name="AutoShape 911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37" name="AutoShape 912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38" name="AutoShape 913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39" name="AutoShape 914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40" name="AutoShape 915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41" name="AutoShape 916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755" name="Group 917"/>
              <p:cNvGrpSpPr/>
              <p:nvPr/>
            </p:nvGrpSpPr>
            <p:grpSpPr>
              <a:xfrm>
                <a:off x="1928" y="193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822" name="AutoShape 918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23" name="AutoShape 919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24" name="AutoShape 920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25" name="AutoShape 921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26" name="AutoShape 922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27" name="AutoShape 923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28" name="AutoShape 924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29" name="AutoShape 925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30" name="AutoShape 926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31" name="AutoShape 927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756" name="Group 928"/>
              <p:cNvGrpSpPr/>
              <p:nvPr/>
            </p:nvGrpSpPr>
            <p:grpSpPr>
              <a:xfrm>
                <a:off x="1882" y="1979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812" name="AutoShape 929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13" name="AutoShape 930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14" name="AutoShape 931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15" name="AutoShape 932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16" name="AutoShape 933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17" name="AutoShape 934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18" name="AutoShape 935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19" name="AutoShape 936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20" name="AutoShape 937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21" name="AutoShape 938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757" name="Group 939"/>
              <p:cNvGrpSpPr/>
              <p:nvPr/>
            </p:nvGrpSpPr>
            <p:grpSpPr>
              <a:xfrm>
                <a:off x="1837" y="2024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802" name="AutoShape 940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03" name="AutoShape 941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04" name="AutoShape 942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05" name="AutoShape 943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06" name="AutoShape 944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07" name="AutoShape 945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08" name="AutoShape 946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09" name="AutoShape 947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10" name="AutoShape 948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11" name="AutoShape 949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758" name="Group 950"/>
              <p:cNvGrpSpPr/>
              <p:nvPr/>
            </p:nvGrpSpPr>
            <p:grpSpPr>
              <a:xfrm>
                <a:off x="1792" y="207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792" name="AutoShape 951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93" name="AutoShape 952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94" name="AutoShape 953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95" name="AutoShape 954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96" name="AutoShape 955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97" name="AutoShape 956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98" name="AutoShape 957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99" name="AutoShape 958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00" name="AutoShape 959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801" name="AutoShape 960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759" name="Group 961"/>
              <p:cNvGrpSpPr/>
              <p:nvPr/>
            </p:nvGrpSpPr>
            <p:grpSpPr>
              <a:xfrm>
                <a:off x="1746" y="2115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782" name="AutoShape 962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83" name="AutoShape 963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84" name="AutoShape 964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85" name="AutoShape 965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86" name="AutoShape 966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87" name="AutoShape 967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88" name="AutoShape 968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89" name="AutoShape 969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90" name="AutoShape 970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91" name="AutoShape 971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760" name="Group 972"/>
              <p:cNvGrpSpPr/>
              <p:nvPr/>
            </p:nvGrpSpPr>
            <p:grpSpPr>
              <a:xfrm>
                <a:off x="1701" y="216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772" name="AutoShape 973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73" name="AutoShape 974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74" name="AutoShape 975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75" name="AutoShape 976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76" name="AutoShape 977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77" name="AutoShape 978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78" name="AutoShape 979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79" name="AutoShape 980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80" name="AutoShape 981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81" name="AutoShape 982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761" name="Group 983"/>
              <p:cNvGrpSpPr/>
              <p:nvPr/>
            </p:nvGrpSpPr>
            <p:grpSpPr>
              <a:xfrm>
                <a:off x="1655" y="2206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762" name="AutoShape 984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63" name="AutoShape 985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64" name="AutoShape 986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65" name="AutoShape 987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66" name="AutoShape 988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67" name="AutoShape 989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68" name="AutoShape 990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69" name="AutoShape 991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70" name="AutoShape 992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71" name="AutoShape 993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25633" name="Group 994"/>
            <p:cNvGrpSpPr/>
            <p:nvPr/>
          </p:nvGrpSpPr>
          <p:grpSpPr>
            <a:xfrm>
              <a:off x="12270" y="2052"/>
              <a:ext cx="5673" cy="1590"/>
              <a:chOff x="1655" y="1797"/>
              <a:chExt cx="2269" cy="636"/>
            </a:xfr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grpSpPr>
          <p:sp>
            <p:nvSpPr>
              <p:cNvPr id="25634" name="AutoShape 995"/>
              <p:cNvSpPr/>
              <p:nvPr/>
            </p:nvSpPr>
            <p:spPr>
              <a:xfrm>
                <a:off x="206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635" name="AutoShape 996"/>
              <p:cNvSpPr/>
              <p:nvPr/>
            </p:nvSpPr>
            <p:spPr>
              <a:xfrm>
                <a:off x="2245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636" name="AutoShape 997"/>
              <p:cNvSpPr/>
              <p:nvPr/>
            </p:nvSpPr>
            <p:spPr>
              <a:xfrm>
                <a:off x="242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637" name="AutoShape 998"/>
              <p:cNvSpPr/>
              <p:nvPr/>
            </p:nvSpPr>
            <p:spPr>
              <a:xfrm>
                <a:off x="2608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638" name="AutoShape 999"/>
              <p:cNvSpPr/>
              <p:nvPr/>
            </p:nvSpPr>
            <p:spPr>
              <a:xfrm>
                <a:off x="2790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639" name="AutoShape 1000"/>
              <p:cNvSpPr/>
              <p:nvPr/>
            </p:nvSpPr>
            <p:spPr>
              <a:xfrm>
                <a:off x="2971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640" name="AutoShape 1001"/>
              <p:cNvSpPr/>
              <p:nvPr/>
            </p:nvSpPr>
            <p:spPr>
              <a:xfrm>
                <a:off x="3152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641" name="AutoShape 1002"/>
              <p:cNvSpPr/>
              <p:nvPr/>
            </p:nvSpPr>
            <p:spPr>
              <a:xfrm>
                <a:off x="3334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642" name="AutoShape 1003"/>
              <p:cNvSpPr/>
              <p:nvPr/>
            </p:nvSpPr>
            <p:spPr>
              <a:xfrm>
                <a:off x="3516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sp>
            <p:nvSpPr>
              <p:cNvPr id="25643" name="AutoShape 1004"/>
              <p:cNvSpPr/>
              <p:nvPr/>
            </p:nvSpPr>
            <p:spPr>
              <a:xfrm>
                <a:off x="3697" y="1797"/>
                <a:ext cx="227" cy="227"/>
              </a:xfrm>
              <a:prstGeom prst="cube">
                <a:avLst>
                  <a:gd name="adj" fmla="val 25000"/>
                </a:avLst>
              </a:prstGeom>
              <a:grpFill/>
              <a:ln w="19050" cap="flat" cmpd="sng">
                <a:solidFill>
                  <a:srgbClr val="FF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latin typeface="Verdana" panose="020B0604030504040204" pitchFamily="34" charset="0"/>
                </a:endParaRPr>
              </a:p>
            </p:txBody>
          </p:sp>
          <p:grpSp>
            <p:nvGrpSpPr>
              <p:cNvPr id="25644" name="Group 1005"/>
              <p:cNvGrpSpPr/>
              <p:nvPr/>
            </p:nvGrpSpPr>
            <p:grpSpPr>
              <a:xfrm>
                <a:off x="2018" y="184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733" name="AutoShape 1006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34" name="AutoShape 1007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35" name="AutoShape 1008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36" name="AutoShape 1009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37" name="AutoShape 1010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38" name="AutoShape 1011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39" name="AutoShape 1012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40" name="AutoShape 1013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41" name="AutoShape 1014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42" name="AutoShape 1015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645" name="Group 1016"/>
              <p:cNvGrpSpPr/>
              <p:nvPr/>
            </p:nvGrpSpPr>
            <p:grpSpPr>
              <a:xfrm>
                <a:off x="1973" y="1888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723" name="AutoShape 1017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24" name="AutoShape 1018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25" name="AutoShape 1019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26" name="AutoShape 1020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27" name="AutoShape 1021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28" name="AutoShape 1022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29" name="AutoShape 1023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30" name="AutoShape 1024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31" name="AutoShape 1025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32" name="AutoShape 1026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646" name="Group 1027"/>
              <p:cNvGrpSpPr/>
              <p:nvPr/>
            </p:nvGrpSpPr>
            <p:grpSpPr>
              <a:xfrm>
                <a:off x="1928" y="1933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713" name="AutoShape 1028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14" name="AutoShape 1029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15" name="AutoShape 1030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16" name="AutoShape 1031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17" name="AutoShape 1032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18" name="AutoShape 1033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19" name="AutoShape 1034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20" name="AutoShape 1035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21" name="AutoShape 1036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22" name="AutoShape 1037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647" name="Group 1038"/>
              <p:cNvGrpSpPr/>
              <p:nvPr/>
            </p:nvGrpSpPr>
            <p:grpSpPr>
              <a:xfrm>
                <a:off x="1882" y="1979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703" name="AutoShape 1039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04" name="AutoShape 1040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05" name="AutoShape 1041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06" name="AutoShape 1042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07" name="AutoShape 1043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08" name="AutoShape 1044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09" name="AutoShape 1045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10" name="AutoShape 1046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11" name="AutoShape 1047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12" name="AutoShape 1048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648" name="Group 1049"/>
              <p:cNvGrpSpPr/>
              <p:nvPr/>
            </p:nvGrpSpPr>
            <p:grpSpPr>
              <a:xfrm>
                <a:off x="1837" y="2024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693" name="AutoShape 1050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94" name="AutoShape 1051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95" name="AutoShape 1052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96" name="AutoShape 1053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97" name="AutoShape 1054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98" name="AutoShape 1055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99" name="AutoShape 1056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00" name="AutoShape 1057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01" name="AutoShape 1058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702" name="AutoShape 1059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649" name="Group 1060"/>
              <p:cNvGrpSpPr/>
              <p:nvPr/>
            </p:nvGrpSpPr>
            <p:grpSpPr>
              <a:xfrm>
                <a:off x="1792" y="207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683" name="AutoShape 1061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84" name="AutoShape 1062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85" name="AutoShape 1063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86" name="AutoShape 1064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87" name="AutoShape 1065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88" name="AutoShape 1066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89" name="AutoShape 1067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90" name="AutoShape 1068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91" name="AutoShape 1069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92" name="AutoShape 1070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650" name="Group 1071"/>
              <p:cNvGrpSpPr/>
              <p:nvPr/>
            </p:nvGrpSpPr>
            <p:grpSpPr>
              <a:xfrm>
                <a:off x="1746" y="2115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673" name="AutoShape 1072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74" name="AutoShape 1073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75" name="AutoShape 1074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76" name="AutoShape 1075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77" name="AutoShape 1076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78" name="AutoShape 1077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79" name="AutoShape 1078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80" name="AutoShape 1079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81" name="AutoShape 1080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82" name="AutoShape 1081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651" name="Group 1082"/>
              <p:cNvGrpSpPr/>
              <p:nvPr/>
            </p:nvGrpSpPr>
            <p:grpSpPr>
              <a:xfrm>
                <a:off x="1701" y="2160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663" name="AutoShape 1083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64" name="AutoShape 1084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65" name="AutoShape 1085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66" name="AutoShape 1086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67" name="AutoShape 1087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68" name="AutoShape 1088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69" name="AutoShape 1089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70" name="AutoShape 1090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71" name="AutoShape 1091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72" name="AutoShape 1092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652" name="Group 1093"/>
              <p:cNvGrpSpPr/>
              <p:nvPr/>
            </p:nvGrpSpPr>
            <p:grpSpPr>
              <a:xfrm>
                <a:off x="1655" y="2206"/>
                <a:ext cx="1860" cy="227"/>
                <a:chOff x="1701" y="2296"/>
                <a:chExt cx="1860" cy="227"/>
              </a:xfrm>
              <a:grpFill/>
            </p:grpSpPr>
            <p:sp>
              <p:nvSpPr>
                <p:cNvPr id="25653" name="AutoShape 1094"/>
                <p:cNvSpPr/>
                <p:nvPr/>
              </p:nvSpPr>
              <p:spPr>
                <a:xfrm>
                  <a:off x="170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54" name="AutoShape 1095"/>
                <p:cNvSpPr/>
                <p:nvPr/>
              </p:nvSpPr>
              <p:spPr>
                <a:xfrm>
                  <a:off x="1882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55" name="AutoShape 1096"/>
                <p:cNvSpPr/>
                <p:nvPr/>
              </p:nvSpPr>
              <p:spPr>
                <a:xfrm>
                  <a:off x="206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56" name="AutoShape 1097"/>
                <p:cNvSpPr/>
                <p:nvPr/>
              </p:nvSpPr>
              <p:spPr>
                <a:xfrm>
                  <a:off x="2245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57" name="AutoShape 1098"/>
                <p:cNvSpPr/>
                <p:nvPr/>
              </p:nvSpPr>
              <p:spPr>
                <a:xfrm>
                  <a:off x="2427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58" name="AutoShape 1099"/>
                <p:cNvSpPr/>
                <p:nvPr/>
              </p:nvSpPr>
              <p:spPr>
                <a:xfrm>
                  <a:off x="2608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59" name="AutoShape 1100"/>
                <p:cNvSpPr/>
                <p:nvPr/>
              </p:nvSpPr>
              <p:spPr>
                <a:xfrm>
                  <a:off x="2789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60" name="AutoShape 1101"/>
                <p:cNvSpPr/>
                <p:nvPr/>
              </p:nvSpPr>
              <p:spPr>
                <a:xfrm>
                  <a:off x="2971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61" name="AutoShape 1102"/>
                <p:cNvSpPr/>
                <p:nvPr/>
              </p:nvSpPr>
              <p:spPr>
                <a:xfrm>
                  <a:off x="3153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5662" name="AutoShape 1103"/>
                <p:cNvSpPr/>
                <p:nvPr/>
              </p:nvSpPr>
              <p:spPr>
                <a:xfrm>
                  <a:off x="3334" y="2296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pFill/>
                <a:ln w="19050" cap="flat" cmpd="sng">
                  <a:solidFill>
                    <a:srgbClr val="FF99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noProof="1">
                    <a:latin typeface="Verdan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 bwMode="auto">
          <a:xfrm>
            <a:off x="7861301" y="5109530"/>
            <a:ext cx="1885951" cy="513080"/>
            <a:chOff x="12380" y="8047"/>
            <a:chExt cx="2970" cy="808"/>
          </a:xfrm>
        </p:grpSpPr>
        <p:graphicFrame>
          <p:nvGraphicFramePr>
            <p:cNvPr id="38957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4160" y="8047"/>
            <a:ext cx="1190" cy="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8" r:id="rId8" imgW="279400" imgH="203200" progId="Equation.KSEE3">
                    <p:embed/>
                  </p:oleObj>
                </mc:Choice>
                <mc:Fallback>
                  <p:oleObj r:id="rId8" imgW="279400" imgH="203200" progId="Equation.KSEE3">
                    <p:embed/>
                    <p:pic>
                      <p:nvPicPr>
                        <p:cNvPr id="0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60" y="8047"/>
                          <a:ext cx="1190" cy="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58" name="文本框 13"/>
            <p:cNvSpPr txBox="1">
              <a:spLocks noChangeArrowheads="1"/>
            </p:cNvSpPr>
            <p:nvPr/>
          </p:nvSpPr>
          <p:spPr bwMode="auto">
            <a:xfrm>
              <a:off x="12380" y="8225"/>
              <a:ext cx="1594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      ）</a:t>
              </a:r>
            </a:p>
          </p:txBody>
        </p:sp>
      </p:grpSp>
      <p:sp>
        <p:nvSpPr>
          <p:cNvPr id="47146" name="文本框 14"/>
          <p:cNvSpPr txBox="1">
            <a:spLocks noChangeArrowheads="1"/>
          </p:cNvSpPr>
          <p:nvPr/>
        </p:nvSpPr>
        <p:spPr bwMode="auto">
          <a:xfrm>
            <a:off x="8116889" y="5246688"/>
            <a:ext cx="93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</a:p>
        </p:txBody>
      </p:sp>
      <p:sp>
        <p:nvSpPr>
          <p:cNvPr id="47147" name="文本框 15"/>
          <p:cNvSpPr txBox="1">
            <a:spLocks noChangeArrowheads="1"/>
          </p:cNvSpPr>
          <p:nvPr/>
        </p:nvSpPr>
        <p:spPr bwMode="auto">
          <a:xfrm>
            <a:off x="3689350" y="5711827"/>
            <a:ext cx="5608639" cy="646331"/>
          </a:xfrm>
          <a:prstGeom prst="rect">
            <a:avLst/>
          </a:pr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立方分米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=1000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立方厘米</a:t>
            </a:r>
          </a:p>
        </p:txBody>
      </p:sp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15" grpId="0"/>
      <p:bldP spid="47146" grpId="0"/>
      <p:bldP spid="471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938" name="文本框 1"/>
          <p:cNvSpPr txBox="1">
            <a:spLocks noChangeArrowheads="1"/>
          </p:cNvSpPr>
          <p:nvPr/>
        </p:nvSpPr>
        <p:spPr bwMode="auto">
          <a:xfrm>
            <a:off x="190502" y="1219200"/>
            <a:ext cx="1882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议一议</a:t>
            </a:r>
          </a:p>
        </p:txBody>
      </p:sp>
      <p:sp>
        <p:nvSpPr>
          <p:cNvPr id="39939" name="文本框 1"/>
          <p:cNvSpPr txBox="1">
            <a:spLocks noChangeArrowheads="1"/>
          </p:cNvSpPr>
          <p:nvPr/>
        </p:nvSpPr>
        <p:spPr bwMode="auto">
          <a:xfrm>
            <a:off x="2544763" y="1189040"/>
            <a:ext cx="6354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立方米等于多少立方分米？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5913439" y="2362202"/>
            <a:ext cx="5997575" cy="1871663"/>
            <a:chOff x="9312" y="3720"/>
            <a:chExt cx="9445" cy="2947"/>
          </a:xfrm>
        </p:grpSpPr>
        <p:pic>
          <p:nvPicPr>
            <p:cNvPr id="39941" name="Picture 6" descr="C:\Users\lywang4\Desktop\5图片\5\105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234" y="4080"/>
              <a:ext cx="2522" cy="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圆角矩形标注 3"/>
            <p:cNvSpPr>
              <a:spLocks noChangeArrowheads="1"/>
            </p:cNvSpPr>
            <p:nvPr/>
          </p:nvSpPr>
          <p:spPr bwMode="auto">
            <a:xfrm>
              <a:off x="9312" y="3720"/>
              <a:ext cx="6335" cy="1296"/>
            </a:xfrm>
            <a:prstGeom prst="wedgeRoundRectCallout">
              <a:avLst>
                <a:gd name="adj1" fmla="val 57486"/>
                <a:gd name="adj2" fmla="val 39060"/>
                <a:gd name="adj3" fmla="val 16667"/>
              </a:avLst>
            </a:prstGeom>
            <a:gradFill rotWithShape="1">
              <a:gsLst>
                <a:gs pos="0">
                  <a:srgbClr val="FECF40"/>
                </a:gs>
                <a:gs pos="100000">
                  <a:srgbClr val="846C21"/>
                </a:gs>
              </a:gsLst>
              <a:lin ang="5400000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说说你是怎样知道的。</a:t>
              </a:r>
            </a:p>
          </p:txBody>
        </p:sp>
      </p:grpSp>
      <p:sp>
        <p:nvSpPr>
          <p:cNvPr id="47147" name="文本框 15"/>
          <p:cNvSpPr txBox="1">
            <a:spLocks noChangeArrowheads="1"/>
          </p:cNvSpPr>
          <p:nvPr/>
        </p:nvSpPr>
        <p:spPr bwMode="auto">
          <a:xfrm>
            <a:off x="3368675" y="4416427"/>
            <a:ext cx="5608639" cy="646331"/>
          </a:xfrm>
          <a:prstGeom prst="rect">
            <a:avLst/>
          </a:pr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立方米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=1000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立方分米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962" name="文本框 1"/>
          <p:cNvSpPr txBox="1">
            <a:spLocks noChangeArrowheads="1"/>
          </p:cNvSpPr>
          <p:nvPr/>
        </p:nvSpPr>
        <p:spPr bwMode="auto">
          <a:xfrm>
            <a:off x="190502" y="1219200"/>
            <a:ext cx="1882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练一练</a:t>
            </a:r>
          </a:p>
        </p:txBody>
      </p:sp>
      <p:sp>
        <p:nvSpPr>
          <p:cNvPr id="40963" name="文本框 1"/>
          <p:cNvSpPr txBox="1">
            <a:spLocks noChangeArrowheads="1"/>
          </p:cNvSpPr>
          <p:nvPr/>
        </p:nvSpPr>
        <p:spPr bwMode="auto">
          <a:xfrm>
            <a:off x="2076451" y="1050927"/>
            <a:ext cx="6918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在下面的括号里填上合适的数。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06400" y="2625725"/>
            <a:ext cx="6034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立方分米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   ）立方厘米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278565" y="2625725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8000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立方分米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   ）立方米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77875" y="3851276"/>
            <a:ext cx="6034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立方米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   ）立方分米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278565" y="3851276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1800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立方厘米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   ）立方分米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986" name="文本框 1"/>
          <p:cNvSpPr txBox="1">
            <a:spLocks noChangeArrowheads="1"/>
          </p:cNvSpPr>
          <p:nvPr/>
        </p:nvSpPr>
        <p:spPr bwMode="auto">
          <a:xfrm>
            <a:off x="190502" y="1219201"/>
            <a:ext cx="1882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390650" y="2514601"/>
            <a:ext cx="9936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本节课学的内容，你理解了吗？你收获多少？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410" name="Picture 4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1498600"/>
            <a:ext cx="8713787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1"/>
          <p:cNvSpPr txBox="1">
            <a:spLocks noChangeArrowheads="1"/>
          </p:cNvSpPr>
          <p:nvPr/>
        </p:nvSpPr>
        <p:spPr bwMode="auto">
          <a:xfrm>
            <a:off x="3923150" y="792164"/>
            <a:ext cx="48013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但瓶里的水不够高。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8434" name="Picture 4" descr="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9" y="1565277"/>
            <a:ext cx="9110663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209800" y="846140"/>
            <a:ext cx="7876172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乌鸦一颗一颗的往瓶子里装石子。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9458" name="Picture 4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1" y="119065"/>
            <a:ext cx="5243513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5816600" y="3074989"/>
            <a:ext cx="5027613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瓶里的水渐渐升高。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482" name="Freeform 15"/>
          <p:cNvSpPr>
            <a:spLocks noChangeArrowheads="1"/>
          </p:cNvSpPr>
          <p:nvPr/>
        </p:nvSpPr>
        <p:spPr bwMode="auto">
          <a:xfrm>
            <a:off x="4154489" y="2597150"/>
            <a:ext cx="4537075" cy="2592388"/>
          </a:xfrm>
          <a:custGeom>
            <a:avLst/>
            <a:gdLst>
              <a:gd name="T0" fmla="*/ 318 w 1905"/>
              <a:gd name="T1" fmla="*/ 1089 h 1089"/>
              <a:gd name="T2" fmla="*/ 1497 w 1905"/>
              <a:gd name="T3" fmla="*/ 1089 h 1089"/>
              <a:gd name="T4" fmla="*/ 1905 w 1905"/>
              <a:gd name="T5" fmla="*/ 0 h 1089"/>
              <a:gd name="T6" fmla="*/ 0 w 1905"/>
              <a:gd name="T7" fmla="*/ 0 h 1089"/>
              <a:gd name="T8" fmla="*/ 408 w 1905"/>
              <a:gd name="T9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5" h="1089">
                <a:moveTo>
                  <a:pt x="318" y="1089"/>
                </a:moveTo>
                <a:lnTo>
                  <a:pt x="1497" y="1089"/>
                </a:lnTo>
                <a:lnTo>
                  <a:pt x="1905" y="0"/>
                </a:lnTo>
                <a:lnTo>
                  <a:pt x="0" y="0"/>
                </a:lnTo>
                <a:lnTo>
                  <a:pt x="408" y="1089"/>
                </a:lnTo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5016" name="Freeform 24"/>
          <p:cNvSpPr>
            <a:spLocks noChangeArrowheads="1"/>
          </p:cNvSpPr>
          <p:nvPr/>
        </p:nvSpPr>
        <p:spPr bwMode="auto">
          <a:xfrm>
            <a:off x="3938589" y="2055815"/>
            <a:ext cx="4968875" cy="433387"/>
          </a:xfrm>
          <a:custGeom>
            <a:avLst/>
            <a:gdLst>
              <a:gd name="T0" fmla="*/ 1996 w 2087"/>
              <a:gd name="T1" fmla="*/ 182 h 182"/>
              <a:gd name="T2" fmla="*/ 91 w 2087"/>
              <a:gd name="T3" fmla="*/ 182 h 182"/>
              <a:gd name="T4" fmla="*/ 0 w 2087"/>
              <a:gd name="T5" fmla="*/ 0 h 182"/>
              <a:gd name="T6" fmla="*/ 2087 w 2087"/>
              <a:gd name="T7" fmla="*/ 0 h 182"/>
              <a:gd name="T8" fmla="*/ 1996 w 2087"/>
              <a:gd name="T9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7" h="182">
                <a:moveTo>
                  <a:pt x="1996" y="182"/>
                </a:moveTo>
                <a:lnTo>
                  <a:pt x="91" y="182"/>
                </a:lnTo>
                <a:lnTo>
                  <a:pt x="0" y="0"/>
                </a:lnTo>
                <a:lnTo>
                  <a:pt x="2087" y="0"/>
                </a:lnTo>
                <a:lnTo>
                  <a:pt x="1996" y="182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CC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5018" name="Freeform 26"/>
          <p:cNvSpPr>
            <a:spLocks noChangeArrowheads="1"/>
          </p:cNvSpPr>
          <p:nvPr/>
        </p:nvSpPr>
        <p:spPr bwMode="auto">
          <a:xfrm>
            <a:off x="3830639" y="1731965"/>
            <a:ext cx="5184775" cy="433387"/>
          </a:xfrm>
          <a:custGeom>
            <a:avLst/>
            <a:gdLst>
              <a:gd name="T0" fmla="*/ 45 w 2177"/>
              <a:gd name="T1" fmla="*/ 182 h 182"/>
              <a:gd name="T2" fmla="*/ 2132 w 2177"/>
              <a:gd name="T3" fmla="*/ 182 h 182"/>
              <a:gd name="T4" fmla="*/ 2177 w 2177"/>
              <a:gd name="T5" fmla="*/ 0 h 182"/>
              <a:gd name="T6" fmla="*/ 0 w 2177"/>
              <a:gd name="T7" fmla="*/ 0 h 182"/>
              <a:gd name="T8" fmla="*/ 45 w 2177"/>
              <a:gd name="T9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7" h="182">
                <a:moveTo>
                  <a:pt x="45" y="182"/>
                </a:moveTo>
                <a:lnTo>
                  <a:pt x="2132" y="182"/>
                </a:lnTo>
                <a:lnTo>
                  <a:pt x="2177" y="0"/>
                </a:lnTo>
                <a:lnTo>
                  <a:pt x="0" y="0"/>
                </a:lnTo>
                <a:lnTo>
                  <a:pt x="45" y="18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5019" name="Freeform 27"/>
          <p:cNvSpPr>
            <a:spLocks noChangeArrowheads="1"/>
          </p:cNvSpPr>
          <p:nvPr/>
        </p:nvSpPr>
        <p:spPr bwMode="auto">
          <a:xfrm>
            <a:off x="3721101" y="1408115"/>
            <a:ext cx="5400675" cy="433387"/>
          </a:xfrm>
          <a:custGeom>
            <a:avLst/>
            <a:gdLst>
              <a:gd name="T0" fmla="*/ 46 w 2268"/>
              <a:gd name="T1" fmla="*/ 182 h 182"/>
              <a:gd name="T2" fmla="*/ 2223 w 2268"/>
              <a:gd name="T3" fmla="*/ 182 h 182"/>
              <a:gd name="T4" fmla="*/ 2268 w 2268"/>
              <a:gd name="T5" fmla="*/ 0 h 182"/>
              <a:gd name="T6" fmla="*/ 0 w 2268"/>
              <a:gd name="T7" fmla="*/ 0 h 182"/>
              <a:gd name="T8" fmla="*/ 46 w 2268"/>
              <a:gd name="T9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8" h="182">
                <a:moveTo>
                  <a:pt x="46" y="182"/>
                </a:moveTo>
                <a:lnTo>
                  <a:pt x="2223" y="182"/>
                </a:lnTo>
                <a:lnTo>
                  <a:pt x="2268" y="0"/>
                </a:lnTo>
                <a:lnTo>
                  <a:pt x="0" y="0"/>
                </a:lnTo>
                <a:lnTo>
                  <a:pt x="46" y="18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5010" name="Freeform 18"/>
          <p:cNvSpPr>
            <a:spLocks noChangeArrowheads="1"/>
          </p:cNvSpPr>
          <p:nvPr/>
        </p:nvSpPr>
        <p:spPr bwMode="auto">
          <a:xfrm>
            <a:off x="4043363" y="2414590"/>
            <a:ext cx="4718051" cy="217487"/>
          </a:xfrm>
          <a:custGeom>
            <a:avLst/>
            <a:gdLst>
              <a:gd name="T0" fmla="*/ 46 w 1996"/>
              <a:gd name="T1" fmla="*/ 91 h 91"/>
              <a:gd name="T2" fmla="*/ 1951 w 1996"/>
              <a:gd name="T3" fmla="*/ 91 h 91"/>
              <a:gd name="T4" fmla="*/ 1996 w 1996"/>
              <a:gd name="T5" fmla="*/ 0 h 91"/>
              <a:gd name="T6" fmla="*/ 0 w 1996"/>
              <a:gd name="T7" fmla="*/ 0 h 91"/>
              <a:gd name="T8" fmla="*/ 46 w 1996"/>
              <a:gd name="T9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6" h="91">
                <a:moveTo>
                  <a:pt x="46" y="91"/>
                </a:moveTo>
                <a:lnTo>
                  <a:pt x="1951" y="91"/>
                </a:lnTo>
                <a:lnTo>
                  <a:pt x="1996" y="0"/>
                </a:lnTo>
                <a:lnTo>
                  <a:pt x="0" y="0"/>
                </a:lnTo>
                <a:lnTo>
                  <a:pt x="46" y="91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4999" name="Freeform 7" descr="纸袋"/>
          <p:cNvSpPr>
            <a:spLocks noChangeArrowheads="1"/>
          </p:cNvSpPr>
          <p:nvPr/>
        </p:nvSpPr>
        <p:spPr bwMode="auto">
          <a:xfrm>
            <a:off x="5233988" y="4108452"/>
            <a:ext cx="1187451" cy="1038225"/>
          </a:xfrm>
          <a:custGeom>
            <a:avLst/>
            <a:gdLst>
              <a:gd name="T0" fmla="*/ 181 w 635"/>
              <a:gd name="T1" fmla="*/ 90 h 408"/>
              <a:gd name="T2" fmla="*/ 317 w 635"/>
              <a:gd name="T3" fmla="*/ 0 h 408"/>
              <a:gd name="T4" fmla="*/ 499 w 635"/>
              <a:gd name="T5" fmla="*/ 45 h 408"/>
              <a:gd name="T6" fmla="*/ 544 w 635"/>
              <a:gd name="T7" fmla="*/ 181 h 408"/>
              <a:gd name="T8" fmla="*/ 635 w 635"/>
              <a:gd name="T9" fmla="*/ 363 h 408"/>
              <a:gd name="T10" fmla="*/ 544 w 635"/>
              <a:gd name="T11" fmla="*/ 408 h 408"/>
              <a:gd name="T12" fmla="*/ 136 w 635"/>
              <a:gd name="T13" fmla="*/ 408 h 408"/>
              <a:gd name="T14" fmla="*/ 45 w 635"/>
              <a:gd name="T15" fmla="*/ 408 h 408"/>
              <a:gd name="T16" fmla="*/ 0 w 635"/>
              <a:gd name="T17" fmla="*/ 317 h 408"/>
              <a:gd name="T18" fmla="*/ 45 w 635"/>
              <a:gd name="T19" fmla="*/ 227 h 408"/>
              <a:gd name="T20" fmla="*/ 181 w 635"/>
              <a:gd name="T21" fmla="*/ 9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5" h="408">
                <a:moveTo>
                  <a:pt x="181" y="90"/>
                </a:moveTo>
                <a:lnTo>
                  <a:pt x="317" y="0"/>
                </a:lnTo>
                <a:lnTo>
                  <a:pt x="499" y="45"/>
                </a:lnTo>
                <a:lnTo>
                  <a:pt x="544" y="181"/>
                </a:lnTo>
                <a:lnTo>
                  <a:pt x="635" y="363"/>
                </a:lnTo>
                <a:lnTo>
                  <a:pt x="544" y="408"/>
                </a:lnTo>
                <a:lnTo>
                  <a:pt x="136" y="408"/>
                </a:lnTo>
                <a:lnTo>
                  <a:pt x="45" y="408"/>
                </a:lnTo>
                <a:lnTo>
                  <a:pt x="0" y="317"/>
                </a:lnTo>
                <a:lnTo>
                  <a:pt x="45" y="227"/>
                </a:lnTo>
                <a:lnTo>
                  <a:pt x="181" y="9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5002" name="Freeform 10" descr="纸袋"/>
          <p:cNvSpPr>
            <a:spLocks noChangeArrowheads="1"/>
          </p:cNvSpPr>
          <p:nvPr/>
        </p:nvSpPr>
        <p:spPr bwMode="auto">
          <a:xfrm rot="19384687">
            <a:off x="4586288" y="3394077"/>
            <a:ext cx="1187451" cy="1038225"/>
          </a:xfrm>
          <a:custGeom>
            <a:avLst/>
            <a:gdLst>
              <a:gd name="T0" fmla="*/ 181 w 635"/>
              <a:gd name="T1" fmla="*/ 90 h 408"/>
              <a:gd name="T2" fmla="*/ 317 w 635"/>
              <a:gd name="T3" fmla="*/ 0 h 408"/>
              <a:gd name="T4" fmla="*/ 499 w 635"/>
              <a:gd name="T5" fmla="*/ 45 h 408"/>
              <a:gd name="T6" fmla="*/ 544 w 635"/>
              <a:gd name="T7" fmla="*/ 181 h 408"/>
              <a:gd name="T8" fmla="*/ 635 w 635"/>
              <a:gd name="T9" fmla="*/ 363 h 408"/>
              <a:gd name="T10" fmla="*/ 544 w 635"/>
              <a:gd name="T11" fmla="*/ 408 h 408"/>
              <a:gd name="T12" fmla="*/ 136 w 635"/>
              <a:gd name="T13" fmla="*/ 408 h 408"/>
              <a:gd name="T14" fmla="*/ 45 w 635"/>
              <a:gd name="T15" fmla="*/ 408 h 408"/>
              <a:gd name="T16" fmla="*/ 0 w 635"/>
              <a:gd name="T17" fmla="*/ 317 h 408"/>
              <a:gd name="T18" fmla="*/ 45 w 635"/>
              <a:gd name="T19" fmla="*/ 227 h 408"/>
              <a:gd name="T20" fmla="*/ 181 w 635"/>
              <a:gd name="T21" fmla="*/ 9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5" h="408">
                <a:moveTo>
                  <a:pt x="181" y="90"/>
                </a:moveTo>
                <a:lnTo>
                  <a:pt x="317" y="0"/>
                </a:lnTo>
                <a:lnTo>
                  <a:pt x="499" y="45"/>
                </a:lnTo>
                <a:lnTo>
                  <a:pt x="544" y="181"/>
                </a:lnTo>
                <a:lnTo>
                  <a:pt x="635" y="363"/>
                </a:lnTo>
                <a:lnTo>
                  <a:pt x="544" y="408"/>
                </a:lnTo>
                <a:lnTo>
                  <a:pt x="136" y="408"/>
                </a:lnTo>
                <a:lnTo>
                  <a:pt x="45" y="408"/>
                </a:lnTo>
                <a:lnTo>
                  <a:pt x="0" y="317"/>
                </a:lnTo>
                <a:lnTo>
                  <a:pt x="45" y="227"/>
                </a:lnTo>
                <a:lnTo>
                  <a:pt x="181" y="9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5000" name="Freeform 8" descr="纸袋"/>
          <p:cNvSpPr>
            <a:spLocks noChangeArrowheads="1"/>
          </p:cNvSpPr>
          <p:nvPr/>
        </p:nvSpPr>
        <p:spPr bwMode="auto">
          <a:xfrm>
            <a:off x="6062663" y="3460750"/>
            <a:ext cx="971551" cy="971550"/>
          </a:xfrm>
          <a:custGeom>
            <a:avLst/>
            <a:gdLst>
              <a:gd name="T0" fmla="*/ 45 w 499"/>
              <a:gd name="T1" fmla="*/ 91 h 499"/>
              <a:gd name="T2" fmla="*/ 272 w 499"/>
              <a:gd name="T3" fmla="*/ 0 h 499"/>
              <a:gd name="T4" fmla="*/ 408 w 499"/>
              <a:gd name="T5" fmla="*/ 91 h 499"/>
              <a:gd name="T6" fmla="*/ 499 w 499"/>
              <a:gd name="T7" fmla="*/ 181 h 499"/>
              <a:gd name="T8" fmla="*/ 453 w 499"/>
              <a:gd name="T9" fmla="*/ 363 h 499"/>
              <a:gd name="T10" fmla="*/ 272 w 499"/>
              <a:gd name="T11" fmla="*/ 499 h 499"/>
              <a:gd name="T12" fmla="*/ 136 w 499"/>
              <a:gd name="T13" fmla="*/ 499 h 499"/>
              <a:gd name="T14" fmla="*/ 0 w 499"/>
              <a:gd name="T15" fmla="*/ 408 h 499"/>
              <a:gd name="T16" fmla="*/ 0 w 499"/>
              <a:gd name="T17" fmla="*/ 272 h 499"/>
              <a:gd name="T18" fmla="*/ 0 w 499"/>
              <a:gd name="T19" fmla="*/ 136 h 499"/>
              <a:gd name="T20" fmla="*/ 45 w 499"/>
              <a:gd name="T21" fmla="*/ 9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9" h="499">
                <a:moveTo>
                  <a:pt x="45" y="91"/>
                </a:moveTo>
                <a:lnTo>
                  <a:pt x="272" y="0"/>
                </a:lnTo>
                <a:lnTo>
                  <a:pt x="408" y="91"/>
                </a:lnTo>
                <a:lnTo>
                  <a:pt x="499" y="181"/>
                </a:lnTo>
                <a:lnTo>
                  <a:pt x="453" y="363"/>
                </a:lnTo>
                <a:lnTo>
                  <a:pt x="272" y="499"/>
                </a:lnTo>
                <a:lnTo>
                  <a:pt x="136" y="499"/>
                </a:lnTo>
                <a:lnTo>
                  <a:pt x="0" y="408"/>
                </a:lnTo>
                <a:lnTo>
                  <a:pt x="0" y="272"/>
                </a:lnTo>
                <a:lnTo>
                  <a:pt x="0" y="136"/>
                </a:lnTo>
                <a:lnTo>
                  <a:pt x="45" y="91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5003" name="Freeform 11" descr="纸袋"/>
          <p:cNvSpPr>
            <a:spLocks noChangeArrowheads="1"/>
          </p:cNvSpPr>
          <p:nvPr/>
        </p:nvSpPr>
        <p:spPr bwMode="auto">
          <a:xfrm>
            <a:off x="6745288" y="4002088"/>
            <a:ext cx="1189037" cy="1187450"/>
          </a:xfrm>
          <a:custGeom>
            <a:avLst/>
            <a:gdLst>
              <a:gd name="T0" fmla="*/ 45 w 499"/>
              <a:gd name="T1" fmla="*/ 91 h 499"/>
              <a:gd name="T2" fmla="*/ 272 w 499"/>
              <a:gd name="T3" fmla="*/ 0 h 499"/>
              <a:gd name="T4" fmla="*/ 408 w 499"/>
              <a:gd name="T5" fmla="*/ 91 h 499"/>
              <a:gd name="T6" fmla="*/ 499 w 499"/>
              <a:gd name="T7" fmla="*/ 181 h 499"/>
              <a:gd name="T8" fmla="*/ 453 w 499"/>
              <a:gd name="T9" fmla="*/ 363 h 499"/>
              <a:gd name="T10" fmla="*/ 272 w 499"/>
              <a:gd name="T11" fmla="*/ 499 h 499"/>
              <a:gd name="T12" fmla="*/ 136 w 499"/>
              <a:gd name="T13" fmla="*/ 499 h 499"/>
              <a:gd name="T14" fmla="*/ 0 w 499"/>
              <a:gd name="T15" fmla="*/ 408 h 499"/>
              <a:gd name="T16" fmla="*/ 0 w 499"/>
              <a:gd name="T17" fmla="*/ 272 h 499"/>
              <a:gd name="T18" fmla="*/ 0 w 499"/>
              <a:gd name="T19" fmla="*/ 136 h 499"/>
              <a:gd name="T20" fmla="*/ 45 w 499"/>
              <a:gd name="T21" fmla="*/ 9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9" h="499">
                <a:moveTo>
                  <a:pt x="45" y="91"/>
                </a:moveTo>
                <a:lnTo>
                  <a:pt x="272" y="0"/>
                </a:lnTo>
                <a:lnTo>
                  <a:pt x="408" y="91"/>
                </a:lnTo>
                <a:lnTo>
                  <a:pt x="499" y="181"/>
                </a:lnTo>
                <a:lnTo>
                  <a:pt x="453" y="363"/>
                </a:lnTo>
                <a:lnTo>
                  <a:pt x="272" y="499"/>
                </a:lnTo>
                <a:lnTo>
                  <a:pt x="136" y="499"/>
                </a:lnTo>
                <a:lnTo>
                  <a:pt x="0" y="408"/>
                </a:lnTo>
                <a:lnTo>
                  <a:pt x="0" y="272"/>
                </a:lnTo>
                <a:lnTo>
                  <a:pt x="0" y="136"/>
                </a:lnTo>
                <a:lnTo>
                  <a:pt x="45" y="91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5004" name="Freeform 12" descr="纸袋"/>
          <p:cNvSpPr>
            <a:spLocks noChangeArrowheads="1"/>
          </p:cNvSpPr>
          <p:nvPr/>
        </p:nvSpPr>
        <p:spPr bwMode="auto">
          <a:xfrm rot="2611322">
            <a:off x="7178675" y="3070225"/>
            <a:ext cx="1189039" cy="1038225"/>
          </a:xfrm>
          <a:custGeom>
            <a:avLst/>
            <a:gdLst>
              <a:gd name="T0" fmla="*/ 181 w 635"/>
              <a:gd name="T1" fmla="*/ 90 h 408"/>
              <a:gd name="T2" fmla="*/ 317 w 635"/>
              <a:gd name="T3" fmla="*/ 0 h 408"/>
              <a:gd name="T4" fmla="*/ 499 w 635"/>
              <a:gd name="T5" fmla="*/ 45 h 408"/>
              <a:gd name="T6" fmla="*/ 544 w 635"/>
              <a:gd name="T7" fmla="*/ 181 h 408"/>
              <a:gd name="T8" fmla="*/ 635 w 635"/>
              <a:gd name="T9" fmla="*/ 363 h 408"/>
              <a:gd name="T10" fmla="*/ 544 w 635"/>
              <a:gd name="T11" fmla="*/ 408 h 408"/>
              <a:gd name="T12" fmla="*/ 136 w 635"/>
              <a:gd name="T13" fmla="*/ 408 h 408"/>
              <a:gd name="T14" fmla="*/ 45 w 635"/>
              <a:gd name="T15" fmla="*/ 408 h 408"/>
              <a:gd name="T16" fmla="*/ 0 w 635"/>
              <a:gd name="T17" fmla="*/ 317 h 408"/>
              <a:gd name="T18" fmla="*/ 45 w 635"/>
              <a:gd name="T19" fmla="*/ 227 h 408"/>
              <a:gd name="T20" fmla="*/ 181 w 635"/>
              <a:gd name="T21" fmla="*/ 9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5" h="408">
                <a:moveTo>
                  <a:pt x="181" y="90"/>
                </a:moveTo>
                <a:lnTo>
                  <a:pt x="317" y="0"/>
                </a:lnTo>
                <a:lnTo>
                  <a:pt x="499" y="45"/>
                </a:lnTo>
                <a:lnTo>
                  <a:pt x="544" y="181"/>
                </a:lnTo>
                <a:lnTo>
                  <a:pt x="635" y="363"/>
                </a:lnTo>
                <a:lnTo>
                  <a:pt x="544" y="408"/>
                </a:lnTo>
                <a:lnTo>
                  <a:pt x="136" y="408"/>
                </a:lnTo>
                <a:lnTo>
                  <a:pt x="45" y="408"/>
                </a:lnTo>
                <a:lnTo>
                  <a:pt x="0" y="317"/>
                </a:lnTo>
                <a:lnTo>
                  <a:pt x="45" y="227"/>
                </a:lnTo>
                <a:lnTo>
                  <a:pt x="181" y="9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5005" name="Freeform 13" descr="纸袋"/>
          <p:cNvSpPr>
            <a:spLocks noChangeArrowheads="1"/>
          </p:cNvSpPr>
          <p:nvPr/>
        </p:nvSpPr>
        <p:spPr bwMode="auto">
          <a:xfrm rot="2611322">
            <a:off x="5270500" y="2673352"/>
            <a:ext cx="1187451" cy="1038225"/>
          </a:xfrm>
          <a:custGeom>
            <a:avLst/>
            <a:gdLst>
              <a:gd name="T0" fmla="*/ 181 w 635"/>
              <a:gd name="T1" fmla="*/ 90 h 408"/>
              <a:gd name="T2" fmla="*/ 317 w 635"/>
              <a:gd name="T3" fmla="*/ 0 h 408"/>
              <a:gd name="T4" fmla="*/ 499 w 635"/>
              <a:gd name="T5" fmla="*/ 45 h 408"/>
              <a:gd name="T6" fmla="*/ 544 w 635"/>
              <a:gd name="T7" fmla="*/ 181 h 408"/>
              <a:gd name="T8" fmla="*/ 635 w 635"/>
              <a:gd name="T9" fmla="*/ 363 h 408"/>
              <a:gd name="T10" fmla="*/ 544 w 635"/>
              <a:gd name="T11" fmla="*/ 408 h 408"/>
              <a:gd name="T12" fmla="*/ 136 w 635"/>
              <a:gd name="T13" fmla="*/ 408 h 408"/>
              <a:gd name="T14" fmla="*/ 45 w 635"/>
              <a:gd name="T15" fmla="*/ 408 h 408"/>
              <a:gd name="T16" fmla="*/ 0 w 635"/>
              <a:gd name="T17" fmla="*/ 317 h 408"/>
              <a:gd name="T18" fmla="*/ 45 w 635"/>
              <a:gd name="T19" fmla="*/ 227 h 408"/>
              <a:gd name="T20" fmla="*/ 181 w 635"/>
              <a:gd name="T21" fmla="*/ 9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5" h="408">
                <a:moveTo>
                  <a:pt x="181" y="90"/>
                </a:moveTo>
                <a:lnTo>
                  <a:pt x="317" y="0"/>
                </a:lnTo>
                <a:lnTo>
                  <a:pt x="499" y="45"/>
                </a:lnTo>
                <a:lnTo>
                  <a:pt x="544" y="181"/>
                </a:lnTo>
                <a:lnTo>
                  <a:pt x="635" y="363"/>
                </a:lnTo>
                <a:lnTo>
                  <a:pt x="544" y="408"/>
                </a:lnTo>
                <a:lnTo>
                  <a:pt x="136" y="408"/>
                </a:lnTo>
                <a:lnTo>
                  <a:pt x="45" y="408"/>
                </a:lnTo>
                <a:lnTo>
                  <a:pt x="0" y="317"/>
                </a:lnTo>
                <a:lnTo>
                  <a:pt x="45" y="227"/>
                </a:lnTo>
                <a:lnTo>
                  <a:pt x="181" y="9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prstShdw prst="shdw17" dist="17961" dir="2700000">
              <a:srgbClr val="997A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5006" name="Freeform 14" descr="纸袋"/>
          <p:cNvSpPr>
            <a:spLocks noChangeArrowheads="1"/>
          </p:cNvSpPr>
          <p:nvPr/>
        </p:nvSpPr>
        <p:spPr bwMode="auto">
          <a:xfrm>
            <a:off x="6421439" y="2706688"/>
            <a:ext cx="865187" cy="863600"/>
          </a:xfrm>
          <a:custGeom>
            <a:avLst/>
            <a:gdLst>
              <a:gd name="T0" fmla="*/ 45 w 499"/>
              <a:gd name="T1" fmla="*/ 91 h 499"/>
              <a:gd name="T2" fmla="*/ 272 w 499"/>
              <a:gd name="T3" fmla="*/ 0 h 499"/>
              <a:gd name="T4" fmla="*/ 408 w 499"/>
              <a:gd name="T5" fmla="*/ 91 h 499"/>
              <a:gd name="T6" fmla="*/ 499 w 499"/>
              <a:gd name="T7" fmla="*/ 181 h 499"/>
              <a:gd name="T8" fmla="*/ 453 w 499"/>
              <a:gd name="T9" fmla="*/ 363 h 499"/>
              <a:gd name="T10" fmla="*/ 272 w 499"/>
              <a:gd name="T11" fmla="*/ 499 h 499"/>
              <a:gd name="T12" fmla="*/ 136 w 499"/>
              <a:gd name="T13" fmla="*/ 499 h 499"/>
              <a:gd name="T14" fmla="*/ 0 w 499"/>
              <a:gd name="T15" fmla="*/ 408 h 499"/>
              <a:gd name="T16" fmla="*/ 0 w 499"/>
              <a:gd name="T17" fmla="*/ 272 h 499"/>
              <a:gd name="T18" fmla="*/ 0 w 499"/>
              <a:gd name="T19" fmla="*/ 136 h 499"/>
              <a:gd name="T20" fmla="*/ 45 w 499"/>
              <a:gd name="T21" fmla="*/ 9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9" h="499">
                <a:moveTo>
                  <a:pt x="45" y="91"/>
                </a:moveTo>
                <a:lnTo>
                  <a:pt x="272" y="0"/>
                </a:lnTo>
                <a:lnTo>
                  <a:pt x="408" y="91"/>
                </a:lnTo>
                <a:lnTo>
                  <a:pt x="499" y="181"/>
                </a:lnTo>
                <a:lnTo>
                  <a:pt x="453" y="363"/>
                </a:lnTo>
                <a:lnTo>
                  <a:pt x="272" y="499"/>
                </a:lnTo>
                <a:lnTo>
                  <a:pt x="136" y="499"/>
                </a:lnTo>
                <a:lnTo>
                  <a:pt x="0" y="408"/>
                </a:lnTo>
                <a:lnTo>
                  <a:pt x="0" y="272"/>
                </a:lnTo>
                <a:lnTo>
                  <a:pt x="0" y="136"/>
                </a:lnTo>
                <a:lnTo>
                  <a:pt x="45" y="91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4" name="Freeform 29"/>
          <p:cNvSpPr>
            <a:spLocks noChangeArrowheads="1"/>
          </p:cNvSpPr>
          <p:nvPr/>
        </p:nvSpPr>
        <p:spPr bwMode="auto">
          <a:xfrm>
            <a:off x="3721101" y="1335088"/>
            <a:ext cx="5400675" cy="3816350"/>
          </a:xfrm>
          <a:custGeom>
            <a:avLst/>
            <a:gdLst>
              <a:gd name="T0" fmla="*/ 0 w 3402"/>
              <a:gd name="T1" fmla="*/ 0 h 2404"/>
              <a:gd name="T2" fmla="*/ 862 w 3402"/>
              <a:gd name="T3" fmla="*/ 2404 h 2404"/>
              <a:gd name="T4" fmla="*/ 2540 w 3402"/>
              <a:gd name="T5" fmla="*/ 2404 h 2404"/>
              <a:gd name="T6" fmla="*/ 3402 w 3402"/>
              <a:gd name="T7" fmla="*/ 0 h 2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2" h="2404">
                <a:moveTo>
                  <a:pt x="0" y="0"/>
                </a:moveTo>
                <a:lnTo>
                  <a:pt x="862" y="2404"/>
                </a:lnTo>
                <a:lnTo>
                  <a:pt x="2540" y="2404"/>
                </a:lnTo>
                <a:lnTo>
                  <a:pt x="3402" y="0"/>
                </a:lnTo>
              </a:path>
            </a:pathLst>
          </a:custGeom>
          <a:solidFill>
            <a:srgbClr val="CCECFF">
              <a:alpha val="23921"/>
            </a:srgbClr>
          </a:solidFill>
          <a:ln w="152400">
            <a:solidFill>
              <a:srgbClr val="96969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5024" name="Rectangle 32"/>
          <p:cNvSpPr>
            <a:spLocks noChangeArrowheads="1"/>
          </p:cNvSpPr>
          <p:nvPr/>
        </p:nvSpPr>
        <p:spPr bwMode="auto">
          <a:xfrm>
            <a:off x="2016125" y="5651502"/>
            <a:ext cx="8902094" cy="71006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物体所占空间的大小叫做物体的体积。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2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2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2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2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2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506" name="立方体 1" descr="传播先进教育理念、提供最佳教学方法 --- 尽在中国教育出版网 www.zzstep.com&quot;">
            <a:hlinkClick r:id="rId3" tooltip="中国教育出版网&quot;"/>
          </p:cNvPr>
          <p:cNvSpPr>
            <a:spLocks noChangeArrowheads="1"/>
          </p:cNvSpPr>
          <p:nvPr/>
        </p:nvSpPr>
        <p:spPr bwMode="auto">
          <a:xfrm>
            <a:off x="4335463" y="1333502"/>
            <a:ext cx="1585912" cy="2270125"/>
          </a:xfrm>
          <a:prstGeom prst="cube">
            <a:avLst>
              <a:gd name="adj" fmla="val 12218"/>
            </a:avLst>
          </a:prstGeom>
          <a:solidFill>
            <a:srgbClr val="CDE1E7"/>
          </a:solidFill>
          <a:ln w="2540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7" name="立方体 2" descr="传播先进教育理念、提供最佳教学方法 --- 尽在中国教育出版网 www.zzstep.com&quot;">
            <a:hlinkClick r:id="rId3" tooltip="中国教育出版网&quot;"/>
          </p:cNvPr>
          <p:cNvSpPr>
            <a:spLocks noChangeArrowheads="1"/>
          </p:cNvSpPr>
          <p:nvPr/>
        </p:nvSpPr>
        <p:spPr bwMode="auto">
          <a:xfrm>
            <a:off x="4181477" y="4141790"/>
            <a:ext cx="2373313" cy="1328737"/>
          </a:xfrm>
          <a:prstGeom prst="cube">
            <a:avLst>
              <a:gd name="adj" fmla="val 10269"/>
            </a:avLst>
          </a:prstGeom>
          <a:solidFill>
            <a:srgbClr val="CDE1E7"/>
          </a:solidFill>
          <a:ln w="2540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755651" y="908052"/>
            <a:ext cx="3259523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哪个体积大？</a:t>
            </a:r>
          </a:p>
        </p:txBody>
      </p:sp>
      <p:pic>
        <p:nvPicPr>
          <p:cNvPr id="29701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2451" y="1212850"/>
            <a:ext cx="1884363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59852" y="3925890"/>
            <a:ext cx="290671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46" name="Rectangle 6"/>
          <p:cNvSpPr>
            <a:spLocks noChangeArrowheads="1"/>
          </p:cNvSpPr>
          <p:nvPr/>
        </p:nvSpPr>
        <p:spPr bwMode="auto">
          <a:xfrm>
            <a:off x="2886075" y="5830890"/>
            <a:ext cx="6850250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要用统一的体积单位来测量。</a:t>
            </a:r>
          </a:p>
        </p:txBody>
      </p:sp>
      <p:sp>
        <p:nvSpPr>
          <p:cNvPr id="29704" name="右箭头 5"/>
          <p:cNvSpPr>
            <a:spLocks noChangeArrowheads="1"/>
          </p:cNvSpPr>
          <p:nvPr/>
        </p:nvSpPr>
        <p:spPr bwMode="auto">
          <a:xfrm>
            <a:off x="6904037" y="2292350"/>
            <a:ext cx="1706563" cy="350838"/>
          </a:xfrm>
          <a:prstGeom prst="rightArrow">
            <a:avLst>
              <a:gd name="adj1" fmla="val 50000"/>
              <a:gd name="adj2" fmla="val 498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05" name="右箭头 6"/>
          <p:cNvSpPr>
            <a:spLocks noChangeArrowheads="1"/>
          </p:cNvSpPr>
          <p:nvPr/>
        </p:nvSpPr>
        <p:spPr bwMode="auto">
          <a:xfrm>
            <a:off x="6904037" y="4630740"/>
            <a:ext cx="1706563" cy="350837"/>
          </a:xfrm>
          <a:prstGeom prst="rightArrow">
            <a:avLst>
              <a:gd name="adj1" fmla="val 50000"/>
              <a:gd name="adj2" fmla="val 498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2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6" grpId="0"/>
      <p:bldP spid="29704" grpId="0" animBg="1"/>
      <p:bldP spid="297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4326" y="1114426"/>
            <a:ext cx="115633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测量物体的体积，要用体积单位。常用的体积单位有：立方厘米、立方分米和立方米。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7825" y="2768600"/>
            <a:ext cx="114998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棱长是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厘米的正方体，体积是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立方厘米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，记作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1cm³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7280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8014" y="4457700"/>
            <a:ext cx="19542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组合 12"/>
          <p:cNvGrpSpPr/>
          <p:nvPr/>
        </p:nvGrpSpPr>
        <p:grpSpPr bwMode="auto">
          <a:xfrm>
            <a:off x="3854450" y="4310064"/>
            <a:ext cx="1457484" cy="1295342"/>
            <a:chOff x="2030413" y="1974850"/>
            <a:chExt cx="1034635" cy="932352"/>
          </a:xfrm>
        </p:grpSpPr>
        <p:sp>
          <p:nvSpPr>
            <p:cNvPr id="22534" name="AutoShape 4"/>
            <p:cNvSpPr>
              <a:spLocks noChangeArrowheads="1"/>
            </p:cNvSpPr>
            <p:nvPr/>
          </p:nvSpPr>
          <p:spPr bwMode="auto">
            <a:xfrm>
              <a:off x="2125663" y="1974850"/>
              <a:ext cx="631825" cy="63182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 sz="2400"/>
            </a:p>
          </p:txBody>
        </p:sp>
        <p:sp>
          <p:nvSpPr>
            <p:cNvPr id="22535" name="Line 10"/>
            <p:cNvSpPr>
              <a:spLocks noChangeShapeType="1"/>
            </p:cNvSpPr>
            <p:nvPr/>
          </p:nvSpPr>
          <p:spPr bwMode="auto">
            <a:xfrm>
              <a:off x="2125663" y="2606675"/>
              <a:ext cx="47307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6" name="Line 11"/>
            <p:cNvSpPr>
              <a:spLocks noChangeShapeType="1"/>
            </p:cNvSpPr>
            <p:nvPr/>
          </p:nvSpPr>
          <p:spPr bwMode="auto">
            <a:xfrm flipV="1">
              <a:off x="2598738" y="2447925"/>
              <a:ext cx="158750" cy="1587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7" name="Line 12"/>
            <p:cNvSpPr>
              <a:spLocks noChangeShapeType="1"/>
            </p:cNvSpPr>
            <p:nvPr/>
          </p:nvSpPr>
          <p:spPr bwMode="auto">
            <a:xfrm flipV="1">
              <a:off x="2598738" y="2133600"/>
              <a:ext cx="0" cy="4730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8" name="Rectangle 13"/>
            <p:cNvSpPr>
              <a:spLocks noChangeArrowheads="1"/>
            </p:cNvSpPr>
            <p:nvPr/>
          </p:nvSpPr>
          <p:spPr bwMode="auto">
            <a:xfrm>
              <a:off x="2030413" y="2573338"/>
              <a:ext cx="542096" cy="33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zh-CN" sz="2400"/>
                <a:t>1cm</a:t>
              </a:r>
            </a:p>
          </p:txBody>
        </p:sp>
        <p:sp>
          <p:nvSpPr>
            <p:cNvPr id="22539" name="Rectangle 14"/>
            <p:cNvSpPr>
              <a:spLocks noChangeArrowheads="1"/>
            </p:cNvSpPr>
            <p:nvPr/>
          </p:nvSpPr>
          <p:spPr bwMode="auto">
            <a:xfrm rot="19140011">
              <a:off x="2522952" y="2452445"/>
              <a:ext cx="542096" cy="33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zh-CN" sz="2400"/>
                <a:t>1cm</a:t>
              </a:r>
            </a:p>
          </p:txBody>
        </p:sp>
        <p:sp>
          <p:nvSpPr>
            <p:cNvPr id="22540" name="Rectangle 15"/>
            <p:cNvSpPr>
              <a:spLocks noChangeArrowheads="1"/>
            </p:cNvSpPr>
            <p:nvPr/>
          </p:nvSpPr>
          <p:spPr bwMode="auto">
            <a:xfrm rot="16200000">
              <a:off x="2154049" y="2213439"/>
              <a:ext cx="549653" cy="329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zh-CN" sz="2400"/>
                <a:t>1cm</a:t>
              </a:r>
            </a:p>
          </p:txBody>
        </p:sp>
      </p:grpSp>
      <p:sp>
        <p:nvSpPr>
          <p:cNvPr id="728081" name="Oval 17"/>
          <p:cNvSpPr>
            <a:spLocks noChangeArrowheads="1"/>
          </p:cNvSpPr>
          <p:nvPr/>
        </p:nvSpPr>
        <p:spPr bwMode="auto">
          <a:xfrm>
            <a:off x="8228014" y="4310063"/>
            <a:ext cx="576263" cy="5127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0734" name="TextBox 6"/>
          <p:cNvSpPr txBox="1">
            <a:spLocks noChangeArrowheads="1"/>
          </p:cNvSpPr>
          <p:nvPr/>
        </p:nvSpPr>
        <p:spPr bwMode="auto">
          <a:xfrm>
            <a:off x="3482977" y="5680076"/>
            <a:ext cx="2054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立方厘米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2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72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28081" grpId="0" bldLvl="0" animBg="1"/>
      <p:bldP spid="307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3554" name="组合 11"/>
          <p:cNvGrpSpPr/>
          <p:nvPr/>
        </p:nvGrpSpPr>
        <p:grpSpPr bwMode="auto">
          <a:xfrm>
            <a:off x="1571626" y="1262064"/>
            <a:ext cx="3078130" cy="3028110"/>
            <a:chOff x="827088" y="1844675"/>
            <a:chExt cx="3077233" cy="3029053"/>
          </a:xfrm>
        </p:grpSpPr>
        <p:sp>
          <p:nvSpPr>
            <p:cNvPr id="23555" name="AutoShape 3"/>
            <p:cNvSpPr>
              <a:spLocks noChangeArrowheads="1"/>
            </p:cNvSpPr>
            <p:nvPr/>
          </p:nvSpPr>
          <p:spPr bwMode="auto">
            <a:xfrm>
              <a:off x="827088" y="1844675"/>
              <a:ext cx="2624137" cy="2624138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56" name="Line 8"/>
            <p:cNvSpPr>
              <a:spLocks noChangeShapeType="1"/>
            </p:cNvSpPr>
            <p:nvPr/>
          </p:nvSpPr>
          <p:spPr bwMode="auto">
            <a:xfrm>
              <a:off x="827088" y="4468813"/>
              <a:ext cx="196691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7" name="Line 9"/>
            <p:cNvSpPr>
              <a:spLocks noChangeShapeType="1"/>
            </p:cNvSpPr>
            <p:nvPr/>
          </p:nvSpPr>
          <p:spPr bwMode="auto">
            <a:xfrm flipV="1">
              <a:off x="2794000" y="3811588"/>
              <a:ext cx="657225" cy="6572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8" name="Line 10"/>
            <p:cNvSpPr>
              <a:spLocks noChangeShapeType="1"/>
            </p:cNvSpPr>
            <p:nvPr/>
          </p:nvSpPr>
          <p:spPr bwMode="auto">
            <a:xfrm flipV="1">
              <a:off x="2794000" y="2501900"/>
              <a:ext cx="0" cy="196691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9" name="Rectangle 11"/>
            <p:cNvSpPr>
              <a:spLocks noChangeArrowheads="1"/>
            </p:cNvSpPr>
            <p:nvPr/>
          </p:nvSpPr>
          <p:spPr bwMode="auto">
            <a:xfrm>
              <a:off x="1363662" y="4348163"/>
              <a:ext cx="957332" cy="52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1dm</a:t>
              </a:r>
            </a:p>
          </p:txBody>
        </p:sp>
        <p:sp>
          <p:nvSpPr>
            <p:cNvPr id="23560" name="Rectangle 12"/>
            <p:cNvSpPr>
              <a:spLocks noChangeArrowheads="1"/>
            </p:cNvSpPr>
            <p:nvPr/>
          </p:nvSpPr>
          <p:spPr bwMode="auto">
            <a:xfrm rot="19140011">
              <a:off x="2946989" y="3983489"/>
              <a:ext cx="957332" cy="52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1dm</a:t>
              </a:r>
            </a:p>
          </p:txBody>
        </p:sp>
        <p:sp>
          <p:nvSpPr>
            <p:cNvPr id="23561" name="Rectangle 13"/>
            <p:cNvSpPr>
              <a:spLocks noChangeArrowheads="1"/>
            </p:cNvSpPr>
            <p:nvPr/>
          </p:nvSpPr>
          <p:spPr bwMode="auto">
            <a:xfrm rot="16200000">
              <a:off x="2032366" y="3232712"/>
              <a:ext cx="957909" cy="525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1dm</a:t>
              </a:r>
            </a:p>
          </p:txBody>
        </p:sp>
      </p:grpSp>
      <p:sp>
        <p:nvSpPr>
          <p:cNvPr id="747535" name="Rectangle 15"/>
          <p:cNvSpPr>
            <a:spLocks noChangeArrowheads="1"/>
          </p:cNvSpPr>
          <p:nvPr/>
        </p:nvSpPr>
        <p:spPr bwMode="auto">
          <a:xfrm>
            <a:off x="482601" y="4927600"/>
            <a:ext cx="11675289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棱长是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1dm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的正方体，体积是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立方分米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，记作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1dm</a:t>
            </a:r>
            <a:r>
              <a:rPr lang="en-US" altLang="zh-CN" sz="36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74754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8826" y="1431927"/>
            <a:ext cx="47625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17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176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custom823695_1"/>
  <p:tag name="KSO_WM_TEMPLATE_CATEGORY" val="custom"/>
  <p:tag name="KSO_WM_TEMPLATE_INDEX" val="20181761"/>
  <p:tag name="KSO_WM_TEMPLATE_SUBCATEGORY" val="combine"/>
  <p:tag name="KSO_WM_TEMPLATE_THUMBS_INDEX" val="1、5、6、11、12、18、23、27、30、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heme/theme1.xml><?xml version="1.0" encoding="utf-8"?>
<a:theme xmlns:a="http://schemas.openxmlformats.org/drawingml/2006/main" name="WWW.2PPT.COM&#10;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1090</Words>
  <Application>Microsoft Office PowerPoint</Application>
  <PresentationFormat>宽屏</PresentationFormat>
  <Paragraphs>191</Paragraphs>
  <Slides>27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黑体</vt:lpstr>
      <vt:lpstr>华文楷体</vt:lpstr>
      <vt:lpstr>宋体</vt:lpstr>
      <vt:lpstr>微软雅黑</vt:lpstr>
      <vt:lpstr>禹卫书法行书简体</vt:lpstr>
      <vt:lpstr>Arial</vt:lpstr>
      <vt:lpstr>Calibri</vt:lpstr>
      <vt:lpstr>Tahoma</vt:lpstr>
      <vt:lpstr>Times New Roman</vt:lpstr>
      <vt:lpstr>Verdana</vt:lpstr>
      <vt:lpstr>WWW.2PPT.COM
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2022-01-06T06:48:23Z</dcterms:created>
  <dcterms:modified xsi:type="dcterms:W3CDTF">2023-01-16T21:50:33Z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04D2DE9E5C76435AA0093D00943B75E1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