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91" r:id="rId7"/>
    <p:sldId id="292" r:id="rId8"/>
    <p:sldId id="277" r:id="rId9"/>
    <p:sldId id="287" r:id="rId10"/>
    <p:sldId id="278" r:id="rId11"/>
    <p:sldId id="282" r:id="rId12"/>
    <p:sldId id="283" r:id="rId13"/>
    <p:sldId id="284" r:id="rId14"/>
    <p:sldId id="279" r:id="rId15"/>
    <p:sldId id="288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66"/>
    <a:srgbClr val="0000FF"/>
    <a:srgbClr val="FF0000"/>
    <a:srgbClr val="CC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12" Type="http://schemas.openxmlformats.org/officeDocument/2006/relationships/image" Target="../media/image82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11" Type="http://schemas.openxmlformats.org/officeDocument/2006/relationships/image" Target="../media/image81.wmf"/><Relationship Id="rId5" Type="http://schemas.openxmlformats.org/officeDocument/2006/relationships/image" Target="../media/image75.wmf"/><Relationship Id="rId10" Type="http://schemas.openxmlformats.org/officeDocument/2006/relationships/image" Target="../media/image80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5.wmf"/><Relationship Id="rId7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10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10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4040" name="Group 8"/>
          <p:cNvGrpSpPr/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44041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42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43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44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45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46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47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48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49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50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51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52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53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54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55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56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57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58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59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60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61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62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66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67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68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69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70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71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407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D133F-C3A9-449B-8FB4-865FBCED5E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ACD0D-7A90-4E0C-91D9-169B7E5178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1BEFA3-854E-4B5C-98E2-C13178FA54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0A2F0E-F405-430A-A64C-D2B5A37181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64ABDE0-DC1C-4C9E-A5E8-75821CF66E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22E0E-3BA7-4852-8486-60CAA09C61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A1E5A-EE6C-4286-9DFF-FBF7B29DDA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E56E-FB09-424E-8EFD-A0378963FA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1D347-1461-47DE-83A2-FC68A7DEA0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0BDD3-5AE2-4A84-B8D8-3B199578B6E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8C76C-E72B-4DE7-B395-1E04E90E05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44369-FEDC-4484-84E3-FAAAE4D88E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03D8C-E533-4541-A5AB-6FFEDAFAC0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000"/>
            </a:lvl1pPr>
          </a:lstStyle>
          <a:p>
            <a:endParaRPr lang="en-US" altLang="zh-CN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fld id="{94318967-A699-40B0-B74F-31345AB22D65}" type="slidenum">
              <a:rPr lang="en-US" altLang="zh-CN"/>
              <a:t>‹#›</a:t>
            </a:fld>
            <a:endParaRPr lang="en-US" altLang="zh-CN"/>
          </a:p>
        </p:txBody>
      </p:sp>
      <p:grpSp>
        <p:nvGrpSpPr>
          <p:cNvPr id="43016" name="Group 8"/>
          <p:cNvGrpSpPr/>
          <p:nvPr/>
        </p:nvGrpSpPr>
        <p:grpSpPr bwMode="auto">
          <a:xfrm>
            <a:off x="8153400" y="152400"/>
            <a:ext cx="792163" cy="1295400"/>
            <a:chOff x="5136" y="96"/>
            <a:chExt cx="499" cy="816"/>
          </a:xfrm>
        </p:grpSpPr>
        <p:sp>
          <p:nvSpPr>
            <p:cNvPr id="43017" name="Oval 9"/>
            <p:cNvSpPr>
              <a:spLocks noChangeArrowheads="1"/>
            </p:cNvSpPr>
            <p:nvPr/>
          </p:nvSpPr>
          <p:spPr bwMode="auto">
            <a:xfrm>
              <a:off x="5136" y="96"/>
              <a:ext cx="76" cy="7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18" name="Oval 10"/>
            <p:cNvSpPr>
              <a:spLocks noChangeArrowheads="1"/>
            </p:cNvSpPr>
            <p:nvPr/>
          </p:nvSpPr>
          <p:spPr bwMode="auto">
            <a:xfrm>
              <a:off x="5242" y="96"/>
              <a:ext cx="75" cy="7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19" name="Oval 11"/>
            <p:cNvSpPr>
              <a:spLocks noChangeArrowheads="1"/>
            </p:cNvSpPr>
            <p:nvPr/>
          </p:nvSpPr>
          <p:spPr bwMode="auto">
            <a:xfrm>
              <a:off x="5348" y="96"/>
              <a:ext cx="75" cy="7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20" name="Oval 12"/>
            <p:cNvSpPr>
              <a:spLocks noChangeArrowheads="1"/>
            </p:cNvSpPr>
            <p:nvPr/>
          </p:nvSpPr>
          <p:spPr bwMode="auto">
            <a:xfrm>
              <a:off x="5136" y="202"/>
              <a:ext cx="76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21" name="Oval 13"/>
            <p:cNvSpPr>
              <a:spLocks noChangeArrowheads="1"/>
            </p:cNvSpPr>
            <p:nvPr/>
          </p:nvSpPr>
          <p:spPr bwMode="auto">
            <a:xfrm>
              <a:off x="5242" y="202"/>
              <a:ext cx="75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22" name="Oval 14"/>
            <p:cNvSpPr>
              <a:spLocks noChangeArrowheads="1"/>
            </p:cNvSpPr>
            <p:nvPr/>
          </p:nvSpPr>
          <p:spPr bwMode="auto">
            <a:xfrm>
              <a:off x="5348" y="202"/>
              <a:ext cx="75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23" name="Oval 15"/>
            <p:cNvSpPr>
              <a:spLocks noChangeArrowheads="1"/>
            </p:cNvSpPr>
            <p:nvPr/>
          </p:nvSpPr>
          <p:spPr bwMode="auto">
            <a:xfrm>
              <a:off x="5454" y="202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auto">
            <a:xfrm>
              <a:off x="5136" y="308"/>
              <a:ext cx="76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auto">
            <a:xfrm>
              <a:off x="5242" y="308"/>
              <a:ext cx="75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auto">
            <a:xfrm>
              <a:off x="5348" y="308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27" name="Oval 19"/>
            <p:cNvSpPr>
              <a:spLocks noChangeArrowheads="1"/>
            </p:cNvSpPr>
            <p:nvPr/>
          </p:nvSpPr>
          <p:spPr bwMode="auto">
            <a:xfrm>
              <a:off x="5454" y="308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28" name="Oval 20"/>
            <p:cNvSpPr>
              <a:spLocks noChangeArrowheads="1"/>
            </p:cNvSpPr>
            <p:nvPr/>
          </p:nvSpPr>
          <p:spPr bwMode="auto">
            <a:xfrm>
              <a:off x="5559" y="308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29" name="Oval 21"/>
            <p:cNvSpPr>
              <a:spLocks noChangeArrowheads="1"/>
            </p:cNvSpPr>
            <p:nvPr/>
          </p:nvSpPr>
          <p:spPr bwMode="auto">
            <a:xfrm>
              <a:off x="5136" y="413"/>
              <a:ext cx="76" cy="7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30" name="Oval 22"/>
            <p:cNvSpPr>
              <a:spLocks noChangeArrowheads="1"/>
            </p:cNvSpPr>
            <p:nvPr/>
          </p:nvSpPr>
          <p:spPr bwMode="auto">
            <a:xfrm>
              <a:off x="5242" y="413"/>
              <a:ext cx="75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31" name="Oval 23"/>
            <p:cNvSpPr>
              <a:spLocks noChangeArrowheads="1"/>
            </p:cNvSpPr>
            <p:nvPr/>
          </p:nvSpPr>
          <p:spPr bwMode="auto">
            <a:xfrm>
              <a:off x="5348" y="413"/>
              <a:ext cx="75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32" name="Oval 24"/>
            <p:cNvSpPr>
              <a:spLocks noChangeArrowheads="1"/>
            </p:cNvSpPr>
            <p:nvPr/>
          </p:nvSpPr>
          <p:spPr bwMode="auto">
            <a:xfrm>
              <a:off x="5454" y="413"/>
              <a:ext cx="75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33" name="Oval 25"/>
            <p:cNvSpPr>
              <a:spLocks noChangeArrowheads="1"/>
            </p:cNvSpPr>
            <p:nvPr/>
          </p:nvSpPr>
          <p:spPr bwMode="auto">
            <a:xfrm>
              <a:off x="5136" y="519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34" name="Oval 26"/>
            <p:cNvSpPr>
              <a:spLocks noChangeArrowheads="1"/>
            </p:cNvSpPr>
            <p:nvPr/>
          </p:nvSpPr>
          <p:spPr bwMode="auto">
            <a:xfrm>
              <a:off x="5242" y="519"/>
              <a:ext cx="75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35" name="Oval 27"/>
            <p:cNvSpPr>
              <a:spLocks noChangeArrowheads="1"/>
            </p:cNvSpPr>
            <p:nvPr/>
          </p:nvSpPr>
          <p:spPr bwMode="auto">
            <a:xfrm>
              <a:off x="5348" y="519"/>
              <a:ext cx="75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36" name="Oval 28"/>
            <p:cNvSpPr>
              <a:spLocks noChangeArrowheads="1"/>
            </p:cNvSpPr>
            <p:nvPr/>
          </p:nvSpPr>
          <p:spPr bwMode="auto">
            <a:xfrm>
              <a:off x="5454" y="519"/>
              <a:ext cx="75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37" name="Oval 29"/>
            <p:cNvSpPr>
              <a:spLocks noChangeArrowheads="1"/>
            </p:cNvSpPr>
            <p:nvPr/>
          </p:nvSpPr>
          <p:spPr bwMode="auto">
            <a:xfrm>
              <a:off x="5559" y="519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38" name="Oval 30"/>
            <p:cNvSpPr>
              <a:spLocks noChangeArrowheads="1"/>
            </p:cNvSpPr>
            <p:nvPr/>
          </p:nvSpPr>
          <p:spPr bwMode="auto">
            <a:xfrm>
              <a:off x="5136" y="625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39" name="Oval 31"/>
            <p:cNvSpPr>
              <a:spLocks noChangeArrowheads="1"/>
            </p:cNvSpPr>
            <p:nvPr/>
          </p:nvSpPr>
          <p:spPr bwMode="auto">
            <a:xfrm>
              <a:off x="5242" y="625"/>
              <a:ext cx="75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40" name="Oval 32"/>
            <p:cNvSpPr>
              <a:spLocks noChangeArrowheads="1"/>
            </p:cNvSpPr>
            <p:nvPr/>
          </p:nvSpPr>
          <p:spPr bwMode="auto">
            <a:xfrm>
              <a:off x="5348" y="625"/>
              <a:ext cx="75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41" name="Oval 33"/>
            <p:cNvSpPr>
              <a:spLocks noChangeArrowheads="1"/>
            </p:cNvSpPr>
            <p:nvPr/>
          </p:nvSpPr>
          <p:spPr bwMode="auto">
            <a:xfrm>
              <a:off x="5454" y="625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42" name="Oval 34"/>
            <p:cNvSpPr>
              <a:spLocks noChangeArrowheads="1"/>
            </p:cNvSpPr>
            <p:nvPr/>
          </p:nvSpPr>
          <p:spPr bwMode="auto">
            <a:xfrm>
              <a:off x="5136" y="731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43" name="Oval 35"/>
            <p:cNvSpPr>
              <a:spLocks noChangeArrowheads="1"/>
            </p:cNvSpPr>
            <p:nvPr/>
          </p:nvSpPr>
          <p:spPr bwMode="auto">
            <a:xfrm>
              <a:off x="5242" y="731"/>
              <a:ext cx="75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44" name="Oval 36"/>
            <p:cNvSpPr>
              <a:spLocks noChangeArrowheads="1"/>
            </p:cNvSpPr>
            <p:nvPr/>
          </p:nvSpPr>
          <p:spPr bwMode="auto">
            <a:xfrm>
              <a:off x="5348" y="731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45" name="Oval 37"/>
            <p:cNvSpPr>
              <a:spLocks noChangeArrowheads="1"/>
            </p:cNvSpPr>
            <p:nvPr/>
          </p:nvSpPr>
          <p:spPr bwMode="auto">
            <a:xfrm>
              <a:off x="5454" y="731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46" name="Oval 38"/>
            <p:cNvSpPr>
              <a:spLocks noChangeArrowheads="1"/>
            </p:cNvSpPr>
            <p:nvPr/>
          </p:nvSpPr>
          <p:spPr bwMode="auto">
            <a:xfrm>
              <a:off x="5242" y="836"/>
              <a:ext cx="75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47" name="Oval 39"/>
            <p:cNvSpPr>
              <a:spLocks noChangeArrowheads="1"/>
            </p:cNvSpPr>
            <p:nvPr/>
          </p:nvSpPr>
          <p:spPr bwMode="auto">
            <a:xfrm>
              <a:off x="5454" y="836"/>
              <a:ext cx="75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98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400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430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9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61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3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5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7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5.bin"/><Relationship Id="rId3" Type="http://schemas.openxmlformats.org/officeDocument/2006/relationships/image" Target="../media/image31.jpeg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GIF"/><Relationship Id="rId11" Type="http://schemas.openxmlformats.org/officeDocument/2006/relationships/oleObject" Target="../embeddings/oleObject54.bin"/><Relationship Id="rId5" Type="http://schemas.openxmlformats.org/officeDocument/2006/relationships/image" Target="../media/image33.jpeg"/><Relationship Id="rId10" Type="http://schemas.openxmlformats.org/officeDocument/2006/relationships/image" Target="../media/image55.wmf"/><Relationship Id="rId4" Type="http://schemas.openxmlformats.org/officeDocument/2006/relationships/image" Target="../media/image32.jpeg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70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78.wmf"/><Relationship Id="rId26" Type="http://schemas.openxmlformats.org/officeDocument/2006/relationships/image" Target="../media/image82.wmf"/><Relationship Id="rId3" Type="http://schemas.openxmlformats.org/officeDocument/2006/relationships/oleObject" Target="../embeddings/oleObject69.bin"/><Relationship Id="rId21" Type="http://schemas.openxmlformats.org/officeDocument/2006/relationships/oleObject" Target="../embeddings/oleObject78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5.wmf"/><Relationship Id="rId17" Type="http://schemas.openxmlformats.org/officeDocument/2006/relationships/oleObject" Target="../embeddings/oleObject76.bin"/><Relationship Id="rId25" Type="http://schemas.openxmlformats.org/officeDocument/2006/relationships/oleObject" Target="../embeddings/oleObject8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7.wmf"/><Relationship Id="rId20" Type="http://schemas.openxmlformats.org/officeDocument/2006/relationships/image" Target="../media/image79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3.bin"/><Relationship Id="rId24" Type="http://schemas.openxmlformats.org/officeDocument/2006/relationships/image" Target="../media/image81.wmf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23" Type="http://schemas.openxmlformats.org/officeDocument/2006/relationships/oleObject" Target="../embeddings/oleObject79.bin"/><Relationship Id="rId10" Type="http://schemas.openxmlformats.org/officeDocument/2006/relationships/image" Target="../media/image74.wmf"/><Relationship Id="rId19" Type="http://schemas.openxmlformats.org/officeDocument/2006/relationships/oleObject" Target="../embeddings/oleObject77.bin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6.wmf"/><Relationship Id="rId22" Type="http://schemas.openxmlformats.org/officeDocument/2006/relationships/image" Target="../media/image8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8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34" Type="http://schemas.openxmlformats.org/officeDocument/2006/relationships/image" Target="../media/image21.wm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3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29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6.wmf"/><Relationship Id="rId32" Type="http://schemas.openxmlformats.org/officeDocument/2006/relationships/image" Target="../media/image20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18.wmf"/><Relationship Id="rId36" Type="http://schemas.openxmlformats.org/officeDocument/2006/relationships/image" Target="../media/image22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0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19.wmf"/><Relationship Id="rId35" Type="http://schemas.openxmlformats.org/officeDocument/2006/relationships/oleObject" Target="../embeddings/oleObject22.bin"/><Relationship Id="rId8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10.wmf"/><Relationship Id="rId3" Type="http://schemas.openxmlformats.org/officeDocument/2006/relationships/image" Target="../media/image31.jpeg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7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GI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0.wmf"/><Relationship Id="rId5" Type="http://schemas.openxmlformats.org/officeDocument/2006/relationships/image" Target="../media/image33.jpeg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32.jpeg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Relationship Id="rId22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35.bin"/><Relationship Id="rId3" Type="http://schemas.openxmlformats.org/officeDocument/2006/relationships/image" Target="../media/image31.jpeg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GIF"/><Relationship Id="rId11" Type="http://schemas.openxmlformats.org/officeDocument/2006/relationships/oleObject" Target="../embeddings/oleObject34.bin"/><Relationship Id="rId5" Type="http://schemas.openxmlformats.org/officeDocument/2006/relationships/image" Target="../media/image33.jpeg"/><Relationship Id="rId10" Type="http://schemas.openxmlformats.org/officeDocument/2006/relationships/image" Target="../media/image35.wmf"/><Relationship Id="rId4" Type="http://schemas.openxmlformats.org/officeDocument/2006/relationships/image" Target="../media/image32.jpeg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1.jpeg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GIF"/><Relationship Id="rId5" Type="http://schemas.openxmlformats.org/officeDocument/2006/relationships/image" Target="../media/image33.jpeg"/><Relationship Id="rId10" Type="http://schemas.openxmlformats.org/officeDocument/2006/relationships/image" Target="../media/image39.wmf"/><Relationship Id="rId4" Type="http://schemas.openxmlformats.org/officeDocument/2006/relationships/image" Target="../media/image32.jpeg"/><Relationship Id="rId9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5.wmf"/><Relationship Id="rId22" Type="http://schemas.openxmlformats.org/officeDocument/2006/relationships/image" Target="../media/image4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33.jpeg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32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wmf"/><Relationship Id="rId11" Type="http://schemas.openxmlformats.org/officeDocument/2006/relationships/image" Target="../media/image31.jpeg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3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457200" y="1524000"/>
            <a:ext cx="6477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 smtClean="0">
                <a:ln w="25400">
                  <a:solidFill>
                    <a:srgbClr val="339966"/>
                  </a:solidFill>
                  <a:rou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零</a:t>
            </a:r>
            <a:r>
              <a:rPr lang="zh-CN" altLang="en-US" sz="3600" b="1" kern="10" dirty="0">
                <a:ln w="25400">
                  <a:solidFill>
                    <a:srgbClr val="339966"/>
                  </a:solidFill>
                  <a:rou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指数幂与负整指数幂</a:t>
            </a:r>
          </a:p>
        </p:txBody>
      </p:sp>
      <p:sp>
        <p:nvSpPr>
          <p:cNvPr id="4" name="矩形 3"/>
          <p:cNvSpPr/>
          <p:nvPr/>
        </p:nvSpPr>
        <p:spPr>
          <a:xfrm>
            <a:off x="4354" y="5791200"/>
            <a:ext cx="9139646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228600" y="1073150"/>
            <a:ext cx="266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zh-CN" altLang="en-GB" sz="2800" b="1">
                <a:latin typeface="楷体_GB2312" pitchFamily="49" charset="-122"/>
                <a:ea typeface="楷体_GB2312" pitchFamily="49" charset="-122"/>
              </a:rPr>
              <a:t>例</a:t>
            </a:r>
            <a:r>
              <a:rPr lang="en-GB" altLang="zh-CN" sz="2800">
                <a:latin typeface="楷体_GB2312" pitchFamily="49" charset="-122"/>
                <a:ea typeface="楷体_GB2312" pitchFamily="49" charset="-122"/>
              </a:rPr>
              <a:t>4  </a:t>
            </a:r>
            <a:r>
              <a:rPr lang="zh-CN" altLang="en-GB" sz="2800">
                <a:latin typeface="楷体_GB2312" pitchFamily="49" charset="-122"/>
                <a:ea typeface="楷体_GB2312" pitchFamily="49" charset="-122"/>
              </a:rPr>
              <a:t>计算：</a:t>
            </a:r>
          </a:p>
        </p:txBody>
      </p:sp>
      <p:sp>
        <p:nvSpPr>
          <p:cNvPr id="80914" name="Rectangle 18"/>
          <p:cNvSpPr>
            <a:spLocks noChangeArrowheads="1"/>
          </p:cNvSpPr>
          <p:nvPr/>
        </p:nvSpPr>
        <p:spPr bwMode="auto">
          <a:xfrm>
            <a:off x="4243388" y="4500563"/>
            <a:ext cx="2222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2346325" y="53562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grpSp>
        <p:nvGrpSpPr>
          <p:cNvPr id="80933" name="Group 37"/>
          <p:cNvGrpSpPr/>
          <p:nvPr/>
        </p:nvGrpSpPr>
        <p:grpSpPr bwMode="auto">
          <a:xfrm>
            <a:off x="0" y="0"/>
            <a:ext cx="3168650" cy="1066800"/>
            <a:chOff x="0" y="0"/>
            <a:chExt cx="1699" cy="498"/>
          </a:xfrm>
        </p:grpSpPr>
        <p:sp>
          <p:nvSpPr>
            <p:cNvPr id="80934" name="Rectangle 38"/>
            <p:cNvSpPr>
              <a:spLocks noChangeArrowheads="1"/>
            </p:cNvSpPr>
            <p:nvPr/>
          </p:nvSpPr>
          <p:spPr bwMode="auto">
            <a:xfrm>
              <a:off x="0" y="0"/>
              <a:ext cx="1699" cy="48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8E0BE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35" name="AutoShape 39"/>
            <p:cNvSpPr>
              <a:spLocks noChangeArrowheads="1"/>
            </p:cNvSpPr>
            <p:nvPr/>
          </p:nvSpPr>
          <p:spPr bwMode="blackWhite">
            <a:xfrm>
              <a:off x="213" y="353"/>
              <a:ext cx="1445" cy="136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8727 w 1000"/>
                <a:gd name="T3" fmla="*/ 0 h 1000"/>
                <a:gd name="T4" fmla="*/ 9228 w 1000"/>
                <a:gd name="T5" fmla="*/ 500 h 1000"/>
                <a:gd name="T6" fmla="*/ 8728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0625" h="1000">
                  <a:moveTo>
                    <a:pt x="0" y="0"/>
                  </a:moveTo>
                  <a:lnTo>
                    <a:pt x="8727" y="0"/>
                  </a:lnTo>
                  <a:cubicBezTo>
                    <a:pt x="9004" y="0"/>
                    <a:pt x="9228" y="223"/>
                    <a:pt x="9228" y="500"/>
                  </a:cubicBezTo>
                  <a:cubicBezTo>
                    <a:pt x="9228" y="776"/>
                    <a:pt x="9004" y="999"/>
                    <a:pt x="8728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zh-CN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黑体" panose="02010609060101010101" pitchFamily="2" charset="-122"/>
                <a:sym typeface="Wingdings" panose="05000000000000000000" pitchFamily="2" charset="2"/>
              </a:endParaRPr>
            </a:p>
          </p:txBody>
        </p:sp>
        <p:grpSp>
          <p:nvGrpSpPr>
            <p:cNvPr id="80936" name="Group 40"/>
            <p:cNvGrpSpPr>
              <a:grpSpLocks noChangeAspect="1"/>
            </p:cNvGrpSpPr>
            <p:nvPr/>
          </p:nvGrpSpPr>
          <p:grpSpPr bwMode="auto">
            <a:xfrm>
              <a:off x="32" y="36"/>
              <a:ext cx="356" cy="453"/>
              <a:chOff x="1066" y="210"/>
              <a:chExt cx="2993" cy="3810"/>
            </a:xfrm>
          </p:grpSpPr>
          <p:grpSp>
            <p:nvGrpSpPr>
              <p:cNvPr id="80937" name="Group 41"/>
              <p:cNvGrpSpPr>
                <a:grpSpLocks noChangeAspect="1"/>
              </p:cNvGrpSpPr>
              <p:nvPr/>
            </p:nvGrpSpPr>
            <p:grpSpPr bwMode="auto">
              <a:xfrm>
                <a:off x="1269" y="618"/>
                <a:ext cx="2790" cy="3402"/>
                <a:chOff x="1269" y="618"/>
                <a:chExt cx="2790" cy="3402"/>
              </a:xfrm>
            </p:grpSpPr>
            <p:sp>
              <p:nvSpPr>
                <p:cNvPr id="80938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1429" y="618"/>
                  <a:ext cx="2404" cy="3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FF66"/>
                    </a:gs>
                  </a:gsLst>
                  <a:lin ang="2700000" scaled="1"/>
                </a:gradFill>
                <a:ln w="12700" algn="ctr">
                  <a:solidFill>
                    <a:srgbClr val="996633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80939" name="Group 43"/>
                <p:cNvGrpSpPr>
                  <a:grpSpLocks noChangeAspect="1"/>
                </p:cNvGrpSpPr>
                <p:nvPr/>
              </p:nvGrpSpPr>
              <p:grpSpPr bwMode="auto">
                <a:xfrm>
                  <a:off x="1269" y="1071"/>
                  <a:ext cx="2790" cy="2949"/>
                  <a:chOff x="1269" y="1071"/>
                  <a:chExt cx="2790" cy="2949"/>
                </a:xfrm>
              </p:grpSpPr>
              <p:sp>
                <p:nvSpPr>
                  <p:cNvPr id="80940" name="Freeform 44"/>
                  <p:cNvSpPr>
                    <a:spLocks noChangeAspect="1"/>
                  </p:cNvSpPr>
                  <p:nvPr/>
                </p:nvSpPr>
                <p:spPr bwMode="auto">
                  <a:xfrm>
                    <a:off x="1269" y="1823"/>
                    <a:ext cx="2120" cy="449"/>
                  </a:xfrm>
                  <a:custGeom>
                    <a:avLst/>
                    <a:gdLst>
                      <a:gd name="T0" fmla="*/ 0 w 1497"/>
                      <a:gd name="T1" fmla="*/ 0 h 317"/>
                      <a:gd name="T2" fmla="*/ 817 w 1497"/>
                      <a:gd name="T3" fmla="*/ 227 h 317"/>
                      <a:gd name="T4" fmla="*/ 1497 w 1497"/>
                      <a:gd name="T5" fmla="*/ 45 h 317"/>
                      <a:gd name="T6" fmla="*/ 1497 w 1497"/>
                      <a:gd name="T7" fmla="*/ 136 h 317"/>
                      <a:gd name="T8" fmla="*/ 817 w 1497"/>
                      <a:gd name="T9" fmla="*/ 317 h 317"/>
                      <a:gd name="T10" fmla="*/ 0 w 1497"/>
                      <a:gd name="T11" fmla="*/ 90 h 317"/>
                      <a:gd name="T12" fmla="*/ 0 w 1497"/>
                      <a:gd name="T13" fmla="*/ 0 h 3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497" h="317">
                        <a:moveTo>
                          <a:pt x="0" y="0"/>
                        </a:moveTo>
                        <a:lnTo>
                          <a:pt x="817" y="227"/>
                        </a:lnTo>
                        <a:lnTo>
                          <a:pt x="1497" y="45"/>
                        </a:lnTo>
                        <a:lnTo>
                          <a:pt x="1497" y="136"/>
                        </a:lnTo>
                        <a:lnTo>
                          <a:pt x="817" y="317"/>
                        </a:lnTo>
                        <a:lnTo>
                          <a:pt x="0" y="9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99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941" name="Freeform 45" descr="栎木"/>
                  <p:cNvSpPr>
                    <a:spLocks noChangeAspect="1"/>
                  </p:cNvSpPr>
                  <p:nvPr/>
                </p:nvSpPr>
                <p:spPr bwMode="auto">
                  <a:xfrm>
                    <a:off x="1269" y="1565"/>
                    <a:ext cx="2120" cy="579"/>
                  </a:xfrm>
                  <a:custGeom>
                    <a:avLst/>
                    <a:gdLst>
                      <a:gd name="T0" fmla="*/ 0 w 1497"/>
                      <a:gd name="T1" fmla="*/ 182 h 409"/>
                      <a:gd name="T2" fmla="*/ 817 w 1497"/>
                      <a:gd name="T3" fmla="*/ 409 h 409"/>
                      <a:gd name="T4" fmla="*/ 1497 w 1497"/>
                      <a:gd name="T5" fmla="*/ 227 h 409"/>
                      <a:gd name="T6" fmla="*/ 590 w 1497"/>
                      <a:gd name="T7" fmla="*/ 0 h 409"/>
                      <a:gd name="T8" fmla="*/ 0 w 1497"/>
                      <a:gd name="T9" fmla="*/ 182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97" h="409">
                        <a:moveTo>
                          <a:pt x="0" y="182"/>
                        </a:moveTo>
                        <a:lnTo>
                          <a:pt x="817" y="409"/>
                        </a:lnTo>
                        <a:lnTo>
                          <a:pt x="1497" y="227"/>
                        </a:lnTo>
                        <a:lnTo>
                          <a:pt x="590" y="0"/>
                        </a:lnTo>
                        <a:lnTo>
                          <a:pt x="0" y="182"/>
                        </a:lnTo>
                        <a:close/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38100" cap="flat" cmpd="sng">
                    <a:solidFill>
                      <a:srgbClr val="996633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942" name="Freeform 46" descr="棕色大理石"/>
                  <p:cNvSpPr>
                    <a:spLocks noChangeAspect="1"/>
                  </p:cNvSpPr>
                  <p:nvPr/>
                </p:nvSpPr>
                <p:spPr bwMode="auto">
                  <a:xfrm>
                    <a:off x="1462" y="2015"/>
                    <a:ext cx="1671" cy="578"/>
                  </a:xfrm>
                  <a:custGeom>
                    <a:avLst/>
                    <a:gdLst>
                      <a:gd name="T0" fmla="*/ 0 w 1180"/>
                      <a:gd name="T1" fmla="*/ 0 h 408"/>
                      <a:gd name="T2" fmla="*/ 726 w 1180"/>
                      <a:gd name="T3" fmla="*/ 181 h 408"/>
                      <a:gd name="T4" fmla="*/ 1180 w 1180"/>
                      <a:gd name="T5" fmla="*/ 45 h 408"/>
                      <a:gd name="T6" fmla="*/ 1134 w 1180"/>
                      <a:gd name="T7" fmla="*/ 227 h 408"/>
                      <a:gd name="T8" fmla="*/ 726 w 1180"/>
                      <a:gd name="T9" fmla="*/ 408 h 408"/>
                      <a:gd name="T10" fmla="*/ 46 w 1180"/>
                      <a:gd name="T11" fmla="*/ 181 h 408"/>
                      <a:gd name="T12" fmla="*/ 0 w 1180"/>
                      <a:gd name="T13" fmla="*/ 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180" h="408">
                        <a:moveTo>
                          <a:pt x="0" y="0"/>
                        </a:moveTo>
                        <a:lnTo>
                          <a:pt x="726" y="181"/>
                        </a:lnTo>
                        <a:lnTo>
                          <a:pt x="1180" y="45"/>
                        </a:lnTo>
                        <a:lnTo>
                          <a:pt x="1134" y="227"/>
                        </a:lnTo>
                        <a:lnTo>
                          <a:pt x="726" y="408"/>
                        </a:lnTo>
                        <a:lnTo>
                          <a:pt x="46" y="1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943" name="Freeform 47"/>
                  <p:cNvSpPr>
                    <a:spLocks noChangeAspect="1"/>
                  </p:cNvSpPr>
                  <p:nvPr/>
                </p:nvSpPr>
                <p:spPr bwMode="auto">
                  <a:xfrm>
                    <a:off x="2168" y="2464"/>
                    <a:ext cx="193" cy="772"/>
                  </a:xfrm>
                  <a:custGeom>
                    <a:avLst/>
                    <a:gdLst>
                      <a:gd name="T0" fmla="*/ 0 w 136"/>
                      <a:gd name="T1" fmla="*/ 0 h 545"/>
                      <a:gd name="T2" fmla="*/ 136 w 136"/>
                      <a:gd name="T3" fmla="*/ 46 h 545"/>
                      <a:gd name="T4" fmla="*/ 91 w 136"/>
                      <a:gd name="T5" fmla="*/ 136 h 545"/>
                      <a:gd name="T6" fmla="*/ 136 w 136"/>
                      <a:gd name="T7" fmla="*/ 318 h 545"/>
                      <a:gd name="T8" fmla="*/ 136 w 136"/>
                      <a:gd name="T9" fmla="*/ 545 h 545"/>
                      <a:gd name="T10" fmla="*/ 46 w 136"/>
                      <a:gd name="T11" fmla="*/ 545 h 545"/>
                      <a:gd name="T12" fmla="*/ 0 w 136"/>
                      <a:gd name="T13" fmla="*/ 318 h 545"/>
                      <a:gd name="T14" fmla="*/ 0 w 136"/>
                      <a:gd name="T15" fmla="*/ 182 h 545"/>
                      <a:gd name="T16" fmla="*/ 0 w 136"/>
                      <a:gd name="T17" fmla="*/ 0 h 5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6" h="545">
                        <a:moveTo>
                          <a:pt x="0" y="0"/>
                        </a:moveTo>
                        <a:lnTo>
                          <a:pt x="136" y="46"/>
                        </a:lnTo>
                        <a:lnTo>
                          <a:pt x="91" y="136"/>
                        </a:lnTo>
                        <a:lnTo>
                          <a:pt x="136" y="318"/>
                        </a:lnTo>
                        <a:lnTo>
                          <a:pt x="136" y="545"/>
                        </a:lnTo>
                        <a:lnTo>
                          <a:pt x="46" y="545"/>
                        </a:lnTo>
                        <a:lnTo>
                          <a:pt x="0" y="318"/>
                        </a:lnTo>
                        <a:lnTo>
                          <a:pt x="0" y="18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50000">
                        <a:schemeClr val="bg1"/>
                      </a:gs>
                      <a:gs pos="100000">
                        <a:srgbClr val="666699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944" name="Freeform 48"/>
                  <p:cNvSpPr>
                    <a:spLocks noChangeAspect="1"/>
                  </p:cNvSpPr>
                  <p:nvPr/>
                </p:nvSpPr>
                <p:spPr bwMode="auto">
                  <a:xfrm>
                    <a:off x="2109" y="3143"/>
                    <a:ext cx="370" cy="158"/>
                  </a:xfrm>
                  <a:custGeom>
                    <a:avLst/>
                    <a:gdLst>
                      <a:gd name="T0" fmla="*/ 181 w 370"/>
                      <a:gd name="T1" fmla="*/ 106 h 158"/>
                      <a:gd name="T2" fmla="*/ 91 w 370"/>
                      <a:gd name="T3" fmla="*/ 106 h 158"/>
                      <a:gd name="T4" fmla="*/ 91 w 370"/>
                      <a:gd name="T5" fmla="*/ 15 h 158"/>
                      <a:gd name="T6" fmla="*/ 0 w 370"/>
                      <a:gd name="T7" fmla="*/ 106 h 158"/>
                      <a:gd name="T8" fmla="*/ 91 w 370"/>
                      <a:gd name="T9" fmla="*/ 151 h 158"/>
                      <a:gd name="T10" fmla="*/ 272 w 370"/>
                      <a:gd name="T11" fmla="*/ 151 h 158"/>
                      <a:gd name="T12" fmla="*/ 363 w 370"/>
                      <a:gd name="T13" fmla="*/ 106 h 158"/>
                      <a:gd name="T14" fmla="*/ 317 w 370"/>
                      <a:gd name="T15" fmla="*/ 15 h 158"/>
                      <a:gd name="T16" fmla="*/ 227 w 370"/>
                      <a:gd name="T17" fmla="*/ 15 h 158"/>
                      <a:gd name="T18" fmla="*/ 272 w 370"/>
                      <a:gd name="T19" fmla="*/ 106 h 158"/>
                      <a:gd name="T20" fmla="*/ 181 w 370"/>
                      <a:gd name="T21" fmla="*/ 106 h 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70" h="158">
                        <a:moveTo>
                          <a:pt x="181" y="106"/>
                        </a:moveTo>
                        <a:cubicBezTo>
                          <a:pt x="151" y="106"/>
                          <a:pt x="106" y="121"/>
                          <a:pt x="91" y="106"/>
                        </a:cubicBezTo>
                        <a:cubicBezTo>
                          <a:pt x="76" y="91"/>
                          <a:pt x="106" y="15"/>
                          <a:pt x="91" y="15"/>
                        </a:cubicBezTo>
                        <a:cubicBezTo>
                          <a:pt x="76" y="15"/>
                          <a:pt x="0" y="83"/>
                          <a:pt x="0" y="106"/>
                        </a:cubicBezTo>
                        <a:cubicBezTo>
                          <a:pt x="0" y="129"/>
                          <a:pt x="46" y="144"/>
                          <a:pt x="91" y="151"/>
                        </a:cubicBezTo>
                        <a:cubicBezTo>
                          <a:pt x="136" y="158"/>
                          <a:pt x="227" y="158"/>
                          <a:pt x="272" y="151"/>
                        </a:cubicBezTo>
                        <a:cubicBezTo>
                          <a:pt x="317" y="144"/>
                          <a:pt x="356" y="129"/>
                          <a:pt x="363" y="106"/>
                        </a:cubicBezTo>
                        <a:cubicBezTo>
                          <a:pt x="370" y="83"/>
                          <a:pt x="340" y="30"/>
                          <a:pt x="317" y="15"/>
                        </a:cubicBezTo>
                        <a:cubicBezTo>
                          <a:pt x="294" y="0"/>
                          <a:pt x="234" y="0"/>
                          <a:pt x="227" y="15"/>
                        </a:cubicBezTo>
                        <a:cubicBezTo>
                          <a:pt x="220" y="30"/>
                          <a:pt x="280" y="91"/>
                          <a:pt x="272" y="106"/>
                        </a:cubicBezTo>
                        <a:cubicBezTo>
                          <a:pt x="264" y="121"/>
                          <a:pt x="211" y="106"/>
                          <a:pt x="181" y="106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ECFF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945" name="Freeform 49"/>
                  <p:cNvSpPr>
                    <a:spLocks noChangeAspect="1"/>
                  </p:cNvSpPr>
                  <p:nvPr/>
                </p:nvSpPr>
                <p:spPr bwMode="auto">
                  <a:xfrm>
                    <a:off x="1565" y="3113"/>
                    <a:ext cx="1587" cy="907"/>
                  </a:xfrm>
                  <a:custGeom>
                    <a:avLst/>
                    <a:gdLst>
                      <a:gd name="T0" fmla="*/ 1496 w 1587"/>
                      <a:gd name="T1" fmla="*/ 0 h 907"/>
                      <a:gd name="T2" fmla="*/ 1587 w 1587"/>
                      <a:gd name="T3" fmla="*/ 90 h 907"/>
                      <a:gd name="T4" fmla="*/ 1496 w 1587"/>
                      <a:gd name="T5" fmla="*/ 181 h 907"/>
                      <a:gd name="T6" fmla="*/ 907 w 1587"/>
                      <a:gd name="T7" fmla="*/ 499 h 907"/>
                      <a:gd name="T8" fmla="*/ 1224 w 1587"/>
                      <a:gd name="T9" fmla="*/ 589 h 907"/>
                      <a:gd name="T10" fmla="*/ 1406 w 1587"/>
                      <a:gd name="T11" fmla="*/ 725 h 907"/>
                      <a:gd name="T12" fmla="*/ 1360 w 1587"/>
                      <a:gd name="T13" fmla="*/ 861 h 907"/>
                      <a:gd name="T14" fmla="*/ 1270 w 1587"/>
                      <a:gd name="T15" fmla="*/ 907 h 907"/>
                      <a:gd name="T16" fmla="*/ 1134 w 1587"/>
                      <a:gd name="T17" fmla="*/ 816 h 907"/>
                      <a:gd name="T18" fmla="*/ 771 w 1587"/>
                      <a:gd name="T19" fmla="*/ 725 h 907"/>
                      <a:gd name="T20" fmla="*/ 226 w 1587"/>
                      <a:gd name="T21" fmla="*/ 635 h 907"/>
                      <a:gd name="T22" fmla="*/ 90 w 1587"/>
                      <a:gd name="T23" fmla="*/ 635 h 907"/>
                      <a:gd name="T24" fmla="*/ 0 w 1587"/>
                      <a:gd name="T25" fmla="*/ 544 h 907"/>
                      <a:gd name="T26" fmla="*/ 90 w 1587"/>
                      <a:gd name="T27" fmla="*/ 453 h 907"/>
                      <a:gd name="T28" fmla="*/ 362 w 1587"/>
                      <a:gd name="T29" fmla="*/ 453 h 907"/>
                      <a:gd name="T30" fmla="*/ 589 w 1587"/>
                      <a:gd name="T31" fmla="*/ 453 h 907"/>
                      <a:gd name="T32" fmla="*/ 680 w 1587"/>
                      <a:gd name="T33" fmla="*/ 453 h 907"/>
                      <a:gd name="T34" fmla="*/ 635 w 1587"/>
                      <a:gd name="T35" fmla="*/ 362 h 907"/>
                      <a:gd name="T36" fmla="*/ 589 w 1587"/>
                      <a:gd name="T37" fmla="*/ 226 h 907"/>
                      <a:gd name="T38" fmla="*/ 544 w 1587"/>
                      <a:gd name="T39" fmla="*/ 136 h 907"/>
                      <a:gd name="T40" fmla="*/ 635 w 1587"/>
                      <a:gd name="T41" fmla="*/ 181 h 907"/>
                      <a:gd name="T42" fmla="*/ 771 w 1587"/>
                      <a:gd name="T43" fmla="*/ 181 h 907"/>
                      <a:gd name="T44" fmla="*/ 861 w 1587"/>
                      <a:gd name="T45" fmla="*/ 181 h 907"/>
                      <a:gd name="T46" fmla="*/ 907 w 1587"/>
                      <a:gd name="T47" fmla="*/ 90 h 907"/>
                      <a:gd name="T48" fmla="*/ 907 w 1587"/>
                      <a:gd name="T49" fmla="*/ 226 h 907"/>
                      <a:gd name="T50" fmla="*/ 861 w 1587"/>
                      <a:gd name="T51" fmla="*/ 362 h 907"/>
                      <a:gd name="T52" fmla="*/ 1224 w 1587"/>
                      <a:gd name="T53" fmla="*/ 181 h 907"/>
                      <a:gd name="T54" fmla="*/ 1360 w 1587"/>
                      <a:gd name="T55" fmla="*/ 136 h 907"/>
                      <a:gd name="T56" fmla="*/ 1406 w 1587"/>
                      <a:gd name="T57" fmla="*/ 45 h 907"/>
                      <a:gd name="T58" fmla="*/ 1496 w 1587"/>
                      <a:gd name="T59" fmla="*/ 0 h 9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587" h="907">
                        <a:moveTo>
                          <a:pt x="1496" y="0"/>
                        </a:moveTo>
                        <a:lnTo>
                          <a:pt x="1587" y="90"/>
                        </a:lnTo>
                        <a:lnTo>
                          <a:pt x="1496" y="181"/>
                        </a:lnTo>
                        <a:lnTo>
                          <a:pt x="907" y="499"/>
                        </a:lnTo>
                        <a:lnTo>
                          <a:pt x="1224" y="589"/>
                        </a:lnTo>
                        <a:lnTo>
                          <a:pt x="1406" y="725"/>
                        </a:lnTo>
                        <a:lnTo>
                          <a:pt x="1360" y="861"/>
                        </a:lnTo>
                        <a:lnTo>
                          <a:pt x="1270" y="907"/>
                        </a:lnTo>
                        <a:lnTo>
                          <a:pt x="1134" y="816"/>
                        </a:lnTo>
                        <a:lnTo>
                          <a:pt x="771" y="725"/>
                        </a:lnTo>
                        <a:lnTo>
                          <a:pt x="226" y="635"/>
                        </a:lnTo>
                        <a:lnTo>
                          <a:pt x="90" y="635"/>
                        </a:lnTo>
                        <a:lnTo>
                          <a:pt x="0" y="544"/>
                        </a:lnTo>
                        <a:lnTo>
                          <a:pt x="90" y="453"/>
                        </a:lnTo>
                        <a:lnTo>
                          <a:pt x="362" y="453"/>
                        </a:lnTo>
                        <a:lnTo>
                          <a:pt x="589" y="453"/>
                        </a:lnTo>
                        <a:lnTo>
                          <a:pt x="680" y="453"/>
                        </a:lnTo>
                        <a:lnTo>
                          <a:pt x="635" y="362"/>
                        </a:lnTo>
                        <a:lnTo>
                          <a:pt x="589" y="226"/>
                        </a:lnTo>
                        <a:lnTo>
                          <a:pt x="544" y="136"/>
                        </a:lnTo>
                        <a:lnTo>
                          <a:pt x="635" y="181"/>
                        </a:lnTo>
                        <a:lnTo>
                          <a:pt x="771" y="181"/>
                        </a:lnTo>
                        <a:lnTo>
                          <a:pt x="861" y="181"/>
                        </a:lnTo>
                        <a:lnTo>
                          <a:pt x="907" y="90"/>
                        </a:lnTo>
                        <a:lnTo>
                          <a:pt x="907" y="226"/>
                        </a:lnTo>
                        <a:lnTo>
                          <a:pt x="861" y="362"/>
                        </a:lnTo>
                        <a:lnTo>
                          <a:pt x="1224" y="181"/>
                        </a:lnTo>
                        <a:lnTo>
                          <a:pt x="1360" y="136"/>
                        </a:lnTo>
                        <a:lnTo>
                          <a:pt x="1406" y="45"/>
                        </a:lnTo>
                        <a:lnTo>
                          <a:pt x="1496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946" name="Freeform 50"/>
                  <p:cNvSpPr>
                    <a:spLocks noChangeAspect="1"/>
                  </p:cNvSpPr>
                  <p:nvPr/>
                </p:nvSpPr>
                <p:spPr bwMode="auto">
                  <a:xfrm>
                    <a:off x="3016" y="2523"/>
                    <a:ext cx="817" cy="726"/>
                  </a:xfrm>
                  <a:custGeom>
                    <a:avLst/>
                    <a:gdLst>
                      <a:gd name="T0" fmla="*/ 182 w 817"/>
                      <a:gd name="T1" fmla="*/ 0 h 726"/>
                      <a:gd name="T2" fmla="*/ 182 w 817"/>
                      <a:gd name="T3" fmla="*/ 136 h 726"/>
                      <a:gd name="T4" fmla="*/ 227 w 817"/>
                      <a:gd name="T5" fmla="*/ 317 h 726"/>
                      <a:gd name="T6" fmla="*/ 227 w 817"/>
                      <a:gd name="T7" fmla="*/ 408 h 726"/>
                      <a:gd name="T8" fmla="*/ 0 w 817"/>
                      <a:gd name="T9" fmla="*/ 499 h 726"/>
                      <a:gd name="T10" fmla="*/ 0 w 817"/>
                      <a:gd name="T11" fmla="*/ 590 h 726"/>
                      <a:gd name="T12" fmla="*/ 136 w 817"/>
                      <a:gd name="T13" fmla="*/ 635 h 726"/>
                      <a:gd name="T14" fmla="*/ 136 w 817"/>
                      <a:gd name="T15" fmla="*/ 726 h 726"/>
                      <a:gd name="T16" fmla="*/ 272 w 817"/>
                      <a:gd name="T17" fmla="*/ 635 h 726"/>
                      <a:gd name="T18" fmla="*/ 363 w 817"/>
                      <a:gd name="T19" fmla="*/ 590 h 726"/>
                      <a:gd name="T20" fmla="*/ 454 w 817"/>
                      <a:gd name="T21" fmla="*/ 590 h 726"/>
                      <a:gd name="T22" fmla="*/ 635 w 817"/>
                      <a:gd name="T23" fmla="*/ 635 h 726"/>
                      <a:gd name="T24" fmla="*/ 771 w 817"/>
                      <a:gd name="T25" fmla="*/ 635 h 726"/>
                      <a:gd name="T26" fmla="*/ 817 w 817"/>
                      <a:gd name="T27" fmla="*/ 544 h 726"/>
                      <a:gd name="T28" fmla="*/ 635 w 817"/>
                      <a:gd name="T29" fmla="*/ 453 h 726"/>
                      <a:gd name="T30" fmla="*/ 499 w 817"/>
                      <a:gd name="T31" fmla="*/ 453 h 726"/>
                      <a:gd name="T32" fmla="*/ 408 w 817"/>
                      <a:gd name="T33" fmla="*/ 272 h 726"/>
                      <a:gd name="T34" fmla="*/ 408 w 817"/>
                      <a:gd name="T35" fmla="*/ 45 h 726"/>
                      <a:gd name="T36" fmla="*/ 182 w 817"/>
                      <a:gd name="T37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817" h="726">
                        <a:moveTo>
                          <a:pt x="182" y="0"/>
                        </a:moveTo>
                        <a:lnTo>
                          <a:pt x="182" y="136"/>
                        </a:lnTo>
                        <a:lnTo>
                          <a:pt x="227" y="317"/>
                        </a:lnTo>
                        <a:lnTo>
                          <a:pt x="227" y="408"/>
                        </a:lnTo>
                        <a:lnTo>
                          <a:pt x="0" y="499"/>
                        </a:lnTo>
                        <a:lnTo>
                          <a:pt x="0" y="590"/>
                        </a:lnTo>
                        <a:lnTo>
                          <a:pt x="136" y="635"/>
                        </a:lnTo>
                        <a:lnTo>
                          <a:pt x="136" y="726"/>
                        </a:lnTo>
                        <a:lnTo>
                          <a:pt x="272" y="635"/>
                        </a:lnTo>
                        <a:lnTo>
                          <a:pt x="363" y="590"/>
                        </a:lnTo>
                        <a:lnTo>
                          <a:pt x="454" y="590"/>
                        </a:lnTo>
                        <a:lnTo>
                          <a:pt x="635" y="635"/>
                        </a:lnTo>
                        <a:lnTo>
                          <a:pt x="771" y="635"/>
                        </a:lnTo>
                        <a:lnTo>
                          <a:pt x="817" y="544"/>
                        </a:lnTo>
                        <a:lnTo>
                          <a:pt x="635" y="453"/>
                        </a:lnTo>
                        <a:lnTo>
                          <a:pt x="499" y="453"/>
                        </a:lnTo>
                        <a:lnTo>
                          <a:pt x="408" y="272"/>
                        </a:lnTo>
                        <a:lnTo>
                          <a:pt x="408" y="45"/>
                        </a:lnTo>
                        <a:lnTo>
                          <a:pt x="1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947" name="Freeform 51"/>
                  <p:cNvSpPr>
                    <a:spLocks noChangeAspect="1"/>
                  </p:cNvSpPr>
                  <p:nvPr/>
                </p:nvSpPr>
                <p:spPr bwMode="auto">
                  <a:xfrm>
                    <a:off x="2835" y="1071"/>
                    <a:ext cx="1224" cy="1497"/>
                  </a:xfrm>
                  <a:custGeom>
                    <a:avLst/>
                    <a:gdLst>
                      <a:gd name="T0" fmla="*/ 0 w 1224"/>
                      <a:gd name="T1" fmla="*/ 1361 h 1497"/>
                      <a:gd name="T2" fmla="*/ 136 w 1224"/>
                      <a:gd name="T3" fmla="*/ 1316 h 1497"/>
                      <a:gd name="T4" fmla="*/ 635 w 1224"/>
                      <a:gd name="T5" fmla="*/ 1407 h 1497"/>
                      <a:gd name="T6" fmla="*/ 1088 w 1224"/>
                      <a:gd name="T7" fmla="*/ 1044 h 1497"/>
                      <a:gd name="T8" fmla="*/ 1043 w 1224"/>
                      <a:gd name="T9" fmla="*/ 227 h 1497"/>
                      <a:gd name="T10" fmla="*/ 317 w 1224"/>
                      <a:gd name="T11" fmla="*/ 136 h 1497"/>
                      <a:gd name="T12" fmla="*/ 317 w 1224"/>
                      <a:gd name="T13" fmla="*/ 46 h 1497"/>
                      <a:gd name="T14" fmla="*/ 453 w 1224"/>
                      <a:gd name="T15" fmla="*/ 0 h 1497"/>
                      <a:gd name="T16" fmla="*/ 1134 w 1224"/>
                      <a:gd name="T17" fmla="*/ 91 h 1497"/>
                      <a:gd name="T18" fmla="*/ 1224 w 1224"/>
                      <a:gd name="T19" fmla="*/ 1134 h 1497"/>
                      <a:gd name="T20" fmla="*/ 861 w 1224"/>
                      <a:gd name="T21" fmla="*/ 1407 h 1497"/>
                      <a:gd name="T22" fmla="*/ 680 w 1224"/>
                      <a:gd name="T23" fmla="*/ 1497 h 1497"/>
                      <a:gd name="T24" fmla="*/ 0 w 1224"/>
                      <a:gd name="T25" fmla="*/ 1361 h 14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224" h="1497">
                        <a:moveTo>
                          <a:pt x="0" y="1361"/>
                        </a:moveTo>
                        <a:lnTo>
                          <a:pt x="136" y="1316"/>
                        </a:lnTo>
                        <a:lnTo>
                          <a:pt x="635" y="1407"/>
                        </a:lnTo>
                        <a:lnTo>
                          <a:pt x="1088" y="1044"/>
                        </a:lnTo>
                        <a:lnTo>
                          <a:pt x="1043" y="227"/>
                        </a:lnTo>
                        <a:lnTo>
                          <a:pt x="317" y="136"/>
                        </a:lnTo>
                        <a:lnTo>
                          <a:pt x="317" y="46"/>
                        </a:lnTo>
                        <a:lnTo>
                          <a:pt x="453" y="0"/>
                        </a:lnTo>
                        <a:lnTo>
                          <a:pt x="1134" y="91"/>
                        </a:lnTo>
                        <a:lnTo>
                          <a:pt x="1224" y="1134"/>
                        </a:lnTo>
                        <a:lnTo>
                          <a:pt x="861" y="1407"/>
                        </a:lnTo>
                        <a:lnTo>
                          <a:pt x="680" y="1497"/>
                        </a:lnTo>
                        <a:lnTo>
                          <a:pt x="0" y="136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6600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948" name="Freeform 52" descr="斜纹布"/>
                  <p:cNvSpPr>
                    <a:spLocks noChangeAspect="1"/>
                  </p:cNvSpPr>
                  <p:nvPr/>
                </p:nvSpPr>
                <p:spPr bwMode="auto">
                  <a:xfrm>
                    <a:off x="2925" y="1207"/>
                    <a:ext cx="998" cy="1225"/>
                  </a:xfrm>
                  <a:custGeom>
                    <a:avLst/>
                    <a:gdLst>
                      <a:gd name="T0" fmla="*/ 227 w 998"/>
                      <a:gd name="T1" fmla="*/ 0 h 1225"/>
                      <a:gd name="T2" fmla="*/ 227 w 998"/>
                      <a:gd name="T3" fmla="*/ 454 h 1225"/>
                      <a:gd name="T4" fmla="*/ 136 w 998"/>
                      <a:gd name="T5" fmla="*/ 590 h 1225"/>
                      <a:gd name="T6" fmla="*/ 454 w 998"/>
                      <a:gd name="T7" fmla="*/ 635 h 1225"/>
                      <a:gd name="T8" fmla="*/ 454 w 998"/>
                      <a:gd name="T9" fmla="*/ 817 h 1225"/>
                      <a:gd name="T10" fmla="*/ 227 w 998"/>
                      <a:gd name="T11" fmla="*/ 862 h 1225"/>
                      <a:gd name="T12" fmla="*/ 136 w 998"/>
                      <a:gd name="T13" fmla="*/ 1089 h 1225"/>
                      <a:gd name="T14" fmla="*/ 0 w 998"/>
                      <a:gd name="T15" fmla="*/ 1180 h 1225"/>
                      <a:gd name="T16" fmla="*/ 545 w 998"/>
                      <a:gd name="T17" fmla="*/ 1225 h 1225"/>
                      <a:gd name="T18" fmla="*/ 998 w 998"/>
                      <a:gd name="T19" fmla="*/ 908 h 1225"/>
                      <a:gd name="T20" fmla="*/ 953 w 998"/>
                      <a:gd name="T21" fmla="*/ 91 h 1225"/>
                      <a:gd name="T22" fmla="*/ 227 w 998"/>
                      <a:gd name="T23" fmla="*/ 0 h 1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98" h="1225">
                        <a:moveTo>
                          <a:pt x="227" y="0"/>
                        </a:moveTo>
                        <a:lnTo>
                          <a:pt x="227" y="454"/>
                        </a:lnTo>
                        <a:lnTo>
                          <a:pt x="136" y="590"/>
                        </a:lnTo>
                        <a:lnTo>
                          <a:pt x="454" y="635"/>
                        </a:lnTo>
                        <a:lnTo>
                          <a:pt x="454" y="817"/>
                        </a:lnTo>
                        <a:lnTo>
                          <a:pt x="227" y="862"/>
                        </a:lnTo>
                        <a:lnTo>
                          <a:pt x="136" y="1089"/>
                        </a:lnTo>
                        <a:lnTo>
                          <a:pt x="0" y="1180"/>
                        </a:lnTo>
                        <a:lnTo>
                          <a:pt x="545" y="1225"/>
                        </a:lnTo>
                        <a:lnTo>
                          <a:pt x="998" y="908"/>
                        </a:lnTo>
                        <a:lnTo>
                          <a:pt x="953" y="91"/>
                        </a:lnTo>
                        <a:lnTo>
                          <a:pt x="227" y="0"/>
                        </a:ln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80949" name="Group 53"/>
              <p:cNvGrpSpPr>
                <a:grpSpLocks noChangeAspect="1"/>
              </p:cNvGrpSpPr>
              <p:nvPr/>
            </p:nvGrpSpPr>
            <p:grpSpPr bwMode="auto">
              <a:xfrm>
                <a:off x="1066" y="210"/>
                <a:ext cx="1406" cy="1088"/>
                <a:chOff x="1066" y="210"/>
                <a:chExt cx="1406" cy="1088"/>
              </a:xfrm>
            </p:grpSpPr>
            <p:sp>
              <p:nvSpPr>
                <p:cNvPr id="80950" name="Freeform 54"/>
                <p:cNvSpPr>
                  <a:spLocks noChangeAspect="1"/>
                </p:cNvSpPr>
                <p:nvPr/>
              </p:nvSpPr>
              <p:spPr bwMode="auto">
                <a:xfrm>
                  <a:off x="1066" y="663"/>
                  <a:ext cx="816" cy="635"/>
                </a:xfrm>
                <a:custGeom>
                  <a:avLst/>
                  <a:gdLst>
                    <a:gd name="T0" fmla="*/ 816 w 816"/>
                    <a:gd name="T1" fmla="*/ 499 h 635"/>
                    <a:gd name="T2" fmla="*/ 635 w 816"/>
                    <a:gd name="T3" fmla="*/ 635 h 635"/>
                    <a:gd name="T4" fmla="*/ 45 w 816"/>
                    <a:gd name="T5" fmla="*/ 136 h 635"/>
                    <a:gd name="T6" fmla="*/ 0 w 816"/>
                    <a:gd name="T7" fmla="*/ 0 h 635"/>
                    <a:gd name="T8" fmla="*/ 816 w 816"/>
                    <a:gd name="T9" fmla="*/ 499 h 6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635">
                      <a:moveTo>
                        <a:pt x="816" y="499"/>
                      </a:moveTo>
                      <a:lnTo>
                        <a:pt x="635" y="635"/>
                      </a:lnTo>
                      <a:lnTo>
                        <a:pt x="45" y="136"/>
                      </a:lnTo>
                      <a:lnTo>
                        <a:pt x="0" y="0"/>
                      </a:lnTo>
                      <a:lnTo>
                        <a:pt x="816" y="49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951" name="Freeform 55"/>
                <p:cNvSpPr>
                  <a:spLocks noChangeAspect="1"/>
                </p:cNvSpPr>
                <p:nvPr/>
              </p:nvSpPr>
              <p:spPr bwMode="auto">
                <a:xfrm>
                  <a:off x="1474" y="210"/>
                  <a:ext cx="680" cy="907"/>
                </a:xfrm>
                <a:custGeom>
                  <a:avLst/>
                  <a:gdLst>
                    <a:gd name="T0" fmla="*/ 453 w 680"/>
                    <a:gd name="T1" fmla="*/ 907 h 907"/>
                    <a:gd name="T2" fmla="*/ 680 w 680"/>
                    <a:gd name="T3" fmla="*/ 771 h 907"/>
                    <a:gd name="T4" fmla="*/ 0 w 680"/>
                    <a:gd name="T5" fmla="*/ 0 h 907"/>
                    <a:gd name="T6" fmla="*/ 0 w 680"/>
                    <a:gd name="T7" fmla="*/ 136 h 907"/>
                    <a:gd name="T8" fmla="*/ 453 w 680"/>
                    <a:gd name="T9" fmla="*/ 907 h 9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0" h="907">
                      <a:moveTo>
                        <a:pt x="453" y="907"/>
                      </a:moveTo>
                      <a:lnTo>
                        <a:pt x="680" y="771"/>
                      </a:lnTo>
                      <a:lnTo>
                        <a:pt x="0" y="0"/>
                      </a:lnTo>
                      <a:lnTo>
                        <a:pt x="0" y="136"/>
                      </a:lnTo>
                      <a:lnTo>
                        <a:pt x="453" y="90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shade val="90980"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952" name="Freeform 56"/>
                <p:cNvSpPr>
                  <a:spLocks noChangeAspect="1"/>
                </p:cNvSpPr>
                <p:nvPr/>
              </p:nvSpPr>
              <p:spPr bwMode="auto">
                <a:xfrm>
                  <a:off x="2064" y="346"/>
                  <a:ext cx="408" cy="544"/>
                </a:xfrm>
                <a:custGeom>
                  <a:avLst/>
                  <a:gdLst>
                    <a:gd name="T0" fmla="*/ 226 w 408"/>
                    <a:gd name="T1" fmla="*/ 544 h 544"/>
                    <a:gd name="T2" fmla="*/ 408 w 408"/>
                    <a:gd name="T3" fmla="*/ 499 h 544"/>
                    <a:gd name="T4" fmla="*/ 90 w 408"/>
                    <a:gd name="T5" fmla="*/ 0 h 544"/>
                    <a:gd name="T6" fmla="*/ 0 w 408"/>
                    <a:gd name="T7" fmla="*/ 90 h 544"/>
                    <a:gd name="T8" fmla="*/ 226 w 408"/>
                    <a:gd name="T9" fmla="*/ 54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8" h="544">
                      <a:moveTo>
                        <a:pt x="226" y="544"/>
                      </a:moveTo>
                      <a:lnTo>
                        <a:pt x="408" y="499"/>
                      </a:lnTo>
                      <a:lnTo>
                        <a:pt x="90" y="0"/>
                      </a:lnTo>
                      <a:lnTo>
                        <a:pt x="0" y="90"/>
                      </a:lnTo>
                      <a:lnTo>
                        <a:pt x="226" y="54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tint val="78824"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80953" name="WordArt 57" descr="横条"/>
            <p:cNvSpPr>
              <a:spLocks noChangeArrowheads="1" noChangeShapeType="1" noTextEdit="1"/>
            </p:cNvSpPr>
            <p:nvPr/>
          </p:nvSpPr>
          <p:spPr bwMode="auto">
            <a:xfrm>
              <a:off x="416" y="37"/>
              <a:ext cx="1249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zh-CN" altLang="en-US" sz="6000" b="1" i="1" kern="10">
                  <a:ln w="9525">
                    <a:solidFill>
                      <a:schemeClr val="tx1"/>
                    </a:solidFill>
                    <a:round/>
                  </a:ln>
                  <a:blipFill dpi="0" rotWithShape="0">
                    <a:blip r:embed="rId6"/>
                    <a:srcRect/>
                    <a:stretch>
                      <a:fillRect/>
                    </a:stretch>
                  </a:blipFill>
                  <a:effectLst>
                    <a:prstShdw prst="shdw17" dist="17961" dir="2700000">
                      <a:schemeClr val="tx1">
                        <a:gamma/>
                        <a:shade val="60000"/>
                        <a:invGamma/>
                      </a:schemeClr>
                    </a:prstShdw>
                  </a:effectLst>
                  <a:latin typeface="华文新魏" panose="02010800040101010101" charset="-122"/>
                  <a:ea typeface="华文新魏" panose="02010800040101010101" charset="-122"/>
                </a:rPr>
                <a:t>例题分析</a:t>
              </a:r>
            </a:p>
          </p:txBody>
        </p:sp>
        <p:sp>
          <p:nvSpPr>
            <p:cNvPr id="80954" name="Text Box 58"/>
            <p:cNvSpPr txBox="1">
              <a:spLocks noChangeArrowheads="1"/>
            </p:cNvSpPr>
            <p:nvPr/>
          </p:nvSpPr>
          <p:spPr bwMode="auto">
            <a:xfrm>
              <a:off x="703" y="284"/>
              <a:ext cx="587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endParaRPr lang="zh-CN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黑体" panose="02010609060101010101" pitchFamily="2" charset="-122"/>
                <a:sym typeface="Wingdings" panose="05000000000000000000" pitchFamily="2" charset="2"/>
              </a:endParaRPr>
            </a:p>
          </p:txBody>
        </p:sp>
      </p:grpSp>
      <p:graphicFrame>
        <p:nvGraphicFramePr>
          <p:cNvPr id="80959" name="Object 6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295400" y="1752600"/>
          <a:ext cx="838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4" name="公式" r:id="rId7" imgW="228600" imgH="190500" progId="Equation.3">
                  <p:embed/>
                </p:oleObj>
              </mc:Choice>
              <mc:Fallback>
                <p:oleObj name="公式" r:id="rId7" imgW="228600" imgH="1905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52600"/>
                        <a:ext cx="8382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61" name="Object 6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140075" y="1828800"/>
          <a:ext cx="110966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5" name="公式" r:id="rId9" imgW="393700" imgH="228600" progId="Equation.3">
                  <p:embed/>
                </p:oleObj>
              </mc:Choice>
              <mc:Fallback>
                <p:oleObj name="公式" r:id="rId9" imgW="393700" imgH="22860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1828800"/>
                        <a:ext cx="110966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64" name="Object 6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57800" y="1828800"/>
          <a:ext cx="14478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6" name="公式" r:id="rId11" imgW="444500" imgH="228600" progId="Equation.3">
                  <p:embed/>
                </p:oleObj>
              </mc:Choice>
              <mc:Fallback>
                <p:oleObj name="公式" r:id="rId11" imgW="444500" imgH="2286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828800"/>
                        <a:ext cx="14478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67" name="Object 7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81000" y="3429000"/>
          <a:ext cx="57150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7" name="公式" r:id="rId13" imgW="1993900" imgH="393700" progId="Equation.3">
                  <p:embed/>
                </p:oleObj>
              </mc:Choice>
              <mc:Fallback>
                <p:oleObj name="公式" r:id="rId13" imgW="1993900" imgH="3937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429000"/>
                        <a:ext cx="571500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533400" y="304800"/>
            <a:ext cx="65849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3600">
                <a:latin typeface="楷体_GB2312" pitchFamily="49" charset="-122"/>
                <a:ea typeface="楷体_GB2312" pitchFamily="49" charset="-122"/>
              </a:rPr>
              <a:t>     现在</a:t>
            </a:r>
            <a:r>
              <a:rPr lang="en-GB" altLang="zh-CN" sz="360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GB" sz="3600">
                <a:latin typeface="楷体_GB2312" pitchFamily="49" charset="-122"/>
                <a:ea typeface="楷体_GB2312" pitchFamily="49" charset="-122"/>
              </a:rPr>
              <a:t>我们已经引进了零指</a:t>
            </a:r>
          </a:p>
          <a:p>
            <a:pPr algn="l"/>
            <a:r>
              <a:rPr lang="zh-CN" altLang="en-GB" sz="3600">
                <a:latin typeface="楷体_GB2312" pitchFamily="49" charset="-122"/>
                <a:ea typeface="楷体_GB2312" pitchFamily="49" charset="-122"/>
              </a:rPr>
              <a:t>数幂和负整指数幂，指数的范围</a:t>
            </a:r>
          </a:p>
          <a:p>
            <a:pPr algn="l"/>
            <a:r>
              <a:rPr lang="zh-CN" altLang="en-GB" sz="3600">
                <a:latin typeface="楷体_GB2312" pitchFamily="49" charset="-122"/>
                <a:ea typeface="楷体_GB2312" pitchFamily="49" charset="-122"/>
              </a:rPr>
              <a:t>已经扩大到了全体整数．过去所</a:t>
            </a:r>
          </a:p>
          <a:p>
            <a:pPr algn="l"/>
            <a:r>
              <a:rPr lang="zh-CN" altLang="en-GB" sz="3600">
                <a:latin typeface="楷体_GB2312" pitchFamily="49" charset="-122"/>
                <a:ea typeface="楷体_GB2312" pitchFamily="49" charset="-122"/>
              </a:rPr>
              <a:t>说的正整数幂的性质也能应用到</a:t>
            </a:r>
          </a:p>
          <a:p>
            <a:pPr algn="l"/>
            <a:r>
              <a:rPr lang="zh-CN" altLang="en-GB" sz="3600">
                <a:latin typeface="楷体_GB2312" pitchFamily="49" charset="-122"/>
                <a:ea typeface="楷体_GB2312" pitchFamily="49" charset="-122"/>
              </a:rPr>
              <a:t>负指数与负指数之间的运算，负</a:t>
            </a:r>
          </a:p>
          <a:p>
            <a:pPr algn="l"/>
            <a:r>
              <a:rPr lang="zh-CN" altLang="en-GB" sz="3600">
                <a:latin typeface="楷体_GB2312" pitchFamily="49" charset="-122"/>
                <a:ea typeface="楷体_GB2312" pitchFamily="49" charset="-122"/>
              </a:rPr>
              <a:t>指数与正指数之间的运算</a:t>
            </a:r>
            <a:r>
              <a:rPr lang="en-GB" altLang="zh-CN" sz="3600">
                <a:latin typeface="楷体_GB2312" pitchFamily="49" charset="-122"/>
                <a:ea typeface="楷体_GB2312" pitchFamily="49" charset="-122"/>
              </a:rPr>
              <a:t>. </a:t>
            </a:r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685800" y="3733800"/>
          <a:ext cx="356076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1" name="公式" r:id="rId3" imgW="1130300" imgH="228600" progId="Equation.3">
                  <p:embed/>
                </p:oleObj>
              </mc:Choice>
              <mc:Fallback>
                <p:oleObj name="公式" r:id="rId3" imgW="11303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3560763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4648200" y="4572000"/>
          <a:ext cx="35814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2" name="公式" r:id="rId5" imgW="1206500" imgH="228600" progId="Equation.3">
                  <p:embed/>
                </p:oleObj>
              </mc:Choice>
              <mc:Fallback>
                <p:oleObj name="公式" r:id="rId5" imgW="12065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572000"/>
                        <a:ext cx="3581400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2" name="Object 10"/>
          <p:cNvGraphicFramePr>
            <a:graphicFrameLocks noGrp="1" noChangeAspect="1"/>
          </p:cNvGraphicFramePr>
          <p:nvPr>
            <p:ph sz="half" idx="1"/>
          </p:nvPr>
        </p:nvGraphicFramePr>
        <p:xfrm>
          <a:off x="4648200" y="3733800"/>
          <a:ext cx="33528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3" name="公式" r:id="rId7" imgW="1181100" imgH="228600" progId="Equation.3">
                  <p:embed/>
                </p:oleObj>
              </mc:Choice>
              <mc:Fallback>
                <p:oleObj name="公式" r:id="rId7" imgW="11811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733800"/>
                        <a:ext cx="33528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4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" y="4648200"/>
          <a:ext cx="29718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4" name="公式" r:id="rId9" imgW="1016000" imgH="228600" progId="Equation.3">
                  <p:embed/>
                </p:oleObj>
              </mc:Choice>
              <mc:Fallback>
                <p:oleObj name="公式" r:id="rId9" imgW="10160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29718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304800" y="381000"/>
            <a:ext cx="20224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4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归纳</a:t>
            </a:r>
            <a:r>
              <a:rPr lang="en-GB" altLang="zh-CN" sz="4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en-GB" altLang="zh-CN" sz="48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2790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86023" name="Group 7"/>
          <p:cNvGrpSpPr/>
          <p:nvPr/>
        </p:nvGrpSpPr>
        <p:grpSpPr bwMode="auto">
          <a:xfrm>
            <a:off x="457200" y="1524000"/>
            <a:ext cx="8275638" cy="3149600"/>
            <a:chOff x="336" y="960"/>
            <a:chExt cx="5213" cy="1984"/>
          </a:xfrm>
        </p:grpSpPr>
        <p:graphicFrame>
          <p:nvGraphicFramePr>
            <p:cNvPr id="86020" name="Object 4"/>
            <p:cNvGraphicFramePr>
              <a:graphicFrameLocks noChangeAspect="1"/>
            </p:cNvGraphicFramePr>
            <p:nvPr/>
          </p:nvGraphicFramePr>
          <p:xfrm>
            <a:off x="336" y="960"/>
            <a:ext cx="2976" cy="1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29" name="公式" r:id="rId3" imgW="1333500" imgH="889000" progId="Equation.3">
                    <p:embed/>
                  </p:oleObj>
                </mc:Choice>
                <mc:Fallback>
                  <p:oleObj name="公式" r:id="rId3" imgW="1333500" imgH="8890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960"/>
                          <a:ext cx="2976" cy="19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022" name="Rectangle 6"/>
            <p:cNvSpPr>
              <a:spLocks noChangeArrowheads="1"/>
            </p:cNvSpPr>
            <p:nvPr/>
          </p:nvSpPr>
          <p:spPr bwMode="auto">
            <a:xfrm>
              <a:off x="3408" y="1776"/>
              <a:ext cx="214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GB" altLang="zh-CN" sz="3600" b="1">
                  <a:latin typeface="楷体_GB2312" pitchFamily="49" charset="-122"/>
                  <a:ea typeface="楷体_GB2312" pitchFamily="49" charset="-122"/>
                </a:rPr>
                <a:t>(m,n</a:t>
              </a:r>
              <a:r>
                <a:rPr lang="zh-CN" altLang="en-GB" sz="3600" b="1">
                  <a:latin typeface="楷体_GB2312" pitchFamily="49" charset="-122"/>
                  <a:ea typeface="楷体_GB2312" pitchFamily="49" charset="-122"/>
                </a:rPr>
                <a:t>都为整数</a:t>
              </a:r>
              <a:r>
                <a:rPr lang="en-GB" altLang="zh-CN" sz="3600" b="1">
                  <a:latin typeface="楷体_GB2312" pitchFamily="49" charset="-122"/>
                  <a:ea typeface="楷体_GB2312" pitchFamily="49" charset="-122"/>
                </a:rPr>
                <a:t>)</a:t>
              </a:r>
              <a:r>
                <a:rPr lang="en-GB" altLang="zh-CN" sz="3600">
                  <a:latin typeface="楷体_GB2312" pitchFamily="49" charset="-122"/>
                  <a:ea typeface="楷体_GB2312" pitchFamily="49" charset="-122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87052" name="Group 12"/>
          <p:cNvGrpSpPr/>
          <p:nvPr/>
        </p:nvGrpSpPr>
        <p:grpSpPr bwMode="auto">
          <a:xfrm>
            <a:off x="0" y="381000"/>
            <a:ext cx="9204325" cy="2198688"/>
            <a:chOff x="0" y="528"/>
            <a:chExt cx="5798" cy="1385"/>
          </a:xfrm>
        </p:grpSpPr>
        <p:sp>
          <p:nvSpPr>
            <p:cNvPr id="87043" name="Rectangle 3"/>
            <p:cNvSpPr>
              <a:spLocks noChangeArrowheads="1"/>
            </p:cNvSpPr>
            <p:nvPr/>
          </p:nvSpPr>
          <p:spPr bwMode="auto">
            <a:xfrm>
              <a:off x="0" y="528"/>
              <a:ext cx="57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zh-CN" altLang="en-GB" sz="2800" b="1">
                  <a:solidFill>
                    <a:srgbClr val="003366"/>
                  </a:solidFill>
                  <a:latin typeface="楷体_GB2312" pitchFamily="49" charset="-122"/>
                  <a:ea typeface="楷体_GB2312" pitchFamily="49" charset="-122"/>
                </a:rPr>
                <a:t>例</a:t>
              </a:r>
              <a:r>
                <a:rPr lang="en-GB" altLang="zh-CN" sz="2800" b="1">
                  <a:solidFill>
                    <a:srgbClr val="003366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r>
                <a:rPr lang="zh-CN" altLang="en-GB" sz="2800" b="1">
                  <a:solidFill>
                    <a:srgbClr val="003366"/>
                  </a:solidFill>
                  <a:latin typeface="楷体_GB2312" pitchFamily="49" charset="-122"/>
                  <a:ea typeface="楷体_GB2312" pitchFamily="49" charset="-122"/>
                </a:rPr>
                <a:t>：计算（要求结果化为只含正整数指数幂的形式。）</a:t>
              </a:r>
            </a:p>
          </p:txBody>
        </p:sp>
        <p:graphicFrame>
          <p:nvGraphicFramePr>
            <p:cNvPr id="87044" name="Object 4"/>
            <p:cNvGraphicFramePr>
              <a:graphicFrameLocks noChangeAspect="1"/>
            </p:cNvGraphicFramePr>
            <p:nvPr/>
          </p:nvGraphicFramePr>
          <p:xfrm>
            <a:off x="288" y="1008"/>
            <a:ext cx="1872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87" name="公式" r:id="rId3" imgW="1104900" imgH="228600" progId="Equation.3">
                    <p:embed/>
                  </p:oleObj>
                </mc:Choice>
                <mc:Fallback>
                  <p:oleObj name="公式" r:id="rId3" imgW="110490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008"/>
                          <a:ext cx="1872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7046" name="Object 6"/>
            <p:cNvGraphicFramePr>
              <a:graphicFrameLocks noChangeAspect="1"/>
            </p:cNvGraphicFramePr>
            <p:nvPr/>
          </p:nvGraphicFramePr>
          <p:xfrm>
            <a:off x="2832" y="960"/>
            <a:ext cx="2416" cy="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88" name="公式" r:id="rId5" imgW="1397000" imgH="228600" progId="Equation.3">
                    <p:embed/>
                  </p:oleObj>
                </mc:Choice>
                <mc:Fallback>
                  <p:oleObj name="公式" r:id="rId5" imgW="139700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960"/>
                          <a:ext cx="2416" cy="3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7048" name="Object 8"/>
            <p:cNvGraphicFramePr>
              <a:graphicFrameLocks noChangeAspect="1"/>
            </p:cNvGraphicFramePr>
            <p:nvPr/>
          </p:nvGraphicFramePr>
          <p:xfrm>
            <a:off x="336" y="1488"/>
            <a:ext cx="1512" cy="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89" name="公式" r:id="rId7" imgW="825500" imgH="228600" progId="Equation.3">
                    <p:embed/>
                  </p:oleObj>
                </mc:Choice>
                <mc:Fallback>
                  <p:oleObj name="公式" r:id="rId7" imgW="825500" imgH="228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1488"/>
                          <a:ext cx="1512" cy="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7050" name="Object 10"/>
            <p:cNvGraphicFramePr>
              <a:graphicFrameLocks noChangeAspect="1"/>
            </p:cNvGraphicFramePr>
            <p:nvPr/>
          </p:nvGraphicFramePr>
          <p:xfrm>
            <a:off x="2832" y="1488"/>
            <a:ext cx="2520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90" name="公式" r:id="rId9" imgW="1435100" imgH="228600" progId="Equation.3">
                    <p:embed/>
                  </p:oleObj>
                </mc:Choice>
                <mc:Fallback>
                  <p:oleObj name="公式" r:id="rId9" imgW="1435100" imgH="228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1488"/>
                          <a:ext cx="2520" cy="4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7053" name="Object 13"/>
          <p:cNvGraphicFramePr>
            <a:graphicFrameLocks noChangeAspect="1"/>
          </p:cNvGraphicFramePr>
          <p:nvPr/>
        </p:nvGraphicFramePr>
        <p:xfrm>
          <a:off x="152400" y="2590800"/>
          <a:ext cx="76962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1" name="Microsoft 公式 3.0" r:id="rId11" imgW="3314700" imgH="393700" progId="Equation.3">
                  <p:embed/>
                </p:oleObj>
              </mc:Choice>
              <mc:Fallback>
                <p:oleObj name="Microsoft 公式 3.0" r:id="rId11" imgW="33147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90800"/>
                        <a:ext cx="7696200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609600" y="3581400"/>
          <a:ext cx="8015288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2" name="公式" r:id="rId13" imgW="3771900" imgH="419100" progId="Equation.3">
                  <p:embed/>
                </p:oleObj>
              </mc:Choice>
              <mc:Fallback>
                <p:oleObj name="公式" r:id="rId13" imgW="3771900" imgH="419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81400"/>
                        <a:ext cx="8015288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7057" name="Object 17"/>
          <p:cNvGraphicFramePr>
            <a:graphicFrameLocks noChangeAspect="1"/>
          </p:cNvGraphicFramePr>
          <p:nvPr/>
        </p:nvGraphicFramePr>
        <p:xfrm>
          <a:off x="609600" y="4419600"/>
          <a:ext cx="45720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3" name="公式" r:id="rId15" imgW="1981200" imgH="419100" progId="Equation.3">
                  <p:embed/>
                </p:oleObj>
              </mc:Choice>
              <mc:Fallback>
                <p:oleObj name="公式" r:id="rId15" imgW="1981200" imgH="419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4572000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7059" name="Object 19"/>
          <p:cNvGraphicFramePr>
            <a:graphicFrameLocks noChangeAspect="1"/>
          </p:cNvGraphicFramePr>
          <p:nvPr/>
        </p:nvGraphicFramePr>
        <p:xfrm>
          <a:off x="533400" y="5286375"/>
          <a:ext cx="78486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4" name="公式" r:id="rId17" imgW="3505200" imgH="419100" progId="Equation.3">
                  <p:embed/>
                </p:oleObj>
              </mc:Choice>
              <mc:Fallback>
                <p:oleObj name="公式" r:id="rId17" imgW="3505200" imgH="4191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286375"/>
                        <a:ext cx="78486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2" name="Group 22"/>
          <p:cNvGrpSpPr/>
          <p:nvPr/>
        </p:nvGrpSpPr>
        <p:grpSpPr bwMode="auto">
          <a:xfrm>
            <a:off x="381000" y="304800"/>
            <a:ext cx="5705475" cy="2605088"/>
            <a:chOff x="240" y="192"/>
            <a:chExt cx="3594" cy="1641"/>
          </a:xfrm>
        </p:grpSpPr>
        <p:graphicFrame>
          <p:nvGraphicFramePr>
            <p:cNvPr id="81939" name="Object 19"/>
            <p:cNvGraphicFramePr>
              <a:graphicFrameLocks noChangeAspect="1"/>
            </p:cNvGraphicFramePr>
            <p:nvPr/>
          </p:nvGraphicFramePr>
          <p:xfrm>
            <a:off x="1296" y="720"/>
            <a:ext cx="2016" cy="5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03" name="公式" r:id="rId3" imgW="1345565" imgH="393700" progId="Equation.3">
                    <p:embed/>
                  </p:oleObj>
                </mc:Choice>
                <mc:Fallback>
                  <p:oleObj name="公式" r:id="rId3" imgW="1345565" imgH="3937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720"/>
                          <a:ext cx="2016" cy="5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38" name="Object 18"/>
            <p:cNvGraphicFramePr>
              <a:graphicFrameLocks noChangeAspect="1"/>
            </p:cNvGraphicFramePr>
            <p:nvPr/>
          </p:nvGraphicFramePr>
          <p:xfrm>
            <a:off x="1219" y="1429"/>
            <a:ext cx="2615" cy="4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04" name="公式" r:id="rId5" imgW="1498600" imgH="228600" progId="Equation.3">
                    <p:embed/>
                  </p:oleObj>
                </mc:Choice>
                <mc:Fallback>
                  <p:oleObj name="公式" r:id="rId5" imgW="1498600" imgH="2286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" y="1429"/>
                          <a:ext cx="2615" cy="4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40" name="Rectangle 20"/>
            <p:cNvSpPr>
              <a:spLocks noChangeArrowheads="1"/>
            </p:cNvSpPr>
            <p:nvPr/>
          </p:nvSpPr>
          <p:spPr bwMode="auto">
            <a:xfrm>
              <a:off x="240" y="192"/>
              <a:ext cx="1465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indent="304800" algn="l"/>
              <a:r>
                <a:rPr lang="zh-CN" altLang="en-GB" sz="3200" b="1"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例</a:t>
              </a:r>
              <a:r>
                <a:rPr lang="en-GB" altLang="zh-CN" sz="3200" b="1"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4</a:t>
              </a:r>
              <a:r>
                <a:rPr lang="zh-CN" altLang="en-GB" sz="3200" b="1"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计算：</a:t>
              </a:r>
            </a:p>
            <a:p>
              <a:pPr indent="304800" algn="l"/>
              <a:endParaRPr lang="zh-CN" altLang="en-GB" sz="3200" b="1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endParaRPr>
            </a:p>
            <a:p>
              <a:pPr indent="304800" algn="l" eaLnBrk="0" hangingPunct="0"/>
              <a:r>
                <a:rPr lang="zh-CN" altLang="en-GB" sz="3200" b="1"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（</a:t>
              </a:r>
              <a:r>
                <a:rPr lang="en-GB" altLang="zh-CN" sz="3200" b="1"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1</a:t>
              </a:r>
              <a:r>
                <a:rPr lang="zh-CN" altLang="en-GB" sz="3200" b="1"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）</a:t>
              </a:r>
            </a:p>
          </p:txBody>
        </p:sp>
        <p:sp>
          <p:nvSpPr>
            <p:cNvPr id="81941" name="Rectangle 21"/>
            <p:cNvSpPr>
              <a:spLocks noChangeArrowheads="1"/>
            </p:cNvSpPr>
            <p:nvPr/>
          </p:nvSpPr>
          <p:spPr bwMode="auto">
            <a:xfrm>
              <a:off x="432" y="1152"/>
              <a:ext cx="81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zh-CN" altLang="en-GB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（</a:t>
              </a:r>
              <a:r>
                <a:rPr lang="en-GB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zh-CN" altLang="en-GB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  <a:endParaRPr lang="zh-CN" altLang="en-GB" sz="3200" b="1"/>
            </a:p>
          </p:txBody>
        </p:sp>
      </p:grpSp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1946" name="Object 26"/>
          <p:cNvGraphicFramePr>
            <a:graphicFrameLocks noChangeAspect="1"/>
          </p:cNvGraphicFramePr>
          <p:nvPr/>
        </p:nvGraphicFramePr>
        <p:xfrm>
          <a:off x="0" y="2846388"/>
          <a:ext cx="43434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5" name="公式" r:id="rId7" imgW="1892300" imgH="393700" progId="Equation.3">
                  <p:embed/>
                </p:oleObj>
              </mc:Choice>
              <mc:Fallback>
                <p:oleObj name="公式" r:id="rId7" imgW="1892300" imgH="3937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46388"/>
                        <a:ext cx="4343400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9" name="Rectangle 29"/>
          <p:cNvSpPr>
            <a:spLocks noChangeArrowheads="1"/>
          </p:cNvSpPr>
          <p:nvPr/>
        </p:nvSpPr>
        <p:spPr bwMode="auto">
          <a:xfrm>
            <a:off x="-30480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1948" name="Object 28"/>
          <p:cNvGraphicFramePr>
            <a:graphicFrameLocks noChangeAspect="1"/>
          </p:cNvGraphicFramePr>
          <p:nvPr/>
        </p:nvGraphicFramePr>
        <p:xfrm>
          <a:off x="1066800" y="3733800"/>
          <a:ext cx="3124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6" name="公式" r:id="rId9" imgW="1346200" imgH="228600" progId="Equation.3">
                  <p:embed/>
                </p:oleObj>
              </mc:Choice>
              <mc:Fallback>
                <p:oleObj name="公式" r:id="rId9" imgW="134620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33800"/>
                        <a:ext cx="3124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30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90600" y="4267200"/>
          <a:ext cx="25146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7" name="公式" r:id="rId11" imgW="926465" imgH="203200" progId="Equation.3">
                  <p:embed/>
                </p:oleObj>
              </mc:Choice>
              <mc:Fallback>
                <p:oleObj name="公式" r:id="rId11" imgW="926465" imgH="2032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251460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2" name="Object 3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66800" y="4800600"/>
          <a:ext cx="19050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8" name="公式" r:id="rId13" imgW="1016000" imgH="393700" progId="Equation.3">
                  <p:embed/>
                </p:oleObj>
              </mc:Choice>
              <mc:Fallback>
                <p:oleObj name="公式" r:id="rId13" imgW="1016000" imgH="3937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00600"/>
                        <a:ext cx="190500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5" name="Object 3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43000" y="5638800"/>
          <a:ext cx="1295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9" name="公式" r:id="rId15" imgW="698500" imgH="393700" progId="Equation.3">
                  <p:embed/>
                </p:oleObj>
              </mc:Choice>
              <mc:Fallback>
                <p:oleObj name="公式" r:id="rId15" imgW="698500" imgH="3937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638800"/>
                        <a:ext cx="12954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8" name="Object 3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648200" y="2990850"/>
          <a:ext cx="41148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0" name="公式" r:id="rId17" imgW="1676400" imgH="228600" progId="Equation.3">
                  <p:embed/>
                </p:oleObj>
              </mc:Choice>
              <mc:Fallback>
                <p:oleObj name="公式" r:id="rId17" imgW="167640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990850"/>
                        <a:ext cx="41148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1" name="Object 41"/>
          <p:cNvGraphicFramePr>
            <a:graphicFrameLocks noChangeAspect="1"/>
          </p:cNvGraphicFramePr>
          <p:nvPr/>
        </p:nvGraphicFramePr>
        <p:xfrm>
          <a:off x="5105400" y="3657600"/>
          <a:ext cx="28956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1" name="公式" r:id="rId19" imgW="1040765" imgH="203200" progId="Equation.3">
                  <p:embed/>
                </p:oleObj>
              </mc:Choice>
              <mc:Fallback>
                <p:oleObj name="公式" r:id="rId19" imgW="1040765" imgH="2032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657600"/>
                        <a:ext cx="28956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2" name="Object 42"/>
          <p:cNvGraphicFramePr>
            <a:graphicFrameLocks noChangeAspect="1"/>
          </p:cNvGraphicFramePr>
          <p:nvPr/>
        </p:nvGraphicFramePr>
        <p:xfrm>
          <a:off x="5105400" y="4267200"/>
          <a:ext cx="1828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2" name="公式" r:id="rId21" imgW="596900" imgH="203200" progId="Equation.3">
                  <p:embed/>
                </p:oleObj>
              </mc:Choice>
              <mc:Fallback>
                <p:oleObj name="公式" r:id="rId21" imgW="596900" imgH="2032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67200"/>
                        <a:ext cx="1828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3" name="Object 43"/>
          <p:cNvGraphicFramePr>
            <a:graphicFrameLocks noChangeAspect="1"/>
          </p:cNvGraphicFramePr>
          <p:nvPr/>
        </p:nvGraphicFramePr>
        <p:xfrm>
          <a:off x="5105400" y="48768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3" name="公式" r:id="rId23" imgW="405765" imgH="203200" progId="Equation.3">
                  <p:embed/>
                </p:oleObj>
              </mc:Choice>
              <mc:Fallback>
                <p:oleObj name="公式" r:id="rId23" imgW="405765" imgH="2032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876800"/>
                        <a:ext cx="1219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4" name="Object 44"/>
          <p:cNvGraphicFramePr>
            <a:graphicFrameLocks noChangeAspect="1"/>
          </p:cNvGraphicFramePr>
          <p:nvPr/>
        </p:nvGraphicFramePr>
        <p:xfrm>
          <a:off x="5181600" y="5486400"/>
          <a:ext cx="1676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4" name="公式" r:id="rId25" imgW="786765" imgH="393700" progId="Equation.3">
                  <p:embed/>
                </p:oleObj>
              </mc:Choice>
              <mc:Fallback>
                <p:oleObj name="公式" r:id="rId25" imgW="786765" imgH="3937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486400"/>
                        <a:ext cx="1676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1676400" y="1905000"/>
          <a:ext cx="34290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6" r:id="rId3" imgW="1054100" imgH="292100" progId="Equation.DSMT4">
                  <p:embed/>
                </p:oleObj>
              </mc:Choice>
              <mc:Fallback>
                <p:oleObj r:id="rId3" imgW="1054100" imgH="292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05000"/>
                        <a:ext cx="3429000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533400" y="2819400"/>
            <a:ext cx="5462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、 负整数指数幂的意义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914400" y="3505200"/>
          <a:ext cx="57912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7" r:id="rId5" imgW="1739900" imgH="393700" progId="Equation.DSMT4">
                  <p:embed/>
                </p:oleObj>
              </mc:Choice>
              <mc:Fallback>
                <p:oleObj r:id="rId5" imgW="17399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5791200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304800" y="304800"/>
            <a:ext cx="7291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4000" b="1" i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小结：谈谈本节课的收获？</a:t>
            </a: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533400" y="1219200"/>
            <a:ext cx="4314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、 零指数幂的意义</a:t>
            </a: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609600" y="4724400"/>
            <a:ext cx="8077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GB" altLang="zh-CN" sz="36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GB" sz="3600" b="1" dirty="0">
                <a:latin typeface="楷体_GB2312" pitchFamily="49" charset="-122"/>
                <a:ea typeface="楷体_GB2312" pitchFamily="49" charset="-122"/>
              </a:rPr>
              <a:t>、引进了零指数幂和负整数幂，指数的范围扩大到了全体整数，幂的性质仍然成立。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3" grpId="0"/>
      <p:bldP spid="121865" grpId="0"/>
      <p:bldP spid="1218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228600" y="152400"/>
            <a:ext cx="3382963" cy="719138"/>
          </a:xfrm>
          <a:prstGeom prst="rect">
            <a:avLst/>
          </a:prstGeom>
          <a:solidFill>
            <a:srgbClr val="2F2FFF"/>
          </a:solidFill>
          <a:ln w="38100">
            <a:solidFill>
              <a:srgbClr val="99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kumimoji="1" lang="zh-CN" altLang="en-US" sz="3600" b="1" dirty="0">
                <a:solidFill>
                  <a:srgbClr val="66FFFF"/>
                </a:solidFill>
                <a:latin typeface="Times New Roman" panose="02020603050405020304" pitchFamily="18" charset="0"/>
              </a:rPr>
              <a:t>一 、复习提问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04800" y="990600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．回忆正整数指数幂的运算性质：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28600" y="1647825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）同底数的幂的乘法：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72717" name="Group 13"/>
          <p:cNvGrpSpPr/>
          <p:nvPr/>
        </p:nvGrpSpPr>
        <p:grpSpPr bwMode="auto">
          <a:xfrm>
            <a:off x="1219200" y="2266950"/>
            <a:ext cx="5000625" cy="519113"/>
            <a:chOff x="672" y="1455"/>
            <a:chExt cx="3150" cy="327"/>
          </a:xfrm>
        </p:grpSpPr>
        <p:graphicFrame>
          <p:nvGraphicFramePr>
            <p:cNvPr id="72714" name="Object 10"/>
            <p:cNvGraphicFramePr>
              <a:graphicFrameLocks noChangeAspect="1"/>
            </p:cNvGraphicFramePr>
            <p:nvPr/>
          </p:nvGraphicFramePr>
          <p:xfrm>
            <a:off x="672" y="1467"/>
            <a:ext cx="1344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52" name="公式" r:id="rId3" imgW="661035" imgH="443865" progId="Equation.3">
                    <p:embed/>
                  </p:oleObj>
                </mc:Choice>
                <mc:Fallback>
                  <p:oleObj name="公式" r:id="rId3" imgW="661035" imgH="443865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467"/>
                          <a:ext cx="1344" cy="2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716" name="Text Box 12"/>
            <p:cNvSpPr txBox="1">
              <a:spLocks noChangeArrowheads="1"/>
            </p:cNvSpPr>
            <p:nvPr/>
          </p:nvSpPr>
          <p:spPr bwMode="auto">
            <a:xfrm>
              <a:off x="2016" y="1455"/>
              <a:ext cx="18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2800" b="1" dirty="0">
                  <a:latin typeface="楷体_GB2312" pitchFamily="49" charset="-122"/>
                  <a:ea typeface="楷体_GB2312" pitchFamily="49" charset="-122"/>
                </a:rPr>
                <a:t>(</a:t>
              </a:r>
              <a:r>
                <a:rPr lang="en-US" altLang="zh-CN" sz="2800" b="1" dirty="0" err="1">
                  <a:latin typeface="楷体_GB2312" pitchFamily="49" charset="-122"/>
                  <a:ea typeface="楷体_GB2312" pitchFamily="49" charset="-122"/>
                </a:rPr>
                <a:t>m,n</a:t>
              </a:r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是正整数</a:t>
              </a:r>
              <a:r>
                <a:rPr lang="en-US" altLang="zh-CN" sz="2800" b="1" dirty="0">
                  <a:latin typeface="楷体_GB2312" pitchFamily="49" charset="-122"/>
                  <a:ea typeface="楷体_GB2312" pitchFamily="49" charset="-122"/>
                </a:rPr>
                <a:t>)</a:t>
              </a:r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；</a:t>
              </a:r>
            </a:p>
          </p:txBody>
        </p:sp>
      </p:grp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228600" y="2743200"/>
            <a:ext cx="3244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）幂的乘方：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72722" name="Group 18"/>
          <p:cNvGrpSpPr/>
          <p:nvPr/>
        </p:nvGrpSpPr>
        <p:grpSpPr bwMode="auto">
          <a:xfrm>
            <a:off x="1143000" y="3300413"/>
            <a:ext cx="5062538" cy="595312"/>
            <a:chOff x="768" y="1887"/>
            <a:chExt cx="2877" cy="375"/>
          </a:xfrm>
        </p:grpSpPr>
        <p:graphicFrame>
          <p:nvGraphicFramePr>
            <p:cNvPr id="72719" name="Object 15"/>
            <p:cNvGraphicFramePr>
              <a:graphicFrameLocks noChangeAspect="1"/>
            </p:cNvGraphicFramePr>
            <p:nvPr/>
          </p:nvGraphicFramePr>
          <p:xfrm>
            <a:off x="768" y="1920"/>
            <a:ext cx="1152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53" name="公式" r:id="rId5" imgW="655320" imgH="347345" progId="Equation.3">
                    <p:embed/>
                  </p:oleObj>
                </mc:Choice>
                <mc:Fallback>
                  <p:oleObj name="公式" r:id="rId5" imgW="655320" imgH="347345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920"/>
                          <a:ext cx="1152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721" name="Rectangle 17"/>
            <p:cNvSpPr>
              <a:spLocks noChangeArrowheads="1"/>
            </p:cNvSpPr>
            <p:nvPr/>
          </p:nvSpPr>
          <p:spPr bwMode="auto">
            <a:xfrm>
              <a:off x="2016" y="1887"/>
              <a:ext cx="16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2800" b="1" dirty="0">
                  <a:latin typeface="楷体_GB2312" pitchFamily="49" charset="-122"/>
                  <a:ea typeface="楷体_GB2312" pitchFamily="49" charset="-122"/>
                </a:rPr>
                <a:t>(</a:t>
              </a:r>
              <a:r>
                <a:rPr lang="en-US" altLang="zh-CN" sz="2800" b="1" dirty="0" err="1">
                  <a:latin typeface="楷体_GB2312" pitchFamily="49" charset="-122"/>
                  <a:ea typeface="楷体_GB2312" pitchFamily="49" charset="-122"/>
                </a:rPr>
                <a:t>m,n</a:t>
              </a:r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是正整数</a:t>
              </a:r>
              <a:r>
                <a:rPr lang="en-US" altLang="zh-CN" sz="2800" b="1" dirty="0">
                  <a:latin typeface="楷体_GB2312" pitchFamily="49" charset="-122"/>
                  <a:ea typeface="楷体_GB2312" pitchFamily="49" charset="-122"/>
                </a:rPr>
                <a:t>)</a:t>
              </a:r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；</a:t>
              </a:r>
            </a:p>
          </p:txBody>
        </p:sp>
      </p:grp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228600" y="3962400"/>
            <a:ext cx="3244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）积的乘方：</a:t>
            </a:r>
          </a:p>
        </p:txBody>
      </p:sp>
      <p:sp>
        <p:nvSpPr>
          <p:cNvPr id="72725" name="Rectangle 21"/>
          <p:cNvSpPr>
            <a:spLocks noChangeArrowheads="1"/>
          </p:cNvSpPr>
          <p:nvPr/>
        </p:nvSpPr>
        <p:spPr bwMode="auto">
          <a:xfrm>
            <a:off x="0" y="3581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72727" name="Group 23"/>
          <p:cNvGrpSpPr/>
          <p:nvPr/>
        </p:nvGrpSpPr>
        <p:grpSpPr bwMode="auto">
          <a:xfrm>
            <a:off x="1295400" y="4519613"/>
            <a:ext cx="4337050" cy="612775"/>
            <a:chOff x="864" y="2415"/>
            <a:chExt cx="2732" cy="386"/>
          </a:xfrm>
        </p:grpSpPr>
        <p:graphicFrame>
          <p:nvGraphicFramePr>
            <p:cNvPr id="72724" name="Object 20"/>
            <p:cNvGraphicFramePr>
              <a:graphicFrameLocks noChangeAspect="1"/>
            </p:cNvGraphicFramePr>
            <p:nvPr/>
          </p:nvGraphicFramePr>
          <p:xfrm>
            <a:off x="864" y="2496"/>
            <a:ext cx="1104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54" name="公式" r:id="rId7" imgW="662940" imgH="391160" progId="Equation.3">
                    <p:embed/>
                  </p:oleObj>
                </mc:Choice>
                <mc:Fallback>
                  <p:oleObj name="公式" r:id="rId7" imgW="662940" imgH="39116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496"/>
                          <a:ext cx="1104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726" name="Rectangle 22"/>
            <p:cNvSpPr>
              <a:spLocks noChangeArrowheads="1"/>
            </p:cNvSpPr>
            <p:nvPr/>
          </p:nvSpPr>
          <p:spPr bwMode="auto">
            <a:xfrm>
              <a:off x="2016" y="2415"/>
              <a:ext cx="15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2800" b="1" dirty="0">
                  <a:latin typeface="楷体_GB2312" pitchFamily="49" charset="-122"/>
                  <a:ea typeface="楷体_GB2312" pitchFamily="49" charset="-122"/>
                </a:rPr>
                <a:t>(n</a:t>
              </a:r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是正整数</a:t>
              </a:r>
              <a:r>
                <a:rPr lang="en-US" altLang="zh-CN" sz="2800" b="1" dirty="0">
                  <a:latin typeface="楷体_GB2312" pitchFamily="49" charset="-122"/>
                  <a:ea typeface="楷体_GB2312" pitchFamily="49" charset="-122"/>
                </a:rPr>
                <a:t>)</a:t>
              </a:r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；</a:t>
              </a:r>
            </a:p>
          </p:txBody>
        </p:sp>
      </p:grp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304800" y="51054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）同底数的幂的除法：</a:t>
            </a:r>
          </a:p>
        </p:txBody>
      </p:sp>
      <p:grpSp>
        <p:nvGrpSpPr>
          <p:cNvPr id="72732" name="Group 28"/>
          <p:cNvGrpSpPr/>
          <p:nvPr/>
        </p:nvGrpSpPr>
        <p:grpSpPr bwMode="auto">
          <a:xfrm>
            <a:off x="1143000" y="5891213"/>
            <a:ext cx="7559675" cy="519112"/>
            <a:chOff x="768" y="2981"/>
            <a:chExt cx="4598" cy="327"/>
          </a:xfrm>
        </p:grpSpPr>
        <p:graphicFrame>
          <p:nvGraphicFramePr>
            <p:cNvPr id="72729" name="Object 25"/>
            <p:cNvGraphicFramePr>
              <a:graphicFrameLocks noChangeAspect="1"/>
            </p:cNvGraphicFramePr>
            <p:nvPr/>
          </p:nvGraphicFramePr>
          <p:xfrm>
            <a:off x="768" y="3024"/>
            <a:ext cx="12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55" name="公式" r:id="rId9" imgW="694055" imgH="461010" progId="Equation.3">
                    <p:embed/>
                  </p:oleObj>
                </mc:Choice>
                <mc:Fallback>
                  <p:oleObj name="公式" r:id="rId9" imgW="694055" imgH="46101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3024"/>
                          <a:ext cx="1296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731" name="Rectangle 27"/>
            <p:cNvSpPr>
              <a:spLocks noChangeArrowheads="1"/>
            </p:cNvSpPr>
            <p:nvPr/>
          </p:nvSpPr>
          <p:spPr bwMode="auto">
            <a:xfrm>
              <a:off x="2208" y="2981"/>
              <a:ext cx="31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2800" b="1" dirty="0">
                  <a:latin typeface="楷体_GB2312" pitchFamily="49" charset="-122"/>
                  <a:ea typeface="楷体_GB2312" pitchFamily="49" charset="-122"/>
                </a:rPr>
                <a:t>( a≠0</a:t>
              </a:r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，</a:t>
              </a:r>
              <a:r>
                <a:rPr lang="en-US" altLang="zh-CN" sz="2800" b="1" dirty="0" err="1">
                  <a:latin typeface="楷体_GB2312" pitchFamily="49" charset="-122"/>
                  <a:ea typeface="楷体_GB2312" pitchFamily="49" charset="-122"/>
                </a:rPr>
                <a:t>m,n</a:t>
              </a:r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是正整数，</a:t>
              </a:r>
              <a:r>
                <a:rPr lang="en-US" altLang="zh-CN" sz="2800" b="1" dirty="0">
                  <a:latin typeface="楷体_GB2312" pitchFamily="49" charset="-122"/>
                  <a:ea typeface="楷体_GB2312" pitchFamily="49" charset="-122"/>
                </a:rPr>
                <a:t>m</a:t>
              </a:r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＞</a:t>
              </a:r>
              <a:r>
                <a:rPr lang="en-US" altLang="zh-CN" sz="2800" b="1" dirty="0">
                  <a:latin typeface="楷体_GB2312" pitchFamily="49" charset="-122"/>
                  <a:ea typeface="楷体_GB2312" pitchFamily="49" charset="-122"/>
                </a:rPr>
                <a:t>n)</a:t>
              </a:r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；</a:t>
              </a:r>
            </a:p>
          </p:txBody>
        </p:sp>
      </p:grp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2" grpId="0"/>
      <p:bldP spid="72718" grpId="0"/>
      <p:bldP spid="72723" grpId="0"/>
      <p:bldP spid="72728" grpId="0"/>
      <p:bldP spid="727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10" name="Group 10"/>
          <p:cNvGrpSpPr/>
          <p:nvPr/>
        </p:nvGrpSpPr>
        <p:grpSpPr bwMode="auto">
          <a:xfrm>
            <a:off x="1600200" y="1905000"/>
            <a:ext cx="6934200" cy="457200"/>
            <a:chOff x="768" y="3014"/>
            <a:chExt cx="4263" cy="317"/>
          </a:xfrm>
        </p:grpSpPr>
        <p:graphicFrame>
          <p:nvGraphicFramePr>
            <p:cNvPr id="76811" name="Object 11"/>
            <p:cNvGraphicFramePr>
              <a:graphicFrameLocks noChangeAspect="1"/>
            </p:cNvGraphicFramePr>
            <p:nvPr/>
          </p:nvGraphicFramePr>
          <p:xfrm>
            <a:off x="768" y="3024"/>
            <a:ext cx="12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19" name="公式" r:id="rId3" imgW="694055" imgH="461010" progId="Equation.3">
                    <p:embed/>
                  </p:oleObj>
                </mc:Choice>
                <mc:Fallback>
                  <p:oleObj name="公式" r:id="rId3" imgW="694055" imgH="46101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3024"/>
                          <a:ext cx="1296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812" name="Rectangle 12"/>
            <p:cNvSpPr>
              <a:spLocks noChangeArrowheads="1"/>
            </p:cNvSpPr>
            <p:nvPr/>
          </p:nvSpPr>
          <p:spPr bwMode="auto">
            <a:xfrm>
              <a:off x="2208" y="3014"/>
              <a:ext cx="2823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400" b="1" dirty="0">
                  <a:latin typeface="楷体_GB2312" pitchFamily="49" charset="-122"/>
                  <a:ea typeface="楷体_GB2312" pitchFamily="49" charset="-122"/>
                </a:rPr>
                <a:t>( a≠0</a:t>
              </a:r>
              <a:r>
                <a:rPr lang="zh-CN" altLang="en-US" sz="2400" b="1" dirty="0">
                  <a:latin typeface="楷体_GB2312" pitchFamily="49" charset="-122"/>
                  <a:ea typeface="楷体_GB2312" pitchFamily="49" charset="-122"/>
                </a:rPr>
                <a:t>，</a:t>
              </a:r>
              <a:r>
                <a:rPr lang="en-US" altLang="zh-CN" sz="2400" b="1" dirty="0" err="1">
                  <a:latin typeface="楷体_GB2312" pitchFamily="49" charset="-122"/>
                  <a:ea typeface="楷体_GB2312" pitchFamily="49" charset="-122"/>
                </a:rPr>
                <a:t>m,n</a:t>
              </a:r>
              <a:r>
                <a:rPr lang="zh-CN" altLang="en-US" sz="2400" b="1" dirty="0">
                  <a:latin typeface="楷体_GB2312" pitchFamily="49" charset="-122"/>
                  <a:ea typeface="楷体_GB2312" pitchFamily="49" charset="-122"/>
                </a:rPr>
                <a:t>是正整数，</a:t>
              </a:r>
              <a:r>
                <a:rPr lang="en-US" altLang="zh-CN" sz="2400" b="1" dirty="0">
                  <a:latin typeface="楷体_GB2312" pitchFamily="49" charset="-122"/>
                  <a:ea typeface="楷体_GB2312" pitchFamily="49" charset="-122"/>
                </a:rPr>
                <a:t>m</a:t>
              </a:r>
              <a:r>
                <a:rPr lang="zh-CN" altLang="en-US" sz="2400" b="1" dirty="0">
                  <a:latin typeface="楷体_GB2312" pitchFamily="49" charset="-122"/>
                  <a:ea typeface="楷体_GB2312" pitchFamily="49" charset="-122"/>
                </a:rPr>
                <a:t>＞</a:t>
              </a:r>
              <a:r>
                <a:rPr lang="en-US" altLang="zh-CN" sz="2400" b="1" dirty="0">
                  <a:latin typeface="楷体_GB2312" pitchFamily="49" charset="-122"/>
                  <a:ea typeface="楷体_GB2312" pitchFamily="49" charset="-122"/>
                </a:rPr>
                <a:t>n)</a:t>
              </a:r>
              <a:r>
                <a:rPr lang="zh-CN" altLang="en-US" sz="2400" b="1" dirty="0">
                  <a:latin typeface="楷体_GB2312" pitchFamily="49" charset="-122"/>
                  <a:ea typeface="楷体_GB2312" pitchFamily="49" charset="-122"/>
                </a:rPr>
                <a:t>；</a:t>
              </a:r>
            </a:p>
          </p:txBody>
        </p:sp>
      </p:grp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914400" y="1814513"/>
            <a:ext cx="68580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、    </a:t>
            </a:r>
          </a:p>
          <a:p>
            <a:pPr algn="l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在同底数幂的除法公式时，</a:t>
            </a:r>
          </a:p>
          <a:p>
            <a:pPr algn="l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有一个附加条件：</a:t>
            </a:r>
            <a:r>
              <a:rPr lang="en-US" altLang="zh-CN" sz="3200" b="1" i="1" dirty="0">
                <a:latin typeface="楷体_GB2312" pitchFamily="49" charset="-122"/>
                <a:ea typeface="楷体_GB2312" pitchFamily="49" charset="-122"/>
              </a:rPr>
              <a:t>m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＞</a:t>
            </a:r>
            <a:r>
              <a:rPr lang="en-US" altLang="zh-CN" sz="3200" b="1" i="1" dirty="0">
                <a:latin typeface="楷体_GB2312" pitchFamily="49" charset="-122"/>
                <a:ea typeface="楷体_GB2312" pitchFamily="49" charset="-122"/>
              </a:rPr>
              <a:t>n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，即被除数</a:t>
            </a:r>
          </a:p>
          <a:p>
            <a:pPr algn="l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的指数大于除数的指数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当被除数</a:t>
            </a:r>
          </a:p>
          <a:p>
            <a:pPr algn="l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的指数不大于除数的指数，</a:t>
            </a:r>
          </a:p>
          <a:p>
            <a:pPr algn="l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即</a:t>
            </a:r>
            <a:r>
              <a:rPr lang="en-US" altLang="zh-CN" sz="3200" b="1" i="1" dirty="0">
                <a:latin typeface="楷体_GB2312" pitchFamily="49" charset="-122"/>
                <a:ea typeface="楷体_GB2312" pitchFamily="49" charset="-122"/>
              </a:rPr>
              <a:t>m 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= </a:t>
            </a:r>
            <a:r>
              <a:rPr lang="en-US" altLang="zh-CN" sz="3200" b="1" i="1" dirty="0">
                <a:latin typeface="楷体_GB2312" pitchFamily="49" charset="-122"/>
                <a:ea typeface="楷体_GB2312" pitchFamily="49" charset="-122"/>
              </a:rPr>
              <a:t>n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或</a:t>
            </a:r>
            <a:r>
              <a:rPr lang="en-US" altLang="zh-CN" sz="3200" b="1" i="1" dirty="0">
                <a:latin typeface="楷体_GB2312" pitchFamily="49" charset="-122"/>
                <a:ea typeface="楷体_GB2312" pitchFamily="49" charset="-122"/>
              </a:rPr>
              <a:t>m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＜</a:t>
            </a:r>
            <a:r>
              <a:rPr lang="en-US" altLang="zh-CN" sz="3200" b="1" i="1" dirty="0">
                <a:latin typeface="楷体_GB2312" pitchFamily="49" charset="-122"/>
                <a:ea typeface="楷体_GB2312" pitchFamily="49" charset="-122"/>
              </a:rPr>
              <a:t>n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时，情况怎样呢？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228600" y="198438"/>
            <a:ext cx="5091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3200" b="1" dirty="0">
                <a:solidFill>
                  <a:srgbClr val="CC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探索</a:t>
            </a:r>
            <a:r>
              <a:rPr lang="en-GB" altLang="zh-CN" sz="3200" b="1" dirty="0">
                <a:solidFill>
                  <a:srgbClr val="CC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GB" sz="3200" b="1" dirty="0">
                <a:solidFill>
                  <a:srgbClr val="CC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  <a:r>
              <a:rPr lang="zh-CN" altLang="en-US" sz="3600" b="1" dirty="0">
                <a:solidFill>
                  <a:srgbClr val="FF0000"/>
                </a:solidFill>
                <a:ea typeface="楷体_GB2312" pitchFamily="49" charset="-122"/>
              </a:rPr>
              <a:t>零指数幂的意义</a:t>
            </a:r>
            <a:r>
              <a:rPr lang="zh-CN" altLang="en-US" dirty="0"/>
              <a:t> </a:t>
            </a:r>
            <a:r>
              <a:rPr lang="zh-CN" altLang="en-GB" sz="3200" dirty="0">
                <a:solidFill>
                  <a:srgbClr val="CC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</a:p>
        </p:txBody>
      </p:sp>
      <p:graphicFrame>
        <p:nvGraphicFramePr>
          <p:cNvPr id="77837" name="Object 13"/>
          <p:cNvGraphicFramePr>
            <a:graphicFrameLocks noChangeAspect="1"/>
          </p:cNvGraphicFramePr>
          <p:nvPr/>
        </p:nvGraphicFramePr>
        <p:xfrm>
          <a:off x="685800" y="1905000"/>
          <a:ext cx="12192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2" name="公式" r:id="rId3" imgW="457200" imgH="203200" progId="Equation.3">
                  <p:embed/>
                </p:oleObj>
              </mc:Choice>
              <mc:Fallback>
                <p:oleObj name="公式" r:id="rId3" imgW="4572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121920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6" name="Object 12"/>
          <p:cNvGraphicFramePr>
            <a:graphicFrameLocks noChangeAspect="1"/>
          </p:cNvGraphicFramePr>
          <p:nvPr/>
        </p:nvGraphicFramePr>
        <p:xfrm>
          <a:off x="4343400" y="1905000"/>
          <a:ext cx="17526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3" name="公式" r:id="rId5" imgW="523240" imgH="339725" progId="Equation.3">
                  <p:embed/>
                </p:oleObj>
              </mc:Choice>
              <mc:Fallback>
                <p:oleObj name="公式" r:id="rId5" imgW="523240" imgH="33972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05000"/>
                        <a:ext cx="175260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546100" y="2667000"/>
          <a:ext cx="15240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4" name="公式" r:id="rId7" imgW="584200" imgH="203200" progId="Equation.3">
                  <p:embed/>
                </p:oleObj>
              </mc:Choice>
              <mc:Fallback>
                <p:oleObj name="公式" r:id="rId7" imgW="5842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7000"/>
                        <a:ext cx="15240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4" name="Object 10"/>
          <p:cNvGraphicFramePr>
            <a:graphicFrameLocks noChangeAspect="1"/>
          </p:cNvGraphicFramePr>
          <p:nvPr/>
        </p:nvGraphicFramePr>
        <p:xfrm>
          <a:off x="4267200" y="2692400"/>
          <a:ext cx="18288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5" name="公式" r:id="rId9" imgW="603885" imgH="374015" progId="Equation.3">
                  <p:embed/>
                </p:oleObj>
              </mc:Choice>
              <mc:Fallback>
                <p:oleObj name="公式" r:id="rId9" imgW="603885" imgH="37401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692400"/>
                        <a:ext cx="18288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3" name="Object 9"/>
          <p:cNvGraphicFramePr>
            <a:graphicFrameLocks noChangeAspect="1"/>
          </p:cNvGraphicFramePr>
          <p:nvPr/>
        </p:nvGraphicFramePr>
        <p:xfrm>
          <a:off x="2160588" y="3702050"/>
          <a:ext cx="25241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6" name="公式" r:id="rId11" imgW="114935" imgH="217170" progId="Equation.3">
                  <p:embed/>
                </p:oleObj>
              </mc:Choice>
              <mc:Fallback>
                <p:oleObj name="公式" r:id="rId11" imgW="114935" imgH="21717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3702050"/>
                        <a:ext cx="252412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4330700" y="3581400"/>
          <a:ext cx="26670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7" name="公式" r:id="rId13" imgW="839470" imgH="494030" progId="Equation.3">
                  <p:embed/>
                </p:oleObj>
              </mc:Choice>
              <mc:Fallback>
                <p:oleObj name="公式" r:id="rId13" imgW="839470" imgH="49403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3581400"/>
                        <a:ext cx="26670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0" y="838200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568325" algn="l"/>
            <a:r>
              <a:rPr lang="zh-CN" altLang="en-GB" sz="28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若</a:t>
            </a:r>
            <a:r>
              <a:rPr lang="en-GB" altLang="zh-CN" sz="28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m=n</a:t>
            </a:r>
            <a:r>
              <a:rPr lang="zh-CN" altLang="en-GB" sz="28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，</a:t>
            </a:r>
          </a:p>
          <a:p>
            <a:pPr indent="568325" algn="l"/>
            <a:r>
              <a:rPr lang="zh-CN" altLang="en-GB" sz="2800" b="1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同底数幂除法法则</a:t>
            </a:r>
            <a:r>
              <a:rPr lang="zh-CN" altLang="en-GB" sz="28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GB" sz="2800" b="1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根据除法的意义</a:t>
            </a:r>
            <a:r>
              <a:rPr lang="zh-CN" altLang="en-GB" sz="28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GB" sz="2800" b="1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发现</a:t>
            </a:r>
            <a:endParaRPr lang="zh-CN" altLang="en-GB" sz="2800" dirty="0"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indent="568325" algn="l" eaLnBrk="0" hangingPunct="0"/>
            <a:endParaRPr lang="zh-CN" altLang="en-GB" sz="2800" dirty="0"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1447800" y="2971800"/>
            <a:ext cx="13239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zh-CN" altLang="en-GB"/>
          </a:p>
        </p:txBody>
      </p:sp>
      <p:sp>
        <p:nvSpPr>
          <p:cNvPr id="77842" name="Rectangle 18"/>
          <p:cNvSpPr>
            <a:spLocks noChangeArrowheads="1"/>
          </p:cNvSpPr>
          <p:nvPr/>
        </p:nvSpPr>
        <p:spPr bwMode="auto">
          <a:xfrm>
            <a:off x="2357438" y="3873500"/>
            <a:ext cx="17049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GB" sz="15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zh-CN" altLang="en-GB"/>
          </a:p>
        </p:txBody>
      </p:sp>
      <p:sp>
        <p:nvSpPr>
          <p:cNvPr id="77843" name="Rectangle 19"/>
          <p:cNvSpPr>
            <a:spLocks noChangeArrowheads="1"/>
          </p:cNvSpPr>
          <p:nvPr/>
        </p:nvSpPr>
        <p:spPr bwMode="auto">
          <a:xfrm>
            <a:off x="2357438" y="4413250"/>
            <a:ext cx="5175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zh-CN" altLang="en-GB" sz="15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/>
            <a:r>
              <a:rPr lang="zh-CN" altLang="en-GB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zh-CN" altLang="en-GB"/>
          </a:p>
        </p:txBody>
      </p:sp>
      <p:sp>
        <p:nvSpPr>
          <p:cNvPr id="77845" name="Rectangle 21"/>
          <p:cNvSpPr>
            <a:spLocks noChangeArrowheads="1"/>
          </p:cNvSpPr>
          <p:nvPr/>
        </p:nvSpPr>
        <p:spPr bwMode="auto">
          <a:xfrm>
            <a:off x="4162425" y="3246438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/>
              <a:t>          </a:t>
            </a:r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7375525" y="20939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u="sng"/>
              <a:t>              </a:t>
            </a:r>
          </a:p>
        </p:txBody>
      </p:sp>
      <p:sp>
        <p:nvSpPr>
          <p:cNvPr id="77847" name="Rectangle 23"/>
          <p:cNvSpPr>
            <a:spLocks noChangeArrowheads="1"/>
          </p:cNvSpPr>
          <p:nvPr/>
        </p:nvSpPr>
        <p:spPr bwMode="auto">
          <a:xfrm>
            <a:off x="0" y="0"/>
            <a:ext cx="7080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15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zh-CN" altLang="en-GB"/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7146925" y="2003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/>
          </a:p>
        </p:txBody>
      </p:sp>
      <p:graphicFrame>
        <p:nvGraphicFramePr>
          <p:cNvPr id="77852" name="Object 2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7086600" y="1905000"/>
          <a:ext cx="990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8" name="公式" r:id="rId15" imgW="346075" imgH="237490" progId="Equation.3">
                  <p:embed/>
                </p:oleObj>
              </mc:Choice>
              <mc:Fallback>
                <p:oleObj name="公式" r:id="rId15" imgW="346075" imgH="23749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905000"/>
                        <a:ext cx="9906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54" name="Object 3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162800" y="2819400"/>
          <a:ext cx="990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9" name="公式" r:id="rId17" imgW="394970" imgH="252730" progId="Equation.3">
                  <p:embed/>
                </p:oleObj>
              </mc:Choice>
              <mc:Fallback>
                <p:oleObj name="公式" r:id="rId17" imgW="394970" imgH="25273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819400"/>
                        <a:ext cx="9906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57" name="Object 3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162800" y="3581400"/>
          <a:ext cx="10668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0" name="公式" r:id="rId19" imgW="353060" imgH="243840" progId="Equation.3">
                  <p:embed/>
                </p:oleObj>
              </mc:Choice>
              <mc:Fallback>
                <p:oleObj name="公式" r:id="rId19" imgW="353060" imgH="2438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581400"/>
                        <a:ext cx="10668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863" name="Group 39"/>
          <p:cNvGrpSpPr/>
          <p:nvPr/>
        </p:nvGrpSpPr>
        <p:grpSpPr bwMode="auto">
          <a:xfrm>
            <a:off x="838200" y="4191000"/>
            <a:ext cx="4495800" cy="730250"/>
            <a:chOff x="480" y="2784"/>
            <a:chExt cx="2832" cy="460"/>
          </a:xfrm>
        </p:grpSpPr>
        <p:sp>
          <p:nvSpPr>
            <p:cNvPr id="77861" name="Rectangle 37"/>
            <p:cNvSpPr>
              <a:spLocks noChangeArrowheads="1"/>
            </p:cNvSpPr>
            <p:nvPr/>
          </p:nvSpPr>
          <p:spPr bwMode="auto">
            <a:xfrm>
              <a:off x="480" y="2784"/>
              <a:ext cx="7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zh-CN" altLang="en-GB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规定：</a:t>
              </a:r>
              <a:endParaRPr lang="zh-CN" altLang="en-GB" sz="2800" dirty="0"/>
            </a:p>
          </p:txBody>
        </p:sp>
        <p:graphicFrame>
          <p:nvGraphicFramePr>
            <p:cNvPr id="77860" name="Object 36"/>
            <p:cNvGraphicFramePr>
              <a:graphicFrameLocks noChangeAspect="1"/>
            </p:cNvGraphicFramePr>
            <p:nvPr/>
          </p:nvGraphicFramePr>
          <p:xfrm>
            <a:off x="1392" y="2784"/>
            <a:ext cx="1920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41" name="公式" r:id="rId21" imgW="629285" imgH="386715" progId="Equation.3">
                    <p:embed/>
                  </p:oleObj>
                </mc:Choice>
                <mc:Fallback>
                  <p:oleObj name="公式" r:id="rId21" imgW="629285" imgH="386715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784"/>
                          <a:ext cx="1920" cy="4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862" name="Rectangle 38"/>
          <p:cNvSpPr>
            <a:spLocks noChangeArrowheads="1"/>
          </p:cNvSpPr>
          <p:nvPr/>
        </p:nvSpPr>
        <p:spPr bwMode="auto">
          <a:xfrm>
            <a:off x="1143000" y="5257800"/>
            <a:ext cx="62595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28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 任何不等于零的数的零次幂都等于</a:t>
            </a:r>
            <a:r>
              <a:rPr lang="en-GB" altLang="zh-CN" sz="28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1. </a:t>
            </a:r>
          </a:p>
          <a:p>
            <a:pPr algn="l"/>
            <a:r>
              <a:rPr lang="en-GB" altLang="zh-CN" sz="28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 </a:t>
            </a:r>
            <a:r>
              <a:rPr lang="zh-CN" altLang="en-GB" sz="28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零的零次幂无意义。</a:t>
            </a:r>
            <a:endParaRPr lang="zh-CN" altLang="en-GB" sz="2800" dirty="0"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77864" name="Line 40"/>
          <p:cNvSpPr>
            <a:spLocks noChangeShapeType="1"/>
          </p:cNvSpPr>
          <p:nvPr/>
        </p:nvSpPr>
        <p:spPr bwMode="auto">
          <a:xfrm>
            <a:off x="6705600" y="2438400"/>
            <a:ext cx="2057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65" name="Line 41"/>
          <p:cNvSpPr>
            <a:spLocks noChangeShapeType="1"/>
          </p:cNvSpPr>
          <p:nvPr/>
        </p:nvSpPr>
        <p:spPr bwMode="auto">
          <a:xfrm>
            <a:off x="6705600" y="3276600"/>
            <a:ext cx="2057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66" name="Line 42"/>
          <p:cNvSpPr>
            <a:spLocks noChangeShapeType="1"/>
          </p:cNvSpPr>
          <p:nvPr/>
        </p:nvSpPr>
        <p:spPr bwMode="auto">
          <a:xfrm>
            <a:off x="6858000" y="4191000"/>
            <a:ext cx="2057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7868" name="Object 4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200400" y="1905000"/>
          <a:ext cx="762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2" name="公式" r:id="rId23" imgW="292100" imgH="203200" progId="Equation.3">
                  <p:embed/>
                </p:oleObj>
              </mc:Choice>
              <mc:Fallback>
                <p:oleObj name="公式" r:id="rId23" imgW="292100" imgH="2032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05000"/>
                        <a:ext cx="7620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71" name="Object 47"/>
          <p:cNvGraphicFramePr>
            <a:graphicFrameLocks noChangeAspect="1"/>
          </p:cNvGraphicFramePr>
          <p:nvPr/>
        </p:nvGraphicFramePr>
        <p:xfrm>
          <a:off x="2108200" y="1905000"/>
          <a:ext cx="10668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3" name="公式" r:id="rId25" imgW="405765" imgH="203200" progId="Equation.3">
                  <p:embed/>
                </p:oleObj>
              </mc:Choice>
              <mc:Fallback>
                <p:oleObj name="公式" r:id="rId25" imgW="405765" imgH="2032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1905000"/>
                        <a:ext cx="1066800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72" name="Object 48"/>
          <p:cNvGraphicFramePr>
            <a:graphicFrameLocks noChangeAspect="1"/>
          </p:cNvGraphicFramePr>
          <p:nvPr/>
        </p:nvGraphicFramePr>
        <p:xfrm>
          <a:off x="2120900" y="2654300"/>
          <a:ext cx="1143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4" name="公式" r:id="rId27" imgW="457200" imgH="203200" progId="Equation.3">
                  <p:embed/>
                </p:oleObj>
              </mc:Choice>
              <mc:Fallback>
                <p:oleObj name="公式" r:id="rId27" imgW="457200" imgH="2032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2654300"/>
                        <a:ext cx="1143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73" name="Object 49"/>
          <p:cNvGraphicFramePr>
            <a:graphicFrameLocks noChangeAspect="1"/>
          </p:cNvGraphicFramePr>
          <p:nvPr/>
        </p:nvGraphicFramePr>
        <p:xfrm>
          <a:off x="3200400" y="2679700"/>
          <a:ext cx="8461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5" name="公式" r:id="rId29" imgW="368300" imgH="203200" progId="Equation.3">
                  <p:embed/>
                </p:oleObj>
              </mc:Choice>
              <mc:Fallback>
                <p:oleObj name="公式" r:id="rId29" imgW="368300" imgH="2032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679700"/>
                        <a:ext cx="846138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75" name="Object 51"/>
          <p:cNvGraphicFramePr>
            <a:graphicFrameLocks noChangeAspect="1"/>
          </p:cNvGraphicFramePr>
          <p:nvPr/>
        </p:nvGraphicFramePr>
        <p:xfrm>
          <a:off x="152400" y="3505200"/>
          <a:ext cx="1219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6" name="公式" r:id="rId31" imgW="482600" imgH="203200" progId="Equation.3">
                  <p:embed/>
                </p:oleObj>
              </mc:Choice>
              <mc:Fallback>
                <p:oleObj name="公式" r:id="rId31" imgW="482600" imgH="2032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505200"/>
                        <a:ext cx="12192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76" name="Object 52"/>
          <p:cNvGraphicFramePr>
            <a:graphicFrameLocks noChangeAspect="1"/>
          </p:cNvGraphicFramePr>
          <p:nvPr/>
        </p:nvGraphicFramePr>
        <p:xfrm>
          <a:off x="1371600" y="3530600"/>
          <a:ext cx="10668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7" name="公式" r:id="rId33" imgW="405765" imgH="203200" progId="Equation.3">
                  <p:embed/>
                </p:oleObj>
              </mc:Choice>
              <mc:Fallback>
                <p:oleObj name="公式" r:id="rId33" imgW="405765" imgH="2032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30600"/>
                        <a:ext cx="106680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77" name="Object 53"/>
          <p:cNvGraphicFramePr>
            <a:graphicFrameLocks noChangeAspect="1"/>
          </p:cNvGraphicFramePr>
          <p:nvPr/>
        </p:nvGraphicFramePr>
        <p:xfrm>
          <a:off x="2349500" y="3517900"/>
          <a:ext cx="19812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8" name="公式" r:id="rId35" imgW="749300" imgH="228600" progId="Equation.3">
                  <p:embed/>
                </p:oleObj>
              </mc:Choice>
              <mc:Fallback>
                <p:oleObj name="公式" r:id="rId35" imgW="749300" imgH="2286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3517900"/>
                        <a:ext cx="1981200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1" name="Group 3"/>
          <p:cNvGrpSpPr/>
          <p:nvPr/>
        </p:nvGrpSpPr>
        <p:grpSpPr bwMode="auto">
          <a:xfrm>
            <a:off x="0" y="0"/>
            <a:ext cx="3168650" cy="1066800"/>
            <a:chOff x="0" y="0"/>
            <a:chExt cx="1699" cy="498"/>
          </a:xfrm>
        </p:grpSpPr>
        <p:sp>
          <p:nvSpPr>
            <p:cNvPr id="7885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699" cy="48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8E0BE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53" name="AutoShape 5"/>
            <p:cNvSpPr>
              <a:spLocks noChangeArrowheads="1"/>
            </p:cNvSpPr>
            <p:nvPr/>
          </p:nvSpPr>
          <p:spPr bwMode="blackWhite">
            <a:xfrm>
              <a:off x="213" y="353"/>
              <a:ext cx="1445" cy="136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8727 w 1000"/>
                <a:gd name="T3" fmla="*/ 0 h 1000"/>
                <a:gd name="T4" fmla="*/ 9228 w 1000"/>
                <a:gd name="T5" fmla="*/ 500 h 1000"/>
                <a:gd name="T6" fmla="*/ 8728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0625" h="1000">
                  <a:moveTo>
                    <a:pt x="0" y="0"/>
                  </a:moveTo>
                  <a:lnTo>
                    <a:pt x="8727" y="0"/>
                  </a:lnTo>
                  <a:cubicBezTo>
                    <a:pt x="9004" y="0"/>
                    <a:pt x="9228" y="223"/>
                    <a:pt x="9228" y="500"/>
                  </a:cubicBezTo>
                  <a:cubicBezTo>
                    <a:pt x="9228" y="776"/>
                    <a:pt x="9004" y="999"/>
                    <a:pt x="8728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zh-CN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黑体" panose="02010609060101010101" pitchFamily="2" charset="-122"/>
                <a:sym typeface="Wingdings" panose="05000000000000000000" pitchFamily="2" charset="2"/>
              </a:endParaRPr>
            </a:p>
          </p:txBody>
        </p:sp>
        <p:grpSp>
          <p:nvGrpSpPr>
            <p:cNvPr id="78854" name="Group 6"/>
            <p:cNvGrpSpPr>
              <a:grpSpLocks noChangeAspect="1"/>
            </p:cNvGrpSpPr>
            <p:nvPr/>
          </p:nvGrpSpPr>
          <p:grpSpPr bwMode="auto">
            <a:xfrm>
              <a:off x="32" y="36"/>
              <a:ext cx="356" cy="453"/>
              <a:chOff x="1066" y="210"/>
              <a:chExt cx="2993" cy="3810"/>
            </a:xfrm>
          </p:grpSpPr>
          <p:grpSp>
            <p:nvGrpSpPr>
              <p:cNvPr id="78855" name="Group 7"/>
              <p:cNvGrpSpPr>
                <a:grpSpLocks noChangeAspect="1"/>
              </p:cNvGrpSpPr>
              <p:nvPr/>
            </p:nvGrpSpPr>
            <p:grpSpPr bwMode="auto">
              <a:xfrm>
                <a:off x="1269" y="618"/>
                <a:ext cx="2790" cy="3402"/>
                <a:chOff x="1269" y="618"/>
                <a:chExt cx="2790" cy="3402"/>
              </a:xfrm>
            </p:grpSpPr>
            <p:sp>
              <p:nvSpPr>
                <p:cNvPr id="78856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1429" y="618"/>
                  <a:ext cx="2404" cy="3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FF66"/>
                    </a:gs>
                  </a:gsLst>
                  <a:lin ang="2700000" scaled="1"/>
                </a:gradFill>
                <a:ln w="12700" algn="ctr">
                  <a:solidFill>
                    <a:srgbClr val="996633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78857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1269" y="1071"/>
                  <a:ext cx="2790" cy="2949"/>
                  <a:chOff x="1269" y="1071"/>
                  <a:chExt cx="2790" cy="2949"/>
                </a:xfrm>
              </p:grpSpPr>
              <p:sp>
                <p:nvSpPr>
                  <p:cNvPr id="78858" name="Freeform 10"/>
                  <p:cNvSpPr>
                    <a:spLocks noChangeAspect="1"/>
                  </p:cNvSpPr>
                  <p:nvPr/>
                </p:nvSpPr>
                <p:spPr bwMode="auto">
                  <a:xfrm>
                    <a:off x="1269" y="1823"/>
                    <a:ext cx="2120" cy="449"/>
                  </a:xfrm>
                  <a:custGeom>
                    <a:avLst/>
                    <a:gdLst>
                      <a:gd name="T0" fmla="*/ 0 w 1497"/>
                      <a:gd name="T1" fmla="*/ 0 h 317"/>
                      <a:gd name="T2" fmla="*/ 817 w 1497"/>
                      <a:gd name="T3" fmla="*/ 227 h 317"/>
                      <a:gd name="T4" fmla="*/ 1497 w 1497"/>
                      <a:gd name="T5" fmla="*/ 45 h 317"/>
                      <a:gd name="T6" fmla="*/ 1497 w 1497"/>
                      <a:gd name="T7" fmla="*/ 136 h 317"/>
                      <a:gd name="T8" fmla="*/ 817 w 1497"/>
                      <a:gd name="T9" fmla="*/ 317 h 317"/>
                      <a:gd name="T10" fmla="*/ 0 w 1497"/>
                      <a:gd name="T11" fmla="*/ 90 h 317"/>
                      <a:gd name="T12" fmla="*/ 0 w 1497"/>
                      <a:gd name="T13" fmla="*/ 0 h 3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497" h="317">
                        <a:moveTo>
                          <a:pt x="0" y="0"/>
                        </a:moveTo>
                        <a:lnTo>
                          <a:pt x="817" y="227"/>
                        </a:lnTo>
                        <a:lnTo>
                          <a:pt x="1497" y="45"/>
                        </a:lnTo>
                        <a:lnTo>
                          <a:pt x="1497" y="136"/>
                        </a:lnTo>
                        <a:lnTo>
                          <a:pt x="817" y="317"/>
                        </a:lnTo>
                        <a:lnTo>
                          <a:pt x="0" y="9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99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8859" name="Freeform 11" descr="栎木"/>
                  <p:cNvSpPr>
                    <a:spLocks noChangeAspect="1"/>
                  </p:cNvSpPr>
                  <p:nvPr/>
                </p:nvSpPr>
                <p:spPr bwMode="auto">
                  <a:xfrm>
                    <a:off x="1269" y="1565"/>
                    <a:ext cx="2120" cy="579"/>
                  </a:xfrm>
                  <a:custGeom>
                    <a:avLst/>
                    <a:gdLst>
                      <a:gd name="T0" fmla="*/ 0 w 1497"/>
                      <a:gd name="T1" fmla="*/ 182 h 409"/>
                      <a:gd name="T2" fmla="*/ 817 w 1497"/>
                      <a:gd name="T3" fmla="*/ 409 h 409"/>
                      <a:gd name="T4" fmla="*/ 1497 w 1497"/>
                      <a:gd name="T5" fmla="*/ 227 h 409"/>
                      <a:gd name="T6" fmla="*/ 590 w 1497"/>
                      <a:gd name="T7" fmla="*/ 0 h 409"/>
                      <a:gd name="T8" fmla="*/ 0 w 1497"/>
                      <a:gd name="T9" fmla="*/ 182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97" h="409">
                        <a:moveTo>
                          <a:pt x="0" y="182"/>
                        </a:moveTo>
                        <a:lnTo>
                          <a:pt x="817" y="409"/>
                        </a:lnTo>
                        <a:lnTo>
                          <a:pt x="1497" y="227"/>
                        </a:lnTo>
                        <a:lnTo>
                          <a:pt x="590" y="0"/>
                        </a:lnTo>
                        <a:lnTo>
                          <a:pt x="0" y="182"/>
                        </a:lnTo>
                        <a:close/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38100" cap="flat" cmpd="sng">
                    <a:solidFill>
                      <a:srgbClr val="996633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8860" name="Freeform 12" descr="棕色大理石"/>
                  <p:cNvSpPr>
                    <a:spLocks noChangeAspect="1"/>
                  </p:cNvSpPr>
                  <p:nvPr/>
                </p:nvSpPr>
                <p:spPr bwMode="auto">
                  <a:xfrm>
                    <a:off x="1462" y="2015"/>
                    <a:ext cx="1671" cy="578"/>
                  </a:xfrm>
                  <a:custGeom>
                    <a:avLst/>
                    <a:gdLst>
                      <a:gd name="T0" fmla="*/ 0 w 1180"/>
                      <a:gd name="T1" fmla="*/ 0 h 408"/>
                      <a:gd name="T2" fmla="*/ 726 w 1180"/>
                      <a:gd name="T3" fmla="*/ 181 h 408"/>
                      <a:gd name="T4" fmla="*/ 1180 w 1180"/>
                      <a:gd name="T5" fmla="*/ 45 h 408"/>
                      <a:gd name="T6" fmla="*/ 1134 w 1180"/>
                      <a:gd name="T7" fmla="*/ 227 h 408"/>
                      <a:gd name="T8" fmla="*/ 726 w 1180"/>
                      <a:gd name="T9" fmla="*/ 408 h 408"/>
                      <a:gd name="T10" fmla="*/ 46 w 1180"/>
                      <a:gd name="T11" fmla="*/ 181 h 408"/>
                      <a:gd name="T12" fmla="*/ 0 w 1180"/>
                      <a:gd name="T13" fmla="*/ 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180" h="408">
                        <a:moveTo>
                          <a:pt x="0" y="0"/>
                        </a:moveTo>
                        <a:lnTo>
                          <a:pt x="726" y="181"/>
                        </a:lnTo>
                        <a:lnTo>
                          <a:pt x="1180" y="45"/>
                        </a:lnTo>
                        <a:lnTo>
                          <a:pt x="1134" y="227"/>
                        </a:lnTo>
                        <a:lnTo>
                          <a:pt x="726" y="408"/>
                        </a:lnTo>
                        <a:lnTo>
                          <a:pt x="46" y="1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8861" name="Freeform 13"/>
                  <p:cNvSpPr>
                    <a:spLocks noChangeAspect="1"/>
                  </p:cNvSpPr>
                  <p:nvPr/>
                </p:nvSpPr>
                <p:spPr bwMode="auto">
                  <a:xfrm>
                    <a:off x="2168" y="2464"/>
                    <a:ext cx="193" cy="772"/>
                  </a:xfrm>
                  <a:custGeom>
                    <a:avLst/>
                    <a:gdLst>
                      <a:gd name="T0" fmla="*/ 0 w 136"/>
                      <a:gd name="T1" fmla="*/ 0 h 545"/>
                      <a:gd name="T2" fmla="*/ 136 w 136"/>
                      <a:gd name="T3" fmla="*/ 46 h 545"/>
                      <a:gd name="T4" fmla="*/ 91 w 136"/>
                      <a:gd name="T5" fmla="*/ 136 h 545"/>
                      <a:gd name="T6" fmla="*/ 136 w 136"/>
                      <a:gd name="T7" fmla="*/ 318 h 545"/>
                      <a:gd name="T8" fmla="*/ 136 w 136"/>
                      <a:gd name="T9" fmla="*/ 545 h 545"/>
                      <a:gd name="T10" fmla="*/ 46 w 136"/>
                      <a:gd name="T11" fmla="*/ 545 h 545"/>
                      <a:gd name="T12" fmla="*/ 0 w 136"/>
                      <a:gd name="T13" fmla="*/ 318 h 545"/>
                      <a:gd name="T14" fmla="*/ 0 w 136"/>
                      <a:gd name="T15" fmla="*/ 182 h 545"/>
                      <a:gd name="T16" fmla="*/ 0 w 136"/>
                      <a:gd name="T17" fmla="*/ 0 h 5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6" h="545">
                        <a:moveTo>
                          <a:pt x="0" y="0"/>
                        </a:moveTo>
                        <a:lnTo>
                          <a:pt x="136" y="46"/>
                        </a:lnTo>
                        <a:lnTo>
                          <a:pt x="91" y="136"/>
                        </a:lnTo>
                        <a:lnTo>
                          <a:pt x="136" y="318"/>
                        </a:lnTo>
                        <a:lnTo>
                          <a:pt x="136" y="545"/>
                        </a:lnTo>
                        <a:lnTo>
                          <a:pt x="46" y="545"/>
                        </a:lnTo>
                        <a:lnTo>
                          <a:pt x="0" y="318"/>
                        </a:lnTo>
                        <a:lnTo>
                          <a:pt x="0" y="18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50000">
                        <a:schemeClr val="bg1"/>
                      </a:gs>
                      <a:gs pos="100000">
                        <a:srgbClr val="666699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8862" name="Freeform 14"/>
                  <p:cNvSpPr>
                    <a:spLocks noChangeAspect="1"/>
                  </p:cNvSpPr>
                  <p:nvPr/>
                </p:nvSpPr>
                <p:spPr bwMode="auto">
                  <a:xfrm>
                    <a:off x="2109" y="3143"/>
                    <a:ext cx="370" cy="158"/>
                  </a:xfrm>
                  <a:custGeom>
                    <a:avLst/>
                    <a:gdLst>
                      <a:gd name="T0" fmla="*/ 181 w 370"/>
                      <a:gd name="T1" fmla="*/ 106 h 158"/>
                      <a:gd name="T2" fmla="*/ 91 w 370"/>
                      <a:gd name="T3" fmla="*/ 106 h 158"/>
                      <a:gd name="T4" fmla="*/ 91 w 370"/>
                      <a:gd name="T5" fmla="*/ 15 h 158"/>
                      <a:gd name="T6" fmla="*/ 0 w 370"/>
                      <a:gd name="T7" fmla="*/ 106 h 158"/>
                      <a:gd name="T8" fmla="*/ 91 w 370"/>
                      <a:gd name="T9" fmla="*/ 151 h 158"/>
                      <a:gd name="T10" fmla="*/ 272 w 370"/>
                      <a:gd name="T11" fmla="*/ 151 h 158"/>
                      <a:gd name="T12" fmla="*/ 363 w 370"/>
                      <a:gd name="T13" fmla="*/ 106 h 158"/>
                      <a:gd name="T14" fmla="*/ 317 w 370"/>
                      <a:gd name="T15" fmla="*/ 15 h 158"/>
                      <a:gd name="T16" fmla="*/ 227 w 370"/>
                      <a:gd name="T17" fmla="*/ 15 h 158"/>
                      <a:gd name="T18" fmla="*/ 272 w 370"/>
                      <a:gd name="T19" fmla="*/ 106 h 158"/>
                      <a:gd name="T20" fmla="*/ 181 w 370"/>
                      <a:gd name="T21" fmla="*/ 106 h 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70" h="158">
                        <a:moveTo>
                          <a:pt x="181" y="106"/>
                        </a:moveTo>
                        <a:cubicBezTo>
                          <a:pt x="151" y="106"/>
                          <a:pt x="106" y="121"/>
                          <a:pt x="91" y="106"/>
                        </a:cubicBezTo>
                        <a:cubicBezTo>
                          <a:pt x="76" y="91"/>
                          <a:pt x="106" y="15"/>
                          <a:pt x="91" y="15"/>
                        </a:cubicBezTo>
                        <a:cubicBezTo>
                          <a:pt x="76" y="15"/>
                          <a:pt x="0" y="83"/>
                          <a:pt x="0" y="106"/>
                        </a:cubicBezTo>
                        <a:cubicBezTo>
                          <a:pt x="0" y="129"/>
                          <a:pt x="46" y="144"/>
                          <a:pt x="91" y="151"/>
                        </a:cubicBezTo>
                        <a:cubicBezTo>
                          <a:pt x="136" y="158"/>
                          <a:pt x="227" y="158"/>
                          <a:pt x="272" y="151"/>
                        </a:cubicBezTo>
                        <a:cubicBezTo>
                          <a:pt x="317" y="144"/>
                          <a:pt x="356" y="129"/>
                          <a:pt x="363" y="106"/>
                        </a:cubicBezTo>
                        <a:cubicBezTo>
                          <a:pt x="370" y="83"/>
                          <a:pt x="340" y="30"/>
                          <a:pt x="317" y="15"/>
                        </a:cubicBezTo>
                        <a:cubicBezTo>
                          <a:pt x="294" y="0"/>
                          <a:pt x="234" y="0"/>
                          <a:pt x="227" y="15"/>
                        </a:cubicBezTo>
                        <a:cubicBezTo>
                          <a:pt x="220" y="30"/>
                          <a:pt x="280" y="91"/>
                          <a:pt x="272" y="106"/>
                        </a:cubicBezTo>
                        <a:cubicBezTo>
                          <a:pt x="264" y="121"/>
                          <a:pt x="211" y="106"/>
                          <a:pt x="181" y="106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ECFF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8863" name="Freeform 15"/>
                  <p:cNvSpPr>
                    <a:spLocks noChangeAspect="1"/>
                  </p:cNvSpPr>
                  <p:nvPr/>
                </p:nvSpPr>
                <p:spPr bwMode="auto">
                  <a:xfrm>
                    <a:off x="1565" y="3113"/>
                    <a:ext cx="1587" cy="907"/>
                  </a:xfrm>
                  <a:custGeom>
                    <a:avLst/>
                    <a:gdLst>
                      <a:gd name="T0" fmla="*/ 1496 w 1587"/>
                      <a:gd name="T1" fmla="*/ 0 h 907"/>
                      <a:gd name="T2" fmla="*/ 1587 w 1587"/>
                      <a:gd name="T3" fmla="*/ 90 h 907"/>
                      <a:gd name="T4" fmla="*/ 1496 w 1587"/>
                      <a:gd name="T5" fmla="*/ 181 h 907"/>
                      <a:gd name="T6" fmla="*/ 907 w 1587"/>
                      <a:gd name="T7" fmla="*/ 499 h 907"/>
                      <a:gd name="T8" fmla="*/ 1224 w 1587"/>
                      <a:gd name="T9" fmla="*/ 589 h 907"/>
                      <a:gd name="T10" fmla="*/ 1406 w 1587"/>
                      <a:gd name="T11" fmla="*/ 725 h 907"/>
                      <a:gd name="T12" fmla="*/ 1360 w 1587"/>
                      <a:gd name="T13" fmla="*/ 861 h 907"/>
                      <a:gd name="T14" fmla="*/ 1270 w 1587"/>
                      <a:gd name="T15" fmla="*/ 907 h 907"/>
                      <a:gd name="T16" fmla="*/ 1134 w 1587"/>
                      <a:gd name="T17" fmla="*/ 816 h 907"/>
                      <a:gd name="T18" fmla="*/ 771 w 1587"/>
                      <a:gd name="T19" fmla="*/ 725 h 907"/>
                      <a:gd name="T20" fmla="*/ 226 w 1587"/>
                      <a:gd name="T21" fmla="*/ 635 h 907"/>
                      <a:gd name="T22" fmla="*/ 90 w 1587"/>
                      <a:gd name="T23" fmla="*/ 635 h 907"/>
                      <a:gd name="T24" fmla="*/ 0 w 1587"/>
                      <a:gd name="T25" fmla="*/ 544 h 907"/>
                      <a:gd name="T26" fmla="*/ 90 w 1587"/>
                      <a:gd name="T27" fmla="*/ 453 h 907"/>
                      <a:gd name="T28" fmla="*/ 362 w 1587"/>
                      <a:gd name="T29" fmla="*/ 453 h 907"/>
                      <a:gd name="T30" fmla="*/ 589 w 1587"/>
                      <a:gd name="T31" fmla="*/ 453 h 907"/>
                      <a:gd name="T32" fmla="*/ 680 w 1587"/>
                      <a:gd name="T33" fmla="*/ 453 h 907"/>
                      <a:gd name="T34" fmla="*/ 635 w 1587"/>
                      <a:gd name="T35" fmla="*/ 362 h 907"/>
                      <a:gd name="T36" fmla="*/ 589 w 1587"/>
                      <a:gd name="T37" fmla="*/ 226 h 907"/>
                      <a:gd name="T38" fmla="*/ 544 w 1587"/>
                      <a:gd name="T39" fmla="*/ 136 h 907"/>
                      <a:gd name="T40" fmla="*/ 635 w 1587"/>
                      <a:gd name="T41" fmla="*/ 181 h 907"/>
                      <a:gd name="T42" fmla="*/ 771 w 1587"/>
                      <a:gd name="T43" fmla="*/ 181 h 907"/>
                      <a:gd name="T44" fmla="*/ 861 w 1587"/>
                      <a:gd name="T45" fmla="*/ 181 h 907"/>
                      <a:gd name="T46" fmla="*/ 907 w 1587"/>
                      <a:gd name="T47" fmla="*/ 90 h 907"/>
                      <a:gd name="T48" fmla="*/ 907 w 1587"/>
                      <a:gd name="T49" fmla="*/ 226 h 907"/>
                      <a:gd name="T50" fmla="*/ 861 w 1587"/>
                      <a:gd name="T51" fmla="*/ 362 h 907"/>
                      <a:gd name="T52" fmla="*/ 1224 w 1587"/>
                      <a:gd name="T53" fmla="*/ 181 h 907"/>
                      <a:gd name="T54" fmla="*/ 1360 w 1587"/>
                      <a:gd name="T55" fmla="*/ 136 h 907"/>
                      <a:gd name="T56" fmla="*/ 1406 w 1587"/>
                      <a:gd name="T57" fmla="*/ 45 h 907"/>
                      <a:gd name="T58" fmla="*/ 1496 w 1587"/>
                      <a:gd name="T59" fmla="*/ 0 h 9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587" h="907">
                        <a:moveTo>
                          <a:pt x="1496" y="0"/>
                        </a:moveTo>
                        <a:lnTo>
                          <a:pt x="1587" y="90"/>
                        </a:lnTo>
                        <a:lnTo>
                          <a:pt x="1496" y="181"/>
                        </a:lnTo>
                        <a:lnTo>
                          <a:pt x="907" y="499"/>
                        </a:lnTo>
                        <a:lnTo>
                          <a:pt x="1224" y="589"/>
                        </a:lnTo>
                        <a:lnTo>
                          <a:pt x="1406" y="725"/>
                        </a:lnTo>
                        <a:lnTo>
                          <a:pt x="1360" y="861"/>
                        </a:lnTo>
                        <a:lnTo>
                          <a:pt x="1270" y="907"/>
                        </a:lnTo>
                        <a:lnTo>
                          <a:pt x="1134" y="816"/>
                        </a:lnTo>
                        <a:lnTo>
                          <a:pt x="771" y="725"/>
                        </a:lnTo>
                        <a:lnTo>
                          <a:pt x="226" y="635"/>
                        </a:lnTo>
                        <a:lnTo>
                          <a:pt x="90" y="635"/>
                        </a:lnTo>
                        <a:lnTo>
                          <a:pt x="0" y="544"/>
                        </a:lnTo>
                        <a:lnTo>
                          <a:pt x="90" y="453"/>
                        </a:lnTo>
                        <a:lnTo>
                          <a:pt x="362" y="453"/>
                        </a:lnTo>
                        <a:lnTo>
                          <a:pt x="589" y="453"/>
                        </a:lnTo>
                        <a:lnTo>
                          <a:pt x="680" y="453"/>
                        </a:lnTo>
                        <a:lnTo>
                          <a:pt x="635" y="362"/>
                        </a:lnTo>
                        <a:lnTo>
                          <a:pt x="589" y="226"/>
                        </a:lnTo>
                        <a:lnTo>
                          <a:pt x="544" y="136"/>
                        </a:lnTo>
                        <a:lnTo>
                          <a:pt x="635" y="181"/>
                        </a:lnTo>
                        <a:lnTo>
                          <a:pt x="771" y="181"/>
                        </a:lnTo>
                        <a:lnTo>
                          <a:pt x="861" y="181"/>
                        </a:lnTo>
                        <a:lnTo>
                          <a:pt x="907" y="90"/>
                        </a:lnTo>
                        <a:lnTo>
                          <a:pt x="907" y="226"/>
                        </a:lnTo>
                        <a:lnTo>
                          <a:pt x="861" y="362"/>
                        </a:lnTo>
                        <a:lnTo>
                          <a:pt x="1224" y="181"/>
                        </a:lnTo>
                        <a:lnTo>
                          <a:pt x="1360" y="136"/>
                        </a:lnTo>
                        <a:lnTo>
                          <a:pt x="1406" y="45"/>
                        </a:lnTo>
                        <a:lnTo>
                          <a:pt x="1496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8864" name="Freeform 16"/>
                  <p:cNvSpPr>
                    <a:spLocks noChangeAspect="1"/>
                  </p:cNvSpPr>
                  <p:nvPr/>
                </p:nvSpPr>
                <p:spPr bwMode="auto">
                  <a:xfrm>
                    <a:off x="3016" y="2523"/>
                    <a:ext cx="817" cy="726"/>
                  </a:xfrm>
                  <a:custGeom>
                    <a:avLst/>
                    <a:gdLst>
                      <a:gd name="T0" fmla="*/ 182 w 817"/>
                      <a:gd name="T1" fmla="*/ 0 h 726"/>
                      <a:gd name="T2" fmla="*/ 182 w 817"/>
                      <a:gd name="T3" fmla="*/ 136 h 726"/>
                      <a:gd name="T4" fmla="*/ 227 w 817"/>
                      <a:gd name="T5" fmla="*/ 317 h 726"/>
                      <a:gd name="T6" fmla="*/ 227 w 817"/>
                      <a:gd name="T7" fmla="*/ 408 h 726"/>
                      <a:gd name="T8" fmla="*/ 0 w 817"/>
                      <a:gd name="T9" fmla="*/ 499 h 726"/>
                      <a:gd name="T10" fmla="*/ 0 w 817"/>
                      <a:gd name="T11" fmla="*/ 590 h 726"/>
                      <a:gd name="T12" fmla="*/ 136 w 817"/>
                      <a:gd name="T13" fmla="*/ 635 h 726"/>
                      <a:gd name="T14" fmla="*/ 136 w 817"/>
                      <a:gd name="T15" fmla="*/ 726 h 726"/>
                      <a:gd name="T16" fmla="*/ 272 w 817"/>
                      <a:gd name="T17" fmla="*/ 635 h 726"/>
                      <a:gd name="T18" fmla="*/ 363 w 817"/>
                      <a:gd name="T19" fmla="*/ 590 h 726"/>
                      <a:gd name="T20" fmla="*/ 454 w 817"/>
                      <a:gd name="T21" fmla="*/ 590 h 726"/>
                      <a:gd name="T22" fmla="*/ 635 w 817"/>
                      <a:gd name="T23" fmla="*/ 635 h 726"/>
                      <a:gd name="T24" fmla="*/ 771 w 817"/>
                      <a:gd name="T25" fmla="*/ 635 h 726"/>
                      <a:gd name="T26" fmla="*/ 817 w 817"/>
                      <a:gd name="T27" fmla="*/ 544 h 726"/>
                      <a:gd name="T28" fmla="*/ 635 w 817"/>
                      <a:gd name="T29" fmla="*/ 453 h 726"/>
                      <a:gd name="T30" fmla="*/ 499 w 817"/>
                      <a:gd name="T31" fmla="*/ 453 h 726"/>
                      <a:gd name="T32" fmla="*/ 408 w 817"/>
                      <a:gd name="T33" fmla="*/ 272 h 726"/>
                      <a:gd name="T34" fmla="*/ 408 w 817"/>
                      <a:gd name="T35" fmla="*/ 45 h 726"/>
                      <a:gd name="T36" fmla="*/ 182 w 817"/>
                      <a:gd name="T37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817" h="726">
                        <a:moveTo>
                          <a:pt x="182" y="0"/>
                        </a:moveTo>
                        <a:lnTo>
                          <a:pt x="182" y="136"/>
                        </a:lnTo>
                        <a:lnTo>
                          <a:pt x="227" y="317"/>
                        </a:lnTo>
                        <a:lnTo>
                          <a:pt x="227" y="408"/>
                        </a:lnTo>
                        <a:lnTo>
                          <a:pt x="0" y="499"/>
                        </a:lnTo>
                        <a:lnTo>
                          <a:pt x="0" y="590"/>
                        </a:lnTo>
                        <a:lnTo>
                          <a:pt x="136" y="635"/>
                        </a:lnTo>
                        <a:lnTo>
                          <a:pt x="136" y="726"/>
                        </a:lnTo>
                        <a:lnTo>
                          <a:pt x="272" y="635"/>
                        </a:lnTo>
                        <a:lnTo>
                          <a:pt x="363" y="590"/>
                        </a:lnTo>
                        <a:lnTo>
                          <a:pt x="454" y="590"/>
                        </a:lnTo>
                        <a:lnTo>
                          <a:pt x="635" y="635"/>
                        </a:lnTo>
                        <a:lnTo>
                          <a:pt x="771" y="635"/>
                        </a:lnTo>
                        <a:lnTo>
                          <a:pt x="817" y="544"/>
                        </a:lnTo>
                        <a:lnTo>
                          <a:pt x="635" y="453"/>
                        </a:lnTo>
                        <a:lnTo>
                          <a:pt x="499" y="453"/>
                        </a:lnTo>
                        <a:lnTo>
                          <a:pt x="408" y="272"/>
                        </a:lnTo>
                        <a:lnTo>
                          <a:pt x="408" y="45"/>
                        </a:lnTo>
                        <a:lnTo>
                          <a:pt x="1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8865" name="Freeform 17"/>
                  <p:cNvSpPr>
                    <a:spLocks noChangeAspect="1"/>
                  </p:cNvSpPr>
                  <p:nvPr/>
                </p:nvSpPr>
                <p:spPr bwMode="auto">
                  <a:xfrm>
                    <a:off x="2835" y="1071"/>
                    <a:ext cx="1224" cy="1497"/>
                  </a:xfrm>
                  <a:custGeom>
                    <a:avLst/>
                    <a:gdLst>
                      <a:gd name="T0" fmla="*/ 0 w 1224"/>
                      <a:gd name="T1" fmla="*/ 1361 h 1497"/>
                      <a:gd name="T2" fmla="*/ 136 w 1224"/>
                      <a:gd name="T3" fmla="*/ 1316 h 1497"/>
                      <a:gd name="T4" fmla="*/ 635 w 1224"/>
                      <a:gd name="T5" fmla="*/ 1407 h 1497"/>
                      <a:gd name="T6" fmla="*/ 1088 w 1224"/>
                      <a:gd name="T7" fmla="*/ 1044 h 1497"/>
                      <a:gd name="T8" fmla="*/ 1043 w 1224"/>
                      <a:gd name="T9" fmla="*/ 227 h 1497"/>
                      <a:gd name="T10" fmla="*/ 317 w 1224"/>
                      <a:gd name="T11" fmla="*/ 136 h 1497"/>
                      <a:gd name="T12" fmla="*/ 317 w 1224"/>
                      <a:gd name="T13" fmla="*/ 46 h 1497"/>
                      <a:gd name="T14" fmla="*/ 453 w 1224"/>
                      <a:gd name="T15" fmla="*/ 0 h 1497"/>
                      <a:gd name="T16" fmla="*/ 1134 w 1224"/>
                      <a:gd name="T17" fmla="*/ 91 h 1497"/>
                      <a:gd name="T18" fmla="*/ 1224 w 1224"/>
                      <a:gd name="T19" fmla="*/ 1134 h 1497"/>
                      <a:gd name="T20" fmla="*/ 861 w 1224"/>
                      <a:gd name="T21" fmla="*/ 1407 h 1497"/>
                      <a:gd name="T22" fmla="*/ 680 w 1224"/>
                      <a:gd name="T23" fmla="*/ 1497 h 1497"/>
                      <a:gd name="T24" fmla="*/ 0 w 1224"/>
                      <a:gd name="T25" fmla="*/ 1361 h 14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224" h="1497">
                        <a:moveTo>
                          <a:pt x="0" y="1361"/>
                        </a:moveTo>
                        <a:lnTo>
                          <a:pt x="136" y="1316"/>
                        </a:lnTo>
                        <a:lnTo>
                          <a:pt x="635" y="1407"/>
                        </a:lnTo>
                        <a:lnTo>
                          <a:pt x="1088" y="1044"/>
                        </a:lnTo>
                        <a:lnTo>
                          <a:pt x="1043" y="227"/>
                        </a:lnTo>
                        <a:lnTo>
                          <a:pt x="317" y="136"/>
                        </a:lnTo>
                        <a:lnTo>
                          <a:pt x="317" y="46"/>
                        </a:lnTo>
                        <a:lnTo>
                          <a:pt x="453" y="0"/>
                        </a:lnTo>
                        <a:lnTo>
                          <a:pt x="1134" y="91"/>
                        </a:lnTo>
                        <a:lnTo>
                          <a:pt x="1224" y="1134"/>
                        </a:lnTo>
                        <a:lnTo>
                          <a:pt x="861" y="1407"/>
                        </a:lnTo>
                        <a:lnTo>
                          <a:pt x="680" y="1497"/>
                        </a:lnTo>
                        <a:lnTo>
                          <a:pt x="0" y="136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6600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8866" name="Freeform 18" descr="斜纹布"/>
                  <p:cNvSpPr>
                    <a:spLocks noChangeAspect="1"/>
                  </p:cNvSpPr>
                  <p:nvPr/>
                </p:nvSpPr>
                <p:spPr bwMode="auto">
                  <a:xfrm>
                    <a:off x="2925" y="1207"/>
                    <a:ext cx="998" cy="1225"/>
                  </a:xfrm>
                  <a:custGeom>
                    <a:avLst/>
                    <a:gdLst>
                      <a:gd name="T0" fmla="*/ 227 w 998"/>
                      <a:gd name="T1" fmla="*/ 0 h 1225"/>
                      <a:gd name="T2" fmla="*/ 227 w 998"/>
                      <a:gd name="T3" fmla="*/ 454 h 1225"/>
                      <a:gd name="T4" fmla="*/ 136 w 998"/>
                      <a:gd name="T5" fmla="*/ 590 h 1225"/>
                      <a:gd name="T6" fmla="*/ 454 w 998"/>
                      <a:gd name="T7" fmla="*/ 635 h 1225"/>
                      <a:gd name="T8" fmla="*/ 454 w 998"/>
                      <a:gd name="T9" fmla="*/ 817 h 1225"/>
                      <a:gd name="T10" fmla="*/ 227 w 998"/>
                      <a:gd name="T11" fmla="*/ 862 h 1225"/>
                      <a:gd name="T12" fmla="*/ 136 w 998"/>
                      <a:gd name="T13" fmla="*/ 1089 h 1225"/>
                      <a:gd name="T14" fmla="*/ 0 w 998"/>
                      <a:gd name="T15" fmla="*/ 1180 h 1225"/>
                      <a:gd name="T16" fmla="*/ 545 w 998"/>
                      <a:gd name="T17" fmla="*/ 1225 h 1225"/>
                      <a:gd name="T18" fmla="*/ 998 w 998"/>
                      <a:gd name="T19" fmla="*/ 908 h 1225"/>
                      <a:gd name="T20" fmla="*/ 953 w 998"/>
                      <a:gd name="T21" fmla="*/ 91 h 1225"/>
                      <a:gd name="T22" fmla="*/ 227 w 998"/>
                      <a:gd name="T23" fmla="*/ 0 h 1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98" h="1225">
                        <a:moveTo>
                          <a:pt x="227" y="0"/>
                        </a:moveTo>
                        <a:lnTo>
                          <a:pt x="227" y="454"/>
                        </a:lnTo>
                        <a:lnTo>
                          <a:pt x="136" y="590"/>
                        </a:lnTo>
                        <a:lnTo>
                          <a:pt x="454" y="635"/>
                        </a:lnTo>
                        <a:lnTo>
                          <a:pt x="454" y="817"/>
                        </a:lnTo>
                        <a:lnTo>
                          <a:pt x="227" y="862"/>
                        </a:lnTo>
                        <a:lnTo>
                          <a:pt x="136" y="1089"/>
                        </a:lnTo>
                        <a:lnTo>
                          <a:pt x="0" y="1180"/>
                        </a:lnTo>
                        <a:lnTo>
                          <a:pt x="545" y="1225"/>
                        </a:lnTo>
                        <a:lnTo>
                          <a:pt x="998" y="908"/>
                        </a:lnTo>
                        <a:lnTo>
                          <a:pt x="953" y="91"/>
                        </a:lnTo>
                        <a:lnTo>
                          <a:pt x="227" y="0"/>
                        </a:ln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78867" name="Group 19"/>
              <p:cNvGrpSpPr>
                <a:grpSpLocks noChangeAspect="1"/>
              </p:cNvGrpSpPr>
              <p:nvPr/>
            </p:nvGrpSpPr>
            <p:grpSpPr bwMode="auto">
              <a:xfrm>
                <a:off x="1066" y="210"/>
                <a:ext cx="1406" cy="1088"/>
                <a:chOff x="1066" y="210"/>
                <a:chExt cx="1406" cy="1088"/>
              </a:xfrm>
            </p:grpSpPr>
            <p:sp>
              <p:nvSpPr>
                <p:cNvPr id="78868" name="Freeform 20"/>
                <p:cNvSpPr>
                  <a:spLocks noChangeAspect="1"/>
                </p:cNvSpPr>
                <p:nvPr/>
              </p:nvSpPr>
              <p:spPr bwMode="auto">
                <a:xfrm>
                  <a:off x="1066" y="663"/>
                  <a:ext cx="816" cy="635"/>
                </a:xfrm>
                <a:custGeom>
                  <a:avLst/>
                  <a:gdLst>
                    <a:gd name="T0" fmla="*/ 816 w 816"/>
                    <a:gd name="T1" fmla="*/ 499 h 635"/>
                    <a:gd name="T2" fmla="*/ 635 w 816"/>
                    <a:gd name="T3" fmla="*/ 635 h 635"/>
                    <a:gd name="T4" fmla="*/ 45 w 816"/>
                    <a:gd name="T5" fmla="*/ 136 h 635"/>
                    <a:gd name="T6" fmla="*/ 0 w 816"/>
                    <a:gd name="T7" fmla="*/ 0 h 635"/>
                    <a:gd name="T8" fmla="*/ 816 w 816"/>
                    <a:gd name="T9" fmla="*/ 499 h 6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635">
                      <a:moveTo>
                        <a:pt x="816" y="499"/>
                      </a:moveTo>
                      <a:lnTo>
                        <a:pt x="635" y="635"/>
                      </a:lnTo>
                      <a:lnTo>
                        <a:pt x="45" y="136"/>
                      </a:lnTo>
                      <a:lnTo>
                        <a:pt x="0" y="0"/>
                      </a:lnTo>
                      <a:lnTo>
                        <a:pt x="816" y="49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8869" name="Freeform 21"/>
                <p:cNvSpPr>
                  <a:spLocks noChangeAspect="1"/>
                </p:cNvSpPr>
                <p:nvPr/>
              </p:nvSpPr>
              <p:spPr bwMode="auto">
                <a:xfrm>
                  <a:off x="1474" y="210"/>
                  <a:ext cx="680" cy="907"/>
                </a:xfrm>
                <a:custGeom>
                  <a:avLst/>
                  <a:gdLst>
                    <a:gd name="T0" fmla="*/ 453 w 680"/>
                    <a:gd name="T1" fmla="*/ 907 h 907"/>
                    <a:gd name="T2" fmla="*/ 680 w 680"/>
                    <a:gd name="T3" fmla="*/ 771 h 907"/>
                    <a:gd name="T4" fmla="*/ 0 w 680"/>
                    <a:gd name="T5" fmla="*/ 0 h 907"/>
                    <a:gd name="T6" fmla="*/ 0 w 680"/>
                    <a:gd name="T7" fmla="*/ 136 h 907"/>
                    <a:gd name="T8" fmla="*/ 453 w 680"/>
                    <a:gd name="T9" fmla="*/ 907 h 9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0" h="907">
                      <a:moveTo>
                        <a:pt x="453" y="907"/>
                      </a:moveTo>
                      <a:lnTo>
                        <a:pt x="680" y="771"/>
                      </a:lnTo>
                      <a:lnTo>
                        <a:pt x="0" y="0"/>
                      </a:lnTo>
                      <a:lnTo>
                        <a:pt x="0" y="136"/>
                      </a:lnTo>
                      <a:lnTo>
                        <a:pt x="453" y="90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shade val="90980"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8870" name="Freeform 22"/>
                <p:cNvSpPr>
                  <a:spLocks noChangeAspect="1"/>
                </p:cNvSpPr>
                <p:nvPr/>
              </p:nvSpPr>
              <p:spPr bwMode="auto">
                <a:xfrm>
                  <a:off x="2064" y="346"/>
                  <a:ext cx="408" cy="544"/>
                </a:xfrm>
                <a:custGeom>
                  <a:avLst/>
                  <a:gdLst>
                    <a:gd name="T0" fmla="*/ 226 w 408"/>
                    <a:gd name="T1" fmla="*/ 544 h 544"/>
                    <a:gd name="T2" fmla="*/ 408 w 408"/>
                    <a:gd name="T3" fmla="*/ 499 h 544"/>
                    <a:gd name="T4" fmla="*/ 90 w 408"/>
                    <a:gd name="T5" fmla="*/ 0 h 544"/>
                    <a:gd name="T6" fmla="*/ 0 w 408"/>
                    <a:gd name="T7" fmla="*/ 90 h 544"/>
                    <a:gd name="T8" fmla="*/ 226 w 408"/>
                    <a:gd name="T9" fmla="*/ 54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8" h="544">
                      <a:moveTo>
                        <a:pt x="226" y="544"/>
                      </a:moveTo>
                      <a:lnTo>
                        <a:pt x="408" y="499"/>
                      </a:lnTo>
                      <a:lnTo>
                        <a:pt x="90" y="0"/>
                      </a:lnTo>
                      <a:lnTo>
                        <a:pt x="0" y="90"/>
                      </a:lnTo>
                      <a:lnTo>
                        <a:pt x="226" y="54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tint val="78824"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78871" name="WordArt 23" descr="横条"/>
            <p:cNvSpPr>
              <a:spLocks noChangeArrowheads="1" noChangeShapeType="1" noTextEdit="1"/>
            </p:cNvSpPr>
            <p:nvPr/>
          </p:nvSpPr>
          <p:spPr bwMode="auto">
            <a:xfrm>
              <a:off x="416" y="37"/>
              <a:ext cx="1249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zh-CN" altLang="en-US" sz="6000" b="1" i="1" kern="10">
                  <a:ln w="9525">
                    <a:solidFill>
                      <a:schemeClr val="tx1"/>
                    </a:solidFill>
                    <a:round/>
                  </a:ln>
                  <a:blipFill dpi="0" rotWithShape="0">
                    <a:blip r:embed="rId6"/>
                    <a:srcRect/>
                    <a:stretch>
                      <a:fillRect/>
                    </a:stretch>
                  </a:blipFill>
                  <a:effectLst>
                    <a:prstShdw prst="shdw17" dist="17961" dir="2700000">
                      <a:schemeClr val="tx1">
                        <a:gamma/>
                        <a:shade val="60000"/>
                        <a:invGamma/>
                      </a:schemeClr>
                    </a:prstShdw>
                  </a:effectLst>
                  <a:latin typeface="华文新魏" panose="02010800040101010101" charset="-122"/>
                  <a:ea typeface="华文新魏" panose="02010800040101010101" charset="-122"/>
                </a:rPr>
                <a:t>当堂练习</a:t>
              </a:r>
            </a:p>
          </p:txBody>
        </p:sp>
        <p:sp>
          <p:nvSpPr>
            <p:cNvPr id="78872" name="Text Box 24"/>
            <p:cNvSpPr txBox="1">
              <a:spLocks noChangeArrowheads="1"/>
            </p:cNvSpPr>
            <p:nvPr/>
          </p:nvSpPr>
          <p:spPr bwMode="auto">
            <a:xfrm>
              <a:off x="703" y="284"/>
              <a:ext cx="587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endParaRPr lang="zh-CN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黑体" panose="02010609060101010101" pitchFamily="2" charset="-122"/>
                <a:sym typeface="Wingdings" panose="05000000000000000000" pitchFamily="2" charset="2"/>
              </a:endParaRPr>
            </a:p>
          </p:txBody>
        </p:sp>
      </p:grpSp>
      <p:sp>
        <p:nvSpPr>
          <p:cNvPr id="78886" name="Text Box 38"/>
          <p:cNvSpPr txBox="1">
            <a:spLocks noChangeArrowheads="1"/>
          </p:cNvSpPr>
          <p:nvPr/>
        </p:nvSpPr>
        <p:spPr bwMode="auto">
          <a:xfrm>
            <a:off x="5699125" y="17748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/>
          </a:p>
        </p:txBody>
      </p:sp>
      <p:graphicFrame>
        <p:nvGraphicFramePr>
          <p:cNvPr id="78887" name="Object 39"/>
          <p:cNvGraphicFramePr>
            <a:graphicFrameLocks noChangeAspect="1"/>
          </p:cNvGraphicFramePr>
          <p:nvPr/>
        </p:nvGraphicFramePr>
        <p:xfrm>
          <a:off x="4800600" y="1066800"/>
          <a:ext cx="91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42" name="公式" r:id="rId7" imgW="342900" imgH="177800" progId="Equation.3">
                  <p:embed/>
                </p:oleObj>
              </mc:Choice>
              <mc:Fallback>
                <p:oleObj name="公式" r:id="rId7" imgW="342900" imgH="177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066800"/>
                        <a:ext cx="914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90" name="Object 42"/>
          <p:cNvGraphicFramePr>
            <a:graphicFrameLocks noChangeAspect="1"/>
          </p:cNvGraphicFramePr>
          <p:nvPr/>
        </p:nvGraphicFramePr>
        <p:xfrm>
          <a:off x="1600200" y="2209800"/>
          <a:ext cx="533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43" name="公式" r:id="rId9" imgW="330200" imgH="177800" progId="Equation.3">
                  <p:embed/>
                </p:oleObj>
              </mc:Choice>
              <mc:Fallback>
                <p:oleObj name="公式" r:id="rId9" imgW="330200" imgH="1778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09800"/>
                        <a:ext cx="533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97" name="Object 49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762000" y="3505200"/>
          <a:ext cx="14478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44" name="公式" r:id="rId11" imgW="711200" imgH="228600" progId="Equation.3">
                  <p:embed/>
                </p:oleObj>
              </mc:Choice>
              <mc:Fallback>
                <p:oleObj name="公式" r:id="rId11" imgW="711200" imgH="2286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05200"/>
                        <a:ext cx="14478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903" name="Object 5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62000" y="4114800"/>
          <a:ext cx="19812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45" name="公式" r:id="rId13" imgW="850900" imgH="228600" progId="Equation.3">
                  <p:embed/>
                </p:oleObj>
              </mc:Choice>
              <mc:Fallback>
                <p:oleObj name="公式" r:id="rId13" imgW="850900" imgH="2286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19812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94" name="Object 4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62000" y="2819400"/>
          <a:ext cx="1130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46" name="公式" r:id="rId15" imgW="508000" imgH="228600" progId="Equation.3">
                  <p:embed/>
                </p:oleObj>
              </mc:Choice>
              <mc:Fallback>
                <p:oleObj name="公式" r:id="rId15" imgW="508000" imgH="2286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19400"/>
                        <a:ext cx="11303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901" name="Object 5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47" name="公式" r:id="rId17" imgW="114935" imgH="217170" progId="Equation.3">
                  <p:embed/>
                </p:oleObj>
              </mc:Choice>
              <mc:Fallback>
                <p:oleObj name="公式" r:id="rId17" imgW="114935" imgH="21717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906" name="Object 5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762000" y="4800600"/>
          <a:ext cx="22860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48" name="公式" r:id="rId19" imgW="977265" imgH="393700" progId="Equation.3">
                  <p:embed/>
                </p:oleObj>
              </mc:Choice>
              <mc:Fallback>
                <p:oleObj name="公式" r:id="rId19" imgW="977265" imgH="3937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00600"/>
                        <a:ext cx="228600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8910" name="Group 62"/>
          <p:cNvGrpSpPr/>
          <p:nvPr/>
        </p:nvGrpSpPr>
        <p:grpSpPr bwMode="auto">
          <a:xfrm>
            <a:off x="838200" y="1295400"/>
            <a:ext cx="5029200" cy="482600"/>
            <a:chOff x="528" y="864"/>
            <a:chExt cx="3168" cy="304"/>
          </a:xfrm>
        </p:grpSpPr>
        <p:graphicFrame>
          <p:nvGraphicFramePr>
            <p:cNvPr id="78900" name="Object 52"/>
            <p:cNvGraphicFramePr>
              <a:graphicFrameLocks noChangeAspect="1"/>
            </p:cNvGraphicFramePr>
            <p:nvPr/>
          </p:nvGraphicFramePr>
          <p:xfrm>
            <a:off x="528" y="864"/>
            <a:ext cx="2400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949" name="公式" r:id="rId21" imgW="1803400" imgH="228600" progId="Equation.3">
                    <p:embed/>
                  </p:oleObj>
                </mc:Choice>
                <mc:Fallback>
                  <p:oleObj name="公式" r:id="rId21" imgW="1803400" imgH="228600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864"/>
                          <a:ext cx="2400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909" name="Line 61"/>
            <p:cNvSpPr>
              <a:spLocks noChangeShapeType="1"/>
            </p:cNvSpPr>
            <p:nvPr/>
          </p:nvSpPr>
          <p:spPr bwMode="auto">
            <a:xfrm>
              <a:off x="2928" y="110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8912" name="Group 64"/>
          <p:cNvGrpSpPr/>
          <p:nvPr/>
        </p:nvGrpSpPr>
        <p:grpSpPr bwMode="auto">
          <a:xfrm>
            <a:off x="762000" y="2159000"/>
            <a:ext cx="4598988" cy="473075"/>
            <a:chOff x="528" y="1440"/>
            <a:chExt cx="2897" cy="298"/>
          </a:xfrm>
        </p:grpSpPr>
        <p:graphicFrame>
          <p:nvGraphicFramePr>
            <p:cNvPr id="78902" name="Object 54"/>
            <p:cNvGraphicFramePr>
              <a:graphicFrameLocks noChangeAspect="1"/>
            </p:cNvGraphicFramePr>
            <p:nvPr/>
          </p:nvGraphicFramePr>
          <p:xfrm>
            <a:off x="528" y="1440"/>
            <a:ext cx="2897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950" name="公式" r:id="rId23" imgW="2222500" imgH="228600" progId="Equation.3">
                    <p:embed/>
                  </p:oleObj>
                </mc:Choice>
                <mc:Fallback>
                  <p:oleObj name="公式" r:id="rId23" imgW="2222500" imgH="22860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1440"/>
                          <a:ext cx="2897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911" name="Line 63"/>
            <p:cNvSpPr>
              <a:spLocks noChangeShapeType="1"/>
            </p:cNvSpPr>
            <p:nvPr/>
          </p:nvSpPr>
          <p:spPr bwMode="auto">
            <a:xfrm>
              <a:off x="1056" y="168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27" name="Group 3"/>
          <p:cNvGrpSpPr/>
          <p:nvPr/>
        </p:nvGrpSpPr>
        <p:grpSpPr bwMode="auto">
          <a:xfrm>
            <a:off x="0" y="0"/>
            <a:ext cx="3168650" cy="1066800"/>
            <a:chOff x="0" y="0"/>
            <a:chExt cx="1699" cy="498"/>
          </a:xfrm>
        </p:grpSpPr>
        <p:sp>
          <p:nvSpPr>
            <p:cNvPr id="1290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699" cy="48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8E0BE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029" name="AutoShape 5"/>
            <p:cNvSpPr>
              <a:spLocks noChangeArrowheads="1"/>
            </p:cNvSpPr>
            <p:nvPr/>
          </p:nvSpPr>
          <p:spPr bwMode="blackWhite">
            <a:xfrm>
              <a:off x="213" y="353"/>
              <a:ext cx="1445" cy="136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8727 w 1000"/>
                <a:gd name="T3" fmla="*/ 0 h 1000"/>
                <a:gd name="T4" fmla="*/ 9228 w 1000"/>
                <a:gd name="T5" fmla="*/ 500 h 1000"/>
                <a:gd name="T6" fmla="*/ 8728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0625" h="1000">
                  <a:moveTo>
                    <a:pt x="0" y="0"/>
                  </a:moveTo>
                  <a:lnTo>
                    <a:pt x="8727" y="0"/>
                  </a:lnTo>
                  <a:cubicBezTo>
                    <a:pt x="9004" y="0"/>
                    <a:pt x="9228" y="223"/>
                    <a:pt x="9228" y="500"/>
                  </a:cubicBezTo>
                  <a:cubicBezTo>
                    <a:pt x="9228" y="776"/>
                    <a:pt x="9004" y="999"/>
                    <a:pt x="8728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zh-CN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黑体" panose="02010609060101010101" pitchFamily="2" charset="-122"/>
                <a:sym typeface="Wingdings" panose="05000000000000000000" pitchFamily="2" charset="2"/>
              </a:endParaRPr>
            </a:p>
          </p:txBody>
        </p:sp>
        <p:grpSp>
          <p:nvGrpSpPr>
            <p:cNvPr id="129030" name="Group 6"/>
            <p:cNvGrpSpPr>
              <a:grpSpLocks noChangeAspect="1"/>
            </p:cNvGrpSpPr>
            <p:nvPr/>
          </p:nvGrpSpPr>
          <p:grpSpPr bwMode="auto">
            <a:xfrm>
              <a:off x="32" y="36"/>
              <a:ext cx="356" cy="453"/>
              <a:chOff x="1066" y="210"/>
              <a:chExt cx="2993" cy="3810"/>
            </a:xfrm>
          </p:grpSpPr>
          <p:grpSp>
            <p:nvGrpSpPr>
              <p:cNvPr id="129031" name="Group 7"/>
              <p:cNvGrpSpPr>
                <a:grpSpLocks noChangeAspect="1"/>
              </p:cNvGrpSpPr>
              <p:nvPr/>
            </p:nvGrpSpPr>
            <p:grpSpPr bwMode="auto">
              <a:xfrm>
                <a:off x="1269" y="618"/>
                <a:ext cx="2790" cy="3402"/>
                <a:chOff x="1269" y="618"/>
                <a:chExt cx="2790" cy="3402"/>
              </a:xfrm>
            </p:grpSpPr>
            <p:sp>
              <p:nvSpPr>
                <p:cNvPr id="129032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1429" y="618"/>
                  <a:ext cx="2404" cy="3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FF66"/>
                    </a:gs>
                  </a:gsLst>
                  <a:lin ang="2700000" scaled="1"/>
                </a:gradFill>
                <a:ln w="12700" algn="ctr">
                  <a:solidFill>
                    <a:srgbClr val="996633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29033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1269" y="1071"/>
                  <a:ext cx="2790" cy="2949"/>
                  <a:chOff x="1269" y="1071"/>
                  <a:chExt cx="2790" cy="2949"/>
                </a:xfrm>
              </p:grpSpPr>
              <p:sp>
                <p:nvSpPr>
                  <p:cNvPr id="129034" name="Freeform 10"/>
                  <p:cNvSpPr>
                    <a:spLocks noChangeAspect="1"/>
                  </p:cNvSpPr>
                  <p:nvPr/>
                </p:nvSpPr>
                <p:spPr bwMode="auto">
                  <a:xfrm>
                    <a:off x="1269" y="1823"/>
                    <a:ext cx="2120" cy="449"/>
                  </a:xfrm>
                  <a:custGeom>
                    <a:avLst/>
                    <a:gdLst>
                      <a:gd name="T0" fmla="*/ 0 w 1497"/>
                      <a:gd name="T1" fmla="*/ 0 h 317"/>
                      <a:gd name="T2" fmla="*/ 817 w 1497"/>
                      <a:gd name="T3" fmla="*/ 227 h 317"/>
                      <a:gd name="T4" fmla="*/ 1497 w 1497"/>
                      <a:gd name="T5" fmla="*/ 45 h 317"/>
                      <a:gd name="T6" fmla="*/ 1497 w 1497"/>
                      <a:gd name="T7" fmla="*/ 136 h 317"/>
                      <a:gd name="T8" fmla="*/ 817 w 1497"/>
                      <a:gd name="T9" fmla="*/ 317 h 317"/>
                      <a:gd name="T10" fmla="*/ 0 w 1497"/>
                      <a:gd name="T11" fmla="*/ 90 h 317"/>
                      <a:gd name="T12" fmla="*/ 0 w 1497"/>
                      <a:gd name="T13" fmla="*/ 0 h 3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497" h="317">
                        <a:moveTo>
                          <a:pt x="0" y="0"/>
                        </a:moveTo>
                        <a:lnTo>
                          <a:pt x="817" y="227"/>
                        </a:lnTo>
                        <a:lnTo>
                          <a:pt x="1497" y="45"/>
                        </a:lnTo>
                        <a:lnTo>
                          <a:pt x="1497" y="136"/>
                        </a:lnTo>
                        <a:lnTo>
                          <a:pt x="817" y="317"/>
                        </a:lnTo>
                        <a:lnTo>
                          <a:pt x="0" y="9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99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035" name="Freeform 11" descr="栎木"/>
                  <p:cNvSpPr>
                    <a:spLocks noChangeAspect="1"/>
                  </p:cNvSpPr>
                  <p:nvPr/>
                </p:nvSpPr>
                <p:spPr bwMode="auto">
                  <a:xfrm>
                    <a:off x="1269" y="1565"/>
                    <a:ext cx="2120" cy="579"/>
                  </a:xfrm>
                  <a:custGeom>
                    <a:avLst/>
                    <a:gdLst>
                      <a:gd name="T0" fmla="*/ 0 w 1497"/>
                      <a:gd name="T1" fmla="*/ 182 h 409"/>
                      <a:gd name="T2" fmla="*/ 817 w 1497"/>
                      <a:gd name="T3" fmla="*/ 409 h 409"/>
                      <a:gd name="T4" fmla="*/ 1497 w 1497"/>
                      <a:gd name="T5" fmla="*/ 227 h 409"/>
                      <a:gd name="T6" fmla="*/ 590 w 1497"/>
                      <a:gd name="T7" fmla="*/ 0 h 409"/>
                      <a:gd name="T8" fmla="*/ 0 w 1497"/>
                      <a:gd name="T9" fmla="*/ 182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97" h="409">
                        <a:moveTo>
                          <a:pt x="0" y="182"/>
                        </a:moveTo>
                        <a:lnTo>
                          <a:pt x="817" y="409"/>
                        </a:lnTo>
                        <a:lnTo>
                          <a:pt x="1497" y="227"/>
                        </a:lnTo>
                        <a:lnTo>
                          <a:pt x="590" y="0"/>
                        </a:lnTo>
                        <a:lnTo>
                          <a:pt x="0" y="182"/>
                        </a:lnTo>
                        <a:close/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38100" cap="flat" cmpd="sng">
                    <a:solidFill>
                      <a:srgbClr val="996633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036" name="Freeform 12" descr="棕色大理石"/>
                  <p:cNvSpPr>
                    <a:spLocks noChangeAspect="1"/>
                  </p:cNvSpPr>
                  <p:nvPr/>
                </p:nvSpPr>
                <p:spPr bwMode="auto">
                  <a:xfrm>
                    <a:off x="1462" y="2015"/>
                    <a:ext cx="1671" cy="578"/>
                  </a:xfrm>
                  <a:custGeom>
                    <a:avLst/>
                    <a:gdLst>
                      <a:gd name="T0" fmla="*/ 0 w 1180"/>
                      <a:gd name="T1" fmla="*/ 0 h 408"/>
                      <a:gd name="T2" fmla="*/ 726 w 1180"/>
                      <a:gd name="T3" fmla="*/ 181 h 408"/>
                      <a:gd name="T4" fmla="*/ 1180 w 1180"/>
                      <a:gd name="T5" fmla="*/ 45 h 408"/>
                      <a:gd name="T6" fmla="*/ 1134 w 1180"/>
                      <a:gd name="T7" fmla="*/ 227 h 408"/>
                      <a:gd name="T8" fmla="*/ 726 w 1180"/>
                      <a:gd name="T9" fmla="*/ 408 h 408"/>
                      <a:gd name="T10" fmla="*/ 46 w 1180"/>
                      <a:gd name="T11" fmla="*/ 181 h 408"/>
                      <a:gd name="T12" fmla="*/ 0 w 1180"/>
                      <a:gd name="T13" fmla="*/ 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180" h="408">
                        <a:moveTo>
                          <a:pt x="0" y="0"/>
                        </a:moveTo>
                        <a:lnTo>
                          <a:pt x="726" y="181"/>
                        </a:lnTo>
                        <a:lnTo>
                          <a:pt x="1180" y="45"/>
                        </a:lnTo>
                        <a:lnTo>
                          <a:pt x="1134" y="227"/>
                        </a:lnTo>
                        <a:lnTo>
                          <a:pt x="726" y="408"/>
                        </a:lnTo>
                        <a:lnTo>
                          <a:pt x="46" y="1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037" name="Freeform 13"/>
                  <p:cNvSpPr>
                    <a:spLocks noChangeAspect="1"/>
                  </p:cNvSpPr>
                  <p:nvPr/>
                </p:nvSpPr>
                <p:spPr bwMode="auto">
                  <a:xfrm>
                    <a:off x="2168" y="2464"/>
                    <a:ext cx="193" cy="772"/>
                  </a:xfrm>
                  <a:custGeom>
                    <a:avLst/>
                    <a:gdLst>
                      <a:gd name="T0" fmla="*/ 0 w 136"/>
                      <a:gd name="T1" fmla="*/ 0 h 545"/>
                      <a:gd name="T2" fmla="*/ 136 w 136"/>
                      <a:gd name="T3" fmla="*/ 46 h 545"/>
                      <a:gd name="T4" fmla="*/ 91 w 136"/>
                      <a:gd name="T5" fmla="*/ 136 h 545"/>
                      <a:gd name="T6" fmla="*/ 136 w 136"/>
                      <a:gd name="T7" fmla="*/ 318 h 545"/>
                      <a:gd name="T8" fmla="*/ 136 w 136"/>
                      <a:gd name="T9" fmla="*/ 545 h 545"/>
                      <a:gd name="T10" fmla="*/ 46 w 136"/>
                      <a:gd name="T11" fmla="*/ 545 h 545"/>
                      <a:gd name="T12" fmla="*/ 0 w 136"/>
                      <a:gd name="T13" fmla="*/ 318 h 545"/>
                      <a:gd name="T14" fmla="*/ 0 w 136"/>
                      <a:gd name="T15" fmla="*/ 182 h 545"/>
                      <a:gd name="T16" fmla="*/ 0 w 136"/>
                      <a:gd name="T17" fmla="*/ 0 h 5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6" h="545">
                        <a:moveTo>
                          <a:pt x="0" y="0"/>
                        </a:moveTo>
                        <a:lnTo>
                          <a:pt x="136" y="46"/>
                        </a:lnTo>
                        <a:lnTo>
                          <a:pt x="91" y="136"/>
                        </a:lnTo>
                        <a:lnTo>
                          <a:pt x="136" y="318"/>
                        </a:lnTo>
                        <a:lnTo>
                          <a:pt x="136" y="545"/>
                        </a:lnTo>
                        <a:lnTo>
                          <a:pt x="46" y="545"/>
                        </a:lnTo>
                        <a:lnTo>
                          <a:pt x="0" y="318"/>
                        </a:lnTo>
                        <a:lnTo>
                          <a:pt x="0" y="18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50000">
                        <a:schemeClr val="bg1"/>
                      </a:gs>
                      <a:gs pos="100000">
                        <a:srgbClr val="666699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038" name="Freeform 14"/>
                  <p:cNvSpPr>
                    <a:spLocks noChangeAspect="1"/>
                  </p:cNvSpPr>
                  <p:nvPr/>
                </p:nvSpPr>
                <p:spPr bwMode="auto">
                  <a:xfrm>
                    <a:off x="2109" y="3143"/>
                    <a:ext cx="370" cy="158"/>
                  </a:xfrm>
                  <a:custGeom>
                    <a:avLst/>
                    <a:gdLst>
                      <a:gd name="T0" fmla="*/ 181 w 370"/>
                      <a:gd name="T1" fmla="*/ 106 h 158"/>
                      <a:gd name="T2" fmla="*/ 91 w 370"/>
                      <a:gd name="T3" fmla="*/ 106 h 158"/>
                      <a:gd name="T4" fmla="*/ 91 w 370"/>
                      <a:gd name="T5" fmla="*/ 15 h 158"/>
                      <a:gd name="T6" fmla="*/ 0 w 370"/>
                      <a:gd name="T7" fmla="*/ 106 h 158"/>
                      <a:gd name="T8" fmla="*/ 91 w 370"/>
                      <a:gd name="T9" fmla="*/ 151 h 158"/>
                      <a:gd name="T10" fmla="*/ 272 w 370"/>
                      <a:gd name="T11" fmla="*/ 151 h 158"/>
                      <a:gd name="T12" fmla="*/ 363 w 370"/>
                      <a:gd name="T13" fmla="*/ 106 h 158"/>
                      <a:gd name="T14" fmla="*/ 317 w 370"/>
                      <a:gd name="T15" fmla="*/ 15 h 158"/>
                      <a:gd name="T16" fmla="*/ 227 w 370"/>
                      <a:gd name="T17" fmla="*/ 15 h 158"/>
                      <a:gd name="T18" fmla="*/ 272 w 370"/>
                      <a:gd name="T19" fmla="*/ 106 h 158"/>
                      <a:gd name="T20" fmla="*/ 181 w 370"/>
                      <a:gd name="T21" fmla="*/ 106 h 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70" h="158">
                        <a:moveTo>
                          <a:pt x="181" y="106"/>
                        </a:moveTo>
                        <a:cubicBezTo>
                          <a:pt x="151" y="106"/>
                          <a:pt x="106" y="121"/>
                          <a:pt x="91" y="106"/>
                        </a:cubicBezTo>
                        <a:cubicBezTo>
                          <a:pt x="76" y="91"/>
                          <a:pt x="106" y="15"/>
                          <a:pt x="91" y="15"/>
                        </a:cubicBezTo>
                        <a:cubicBezTo>
                          <a:pt x="76" y="15"/>
                          <a:pt x="0" y="83"/>
                          <a:pt x="0" y="106"/>
                        </a:cubicBezTo>
                        <a:cubicBezTo>
                          <a:pt x="0" y="129"/>
                          <a:pt x="46" y="144"/>
                          <a:pt x="91" y="151"/>
                        </a:cubicBezTo>
                        <a:cubicBezTo>
                          <a:pt x="136" y="158"/>
                          <a:pt x="227" y="158"/>
                          <a:pt x="272" y="151"/>
                        </a:cubicBezTo>
                        <a:cubicBezTo>
                          <a:pt x="317" y="144"/>
                          <a:pt x="356" y="129"/>
                          <a:pt x="363" y="106"/>
                        </a:cubicBezTo>
                        <a:cubicBezTo>
                          <a:pt x="370" y="83"/>
                          <a:pt x="340" y="30"/>
                          <a:pt x="317" y="15"/>
                        </a:cubicBezTo>
                        <a:cubicBezTo>
                          <a:pt x="294" y="0"/>
                          <a:pt x="234" y="0"/>
                          <a:pt x="227" y="15"/>
                        </a:cubicBezTo>
                        <a:cubicBezTo>
                          <a:pt x="220" y="30"/>
                          <a:pt x="280" y="91"/>
                          <a:pt x="272" y="106"/>
                        </a:cubicBezTo>
                        <a:cubicBezTo>
                          <a:pt x="264" y="121"/>
                          <a:pt x="211" y="106"/>
                          <a:pt x="181" y="106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ECFF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039" name="Freeform 15"/>
                  <p:cNvSpPr>
                    <a:spLocks noChangeAspect="1"/>
                  </p:cNvSpPr>
                  <p:nvPr/>
                </p:nvSpPr>
                <p:spPr bwMode="auto">
                  <a:xfrm>
                    <a:off x="1565" y="3113"/>
                    <a:ext cx="1587" cy="907"/>
                  </a:xfrm>
                  <a:custGeom>
                    <a:avLst/>
                    <a:gdLst>
                      <a:gd name="T0" fmla="*/ 1496 w 1587"/>
                      <a:gd name="T1" fmla="*/ 0 h 907"/>
                      <a:gd name="T2" fmla="*/ 1587 w 1587"/>
                      <a:gd name="T3" fmla="*/ 90 h 907"/>
                      <a:gd name="T4" fmla="*/ 1496 w 1587"/>
                      <a:gd name="T5" fmla="*/ 181 h 907"/>
                      <a:gd name="T6" fmla="*/ 907 w 1587"/>
                      <a:gd name="T7" fmla="*/ 499 h 907"/>
                      <a:gd name="T8" fmla="*/ 1224 w 1587"/>
                      <a:gd name="T9" fmla="*/ 589 h 907"/>
                      <a:gd name="T10" fmla="*/ 1406 w 1587"/>
                      <a:gd name="T11" fmla="*/ 725 h 907"/>
                      <a:gd name="T12" fmla="*/ 1360 w 1587"/>
                      <a:gd name="T13" fmla="*/ 861 h 907"/>
                      <a:gd name="T14" fmla="*/ 1270 w 1587"/>
                      <a:gd name="T15" fmla="*/ 907 h 907"/>
                      <a:gd name="T16" fmla="*/ 1134 w 1587"/>
                      <a:gd name="T17" fmla="*/ 816 h 907"/>
                      <a:gd name="T18" fmla="*/ 771 w 1587"/>
                      <a:gd name="T19" fmla="*/ 725 h 907"/>
                      <a:gd name="T20" fmla="*/ 226 w 1587"/>
                      <a:gd name="T21" fmla="*/ 635 h 907"/>
                      <a:gd name="T22" fmla="*/ 90 w 1587"/>
                      <a:gd name="T23" fmla="*/ 635 h 907"/>
                      <a:gd name="T24" fmla="*/ 0 w 1587"/>
                      <a:gd name="T25" fmla="*/ 544 h 907"/>
                      <a:gd name="T26" fmla="*/ 90 w 1587"/>
                      <a:gd name="T27" fmla="*/ 453 h 907"/>
                      <a:gd name="T28" fmla="*/ 362 w 1587"/>
                      <a:gd name="T29" fmla="*/ 453 h 907"/>
                      <a:gd name="T30" fmla="*/ 589 w 1587"/>
                      <a:gd name="T31" fmla="*/ 453 h 907"/>
                      <a:gd name="T32" fmla="*/ 680 w 1587"/>
                      <a:gd name="T33" fmla="*/ 453 h 907"/>
                      <a:gd name="T34" fmla="*/ 635 w 1587"/>
                      <a:gd name="T35" fmla="*/ 362 h 907"/>
                      <a:gd name="T36" fmla="*/ 589 w 1587"/>
                      <a:gd name="T37" fmla="*/ 226 h 907"/>
                      <a:gd name="T38" fmla="*/ 544 w 1587"/>
                      <a:gd name="T39" fmla="*/ 136 h 907"/>
                      <a:gd name="T40" fmla="*/ 635 w 1587"/>
                      <a:gd name="T41" fmla="*/ 181 h 907"/>
                      <a:gd name="T42" fmla="*/ 771 w 1587"/>
                      <a:gd name="T43" fmla="*/ 181 h 907"/>
                      <a:gd name="T44" fmla="*/ 861 w 1587"/>
                      <a:gd name="T45" fmla="*/ 181 h 907"/>
                      <a:gd name="T46" fmla="*/ 907 w 1587"/>
                      <a:gd name="T47" fmla="*/ 90 h 907"/>
                      <a:gd name="T48" fmla="*/ 907 w 1587"/>
                      <a:gd name="T49" fmla="*/ 226 h 907"/>
                      <a:gd name="T50" fmla="*/ 861 w 1587"/>
                      <a:gd name="T51" fmla="*/ 362 h 907"/>
                      <a:gd name="T52" fmla="*/ 1224 w 1587"/>
                      <a:gd name="T53" fmla="*/ 181 h 907"/>
                      <a:gd name="T54" fmla="*/ 1360 w 1587"/>
                      <a:gd name="T55" fmla="*/ 136 h 907"/>
                      <a:gd name="T56" fmla="*/ 1406 w 1587"/>
                      <a:gd name="T57" fmla="*/ 45 h 907"/>
                      <a:gd name="T58" fmla="*/ 1496 w 1587"/>
                      <a:gd name="T59" fmla="*/ 0 h 9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587" h="907">
                        <a:moveTo>
                          <a:pt x="1496" y="0"/>
                        </a:moveTo>
                        <a:lnTo>
                          <a:pt x="1587" y="90"/>
                        </a:lnTo>
                        <a:lnTo>
                          <a:pt x="1496" y="181"/>
                        </a:lnTo>
                        <a:lnTo>
                          <a:pt x="907" y="499"/>
                        </a:lnTo>
                        <a:lnTo>
                          <a:pt x="1224" y="589"/>
                        </a:lnTo>
                        <a:lnTo>
                          <a:pt x="1406" y="725"/>
                        </a:lnTo>
                        <a:lnTo>
                          <a:pt x="1360" y="861"/>
                        </a:lnTo>
                        <a:lnTo>
                          <a:pt x="1270" y="907"/>
                        </a:lnTo>
                        <a:lnTo>
                          <a:pt x="1134" y="816"/>
                        </a:lnTo>
                        <a:lnTo>
                          <a:pt x="771" y="725"/>
                        </a:lnTo>
                        <a:lnTo>
                          <a:pt x="226" y="635"/>
                        </a:lnTo>
                        <a:lnTo>
                          <a:pt x="90" y="635"/>
                        </a:lnTo>
                        <a:lnTo>
                          <a:pt x="0" y="544"/>
                        </a:lnTo>
                        <a:lnTo>
                          <a:pt x="90" y="453"/>
                        </a:lnTo>
                        <a:lnTo>
                          <a:pt x="362" y="453"/>
                        </a:lnTo>
                        <a:lnTo>
                          <a:pt x="589" y="453"/>
                        </a:lnTo>
                        <a:lnTo>
                          <a:pt x="680" y="453"/>
                        </a:lnTo>
                        <a:lnTo>
                          <a:pt x="635" y="362"/>
                        </a:lnTo>
                        <a:lnTo>
                          <a:pt x="589" y="226"/>
                        </a:lnTo>
                        <a:lnTo>
                          <a:pt x="544" y="136"/>
                        </a:lnTo>
                        <a:lnTo>
                          <a:pt x="635" y="181"/>
                        </a:lnTo>
                        <a:lnTo>
                          <a:pt x="771" y="181"/>
                        </a:lnTo>
                        <a:lnTo>
                          <a:pt x="861" y="181"/>
                        </a:lnTo>
                        <a:lnTo>
                          <a:pt x="907" y="90"/>
                        </a:lnTo>
                        <a:lnTo>
                          <a:pt x="907" y="226"/>
                        </a:lnTo>
                        <a:lnTo>
                          <a:pt x="861" y="362"/>
                        </a:lnTo>
                        <a:lnTo>
                          <a:pt x="1224" y="181"/>
                        </a:lnTo>
                        <a:lnTo>
                          <a:pt x="1360" y="136"/>
                        </a:lnTo>
                        <a:lnTo>
                          <a:pt x="1406" y="45"/>
                        </a:lnTo>
                        <a:lnTo>
                          <a:pt x="1496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040" name="Freeform 16"/>
                  <p:cNvSpPr>
                    <a:spLocks noChangeAspect="1"/>
                  </p:cNvSpPr>
                  <p:nvPr/>
                </p:nvSpPr>
                <p:spPr bwMode="auto">
                  <a:xfrm>
                    <a:off x="3016" y="2523"/>
                    <a:ext cx="817" cy="726"/>
                  </a:xfrm>
                  <a:custGeom>
                    <a:avLst/>
                    <a:gdLst>
                      <a:gd name="T0" fmla="*/ 182 w 817"/>
                      <a:gd name="T1" fmla="*/ 0 h 726"/>
                      <a:gd name="T2" fmla="*/ 182 w 817"/>
                      <a:gd name="T3" fmla="*/ 136 h 726"/>
                      <a:gd name="T4" fmla="*/ 227 w 817"/>
                      <a:gd name="T5" fmla="*/ 317 h 726"/>
                      <a:gd name="T6" fmla="*/ 227 w 817"/>
                      <a:gd name="T7" fmla="*/ 408 h 726"/>
                      <a:gd name="T8" fmla="*/ 0 w 817"/>
                      <a:gd name="T9" fmla="*/ 499 h 726"/>
                      <a:gd name="T10" fmla="*/ 0 w 817"/>
                      <a:gd name="T11" fmla="*/ 590 h 726"/>
                      <a:gd name="T12" fmla="*/ 136 w 817"/>
                      <a:gd name="T13" fmla="*/ 635 h 726"/>
                      <a:gd name="T14" fmla="*/ 136 w 817"/>
                      <a:gd name="T15" fmla="*/ 726 h 726"/>
                      <a:gd name="T16" fmla="*/ 272 w 817"/>
                      <a:gd name="T17" fmla="*/ 635 h 726"/>
                      <a:gd name="T18" fmla="*/ 363 w 817"/>
                      <a:gd name="T19" fmla="*/ 590 h 726"/>
                      <a:gd name="T20" fmla="*/ 454 w 817"/>
                      <a:gd name="T21" fmla="*/ 590 h 726"/>
                      <a:gd name="T22" fmla="*/ 635 w 817"/>
                      <a:gd name="T23" fmla="*/ 635 h 726"/>
                      <a:gd name="T24" fmla="*/ 771 w 817"/>
                      <a:gd name="T25" fmla="*/ 635 h 726"/>
                      <a:gd name="T26" fmla="*/ 817 w 817"/>
                      <a:gd name="T27" fmla="*/ 544 h 726"/>
                      <a:gd name="T28" fmla="*/ 635 w 817"/>
                      <a:gd name="T29" fmla="*/ 453 h 726"/>
                      <a:gd name="T30" fmla="*/ 499 w 817"/>
                      <a:gd name="T31" fmla="*/ 453 h 726"/>
                      <a:gd name="T32" fmla="*/ 408 w 817"/>
                      <a:gd name="T33" fmla="*/ 272 h 726"/>
                      <a:gd name="T34" fmla="*/ 408 w 817"/>
                      <a:gd name="T35" fmla="*/ 45 h 726"/>
                      <a:gd name="T36" fmla="*/ 182 w 817"/>
                      <a:gd name="T37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817" h="726">
                        <a:moveTo>
                          <a:pt x="182" y="0"/>
                        </a:moveTo>
                        <a:lnTo>
                          <a:pt x="182" y="136"/>
                        </a:lnTo>
                        <a:lnTo>
                          <a:pt x="227" y="317"/>
                        </a:lnTo>
                        <a:lnTo>
                          <a:pt x="227" y="408"/>
                        </a:lnTo>
                        <a:lnTo>
                          <a:pt x="0" y="499"/>
                        </a:lnTo>
                        <a:lnTo>
                          <a:pt x="0" y="590"/>
                        </a:lnTo>
                        <a:lnTo>
                          <a:pt x="136" y="635"/>
                        </a:lnTo>
                        <a:lnTo>
                          <a:pt x="136" y="726"/>
                        </a:lnTo>
                        <a:lnTo>
                          <a:pt x="272" y="635"/>
                        </a:lnTo>
                        <a:lnTo>
                          <a:pt x="363" y="590"/>
                        </a:lnTo>
                        <a:lnTo>
                          <a:pt x="454" y="590"/>
                        </a:lnTo>
                        <a:lnTo>
                          <a:pt x="635" y="635"/>
                        </a:lnTo>
                        <a:lnTo>
                          <a:pt x="771" y="635"/>
                        </a:lnTo>
                        <a:lnTo>
                          <a:pt x="817" y="544"/>
                        </a:lnTo>
                        <a:lnTo>
                          <a:pt x="635" y="453"/>
                        </a:lnTo>
                        <a:lnTo>
                          <a:pt x="499" y="453"/>
                        </a:lnTo>
                        <a:lnTo>
                          <a:pt x="408" y="272"/>
                        </a:lnTo>
                        <a:lnTo>
                          <a:pt x="408" y="45"/>
                        </a:lnTo>
                        <a:lnTo>
                          <a:pt x="1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041" name="Freeform 17"/>
                  <p:cNvSpPr>
                    <a:spLocks noChangeAspect="1"/>
                  </p:cNvSpPr>
                  <p:nvPr/>
                </p:nvSpPr>
                <p:spPr bwMode="auto">
                  <a:xfrm>
                    <a:off x="2835" y="1071"/>
                    <a:ext cx="1224" cy="1497"/>
                  </a:xfrm>
                  <a:custGeom>
                    <a:avLst/>
                    <a:gdLst>
                      <a:gd name="T0" fmla="*/ 0 w 1224"/>
                      <a:gd name="T1" fmla="*/ 1361 h 1497"/>
                      <a:gd name="T2" fmla="*/ 136 w 1224"/>
                      <a:gd name="T3" fmla="*/ 1316 h 1497"/>
                      <a:gd name="T4" fmla="*/ 635 w 1224"/>
                      <a:gd name="T5" fmla="*/ 1407 h 1497"/>
                      <a:gd name="T6" fmla="*/ 1088 w 1224"/>
                      <a:gd name="T7" fmla="*/ 1044 h 1497"/>
                      <a:gd name="T8" fmla="*/ 1043 w 1224"/>
                      <a:gd name="T9" fmla="*/ 227 h 1497"/>
                      <a:gd name="T10" fmla="*/ 317 w 1224"/>
                      <a:gd name="T11" fmla="*/ 136 h 1497"/>
                      <a:gd name="T12" fmla="*/ 317 w 1224"/>
                      <a:gd name="T13" fmla="*/ 46 h 1497"/>
                      <a:gd name="T14" fmla="*/ 453 w 1224"/>
                      <a:gd name="T15" fmla="*/ 0 h 1497"/>
                      <a:gd name="T16" fmla="*/ 1134 w 1224"/>
                      <a:gd name="T17" fmla="*/ 91 h 1497"/>
                      <a:gd name="T18" fmla="*/ 1224 w 1224"/>
                      <a:gd name="T19" fmla="*/ 1134 h 1497"/>
                      <a:gd name="T20" fmla="*/ 861 w 1224"/>
                      <a:gd name="T21" fmla="*/ 1407 h 1497"/>
                      <a:gd name="T22" fmla="*/ 680 w 1224"/>
                      <a:gd name="T23" fmla="*/ 1497 h 1497"/>
                      <a:gd name="T24" fmla="*/ 0 w 1224"/>
                      <a:gd name="T25" fmla="*/ 1361 h 14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224" h="1497">
                        <a:moveTo>
                          <a:pt x="0" y="1361"/>
                        </a:moveTo>
                        <a:lnTo>
                          <a:pt x="136" y="1316"/>
                        </a:lnTo>
                        <a:lnTo>
                          <a:pt x="635" y="1407"/>
                        </a:lnTo>
                        <a:lnTo>
                          <a:pt x="1088" y="1044"/>
                        </a:lnTo>
                        <a:lnTo>
                          <a:pt x="1043" y="227"/>
                        </a:lnTo>
                        <a:lnTo>
                          <a:pt x="317" y="136"/>
                        </a:lnTo>
                        <a:lnTo>
                          <a:pt x="317" y="46"/>
                        </a:lnTo>
                        <a:lnTo>
                          <a:pt x="453" y="0"/>
                        </a:lnTo>
                        <a:lnTo>
                          <a:pt x="1134" y="91"/>
                        </a:lnTo>
                        <a:lnTo>
                          <a:pt x="1224" y="1134"/>
                        </a:lnTo>
                        <a:lnTo>
                          <a:pt x="861" y="1407"/>
                        </a:lnTo>
                        <a:lnTo>
                          <a:pt x="680" y="1497"/>
                        </a:lnTo>
                        <a:lnTo>
                          <a:pt x="0" y="136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6600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042" name="Freeform 18" descr="斜纹布"/>
                  <p:cNvSpPr>
                    <a:spLocks noChangeAspect="1"/>
                  </p:cNvSpPr>
                  <p:nvPr/>
                </p:nvSpPr>
                <p:spPr bwMode="auto">
                  <a:xfrm>
                    <a:off x="2925" y="1207"/>
                    <a:ext cx="998" cy="1225"/>
                  </a:xfrm>
                  <a:custGeom>
                    <a:avLst/>
                    <a:gdLst>
                      <a:gd name="T0" fmla="*/ 227 w 998"/>
                      <a:gd name="T1" fmla="*/ 0 h 1225"/>
                      <a:gd name="T2" fmla="*/ 227 w 998"/>
                      <a:gd name="T3" fmla="*/ 454 h 1225"/>
                      <a:gd name="T4" fmla="*/ 136 w 998"/>
                      <a:gd name="T5" fmla="*/ 590 h 1225"/>
                      <a:gd name="T6" fmla="*/ 454 w 998"/>
                      <a:gd name="T7" fmla="*/ 635 h 1225"/>
                      <a:gd name="T8" fmla="*/ 454 w 998"/>
                      <a:gd name="T9" fmla="*/ 817 h 1225"/>
                      <a:gd name="T10" fmla="*/ 227 w 998"/>
                      <a:gd name="T11" fmla="*/ 862 h 1225"/>
                      <a:gd name="T12" fmla="*/ 136 w 998"/>
                      <a:gd name="T13" fmla="*/ 1089 h 1225"/>
                      <a:gd name="T14" fmla="*/ 0 w 998"/>
                      <a:gd name="T15" fmla="*/ 1180 h 1225"/>
                      <a:gd name="T16" fmla="*/ 545 w 998"/>
                      <a:gd name="T17" fmla="*/ 1225 h 1225"/>
                      <a:gd name="T18" fmla="*/ 998 w 998"/>
                      <a:gd name="T19" fmla="*/ 908 h 1225"/>
                      <a:gd name="T20" fmla="*/ 953 w 998"/>
                      <a:gd name="T21" fmla="*/ 91 h 1225"/>
                      <a:gd name="T22" fmla="*/ 227 w 998"/>
                      <a:gd name="T23" fmla="*/ 0 h 1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98" h="1225">
                        <a:moveTo>
                          <a:pt x="227" y="0"/>
                        </a:moveTo>
                        <a:lnTo>
                          <a:pt x="227" y="454"/>
                        </a:lnTo>
                        <a:lnTo>
                          <a:pt x="136" y="590"/>
                        </a:lnTo>
                        <a:lnTo>
                          <a:pt x="454" y="635"/>
                        </a:lnTo>
                        <a:lnTo>
                          <a:pt x="454" y="817"/>
                        </a:lnTo>
                        <a:lnTo>
                          <a:pt x="227" y="862"/>
                        </a:lnTo>
                        <a:lnTo>
                          <a:pt x="136" y="1089"/>
                        </a:lnTo>
                        <a:lnTo>
                          <a:pt x="0" y="1180"/>
                        </a:lnTo>
                        <a:lnTo>
                          <a:pt x="545" y="1225"/>
                        </a:lnTo>
                        <a:lnTo>
                          <a:pt x="998" y="908"/>
                        </a:lnTo>
                        <a:lnTo>
                          <a:pt x="953" y="91"/>
                        </a:lnTo>
                        <a:lnTo>
                          <a:pt x="227" y="0"/>
                        </a:ln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29043" name="Group 19"/>
              <p:cNvGrpSpPr>
                <a:grpSpLocks noChangeAspect="1"/>
              </p:cNvGrpSpPr>
              <p:nvPr/>
            </p:nvGrpSpPr>
            <p:grpSpPr bwMode="auto">
              <a:xfrm>
                <a:off x="1066" y="210"/>
                <a:ext cx="1406" cy="1088"/>
                <a:chOff x="1066" y="210"/>
                <a:chExt cx="1406" cy="1088"/>
              </a:xfrm>
            </p:grpSpPr>
            <p:sp>
              <p:nvSpPr>
                <p:cNvPr id="129044" name="Freeform 20"/>
                <p:cNvSpPr>
                  <a:spLocks noChangeAspect="1"/>
                </p:cNvSpPr>
                <p:nvPr/>
              </p:nvSpPr>
              <p:spPr bwMode="auto">
                <a:xfrm>
                  <a:off x="1066" y="663"/>
                  <a:ext cx="816" cy="635"/>
                </a:xfrm>
                <a:custGeom>
                  <a:avLst/>
                  <a:gdLst>
                    <a:gd name="T0" fmla="*/ 816 w 816"/>
                    <a:gd name="T1" fmla="*/ 499 h 635"/>
                    <a:gd name="T2" fmla="*/ 635 w 816"/>
                    <a:gd name="T3" fmla="*/ 635 h 635"/>
                    <a:gd name="T4" fmla="*/ 45 w 816"/>
                    <a:gd name="T5" fmla="*/ 136 h 635"/>
                    <a:gd name="T6" fmla="*/ 0 w 816"/>
                    <a:gd name="T7" fmla="*/ 0 h 635"/>
                    <a:gd name="T8" fmla="*/ 816 w 816"/>
                    <a:gd name="T9" fmla="*/ 499 h 6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635">
                      <a:moveTo>
                        <a:pt x="816" y="499"/>
                      </a:moveTo>
                      <a:lnTo>
                        <a:pt x="635" y="635"/>
                      </a:lnTo>
                      <a:lnTo>
                        <a:pt x="45" y="136"/>
                      </a:lnTo>
                      <a:lnTo>
                        <a:pt x="0" y="0"/>
                      </a:lnTo>
                      <a:lnTo>
                        <a:pt x="816" y="49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9045" name="Freeform 21"/>
                <p:cNvSpPr>
                  <a:spLocks noChangeAspect="1"/>
                </p:cNvSpPr>
                <p:nvPr/>
              </p:nvSpPr>
              <p:spPr bwMode="auto">
                <a:xfrm>
                  <a:off x="1474" y="210"/>
                  <a:ext cx="680" cy="907"/>
                </a:xfrm>
                <a:custGeom>
                  <a:avLst/>
                  <a:gdLst>
                    <a:gd name="T0" fmla="*/ 453 w 680"/>
                    <a:gd name="T1" fmla="*/ 907 h 907"/>
                    <a:gd name="T2" fmla="*/ 680 w 680"/>
                    <a:gd name="T3" fmla="*/ 771 h 907"/>
                    <a:gd name="T4" fmla="*/ 0 w 680"/>
                    <a:gd name="T5" fmla="*/ 0 h 907"/>
                    <a:gd name="T6" fmla="*/ 0 w 680"/>
                    <a:gd name="T7" fmla="*/ 136 h 907"/>
                    <a:gd name="T8" fmla="*/ 453 w 680"/>
                    <a:gd name="T9" fmla="*/ 907 h 9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0" h="907">
                      <a:moveTo>
                        <a:pt x="453" y="907"/>
                      </a:moveTo>
                      <a:lnTo>
                        <a:pt x="680" y="771"/>
                      </a:lnTo>
                      <a:lnTo>
                        <a:pt x="0" y="0"/>
                      </a:lnTo>
                      <a:lnTo>
                        <a:pt x="0" y="136"/>
                      </a:lnTo>
                      <a:lnTo>
                        <a:pt x="453" y="90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shade val="90980"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9046" name="Freeform 22"/>
                <p:cNvSpPr>
                  <a:spLocks noChangeAspect="1"/>
                </p:cNvSpPr>
                <p:nvPr/>
              </p:nvSpPr>
              <p:spPr bwMode="auto">
                <a:xfrm>
                  <a:off x="2064" y="346"/>
                  <a:ext cx="408" cy="544"/>
                </a:xfrm>
                <a:custGeom>
                  <a:avLst/>
                  <a:gdLst>
                    <a:gd name="T0" fmla="*/ 226 w 408"/>
                    <a:gd name="T1" fmla="*/ 544 h 544"/>
                    <a:gd name="T2" fmla="*/ 408 w 408"/>
                    <a:gd name="T3" fmla="*/ 499 h 544"/>
                    <a:gd name="T4" fmla="*/ 90 w 408"/>
                    <a:gd name="T5" fmla="*/ 0 h 544"/>
                    <a:gd name="T6" fmla="*/ 0 w 408"/>
                    <a:gd name="T7" fmla="*/ 90 h 544"/>
                    <a:gd name="T8" fmla="*/ 226 w 408"/>
                    <a:gd name="T9" fmla="*/ 54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8" h="544">
                      <a:moveTo>
                        <a:pt x="226" y="544"/>
                      </a:moveTo>
                      <a:lnTo>
                        <a:pt x="408" y="499"/>
                      </a:lnTo>
                      <a:lnTo>
                        <a:pt x="90" y="0"/>
                      </a:lnTo>
                      <a:lnTo>
                        <a:pt x="0" y="90"/>
                      </a:lnTo>
                      <a:lnTo>
                        <a:pt x="226" y="54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tint val="78824"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29047" name="WordArt 23" descr="横条"/>
            <p:cNvSpPr>
              <a:spLocks noChangeArrowheads="1" noChangeShapeType="1" noTextEdit="1"/>
            </p:cNvSpPr>
            <p:nvPr/>
          </p:nvSpPr>
          <p:spPr bwMode="auto">
            <a:xfrm>
              <a:off x="416" y="37"/>
              <a:ext cx="1249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zh-CN" altLang="en-US" sz="6000" b="1" i="1" kern="10">
                  <a:ln w="9525">
                    <a:solidFill>
                      <a:schemeClr val="tx1"/>
                    </a:solidFill>
                    <a:round/>
                  </a:ln>
                  <a:blipFill dpi="0" rotWithShape="0">
                    <a:blip r:embed="rId6"/>
                    <a:srcRect/>
                    <a:stretch>
                      <a:fillRect/>
                    </a:stretch>
                  </a:blipFill>
                  <a:effectLst>
                    <a:prstShdw prst="shdw17" dist="17961" dir="2700000">
                      <a:schemeClr val="tx1">
                        <a:gamma/>
                        <a:shade val="60000"/>
                        <a:invGamma/>
                      </a:schemeClr>
                    </a:prstShdw>
                  </a:effectLst>
                  <a:latin typeface="华文新魏" panose="02010800040101010101" charset="-122"/>
                  <a:ea typeface="华文新魏" panose="02010800040101010101" charset="-122"/>
                </a:rPr>
                <a:t>例题分析</a:t>
              </a:r>
            </a:p>
          </p:txBody>
        </p:sp>
        <p:sp>
          <p:nvSpPr>
            <p:cNvPr id="129048" name="Text Box 24"/>
            <p:cNvSpPr txBox="1">
              <a:spLocks noChangeArrowheads="1"/>
            </p:cNvSpPr>
            <p:nvPr/>
          </p:nvSpPr>
          <p:spPr bwMode="auto">
            <a:xfrm>
              <a:off x="703" y="284"/>
              <a:ext cx="587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endParaRPr lang="zh-CN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黑体" panose="02010609060101010101" pitchFamily="2" charset="-122"/>
                <a:sym typeface="Wingdings" panose="05000000000000000000" pitchFamily="2" charset="2"/>
              </a:endParaRPr>
            </a:p>
          </p:txBody>
        </p:sp>
      </p:grpSp>
      <p:sp>
        <p:nvSpPr>
          <p:cNvPr id="129056" name="Text Box 32"/>
          <p:cNvSpPr txBox="1">
            <a:spLocks noChangeArrowheads="1"/>
          </p:cNvSpPr>
          <p:nvPr/>
        </p:nvSpPr>
        <p:spPr bwMode="auto">
          <a:xfrm>
            <a:off x="5699125" y="17748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/>
          </a:p>
        </p:txBody>
      </p:sp>
      <p:graphicFrame>
        <p:nvGraphicFramePr>
          <p:cNvPr id="129062" name="Object 3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019300" y="2674938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8" name="公式" r:id="rId7" imgW="114935" imgH="217170" progId="Equation.3">
                  <p:embed/>
                </p:oleObj>
              </mc:Choice>
              <mc:Fallback>
                <p:oleObj name="公式" r:id="rId7" imgW="114935" imgH="21717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2674938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65" name="Object 4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38200" y="1295400"/>
          <a:ext cx="44958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9" name="公式" r:id="rId9" imgW="1320800" imgH="228600" progId="Equation.3">
                  <p:embed/>
                </p:oleObj>
              </mc:Choice>
              <mc:Fallback>
                <p:oleObj name="公式" r:id="rId9" imgW="1320800" imgH="2286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44958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68" name="Object 4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38200" y="2438400"/>
          <a:ext cx="63246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90" name="公式" r:id="rId11" imgW="1816100" imgH="228600" progId="Equation.3">
                  <p:embed/>
                </p:oleObj>
              </mc:Choice>
              <mc:Fallback>
                <p:oleObj name="公式" r:id="rId11" imgW="1816100" imgH="2286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8400"/>
                        <a:ext cx="63246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71" name="Object 4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838200" y="3581400"/>
          <a:ext cx="66294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91" name="公式" r:id="rId13" imgW="1917700" imgH="228600" progId="Equation.3">
                  <p:embed/>
                </p:oleObj>
              </mc:Choice>
              <mc:Fallback>
                <p:oleObj name="公式" r:id="rId13" imgW="1917700" imgH="2286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81400"/>
                        <a:ext cx="66294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20" name="Group 4"/>
          <p:cNvGrpSpPr/>
          <p:nvPr/>
        </p:nvGrpSpPr>
        <p:grpSpPr bwMode="auto">
          <a:xfrm>
            <a:off x="0" y="0"/>
            <a:ext cx="3168650" cy="1066800"/>
            <a:chOff x="0" y="0"/>
            <a:chExt cx="1699" cy="498"/>
          </a:xfrm>
        </p:grpSpPr>
        <p:sp>
          <p:nvSpPr>
            <p:cNvPr id="137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699" cy="48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8E0BE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222" name="AutoShape 6"/>
            <p:cNvSpPr>
              <a:spLocks noChangeArrowheads="1"/>
            </p:cNvSpPr>
            <p:nvPr/>
          </p:nvSpPr>
          <p:spPr bwMode="blackWhite">
            <a:xfrm>
              <a:off x="213" y="353"/>
              <a:ext cx="1445" cy="136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8727 w 1000"/>
                <a:gd name="T3" fmla="*/ 0 h 1000"/>
                <a:gd name="T4" fmla="*/ 9228 w 1000"/>
                <a:gd name="T5" fmla="*/ 500 h 1000"/>
                <a:gd name="T6" fmla="*/ 8728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0625" h="1000">
                  <a:moveTo>
                    <a:pt x="0" y="0"/>
                  </a:moveTo>
                  <a:lnTo>
                    <a:pt x="8727" y="0"/>
                  </a:lnTo>
                  <a:cubicBezTo>
                    <a:pt x="9004" y="0"/>
                    <a:pt x="9228" y="223"/>
                    <a:pt x="9228" y="500"/>
                  </a:cubicBezTo>
                  <a:cubicBezTo>
                    <a:pt x="9228" y="776"/>
                    <a:pt x="9004" y="999"/>
                    <a:pt x="8728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zh-CN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黑体" panose="02010609060101010101" pitchFamily="2" charset="-122"/>
                <a:sym typeface="Wingdings" panose="05000000000000000000" pitchFamily="2" charset="2"/>
              </a:endParaRPr>
            </a:p>
          </p:txBody>
        </p:sp>
        <p:grpSp>
          <p:nvGrpSpPr>
            <p:cNvPr id="137223" name="Group 7"/>
            <p:cNvGrpSpPr>
              <a:grpSpLocks noChangeAspect="1"/>
            </p:cNvGrpSpPr>
            <p:nvPr/>
          </p:nvGrpSpPr>
          <p:grpSpPr bwMode="auto">
            <a:xfrm>
              <a:off x="32" y="36"/>
              <a:ext cx="356" cy="453"/>
              <a:chOff x="1066" y="210"/>
              <a:chExt cx="2993" cy="3810"/>
            </a:xfrm>
          </p:grpSpPr>
          <p:grpSp>
            <p:nvGrpSpPr>
              <p:cNvPr id="137224" name="Group 8"/>
              <p:cNvGrpSpPr>
                <a:grpSpLocks noChangeAspect="1"/>
              </p:cNvGrpSpPr>
              <p:nvPr/>
            </p:nvGrpSpPr>
            <p:grpSpPr bwMode="auto">
              <a:xfrm>
                <a:off x="1269" y="618"/>
                <a:ext cx="2790" cy="3402"/>
                <a:chOff x="1269" y="618"/>
                <a:chExt cx="2790" cy="3402"/>
              </a:xfrm>
            </p:grpSpPr>
            <p:sp>
              <p:nvSpPr>
                <p:cNvPr id="137225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1429" y="618"/>
                  <a:ext cx="2404" cy="3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FF66"/>
                    </a:gs>
                  </a:gsLst>
                  <a:lin ang="2700000" scaled="1"/>
                </a:gradFill>
                <a:ln w="12700" algn="ctr">
                  <a:solidFill>
                    <a:srgbClr val="996633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37226" name="Group 10"/>
                <p:cNvGrpSpPr>
                  <a:grpSpLocks noChangeAspect="1"/>
                </p:cNvGrpSpPr>
                <p:nvPr/>
              </p:nvGrpSpPr>
              <p:grpSpPr bwMode="auto">
                <a:xfrm>
                  <a:off x="1269" y="1071"/>
                  <a:ext cx="2790" cy="2949"/>
                  <a:chOff x="1269" y="1071"/>
                  <a:chExt cx="2790" cy="2949"/>
                </a:xfrm>
              </p:grpSpPr>
              <p:sp>
                <p:nvSpPr>
                  <p:cNvPr id="137227" name="Freeform 11"/>
                  <p:cNvSpPr>
                    <a:spLocks noChangeAspect="1"/>
                  </p:cNvSpPr>
                  <p:nvPr/>
                </p:nvSpPr>
                <p:spPr bwMode="auto">
                  <a:xfrm>
                    <a:off x="1269" y="1823"/>
                    <a:ext cx="2120" cy="449"/>
                  </a:xfrm>
                  <a:custGeom>
                    <a:avLst/>
                    <a:gdLst>
                      <a:gd name="T0" fmla="*/ 0 w 1497"/>
                      <a:gd name="T1" fmla="*/ 0 h 317"/>
                      <a:gd name="T2" fmla="*/ 817 w 1497"/>
                      <a:gd name="T3" fmla="*/ 227 h 317"/>
                      <a:gd name="T4" fmla="*/ 1497 w 1497"/>
                      <a:gd name="T5" fmla="*/ 45 h 317"/>
                      <a:gd name="T6" fmla="*/ 1497 w 1497"/>
                      <a:gd name="T7" fmla="*/ 136 h 317"/>
                      <a:gd name="T8" fmla="*/ 817 w 1497"/>
                      <a:gd name="T9" fmla="*/ 317 h 317"/>
                      <a:gd name="T10" fmla="*/ 0 w 1497"/>
                      <a:gd name="T11" fmla="*/ 90 h 317"/>
                      <a:gd name="T12" fmla="*/ 0 w 1497"/>
                      <a:gd name="T13" fmla="*/ 0 h 3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497" h="317">
                        <a:moveTo>
                          <a:pt x="0" y="0"/>
                        </a:moveTo>
                        <a:lnTo>
                          <a:pt x="817" y="227"/>
                        </a:lnTo>
                        <a:lnTo>
                          <a:pt x="1497" y="45"/>
                        </a:lnTo>
                        <a:lnTo>
                          <a:pt x="1497" y="136"/>
                        </a:lnTo>
                        <a:lnTo>
                          <a:pt x="817" y="317"/>
                        </a:lnTo>
                        <a:lnTo>
                          <a:pt x="0" y="9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99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28" name="Freeform 12" descr="栎木"/>
                  <p:cNvSpPr>
                    <a:spLocks noChangeAspect="1"/>
                  </p:cNvSpPr>
                  <p:nvPr/>
                </p:nvSpPr>
                <p:spPr bwMode="auto">
                  <a:xfrm>
                    <a:off x="1269" y="1565"/>
                    <a:ext cx="2120" cy="579"/>
                  </a:xfrm>
                  <a:custGeom>
                    <a:avLst/>
                    <a:gdLst>
                      <a:gd name="T0" fmla="*/ 0 w 1497"/>
                      <a:gd name="T1" fmla="*/ 182 h 409"/>
                      <a:gd name="T2" fmla="*/ 817 w 1497"/>
                      <a:gd name="T3" fmla="*/ 409 h 409"/>
                      <a:gd name="T4" fmla="*/ 1497 w 1497"/>
                      <a:gd name="T5" fmla="*/ 227 h 409"/>
                      <a:gd name="T6" fmla="*/ 590 w 1497"/>
                      <a:gd name="T7" fmla="*/ 0 h 409"/>
                      <a:gd name="T8" fmla="*/ 0 w 1497"/>
                      <a:gd name="T9" fmla="*/ 182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97" h="409">
                        <a:moveTo>
                          <a:pt x="0" y="182"/>
                        </a:moveTo>
                        <a:lnTo>
                          <a:pt x="817" y="409"/>
                        </a:lnTo>
                        <a:lnTo>
                          <a:pt x="1497" y="227"/>
                        </a:lnTo>
                        <a:lnTo>
                          <a:pt x="590" y="0"/>
                        </a:lnTo>
                        <a:lnTo>
                          <a:pt x="0" y="182"/>
                        </a:lnTo>
                        <a:close/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38100" cap="flat" cmpd="sng">
                    <a:solidFill>
                      <a:srgbClr val="996633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29" name="Freeform 13" descr="棕色大理石"/>
                  <p:cNvSpPr>
                    <a:spLocks noChangeAspect="1"/>
                  </p:cNvSpPr>
                  <p:nvPr/>
                </p:nvSpPr>
                <p:spPr bwMode="auto">
                  <a:xfrm>
                    <a:off x="1462" y="2015"/>
                    <a:ext cx="1671" cy="578"/>
                  </a:xfrm>
                  <a:custGeom>
                    <a:avLst/>
                    <a:gdLst>
                      <a:gd name="T0" fmla="*/ 0 w 1180"/>
                      <a:gd name="T1" fmla="*/ 0 h 408"/>
                      <a:gd name="T2" fmla="*/ 726 w 1180"/>
                      <a:gd name="T3" fmla="*/ 181 h 408"/>
                      <a:gd name="T4" fmla="*/ 1180 w 1180"/>
                      <a:gd name="T5" fmla="*/ 45 h 408"/>
                      <a:gd name="T6" fmla="*/ 1134 w 1180"/>
                      <a:gd name="T7" fmla="*/ 227 h 408"/>
                      <a:gd name="T8" fmla="*/ 726 w 1180"/>
                      <a:gd name="T9" fmla="*/ 408 h 408"/>
                      <a:gd name="T10" fmla="*/ 46 w 1180"/>
                      <a:gd name="T11" fmla="*/ 181 h 408"/>
                      <a:gd name="T12" fmla="*/ 0 w 1180"/>
                      <a:gd name="T13" fmla="*/ 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180" h="408">
                        <a:moveTo>
                          <a:pt x="0" y="0"/>
                        </a:moveTo>
                        <a:lnTo>
                          <a:pt x="726" y="181"/>
                        </a:lnTo>
                        <a:lnTo>
                          <a:pt x="1180" y="45"/>
                        </a:lnTo>
                        <a:lnTo>
                          <a:pt x="1134" y="227"/>
                        </a:lnTo>
                        <a:lnTo>
                          <a:pt x="726" y="408"/>
                        </a:lnTo>
                        <a:lnTo>
                          <a:pt x="46" y="1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30" name="Freeform 14"/>
                  <p:cNvSpPr>
                    <a:spLocks noChangeAspect="1"/>
                  </p:cNvSpPr>
                  <p:nvPr/>
                </p:nvSpPr>
                <p:spPr bwMode="auto">
                  <a:xfrm>
                    <a:off x="2168" y="2464"/>
                    <a:ext cx="193" cy="772"/>
                  </a:xfrm>
                  <a:custGeom>
                    <a:avLst/>
                    <a:gdLst>
                      <a:gd name="T0" fmla="*/ 0 w 136"/>
                      <a:gd name="T1" fmla="*/ 0 h 545"/>
                      <a:gd name="T2" fmla="*/ 136 w 136"/>
                      <a:gd name="T3" fmla="*/ 46 h 545"/>
                      <a:gd name="T4" fmla="*/ 91 w 136"/>
                      <a:gd name="T5" fmla="*/ 136 h 545"/>
                      <a:gd name="T6" fmla="*/ 136 w 136"/>
                      <a:gd name="T7" fmla="*/ 318 h 545"/>
                      <a:gd name="T8" fmla="*/ 136 w 136"/>
                      <a:gd name="T9" fmla="*/ 545 h 545"/>
                      <a:gd name="T10" fmla="*/ 46 w 136"/>
                      <a:gd name="T11" fmla="*/ 545 h 545"/>
                      <a:gd name="T12" fmla="*/ 0 w 136"/>
                      <a:gd name="T13" fmla="*/ 318 h 545"/>
                      <a:gd name="T14" fmla="*/ 0 w 136"/>
                      <a:gd name="T15" fmla="*/ 182 h 545"/>
                      <a:gd name="T16" fmla="*/ 0 w 136"/>
                      <a:gd name="T17" fmla="*/ 0 h 5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6" h="545">
                        <a:moveTo>
                          <a:pt x="0" y="0"/>
                        </a:moveTo>
                        <a:lnTo>
                          <a:pt x="136" y="46"/>
                        </a:lnTo>
                        <a:lnTo>
                          <a:pt x="91" y="136"/>
                        </a:lnTo>
                        <a:lnTo>
                          <a:pt x="136" y="318"/>
                        </a:lnTo>
                        <a:lnTo>
                          <a:pt x="136" y="545"/>
                        </a:lnTo>
                        <a:lnTo>
                          <a:pt x="46" y="545"/>
                        </a:lnTo>
                        <a:lnTo>
                          <a:pt x="0" y="318"/>
                        </a:lnTo>
                        <a:lnTo>
                          <a:pt x="0" y="18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50000">
                        <a:schemeClr val="bg1"/>
                      </a:gs>
                      <a:gs pos="100000">
                        <a:srgbClr val="666699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31" name="Freeform 15"/>
                  <p:cNvSpPr>
                    <a:spLocks noChangeAspect="1"/>
                  </p:cNvSpPr>
                  <p:nvPr/>
                </p:nvSpPr>
                <p:spPr bwMode="auto">
                  <a:xfrm>
                    <a:off x="2109" y="3143"/>
                    <a:ext cx="370" cy="158"/>
                  </a:xfrm>
                  <a:custGeom>
                    <a:avLst/>
                    <a:gdLst>
                      <a:gd name="T0" fmla="*/ 181 w 370"/>
                      <a:gd name="T1" fmla="*/ 106 h 158"/>
                      <a:gd name="T2" fmla="*/ 91 w 370"/>
                      <a:gd name="T3" fmla="*/ 106 h 158"/>
                      <a:gd name="T4" fmla="*/ 91 w 370"/>
                      <a:gd name="T5" fmla="*/ 15 h 158"/>
                      <a:gd name="T6" fmla="*/ 0 w 370"/>
                      <a:gd name="T7" fmla="*/ 106 h 158"/>
                      <a:gd name="T8" fmla="*/ 91 w 370"/>
                      <a:gd name="T9" fmla="*/ 151 h 158"/>
                      <a:gd name="T10" fmla="*/ 272 w 370"/>
                      <a:gd name="T11" fmla="*/ 151 h 158"/>
                      <a:gd name="T12" fmla="*/ 363 w 370"/>
                      <a:gd name="T13" fmla="*/ 106 h 158"/>
                      <a:gd name="T14" fmla="*/ 317 w 370"/>
                      <a:gd name="T15" fmla="*/ 15 h 158"/>
                      <a:gd name="T16" fmla="*/ 227 w 370"/>
                      <a:gd name="T17" fmla="*/ 15 h 158"/>
                      <a:gd name="T18" fmla="*/ 272 w 370"/>
                      <a:gd name="T19" fmla="*/ 106 h 158"/>
                      <a:gd name="T20" fmla="*/ 181 w 370"/>
                      <a:gd name="T21" fmla="*/ 106 h 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70" h="158">
                        <a:moveTo>
                          <a:pt x="181" y="106"/>
                        </a:moveTo>
                        <a:cubicBezTo>
                          <a:pt x="151" y="106"/>
                          <a:pt x="106" y="121"/>
                          <a:pt x="91" y="106"/>
                        </a:cubicBezTo>
                        <a:cubicBezTo>
                          <a:pt x="76" y="91"/>
                          <a:pt x="106" y="15"/>
                          <a:pt x="91" y="15"/>
                        </a:cubicBezTo>
                        <a:cubicBezTo>
                          <a:pt x="76" y="15"/>
                          <a:pt x="0" y="83"/>
                          <a:pt x="0" y="106"/>
                        </a:cubicBezTo>
                        <a:cubicBezTo>
                          <a:pt x="0" y="129"/>
                          <a:pt x="46" y="144"/>
                          <a:pt x="91" y="151"/>
                        </a:cubicBezTo>
                        <a:cubicBezTo>
                          <a:pt x="136" y="158"/>
                          <a:pt x="227" y="158"/>
                          <a:pt x="272" y="151"/>
                        </a:cubicBezTo>
                        <a:cubicBezTo>
                          <a:pt x="317" y="144"/>
                          <a:pt x="356" y="129"/>
                          <a:pt x="363" y="106"/>
                        </a:cubicBezTo>
                        <a:cubicBezTo>
                          <a:pt x="370" y="83"/>
                          <a:pt x="340" y="30"/>
                          <a:pt x="317" y="15"/>
                        </a:cubicBezTo>
                        <a:cubicBezTo>
                          <a:pt x="294" y="0"/>
                          <a:pt x="234" y="0"/>
                          <a:pt x="227" y="15"/>
                        </a:cubicBezTo>
                        <a:cubicBezTo>
                          <a:pt x="220" y="30"/>
                          <a:pt x="280" y="91"/>
                          <a:pt x="272" y="106"/>
                        </a:cubicBezTo>
                        <a:cubicBezTo>
                          <a:pt x="264" y="121"/>
                          <a:pt x="211" y="106"/>
                          <a:pt x="181" y="106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ECFF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32" name="Freeform 16"/>
                  <p:cNvSpPr>
                    <a:spLocks noChangeAspect="1"/>
                  </p:cNvSpPr>
                  <p:nvPr/>
                </p:nvSpPr>
                <p:spPr bwMode="auto">
                  <a:xfrm>
                    <a:off x="1565" y="3113"/>
                    <a:ext cx="1587" cy="907"/>
                  </a:xfrm>
                  <a:custGeom>
                    <a:avLst/>
                    <a:gdLst>
                      <a:gd name="T0" fmla="*/ 1496 w 1587"/>
                      <a:gd name="T1" fmla="*/ 0 h 907"/>
                      <a:gd name="T2" fmla="*/ 1587 w 1587"/>
                      <a:gd name="T3" fmla="*/ 90 h 907"/>
                      <a:gd name="T4" fmla="*/ 1496 w 1587"/>
                      <a:gd name="T5" fmla="*/ 181 h 907"/>
                      <a:gd name="T6" fmla="*/ 907 w 1587"/>
                      <a:gd name="T7" fmla="*/ 499 h 907"/>
                      <a:gd name="T8" fmla="*/ 1224 w 1587"/>
                      <a:gd name="T9" fmla="*/ 589 h 907"/>
                      <a:gd name="T10" fmla="*/ 1406 w 1587"/>
                      <a:gd name="T11" fmla="*/ 725 h 907"/>
                      <a:gd name="T12" fmla="*/ 1360 w 1587"/>
                      <a:gd name="T13" fmla="*/ 861 h 907"/>
                      <a:gd name="T14" fmla="*/ 1270 w 1587"/>
                      <a:gd name="T15" fmla="*/ 907 h 907"/>
                      <a:gd name="T16" fmla="*/ 1134 w 1587"/>
                      <a:gd name="T17" fmla="*/ 816 h 907"/>
                      <a:gd name="T18" fmla="*/ 771 w 1587"/>
                      <a:gd name="T19" fmla="*/ 725 h 907"/>
                      <a:gd name="T20" fmla="*/ 226 w 1587"/>
                      <a:gd name="T21" fmla="*/ 635 h 907"/>
                      <a:gd name="T22" fmla="*/ 90 w 1587"/>
                      <a:gd name="T23" fmla="*/ 635 h 907"/>
                      <a:gd name="T24" fmla="*/ 0 w 1587"/>
                      <a:gd name="T25" fmla="*/ 544 h 907"/>
                      <a:gd name="T26" fmla="*/ 90 w 1587"/>
                      <a:gd name="T27" fmla="*/ 453 h 907"/>
                      <a:gd name="T28" fmla="*/ 362 w 1587"/>
                      <a:gd name="T29" fmla="*/ 453 h 907"/>
                      <a:gd name="T30" fmla="*/ 589 w 1587"/>
                      <a:gd name="T31" fmla="*/ 453 h 907"/>
                      <a:gd name="T32" fmla="*/ 680 w 1587"/>
                      <a:gd name="T33" fmla="*/ 453 h 907"/>
                      <a:gd name="T34" fmla="*/ 635 w 1587"/>
                      <a:gd name="T35" fmla="*/ 362 h 907"/>
                      <a:gd name="T36" fmla="*/ 589 w 1587"/>
                      <a:gd name="T37" fmla="*/ 226 h 907"/>
                      <a:gd name="T38" fmla="*/ 544 w 1587"/>
                      <a:gd name="T39" fmla="*/ 136 h 907"/>
                      <a:gd name="T40" fmla="*/ 635 w 1587"/>
                      <a:gd name="T41" fmla="*/ 181 h 907"/>
                      <a:gd name="T42" fmla="*/ 771 w 1587"/>
                      <a:gd name="T43" fmla="*/ 181 h 907"/>
                      <a:gd name="T44" fmla="*/ 861 w 1587"/>
                      <a:gd name="T45" fmla="*/ 181 h 907"/>
                      <a:gd name="T46" fmla="*/ 907 w 1587"/>
                      <a:gd name="T47" fmla="*/ 90 h 907"/>
                      <a:gd name="T48" fmla="*/ 907 w 1587"/>
                      <a:gd name="T49" fmla="*/ 226 h 907"/>
                      <a:gd name="T50" fmla="*/ 861 w 1587"/>
                      <a:gd name="T51" fmla="*/ 362 h 907"/>
                      <a:gd name="T52" fmla="*/ 1224 w 1587"/>
                      <a:gd name="T53" fmla="*/ 181 h 907"/>
                      <a:gd name="T54" fmla="*/ 1360 w 1587"/>
                      <a:gd name="T55" fmla="*/ 136 h 907"/>
                      <a:gd name="T56" fmla="*/ 1406 w 1587"/>
                      <a:gd name="T57" fmla="*/ 45 h 907"/>
                      <a:gd name="T58" fmla="*/ 1496 w 1587"/>
                      <a:gd name="T59" fmla="*/ 0 h 9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587" h="907">
                        <a:moveTo>
                          <a:pt x="1496" y="0"/>
                        </a:moveTo>
                        <a:lnTo>
                          <a:pt x="1587" y="90"/>
                        </a:lnTo>
                        <a:lnTo>
                          <a:pt x="1496" y="181"/>
                        </a:lnTo>
                        <a:lnTo>
                          <a:pt x="907" y="499"/>
                        </a:lnTo>
                        <a:lnTo>
                          <a:pt x="1224" y="589"/>
                        </a:lnTo>
                        <a:lnTo>
                          <a:pt x="1406" y="725"/>
                        </a:lnTo>
                        <a:lnTo>
                          <a:pt x="1360" y="861"/>
                        </a:lnTo>
                        <a:lnTo>
                          <a:pt x="1270" y="907"/>
                        </a:lnTo>
                        <a:lnTo>
                          <a:pt x="1134" y="816"/>
                        </a:lnTo>
                        <a:lnTo>
                          <a:pt x="771" y="725"/>
                        </a:lnTo>
                        <a:lnTo>
                          <a:pt x="226" y="635"/>
                        </a:lnTo>
                        <a:lnTo>
                          <a:pt x="90" y="635"/>
                        </a:lnTo>
                        <a:lnTo>
                          <a:pt x="0" y="544"/>
                        </a:lnTo>
                        <a:lnTo>
                          <a:pt x="90" y="453"/>
                        </a:lnTo>
                        <a:lnTo>
                          <a:pt x="362" y="453"/>
                        </a:lnTo>
                        <a:lnTo>
                          <a:pt x="589" y="453"/>
                        </a:lnTo>
                        <a:lnTo>
                          <a:pt x="680" y="453"/>
                        </a:lnTo>
                        <a:lnTo>
                          <a:pt x="635" y="362"/>
                        </a:lnTo>
                        <a:lnTo>
                          <a:pt x="589" y="226"/>
                        </a:lnTo>
                        <a:lnTo>
                          <a:pt x="544" y="136"/>
                        </a:lnTo>
                        <a:lnTo>
                          <a:pt x="635" y="181"/>
                        </a:lnTo>
                        <a:lnTo>
                          <a:pt x="771" y="181"/>
                        </a:lnTo>
                        <a:lnTo>
                          <a:pt x="861" y="181"/>
                        </a:lnTo>
                        <a:lnTo>
                          <a:pt x="907" y="90"/>
                        </a:lnTo>
                        <a:lnTo>
                          <a:pt x="907" y="226"/>
                        </a:lnTo>
                        <a:lnTo>
                          <a:pt x="861" y="362"/>
                        </a:lnTo>
                        <a:lnTo>
                          <a:pt x="1224" y="181"/>
                        </a:lnTo>
                        <a:lnTo>
                          <a:pt x="1360" y="136"/>
                        </a:lnTo>
                        <a:lnTo>
                          <a:pt x="1406" y="45"/>
                        </a:lnTo>
                        <a:lnTo>
                          <a:pt x="1496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33" name="Freeform 17"/>
                  <p:cNvSpPr>
                    <a:spLocks noChangeAspect="1"/>
                  </p:cNvSpPr>
                  <p:nvPr/>
                </p:nvSpPr>
                <p:spPr bwMode="auto">
                  <a:xfrm>
                    <a:off x="3016" y="2523"/>
                    <a:ext cx="817" cy="726"/>
                  </a:xfrm>
                  <a:custGeom>
                    <a:avLst/>
                    <a:gdLst>
                      <a:gd name="T0" fmla="*/ 182 w 817"/>
                      <a:gd name="T1" fmla="*/ 0 h 726"/>
                      <a:gd name="T2" fmla="*/ 182 w 817"/>
                      <a:gd name="T3" fmla="*/ 136 h 726"/>
                      <a:gd name="T4" fmla="*/ 227 w 817"/>
                      <a:gd name="T5" fmla="*/ 317 h 726"/>
                      <a:gd name="T6" fmla="*/ 227 w 817"/>
                      <a:gd name="T7" fmla="*/ 408 h 726"/>
                      <a:gd name="T8" fmla="*/ 0 w 817"/>
                      <a:gd name="T9" fmla="*/ 499 h 726"/>
                      <a:gd name="T10" fmla="*/ 0 w 817"/>
                      <a:gd name="T11" fmla="*/ 590 h 726"/>
                      <a:gd name="T12" fmla="*/ 136 w 817"/>
                      <a:gd name="T13" fmla="*/ 635 h 726"/>
                      <a:gd name="T14" fmla="*/ 136 w 817"/>
                      <a:gd name="T15" fmla="*/ 726 h 726"/>
                      <a:gd name="T16" fmla="*/ 272 w 817"/>
                      <a:gd name="T17" fmla="*/ 635 h 726"/>
                      <a:gd name="T18" fmla="*/ 363 w 817"/>
                      <a:gd name="T19" fmla="*/ 590 h 726"/>
                      <a:gd name="T20" fmla="*/ 454 w 817"/>
                      <a:gd name="T21" fmla="*/ 590 h 726"/>
                      <a:gd name="T22" fmla="*/ 635 w 817"/>
                      <a:gd name="T23" fmla="*/ 635 h 726"/>
                      <a:gd name="T24" fmla="*/ 771 w 817"/>
                      <a:gd name="T25" fmla="*/ 635 h 726"/>
                      <a:gd name="T26" fmla="*/ 817 w 817"/>
                      <a:gd name="T27" fmla="*/ 544 h 726"/>
                      <a:gd name="T28" fmla="*/ 635 w 817"/>
                      <a:gd name="T29" fmla="*/ 453 h 726"/>
                      <a:gd name="T30" fmla="*/ 499 w 817"/>
                      <a:gd name="T31" fmla="*/ 453 h 726"/>
                      <a:gd name="T32" fmla="*/ 408 w 817"/>
                      <a:gd name="T33" fmla="*/ 272 h 726"/>
                      <a:gd name="T34" fmla="*/ 408 w 817"/>
                      <a:gd name="T35" fmla="*/ 45 h 726"/>
                      <a:gd name="T36" fmla="*/ 182 w 817"/>
                      <a:gd name="T37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817" h="726">
                        <a:moveTo>
                          <a:pt x="182" y="0"/>
                        </a:moveTo>
                        <a:lnTo>
                          <a:pt x="182" y="136"/>
                        </a:lnTo>
                        <a:lnTo>
                          <a:pt x="227" y="317"/>
                        </a:lnTo>
                        <a:lnTo>
                          <a:pt x="227" y="408"/>
                        </a:lnTo>
                        <a:lnTo>
                          <a:pt x="0" y="499"/>
                        </a:lnTo>
                        <a:lnTo>
                          <a:pt x="0" y="590"/>
                        </a:lnTo>
                        <a:lnTo>
                          <a:pt x="136" y="635"/>
                        </a:lnTo>
                        <a:lnTo>
                          <a:pt x="136" y="726"/>
                        </a:lnTo>
                        <a:lnTo>
                          <a:pt x="272" y="635"/>
                        </a:lnTo>
                        <a:lnTo>
                          <a:pt x="363" y="590"/>
                        </a:lnTo>
                        <a:lnTo>
                          <a:pt x="454" y="590"/>
                        </a:lnTo>
                        <a:lnTo>
                          <a:pt x="635" y="635"/>
                        </a:lnTo>
                        <a:lnTo>
                          <a:pt x="771" y="635"/>
                        </a:lnTo>
                        <a:lnTo>
                          <a:pt x="817" y="544"/>
                        </a:lnTo>
                        <a:lnTo>
                          <a:pt x="635" y="453"/>
                        </a:lnTo>
                        <a:lnTo>
                          <a:pt x="499" y="453"/>
                        </a:lnTo>
                        <a:lnTo>
                          <a:pt x="408" y="272"/>
                        </a:lnTo>
                        <a:lnTo>
                          <a:pt x="408" y="45"/>
                        </a:lnTo>
                        <a:lnTo>
                          <a:pt x="1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34" name="Freeform 18"/>
                  <p:cNvSpPr>
                    <a:spLocks noChangeAspect="1"/>
                  </p:cNvSpPr>
                  <p:nvPr/>
                </p:nvSpPr>
                <p:spPr bwMode="auto">
                  <a:xfrm>
                    <a:off x="2835" y="1071"/>
                    <a:ext cx="1224" cy="1497"/>
                  </a:xfrm>
                  <a:custGeom>
                    <a:avLst/>
                    <a:gdLst>
                      <a:gd name="T0" fmla="*/ 0 w 1224"/>
                      <a:gd name="T1" fmla="*/ 1361 h 1497"/>
                      <a:gd name="T2" fmla="*/ 136 w 1224"/>
                      <a:gd name="T3" fmla="*/ 1316 h 1497"/>
                      <a:gd name="T4" fmla="*/ 635 w 1224"/>
                      <a:gd name="T5" fmla="*/ 1407 h 1497"/>
                      <a:gd name="T6" fmla="*/ 1088 w 1224"/>
                      <a:gd name="T7" fmla="*/ 1044 h 1497"/>
                      <a:gd name="T8" fmla="*/ 1043 w 1224"/>
                      <a:gd name="T9" fmla="*/ 227 h 1497"/>
                      <a:gd name="T10" fmla="*/ 317 w 1224"/>
                      <a:gd name="T11" fmla="*/ 136 h 1497"/>
                      <a:gd name="T12" fmla="*/ 317 w 1224"/>
                      <a:gd name="T13" fmla="*/ 46 h 1497"/>
                      <a:gd name="T14" fmla="*/ 453 w 1224"/>
                      <a:gd name="T15" fmla="*/ 0 h 1497"/>
                      <a:gd name="T16" fmla="*/ 1134 w 1224"/>
                      <a:gd name="T17" fmla="*/ 91 h 1497"/>
                      <a:gd name="T18" fmla="*/ 1224 w 1224"/>
                      <a:gd name="T19" fmla="*/ 1134 h 1497"/>
                      <a:gd name="T20" fmla="*/ 861 w 1224"/>
                      <a:gd name="T21" fmla="*/ 1407 h 1497"/>
                      <a:gd name="T22" fmla="*/ 680 w 1224"/>
                      <a:gd name="T23" fmla="*/ 1497 h 1497"/>
                      <a:gd name="T24" fmla="*/ 0 w 1224"/>
                      <a:gd name="T25" fmla="*/ 1361 h 14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224" h="1497">
                        <a:moveTo>
                          <a:pt x="0" y="1361"/>
                        </a:moveTo>
                        <a:lnTo>
                          <a:pt x="136" y="1316"/>
                        </a:lnTo>
                        <a:lnTo>
                          <a:pt x="635" y="1407"/>
                        </a:lnTo>
                        <a:lnTo>
                          <a:pt x="1088" y="1044"/>
                        </a:lnTo>
                        <a:lnTo>
                          <a:pt x="1043" y="227"/>
                        </a:lnTo>
                        <a:lnTo>
                          <a:pt x="317" y="136"/>
                        </a:lnTo>
                        <a:lnTo>
                          <a:pt x="317" y="46"/>
                        </a:lnTo>
                        <a:lnTo>
                          <a:pt x="453" y="0"/>
                        </a:lnTo>
                        <a:lnTo>
                          <a:pt x="1134" y="91"/>
                        </a:lnTo>
                        <a:lnTo>
                          <a:pt x="1224" y="1134"/>
                        </a:lnTo>
                        <a:lnTo>
                          <a:pt x="861" y="1407"/>
                        </a:lnTo>
                        <a:lnTo>
                          <a:pt x="680" y="1497"/>
                        </a:lnTo>
                        <a:lnTo>
                          <a:pt x="0" y="136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6600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35" name="Freeform 19" descr="斜纹布"/>
                  <p:cNvSpPr>
                    <a:spLocks noChangeAspect="1"/>
                  </p:cNvSpPr>
                  <p:nvPr/>
                </p:nvSpPr>
                <p:spPr bwMode="auto">
                  <a:xfrm>
                    <a:off x="2925" y="1207"/>
                    <a:ext cx="998" cy="1225"/>
                  </a:xfrm>
                  <a:custGeom>
                    <a:avLst/>
                    <a:gdLst>
                      <a:gd name="T0" fmla="*/ 227 w 998"/>
                      <a:gd name="T1" fmla="*/ 0 h 1225"/>
                      <a:gd name="T2" fmla="*/ 227 w 998"/>
                      <a:gd name="T3" fmla="*/ 454 h 1225"/>
                      <a:gd name="T4" fmla="*/ 136 w 998"/>
                      <a:gd name="T5" fmla="*/ 590 h 1225"/>
                      <a:gd name="T6" fmla="*/ 454 w 998"/>
                      <a:gd name="T7" fmla="*/ 635 h 1225"/>
                      <a:gd name="T8" fmla="*/ 454 w 998"/>
                      <a:gd name="T9" fmla="*/ 817 h 1225"/>
                      <a:gd name="T10" fmla="*/ 227 w 998"/>
                      <a:gd name="T11" fmla="*/ 862 h 1225"/>
                      <a:gd name="T12" fmla="*/ 136 w 998"/>
                      <a:gd name="T13" fmla="*/ 1089 h 1225"/>
                      <a:gd name="T14" fmla="*/ 0 w 998"/>
                      <a:gd name="T15" fmla="*/ 1180 h 1225"/>
                      <a:gd name="T16" fmla="*/ 545 w 998"/>
                      <a:gd name="T17" fmla="*/ 1225 h 1225"/>
                      <a:gd name="T18" fmla="*/ 998 w 998"/>
                      <a:gd name="T19" fmla="*/ 908 h 1225"/>
                      <a:gd name="T20" fmla="*/ 953 w 998"/>
                      <a:gd name="T21" fmla="*/ 91 h 1225"/>
                      <a:gd name="T22" fmla="*/ 227 w 998"/>
                      <a:gd name="T23" fmla="*/ 0 h 1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98" h="1225">
                        <a:moveTo>
                          <a:pt x="227" y="0"/>
                        </a:moveTo>
                        <a:lnTo>
                          <a:pt x="227" y="454"/>
                        </a:lnTo>
                        <a:lnTo>
                          <a:pt x="136" y="590"/>
                        </a:lnTo>
                        <a:lnTo>
                          <a:pt x="454" y="635"/>
                        </a:lnTo>
                        <a:lnTo>
                          <a:pt x="454" y="817"/>
                        </a:lnTo>
                        <a:lnTo>
                          <a:pt x="227" y="862"/>
                        </a:lnTo>
                        <a:lnTo>
                          <a:pt x="136" y="1089"/>
                        </a:lnTo>
                        <a:lnTo>
                          <a:pt x="0" y="1180"/>
                        </a:lnTo>
                        <a:lnTo>
                          <a:pt x="545" y="1225"/>
                        </a:lnTo>
                        <a:lnTo>
                          <a:pt x="998" y="908"/>
                        </a:lnTo>
                        <a:lnTo>
                          <a:pt x="953" y="91"/>
                        </a:lnTo>
                        <a:lnTo>
                          <a:pt x="227" y="0"/>
                        </a:ln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37236" name="Group 20"/>
              <p:cNvGrpSpPr>
                <a:grpSpLocks noChangeAspect="1"/>
              </p:cNvGrpSpPr>
              <p:nvPr/>
            </p:nvGrpSpPr>
            <p:grpSpPr bwMode="auto">
              <a:xfrm>
                <a:off x="1066" y="210"/>
                <a:ext cx="1406" cy="1088"/>
                <a:chOff x="1066" y="210"/>
                <a:chExt cx="1406" cy="1088"/>
              </a:xfrm>
            </p:grpSpPr>
            <p:sp>
              <p:nvSpPr>
                <p:cNvPr id="137237" name="Freeform 21"/>
                <p:cNvSpPr>
                  <a:spLocks noChangeAspect="1"/>
                </p:cNvSpPr>
                <p:nvPr/>
              </p:nvSpPr>
              <p:spPr bwMode="auto">
                <a:xfrm>
                  <a:off x="1066" y="663"/>
                  <a:ext cx="816" cy="635"/>
                </a:xfrm>
                <a:custGeom>
                  <a:avLst/>
                  <a:gdLst>
                    <a:gd name="T0" fmla="*/ 816 w 816"/>
                    <a:gd name="T1" fmla="*/ 499 h 635"/>
                    <a:gd name="T2" fmla="*/ 635 w 816"/>
                    <a:gd name="T3" fmla="*/ 635 h 635"/>
                    <a:gd name="T4" fmla="*/ 45 w 816"/>
                    <a:gd name="T5" fmla="*/ 136 h 635"/>
                    <a:gd name="T6" fmla="*/ 0 w 816"/>
                    <a:gd name="T7" fmla="*/ 0 h 635"/>
                    <a:gd name="T8" fmla="*/ 816 w 816"/>
                    <a:gd name="T9" fmla="*/ 499 h 6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635">
                      <a:moveTo>
                        <a:pt x="816" y="499"/>
                      </a:moveTo>
                      <a:lnTo>
                        <a:pt x="635" y="635"/>
                      </a:lnTo>
                      <a:lnTo>
                        <a:pt x="45" y="136"/>
                      </a:lnTo>
                      <a:lnTo>
                        <a:pt x="0" y="0"/>
                      </a:lnTo>
                      <a:lnTo>
                        <a:pt x="816" y="49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238" name="Freeform 22"/>
                <p:cNvSpPr>
                  <a:spLocks noChangeAspect="1"/>
                </p:cNvSpPr>
                <p:nvPr/>
              </p:nvSpPr>
              <p:spPr bwMode="auto">
                <a:xfrm>
                  <a:off x="1474" y="210"/>
                  <a:ext cx="680" cy="907"/>
                </a:xfrm>
                <a:custGeom>
                  <a:avLst/>
                  <a:gdLst>
                    <a:gd name="T0" fmla="*/ 453 w 680"/>
                    <a:gd name="T1" fmla="*/ 907 h 907"/>
                    <a:gd name="T2" fmla="*/ 680 w 680"/>
                    <a:gd name="T3" fmla="*/ 771 h 907"/>
                    <a:gd name="T4" fmla="*/ 0 w 680"/>
                    <a:gd name="T5" fmla="*/ 0 h 907"/>
                    <a:gd name="T6" fmla="*/ 0 w 680"/>
                    <a:gd name="T7" fmla="*/ 136 h 907"/>
                    <a:gd name="T8" fmla="*/ 453 w 680"/>
                    <a:gd name="T9" fmla="*/ 907 h 9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0" h="907">
                      <a:moveTo>
                        <a:pt x="453" y="907"/>
                      </a:moveTo>
                      <a:lnTo>
                        <a:pt x="680" y="771"/>
                      </a:lnTo>
                      <a:lnTo>
                        <a:pt x="0" y="0"/>
                      </a:lnTo>
                      <a:lnTo>
                        <a:pt x="0" y="136"/>
                      </a:lnTo>
                      <a:lnTo>
                        <a:pt x="453" y="90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shade val="90980"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239" name="Freeform 23"/>
                <p:cNvSpPr>
                  <a:spLocks noChangeAspect="1"/>
                </p:cNvSpPr>
                <p:nvPr/>
              </p:nvSpPr>
              <p:spPr bwMode="auto">
                <a:xfrm>
                  <a:off x="2064" y="346"/>
                  <a:ext cx="408" cy="544"/>
                </a:xfrm>
                <a:custGeom>
                  <a:avLst/>
                  <a:gdLst>
                    <a:gd name="T0" fmla="*/ 226 w 408"/>
                    <a:gd name="T1" fmla="*/ 544 h 544"/>
                    <a:gd name="T2" fmla="*/ 408 w 408"/>
                    <a:gd name="T3" fmla="*/ 499 h 544"/>
                    <a:gd name="T4" fmla="*/ 90 w 408"/>
                    <a:gd name="T5" fmla="*/ 0 h 544"/>
                    <a:gd name="T6" fmla="*/ 0 w 408"/>
                    <a:gd name="T7" fmla="*/ 90 h 544"/>
                    <a:gd name="T8" fmla="*/ 226 w 408"/>
                    <a:gd name="T9" fmla="*/ 54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8" h="544">
                      <a:moveTo>
                        <a:pt x="226" y="544"/>
                      </a:moveTo>
                      <a:lnTo>
                        <a:pt x="408" y="499"/>
                      </a:lnTo>
                      <a:lnTo>
                        <a:pt x="90" y="0"/>
                      </a:lnTo>
                      <a:lnTo>
                        <a:pt x="0" y="90"/>
                      </a:lnTo>
                      <a:lnTo>
                        <a:pt x="226" y="54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tint val="78824"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37240" name="WordArt 24" descr="横条"/>
            <p:cNvSpPr>
              <a:spLocks noChangeArrowheads="1" noChangeShapeType="1" noTextEdit="1"/>
            </p:cNvSpPr>
            <p:nvPr/>
          </p:nvSpPr>
          <p:spPr bwMode="auto">
            <a:xfrm>
              <a:off x="416" y="37"/>
              <a:ext cx="1249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zh-CN" altLang="en-US" sz="6000" b="1" i="1" kern="10">
                  <a:ln w="9525">
                    <a:solidFill>
                      <a:schemeClr val="tx1"/>
                    </a:solidFill>
                    <a:round/>
                  </a:ln>
                  <a:blipFill dpi="0" rotWithShape="0">
                    <a:blip r:embed="rId6"/>
                    <a:srcRect/>
                    <a:stretch>
                      <a:fillRect/>
                    </a:stretch>
                  </a:blipFill>
                  <a:effectLst>
                    <a:prstShdw prst="shdw17" dist="17961" dir="2700000">
                      <a:schemeClr val="tx1">
                        <a:gamma/>
                        <a:shade val="60000"/>
                        <a:invGamma/>
                      </a:schemeClr>
                    </a:prstShdw>
                  </a:effectLst>
                  <a:latin typeface="华文新魏" panose="02010800040101010101" charset="-122"/>
                  <a:ea typeface="华文新魏" panose="02010800040101010101" charset="-122"/>
                </a:rPr>
                <a:t>跟踪练习</a:t>
              </a:r>
            </a:p>
          </p:txBody>
        </p:sp>
        <p:sp>
          <p:nvSpPr>
            <p:cNvPr id="137241" name="Text Box 25"/>
            <p:cNvSpPr txBox="1">
              <a:spLocks noChangeArrowheads="1"/>
            </p:cNvSpPr>
            <p:nvPr/>
          </p:nvSpPr>
          <p:spPr bwMode="auto">
            <a:xfrm>
              <a:off x="703" y="284"/>
              <a:ext cx="587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endParaRPr lang="zh-CN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黑体" panose="02010609060101010101" pitchFamily="2" charset="-122"/>
                <a:sym typeface="Wingdings" panose="05000000000000000000" pitchFamily="2" charset="2"/>
              </a:endParaRPr>
            </a:p>
          </p:txBody>
        </p:sp>
      </p:grpSp>
      <p:graphicFrame>
        <p:nvGraphicFramePr>
          <p:cNvPr id="137242" name="Object 26"/>
          <p:cNvGraphicFramePr>
            <a:graphicFrameLocks noChangeAspect="1"/>
          </p:cNvGraphicFramePr>
          <p:nvPr/>
        </p:nvGraphicFramePr>
        <p:xfrm>
          <a:off x="685800" y="1524000"/>
          <a:ext cx="586740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2" name="公式" r:id="rId7" imgW="1866900" imgH="482600" progId="Equation.3">
                  <p:embed/>
                </p:oleObj>
              </mc:Choice>
              <mc:Fallback>
                <p:oleObj name="公式" r:id="rId7" imgW="1866900" imgH="482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5867400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43" name="Object 27"/>
          <p:cNvGraphicFramePr>
            <a:graphicFrameLocks noChangeAspect="1"/>
          </p:cNvGraphicFramePr>
          <p:nvPr/>
        </p:nvGraphicFramePr>
        <p:xfrm>
          <a:off x="685800" y="3124200"/>
          <a:ext cx="685800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3" name="公式" r:id="rId9" imgW="2298700" imgH="482600" progId="Equation.3">
                  <p:embed/>
                </p:oleObj>
              </mc:Choice>
              <mc:Fallback>
                <p:oleObj name="公式" r:id="rId9" imgW="2298700" imgH="4826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24200"/>
                        <a:ext cx="6858000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228600" y="152400"/>
            <a:ext cx="6213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3600" b="1" dirty="0">
                <a:solidFill>
                  <a:srgbClr val="CC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探索</a:t>
            </a:r>
            <a:r>
              <a:rPr lang="en-GB" altLang="zh-CN" sz="3600" b="1" dirty="0">
                <a:solidFill>
                  <a:srgbClr val="CC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2: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负整数指数幂的意义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en-US" altLang="zh-CN" dirty="0"/>
              <a:t> </a:t>
            </a:r>
            <a:r>
              <a:rPr lang="en-GB" altLang="zh-CN" sz="3600" dirty="0">
                <a:solidFill>
                  <a:srgbClr val="CC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</a:p>
        </p:txBody>
      </p:sp>
      <p:graphicFrame>
        <p:nvGraphicFramePr>
          <p:cNvPr id="79884" name="Object 12"/>
          <p:cNvGraphicFramePr>
            <a:graphicFrameLocks noChangeAspect="1"/>
          </p:cNvGraphicFramePr>
          <p:nvPr/>
        </p:nvGraphicFramePr>
        <p:xfrm>
          <a:off x="457200" y="19050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9" name="公式" r:id="rId3" imgW="1143000" imgH="190500" progId="Equation.3">
                  <p:embed/>
                </p:oleObj>
              </mc:Choice>
              <mc:Fallback>
                <p:oleObj name="公式" r:id="rId3" imgW="1143000" imgH="19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3048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3" name="Object 11"/>
          <p:cNvGraphicFramePr>
            <a:graphicFrameLocks noChangeAspect="1"/>
          </p:cNvGraphicFramePr>
          <p:nvPr/>
        </p:nvGraphicFramePr>
        <p:xfrm>
          <a:off x="3760788" y="1725613"/>
          <a:ext cx="237013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0" name="公式" r:id="rId5" imgW="1066800" imgH="419100" progId="Equation.3">
                  <p:embed/>
                </p:oleObj>
              </mc:Choice>
              <mc:Fallback>
                <p:oleObj name="公式" r:id="rId5" imgW="10668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788" y="1725613"/>
                        <a:ext cx="2370137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2" name="Object 10"/>
          <p:cNvGraphicFramePr>
            <a:graphicFrameLocks noChangeAspect="1"/>
          </p:cNvGraphicFramePr>
          <p:nvPr/>
        </p:nvGraphicFramePr>
        <p:xfrm>
          <a:off x="381000" y="3048000"/>
          <a:ext cx="29718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1" name="公式" r:id="rId7" imgW="1409065" imgH="190500" progId="Equation.3">
                  <p:embed/>
                </p:oleObj>
              </mc:Choice>
              <mc:Fallback>
                <p:oleObj name="公式" r:id="rId7" imgW="1409065" imgH="19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0"/>
                        <a:ext cx="297180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1" name="Object 9"/>
          <p:cNvGraphicFramePr>
            <a:graphicFrameLocks noChangeAspect="1"/>
          </p:cNvGraphicFramePr>
          <p:nvPr/>
        </p:nvGraphicFramePr>
        <p:xfrm>
          <a:off x="3657600" y="2895600"/>
          <a:ext cx="25019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2" name="公式" r:id="rId9" imgW="1358265" imgH="393700" progId="Equation.3">
                  <p:embed/>
                </p:oleObj>
              </mc:Choice>
              <mc:Fallback>
                <p:oleObj name="公式" r:id="rId9" imgW="1358265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895600"/>
                        <a:ext cx="250190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0" name="Object 8"/>
          <p:cNvGraphicFramePr>
            <a:graphicFrameLocks noChangeAspect="1"/>
          </p:cNvGraphicFramePr>
          <p:nvPr/>
        </p:nvGraphicFramePr>
        <p:xfrm>
          <a:off x="228600" y="4038600"/>
          <a:ext cx="35687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3" name="公式" r:id="rId11" imgW="1624965" imgH="215900" progId="Equation.3">
                  <p:embed/>
                </p:oleObj>
              </mc:Choice>
              <mc:Fallback>
                <p:oleObj name="公式" r:id="rId11" imgW="1624965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038600"/>
                        <a:ext cx="35687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9" name="Object 7"/>
          <p:cNvGraphicFramePr>
            <a:graphicFrameLocks noChangeAspect="1"/>
          </p:cNvGraphicFramePr>
          <p:nvPr/>
        </p:nvGraphicFramePr>
        <p:xfrm>
          <a:off x="3886200" y="3886200"/>
          <a:ext cx="2895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4" name="公式" r:id="rId13" imgW="1586865" imgH="393700" progId="Equation.3">
                  <p:embed/>
                </p:oleObj>
              </mc:Choice>
              <mc:Fallback>
                <p:oleObj name="公式" r:id="rId13" imgW="1586865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886200"/>
                        <a:ext cx="28956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381000" y="838200"/>
            <a:ext cx="77644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63500" algn="l"/>
            <a:r>
              <a:rPr lang="zh-CN" altLang="en-GB" sz="24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 若</a:t>
            </a:r>
            <a:r>
              <a:rPr lang="en-GB" altLang="zh-CN" sz="24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m</a:t>
            </a:r>
            <a:r>
              <a:rPr lang="zh-CN" altLang="en-GB" sz="24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＜</a:t>
            </a:r>
            <a:r>
              <a:rPr lang="en-GB" altLang="zh-CN" sz="24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n</a:t>
            </a:r>
            <a:r>
              <a:rPr lang="zh-CN" altLang="en-GB" sz="24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，</a:t>
            </a:r>
          </a:p>
          <a:p>
            <a:pPr indent="63500" algn="l"/>
            <a:r>
              <a:rPr lang="zh-CN" altLang="en-GB" sz="24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同底数幂除法法则：      除法的意义：       发现：</a:t>
            </a:r>
            <a:endParaRPr lang="zh-CN" altLang="en-GB" sz="2400" dirty="0"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indent="63500" algn="l" eaLnBrk="0" hangingPunct="0"/>
            <a:r>
              <a:rPr lang="zh-CN" altLang="en-GB" sz="2400" b="1" dirty="0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       </a:t>
            </a:r>
            <a:endParaRPr lang="zh-CN" altLang="en-GB" sz="2400" dirty="0"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79886" name="Rectangle 14"/>
          <p:cNvSpPr>
            <a:spLocks noChangeArrowheads="1"/>
          </p:cNvSpPr>
          <p:nvPr/>
        </p:nvSpPr>
        <p:spPr bwMode="auto">
          <a:xfrm>
            <a:off x="2667000" y="1981200"/>
            <a:ext cx="755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zh-CN" altLang="en-GB"/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2590800" y="2590800"/>
            <a:ext cx="10255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63500" algn="l"/>
            <a:r>
              <a:rPr lang="zh-CN" altLang="en-GB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GB" sz="15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zh-CN" altLang="en-GB" sz="1100"/>
          </a:p>
          <a:p>
            <a:pPr indent="63500" algn="l" eaLnBrk="0" hangingPunct="0"/>
            <a:r>
              <a:rPr lang="zh-CN" altLang="en-GB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zh-CN" altLang="en-GB"/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2603500" y="3230563"/>
            <a:ext cx="628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zh-CN" altLang="en-GB"/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2514600" y="3886200"/>
            <a:ext cx="8985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GB" sz="15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zh-CN" altLang="en-GB" sz="1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/>
            <a:r>
              <a:rPr lang="zh-CN" altLang="en-GB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zh-CN" altLang="en-GB"/>
          </a:p>
        </p:txBody>
      </p:sp>
      <p:sp>
        <p:nvSpPr>
          <p:cNvPr id="79890" name="Rectangle 18"/>
          <p:cNvSpPr>
            <a:spLocks noChangeArrowheads="1"/>
          </p:cNvSpPr>
          <p:nvPr/>
        </p:nvSpPr>
        <p:spPr bwMode="auto">
          <a:xfrm>
            <a:off x="2603500" y="4557713"/>
            <a:ext cx="469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zh-CN" altLang="en-GB"/>
          </a:p>
        </p:txBody>
      </p:sp>
      <p:sp>
        <p:nvSpPr>
          <p:cNvPr id="79891" name="Rectangle 19"/>
          <p:cNvSpPr>
            <a:spLocks noChangeArrowheads="1"/>
          </p:cNvSpPr>
          <p:nvPr/>
        </p:nvSpPr>
        <p:spPr bwMode="auto">
          <a:xfrm>
            <a:off x="2603500" y="5192713"/>
            <a:ext cx="73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GB" sz="15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en-GB" sz="1100"/>
              <a:t> </a:t>
            </a:r>
            <a:endParaRPr lang="zh-CN" altLang="en-GB"/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6705600" y="2438400"/>
            <a:ext cx="2057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>
            <a:off x="6705600" y="3352800"/>
            <a:ext cx="2057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6858000" y="4495800"/>
            <a:ext cx="2057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9895" name="Object 23"/>
          <p:cNvGraphicFramePr>
            <a:graphicFrameLocks noGrp="1" noChangeAspect="1"/>
          </p:cNvGraphicFramePr>
          <p:nvPr>
            <p:ph sz="half" idx="1"/>
          </p:nvPr>
        </p:nvGraphicFramePr>
        <p:xfrm>
          <a:off x="6858000" y="1371600"/>
          <a:ext cx="13716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5" name="公式" r:id="rId15" imgW="546100" imgH="393700" progId="Equation.3">
                  <p:embed/>
                </p:oleObj>
              </mc:Choice>
              <mc:Fallback>
                <p:oleObj name="公式" r:id="rId15" imgW="546100" imgH="393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371600"/>
                        <a:ext cx="1371600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96" name="Object 2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58000" y="2438400"/>
          <a:ext cx="16002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6" name="公式" r:id="rId17" imgW="685800" imgH="393700" progId="Equation.3">
                  <p:embed/>
                </p:oleObj>
              </mc:Choice>
              <mc:Fallback>
                <p:oleObj name="公式" r:id="rId17" imgW="685800" imgH="3937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438400"/>
                        <a:ext cx="160020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99" name="Object 2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010400" y="3352800"/>
          <a:ext cx="15240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7" name="公式" r:id="rId19" imgW="571500" imgH="393700" progId="Equation.3">
                  <p:embed/>
                </p:oleObj>
              </mc:Choice>
              <mc:Fallback>
                <p:oleObj name="公式" r:id="rId19" imgW="571500" imgH="393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352800"/>
                        <a:ext cx="152400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906" name="Group 34"/>
          <p:cNvGrpSpPr/>
          <p:nvPr/>
        </p:nvGrpSpPr>
        <p:grpSpPr bwMode="auto">
          <a:xfrm>
            <a:off x="152400" y="4495800"/>
            <a:ext cx="6408738" cy="1071563"/>
            <a:chOff x="144" y="2832"/>
            <a:chExt cx="4037" cy="675"/>
          </a:xfrm>
        </p:grpSpPr>
        <p:sp>
          <p:nvSpPr>
            <p:cNvPr id="79903" name="Rectangle 31"/>
            <p:cNvSpPr>
              <a:spLocks noChangeArrowheads="1"/>
            </p:cNvSpPr>
            <p:nvPr/>
          </p:nvSpPr>
          <p:spPr bwMode="auto">
            <a:xfrm>
              <a:off x="144" y="2832"/>
              <a:ext cx="9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zh-CN" altLang="en-GB" sz="3600" b="1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Times New Roman" panose="02020603050405020304" pitchFamily="18" charset="0"/>
                </a:rPr>
                <a:t>规定：</a:t>
              </a:r>
              <a:endParaRPr lang="zh-CN" altLang="en-GB" sz="3600">
                <a:solidFill>
                  <a:srgbClr val="FF3300"/>
                </a:solidFill>
                <a:ea typeface="隶书" panose="02010509060101010101" pitchFamily="49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9902" name="Object 30"/>
            <p:cNvGraphicFramePr>
              <a:graphicFrameLocks noChangeAspect="1"/>
            </p:cNvGraphicFramePr>
            <p:nvPr/>
          </p:nvGraphicFramePr>
          <p:xfrm>
            <a:off x="1244" y="2880"/>
            <a:ext cx="2937" cy="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948" name="公式" r:id="rId21" imgW="1854200" imgH="393700" progId="Equation.3">
                    <p:embed/>
                  </p:oleObj>
                </mc:Choice>
                <mc:Fallback>
                  <p:oleObj name="公式" r:id="rId21" imgW="1854200" imgH="39370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4" y="2880"/>
                          <a:ext cx="2937" cy="6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3552825" y="3692525"/>
            <a:ext cx="2222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79905" name="Rectangle 33"/>
          <p:cNvSpPr>
            <a:spLocks noChangeArrowheads="1"/>
          </p:cNvSpPr>
          <p:nvPr/>
        </p:nvSpPr>
        <p:spPr bwMode="auto">
          <a:xfrm>
            <a:off x="381000" y="5486400"/>
            <a:ext cx="85502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GB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任何不等于零的数的－</a:t>
            </a:r>
            <a:r>
              <a:rPr lang="en-GB" altLang="zh-CN" sz="3200" b="1" i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en-GB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GB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GB" altLang="zh-CN" sz="3200" b="1" i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n</a:t>
            </a:r>
            <a:r>
              <a:rPr lang="zh-CN" altLang="en-GB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为正整数）次幂，</a:t>
            </a:r>
          </a:p>
          <a:p>
            <a:pPr algn="l"/>
            <a:r>
              <a:rPr lang="zh-CN" altLang="en-GB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等于这个数的</a:t>
            </a:r>
            <a:r>
              <a:rPr lang="en-GB" altLang="zh-CN" sz="3200" b="1" i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en-GB" altLang="zh-CN" sz="3200" b="1" dirty="0">
                <a:solidFill>
                  <a:srgbClr val="FF0000"/>
                </a:solidFill>
                <a:latin typeface="Arial" panose="020B0604020202020204"/>
                <a:ea typeface="楷体_GB2312" pitchFamily="49" charset="-122"/>
              </a:rPr>
              <a:t> </a:t>
            </a:r>
            <a:r>
              <a:rPr lang="zh-CN" altLang="en-GB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次幂的倒数</a:t>
            </a:r>
            <a:r>
              <a:rPr lang="en-GB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961" name="Object 17"/>
          <p:cNvGraphicFramePr>
            <a:graphicFrameLocks noGrp="1" noChangeAspect="1"/>
          </p:cNvGraphicFramePr>
          <p:nvPr>
            <p:ph/>
          </p:nvPr>
        </p:nvGraphicFramePr>
        <p:xfrm>
          <a:off x="533400" y="1828800"/>
          <a:ext cx="78486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2" name="公式" r:id="rId3" imgW="2895600" imgH="241300" progId="Equation.3">
                  <p:embed/>
                </p:oleObj>
              </mc:Choice>
              <mc:Fallback>
                <p:oleObj name="公式" r:id="rId3" imgW="2895600" imgH="241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78486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125" name="Group 13"/>
          <p:cNvGrpSpPr/>
          <p:nvPr/>
        </p:nvGrpSpPr>
        <p:grpSpPr bwMode="auto">
          <a:xfrm>
            <a:off x="304800" y="3124200"/>
            <a:ext cx="8489950" cy="1722438"/>
            <a:chOff x="144" y="1440"/>
            <a:chExt cx="5348" cy="1085"/>
          </a:xfrm>
        </p:grpSpPr>
        <p:graphicFrame>
          <p:nvGraphicFramePr>
            <p:cNvPr id="90119" name="Object 7"/>
            <p:cNvGraphicFramePr>
              <a:graphicFrameLocks noChangeAspect="1"/>
            </p:cNvGraphicFramePr>
            <p:nvPr/>
          </p:nvGraphicFramePr>
          <p:xfrm>
            <a:off x="960" y="1440"/>
            <a:ext cx="624" cy="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63" r:id="rId5" imgW="558800" imgH="508000" progId="Equation.DSMT4">
                    <p:embed/>
                  </p:oleObj>
                </mc:Choice>
                <mc:Fallback>
                  <p:oleObj r:id="rId5" imgW="558800" imgH="5080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440"/>
                          <a:ext cx="624" cy="5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118" name="Object 6"/>
            <p:cNvGraphicFramePr>
              <a:graphicFrameLocks noChangeAspect="1"/>
            </p:cNvGraphicFramePr>
            <p:nvPr/>
          </p:nvGraphicFramePr>
          <p:xfrm>
            <a:off x="3456" y="1440"/>
            <a:ext cx="672" cy="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64" r:id="rId7" imgW="711200" imgH="508000" progId="Equation.DSMT4">
                    <p:embed/>
                  </p:oleObj>
                </mc:Choice>
                <mc:Fallback>
                  <p:oleObj r:id="rId7" imgW="711200" imgH="5080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1440"/>
                          <a:ext cx="672" cy="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117" name="Object 5"/>
            <p:cNvGraphicFramePr>
              <a:graphicFrameLocks noChangeAspect="1"/>
            </p:cNvGraphicFramePr>
            <p:nvPr/>
          </p:nvGraphicFramePr>
          <p:xfrm>
            <a:off x="1200" y="2160"/>
            <a:ext cx="1296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65" r:id="rId9" imgW="1054100" imgH="254000" progId="Equation.DSMT4">
                    <p:embed/>
                  </p:oleObj>
                </mc:Choice>
                <mc:Fallback>
                  <p:oleObj r:id="rId9" imgW="1054100" imgH="2540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2160"/>
                          <a:ext cx="1296" cy="3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0120" name="Rectangle 8"/>
            <p:cNvSpPr>
              <a:spLocks noChangeArrowheads="1"/>
            </p:cNvSpPr>
            <p:nvPr/>
          </p:nvSpPr>
          <p:spPr bwMode="auto">
            <a:xfrm>
              <a:off x="144" y="1536"/>
              <a:ext cx="8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zh-CN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、若</a:t>
              </a:r>
              <a:endParaRPr lang="zh-CN" altLang="en-US" sz="3200"/>
            </a:p>
          </p:txBody>
        </p: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1632" y="1536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zh-CN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，则</a:t>
              </a: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=____,</a:t>
              </a:r>
              <a:r>
                <a:rPr lang="zh-CN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若</a:t>
              </a:r>
              <a:endParaRPr lang="zh-CN" altLang="en-US" sz="3200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4080" y="1488"/>
              <a:ext cx="14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zh-CN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，则</a:t>
              </a: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x=___, </a:t>
              </a:r>
              <a:endParaRPr lang="en-US" altLang="zh-CN" sz="3200"/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2448" y="2160"/>
              <a:ext cx="13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zh-CN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，则</a:t>
              </a: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x=___.</a:t>
              </a:r>
              <a:endParaRPr lang="en-US" altLang="zh-CN" sz="3200"/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720" y="211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/>
                <a:t>若</a:t>
              </a:r>
            </a:p>
          </p:txBody>
        </p:sp>
      </p:grpSp>
      <p:grpSp>
        <p:nvGrpSpPr>
          <p:cNvPr id="90126" name="Group 14"/>
          <p:cNvGrpSpPr/>
          <p:nvPr/>
        </p:nvGrpSpPr>
        <p:grpSpPr bwMode="auto">
          <a:xfrm>
            <a:off x="0" y="0"/>
            <a:ext cx="3168650" cy="1066800"/>
            <a:chOff x="0" y="0"/>
            <a:chExt cx="1699" cy="498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699" cy="48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8E0BE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0128" name="AutoShape 16"/>
            <p:cNvSpPr>
              <a:spLocks noChangeArrowheads="1"/>
            </p:cNvSpPr>
            <p:nvPr/>
          </p:nvSpPr>
          <p:spPr bwMode="blackWhite">
            <a:xfrm>
              <a:off x="213" y="353"/>
              <a:ext cx="1445" cy="136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8727 w 1000"/>
                <a:gd name="T3" fmla="*/ 0 h 1000"/>
                <a:gd name="T4" fmla="*/ 9228 w 1000"/>
                <a:gd name="T5" fmla="*/ 500 h 1000"/>
                <a:gd name="T6" fmla="*/ 8728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0625" h="1000">
                  <a:moveTo>
                    <a:pt x="0" y="0"/>
                  </a:moveTo>
                  <a:lnTo>
                    <a:pt x="8727" y="0"/>
                  </a:lnTo>
                  <a:cubicBezTo>
                    <a:pt x="9004" y="0"/>
                    <a:pt x="9228" y="223"/>
                    <a:pt x="9228" y="500"/>
                  </a:cubicBezTo>
                  <a:cubicBezTo>
                    <a:pt x="9228" y="776"/>
                    <a:pt x="9004" y="999"/>
                    <a:pt x="8728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zh-CN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黑体" panose="02010609060101010101" pitchFamily="2" charset="-122"/>
                <a:sym typeface="Wingdings" panose="05000000000000000000" pitchFamily="2" charset="2"/>
              </a:endParaRPr>
            </a:p>
          </p:txBody>
        </p:sp>
        <p:grpSp>
          <p:nvGrpSpPr>
            <p:cNvPr id="90129" name="Group 17"/>
            <p:cNvGrpSpPr>
              <a:grpSpLocks noChangeAspect="1"/>
            </p:cNvGrpSpPr>
            <p:nvPr/>
          </p:nvGrpSpPr>
          <p:grpSpPr bwMode="auto">
            <a:xfrm>
              <a:off x="32" y="36"/>
              <a:ext cx="356" cy="453"/>
              <a:chOff x="1066" y="210"/>
              <a:chExt cx="2993" cy="3810"/>
            </a:xfrm>
          </p:grpSpPr>
          <p:grpSp>
            <p:nvGrpSpPr>
              <p:cNvPr id="90130" name="Group 18"/>
              <p:cNvGrpSpPr>
                <a:grpSpLocks noChangeAspect="1"/>
              </p:cNvGrpSpPr>
              <p:nvPr/>
            </p:nvGrpSpPr>
            <p:grpSpPr bwMode="auto">
              <a:xfrm>
                <a:off x="1269" y="618"/>
                <a:ext cx="2790" cy="3402"/>
                <a:chOff x="1269" y="618"/>
                <a:chExt cx="2790" cy="3402"/>
              </a:xfrm>
            </p:grpSpPr>
            <p:sp>
              <p:nvSpPr>
                <p:cNvPr id="9013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1429" y="618"/>
                  <a:ext cx="2404" cy="3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FF66"/>
                    </a:gs>
                  </a:gsLst>
                  <a:lin ang="2700000" scaled="1"/>
                </a:gradFill>
                <a:ln w="12700" algn="ctr">
                  <a:solidFill>
                    <a:srgbClr val="996633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90132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1269" y="1071"/>
                  <a:ext cx="2790" cy="2949"/>
                  <a:chOff x="1269" y="1071"/>
                  <a:chExt cx="2790" cy="2949"/>
                </a:xfrm>
              </p:grpSpPr>
              <p:sp>
                <p:nvSpPr>
                  <p:cNvPr id="90133" name="Freeform 21"/>
                  <p:cNvSpPr>
                    <a:spLocks noChangeAspect="1"/>
                  </p:cNvSpPr>
                  <p:nvPr/>
                </p:nvSpPr>
                <p:spPr bwMode="auto">
                  <a:xfrm>
                    <a:off x="1269" y="1823"/>
                    <a:ext cx="2120" cy="449"/>
                  </a:xfrm>
                  <a:custGeom>
                    <a:avLst/>
                    <a:gdLst>
                      <a:gd name="T0" fmla="*/ 0 w 1497"/>
                      <a:gd name="T1" fmla="*/ 0 h 317"/>
                      <a:gd name="T2" fmla="*/ 817 w 1497"/>
                      <a:gd name="T3" fmla="*/ 227 h 317"/>
                      <a:gd name="T4" fmla="*/ 1497 w 1497"/>
                      <a:gd name="T5" fmla="*/ 45 h 317"/>
                      <a:gd name="T6" fmla="*/ 1497 w 1497"/>
                      <a:gd name="T7" fmla="*/ 136 h 317"/>
                      <a:gd name="T8" fmla="*/ 817 w 1497"/>
                      <a:gd name="T9" fmla="*/ 317 h 317"/>
                      <a:gd name="T10" fmla="*/ 0 w 1497"/>
                      <a:gd name="T11" fmla="*/ 90 h 317"/>
                      <a:gd name="T12" fmla="*/ 0 w 1497"/>
                      <a:gd name="T13" fmla="*/ 0 h 3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497" h="317">
                        <a:moveTo>
                          <a:pt x="0" y="0"/>
                        </a:moveTo>
                        <a:lnTo>
                          <a:pt x="817" y="227"/>
                        </a:lnTo>
                        <a:lnTo>
                          <a:pt x="1497" y="45"/>
                        </a:lnTo>
                        <a:lnTo>
                          <a:pt x="1497" y="136"/>
                        </a:lnTo>
                        <a:lnTo>
                          <a:pt x="817" y="317"/>
                        </a:lnTo>
                        <a:lnTo>
                          <a:pt x="0" y="9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9900"/>
                      </a:gs>
                      <a:gs pos="100000">
                        <a:srgbClr val="CC6600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0134" name="Freeform 22" descr="栎木"/>
                  <p:cNvSpPr>
                    <a:spLocks noChangeAspect="1"/>
                  </p:cNvSpPr>
                  <p:nvPr/>
                </p:nvSpPr>
                <p:spPr bwMode="auto">
                  <a:xfrm>
                    <a:off x="1269" y="1565"/>
                    <a:ext cx="2120" cy="579"/>
                  </a:xfrm>
                  <a:custGeom>
                    <a:avLst/>
                    <a:gdLst>
                      <a:gd name="T0" fmla="*/ 0 w 1497"/>
                      <a:gd name="T1" fmla="*/ 182 h 409"/>
                      <a:gd name="T2" fmla="*/ 817 w 1497"/>
                      <a:gd name="T3" fmla="*/ 409 h 409"/>
                      <a:gd name="T4" fmla="*/ 1497 w 1497"/>
                      <a:gd name="T5" fmla="*/ 227 h 409"/>
                      <a:gd name="T6" fmla="*/ 590 w 1497"/>
                      <a:gd name="T7" fmla="*/ 0 h 409"/>
                      <a:gd name="T8" fmla="*/ 0 w 1497"/>
                      <a:gd name="T9" fmla="*/ 182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97" h="409">
                        <a:moveTo>
                          <a:pt x="0" y="182"/>
                        </a:moveTo>
                        <a:lnTo>
                          <a:pt x="817" y="409"/>
                        </a:lnTo>
                        <a:lnTo>
                          <a:pt x="1497" y="227"/>
                        </a:lnTo>
                        <a:lnTo>
                          <a:pt x="590" y="0"/>
                        </a:lnTo>
                        <a:lnTo>
                          <a:pt x="0" y="182"/>
                        </a:lnTo>
                        <a:close/>
                      </a:path>
                    </a:pathLst>
                  </a:custGeom>
                  <a:blipFill dpi="0" rotWithShape="1">
                    <a:blip r:embed="rId11"/>
                    <a:srcRect/>
                    <a:tile tx="0" ty="0" sx="100000" sy="100000" flip="none" algn="tl"/>
                  </a:blipFill>
                  <a:ln w="38100" cap="flat" cmpd="sng">
                    <a:solidFill>
                      <a:srgbClr val="996633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0135" name="Freeform 23" descr="棕色大理石"/>
                  <p:cNvSpPr>
                    <a:spLocks noChangeAspect="1"/>
                  </p:cNvSpPr>
                  <p:nvPr/>
                </p:nvSpPr>
                <p:spPr bwMode="auto">
                  <a:xfrm>
                    <a:off x="1462" y="2015"/>
                    <a:ext cx="1671" cy="578"/>
                  </a:xfrm>
                  <a:custGeom>
                    <a:avLst/>
                    <a:gdLst>
                      <a:gd name="T0" fmla="*/ 0 w 1180"/>
                      <a:gd name="T1" fmla="*/ 0 h 408"/>
                      <a:gd name="T2" fmla="*/ 726 w 1180"/>
                      <a:gd name="T3" fmla="*/ 181 h 408"/>
                      <a:gd name="T4" fmla="*/ 1180 w 1180"/>
                      <a:gd name="T5" fmla="*/ 45 h 408"/>
                      <a:gd name="T6" fmla="*/ 1134 w 1180"/>
                      <a:gd name="T7" fmla="*/ 227 h 408"/>
                      <a:gd name="T8" fmla="*/ 726 w 1180"/>
                      <a:gd name="T9" fmla="*/ 408 h 408"/>
                      <a:gd name="T10" fmla="*/ 46 w 1180"/>
                      <a:gd name="T11" fmla="*/ 181 h 408"/>
                      <a:gd name="T12" fmla="*/ 0 w 1180"/>
                      <a:gd name="T13" fmla="*/ 0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180" h="408">
                        <a:moveTo>
                          <a:pt x="0" y="0"/>
                        </a:moveTo>
                        <a:lnTo>
                          <a:pt x="726" y="181"/>
                        </a:lnTo>
                        <a:lnTo>
                          <a:pt x="1180" y="45"/>
                        </a:lnTo>
                        <a:lnTo>
                          <a:pt x="1134" y="227"/>
                        </a:lnTo>
                        <a:lnTo>
                          <a:pt x="726" y="408"/>
                        </a:lnTo>
                        <a:lnTo>
                          <a:pt x="46" y="1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dpi="0" rotWithShape="1">
                    <a:blip r:embed="rId12"/>
                    <a:srcRect/>
                    <a:tile tx="0" ty="0" sx="100000" sy="100000" flip="none" algn="tl"/>
                  </a:blip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0136" name="Freeform 24"/>
                  <p:cNvSpPr>
                    <a:spLocks noChangeAspect="1"/>
                  </p:cNvSpPr>
                  <p:nvPr/>
                </p:nvSpPr>
                <p:spPr bwMode="auto">
                  <a:xfrm>
                    <a:off x="2168" y="2464"/>
                    <a:ext cx="193" cy="772"/>
                  </a:xfrm>
                  <a:custGeom>
                    <a:avLst/>
                    <a:gdLst>
                      <a:gd name="T0" fmla="*/ 0 w 136"/>
                      <a:gd name="T1" fmla="*/ 0 h 545"/>
                      <a:gd name="T2" fmla="*/ 136 w 136"/>
                      <a:gd name="T3" fmla="*/ 46 h 545"/>
                      <a:gd name="T4" fmla="*/ 91 w 136"/>
                      <a:gd name="T5" fmla="*/ 136 h 545"/>
                      <a:gd name="T6" fmla="*/ 136 w 136"/>
                      <a:gd name="T7" fmla="*/ 318 h 545"/>
                      <a:gd name="T8" fmla="*/ 136 w 136"/>
                      <a:gd name="T9" fmla="*/ 545 h 545"/>
                      <a:gd name="T10" fmla="*/ 46 w 136"/>
                      <a:gd name="T11" fmla="*/ 545 h 545"/>
                      <a:gd name="T12" fmla="*/ 0 w 136"/>
                      <a:gd name="T13" fmla="*/ 318 h 545"/>
                      <a:gd name="T14" fmla="*/ 0 w 136"/>
                      <a:gd name="T15" fmla="*/ 182 h 545"/>
                      <a:gd name="T16" fmla="*/ 0 w 136"/>
                      <a:gd name="T17" fmla="*/ 0 h 5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6" h="545">
                        <a:moveTo>
                          <a:pt x="0" y="0"/>
                        </a:moveTo>
                        <a:lnTo>
                          <a:pt x="136" y="46"/>
                        </a:lnTo>
                        <a:lnTo>
                          <a:pt x="91" y="136"/>
                        </a:lnTo>
                        <a:lnTo>
                          <a:pt x="136" y="318"/>
                        </a:lnTo>
                        <a:lnTo>
                          <a:pt x="136" y="545"/>
                        </a:lnTo>
                        <a:lnTo>
                          <a:pt x="46" y="545"/>
                        </a:lnTo>
                        <a:lnTo>
                          <a:pt x="0" y="318"/>
                        </a:lnTo>
                        <a:lnTo>
                          <a:pt x="0" y="18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50000">
                        <a:schemeClr val="bg1"/>
                      </a:gs>
                      <a:gs pos="100000">
                        <a:srgbClr val="666699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0137" name="Freeform 25"/>
                  <p:cNvSpPr>
                    <a:spLocks noChangeAspect="1"/>
                  </p:cNvSpPr>
                  <p:nvPr/>
                </p:nvSpPr>
                <p:spPr bwMode="auto">
                  <a:xfrm>
                    <a:off x="2109" y="3143"/>
                    <a:ext cx="370" cy="158"/>
                  </a:xfrm>
                  <a:custGeom>
                    <a:avLst/>
                    <a:gdLst>
                      <a:gd name="T0" fmla="*/ 181 w 370"/>
                      <a:gd name="T1" fmla="*/ 106 h 158"/>
                      <a:gd name="T2" fmla="*/ 91 w 370"/>
                      <a:gd name="T3" fmla="*/ 106 h 158"/>
                      <a:gd name="T4" fmla="*/ 91 w 370"/>
                      <a:gd name="T5" fmla="*/ 15 h 158"/>
                      <a:gd name="T6" fmla="*/ 0 w 370"/>
                      <a:gd name="T7" fmla="*/ 106 h 158"/>
                      <a:gd name="T8" fmla="*/ 91 w 370"/>
                      <a:gd name="T9" fmla="*/ 151 h 158"/>
                      <a:gd name="T10" fmla="*/ 272 w 370"/>
                      <a:gd name="T11" fmla="*/ 151 h 158"/>
                      <a:gd name="T12" fmla="*/ 363 w 370"/>
                      <a:gd name="T13" fmla="*/ 106 h 158"/>
                      <a:gd name="T14" fmla="*/ 317 w 370"/>
                      <a:gd name="T15" fmla="*/ 15 h 158"/>
                      <a:gd name="T16" fmla="*/ 227 w 370"/>
                      <a:gd name="T17" fmla="*/ 15 h 158"/>
                      <a:gd name="T18" fmla="*/ 272 w 370"/>
                      <a:gd name="T19" fmla="*/ 106 h 158"/>
                      <a:gd name="T20" fmla="*/ 181 w 370"/>
                      <a:gd name="T21" fmla="*/ 106 h 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70" h="158">
                        <a:moveTo>
                          <a:pt x="181" y="106"/>
                        </a:moveTo>
                        <a:cubicBezTo>
                          <a:pt x="151" y="106"/>
                          <a:pt x="106" y="121"/>
                          <a:pt x="91" y="106"/>
                        </a:cubicBezTo>
                        <a:cubicBezTo>
                          <a:pt x="76" y="91"/>
                          <a:pt x="106" y="15"/>
                          <a:pt x="91" y="15"/>
                        </a:cubicBezTo>
                        <a:cubicBezTo>
                          <a:pt x="76" y="15"/>
                          <a:pt x="0" y="83"/>
                          <a:pt x="0" y="106"/>
                        </a:cubicBezTo>
                        <a:cubicBezTo>
                          <a:pt x="0" y="129"/>
                          <a:pt x="46" y="144"/>
                          <a:pt x="91" y="151"/>
                        </a:cubicBezTo>
                        <a:cubicBezTo>
                          <a:pt x="136" y="158"/>
                          <a:pt x="227" y="158"/>
                          <a:pt x="272" y="151"/>
                        </a:cubicBezTo>
                        <a:cubicBezTo>
                          <a:pt x="317" y="144"/>
                          <a:pt x="356" y="129"/>
                          <a:pt x="363" y="106"/>
                        </a:cubicBezTo>
                        <a:cubicBezTo>
                          <a:pt x="370" y="83"/>
                          <a:pt x="340" y="30"/>
                          <a:pt x="317" y="15"/>
                        </a:cubicBezTo>
                        <a:cubicBezTo>
                          <a:pt x="294" y="0"/>
                          <a:pt x="234" y="0"/>
                          <a:pt x="227" y="15"/>
                        </a:cubicBezTo>
                        <a:cubicBezTo>
                          <a:pt x="220" y="30"/>
                          <a:pt x="280" y="91"/>
                          <a:pt x="272" y="106"/>
                        </a:cubicBezTo>
                        <a:cubicBezTo>
                          <a:pt x="264" y="121"/>
                          <a:pt x="211" y="106"/>
                          <a:pt x="181" y="106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ECFF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0138" name="Freeform 26"/>
                  <p:cNvSpPr>
                    <a:spLocks noChangeAspect="1"/>
                  </p:cNvSpPr>
                  <p:nvPr/>
                </p:nvSpPr>
                <p:spPr bwMode="auto">
                  <a:xfrm>
                    <a:off x="1565" y="3113"/>
                    <a:ext cx="1587" cy="907"/>
                  </a:xfrm>
                  <a:custGeom>
                    <a:avLst/>
                    <a:gdLst>
                      <a:gd name="T0" fmla="*/ 1496 w 1587"/>
                      <a:gd name="T1" fmla="*/ 0 h 907"/>
                      <a:gd name="T2" fmla="*/ 1587 w 1587"/>
                      <a:gd name="T3" fmla="*/ 90 h 907"/>
                      <a:gd name="T4" fmla="*/ 1496 w 1587"/>
                      <a:gd name="T5" fmla="*/ 181 h 907"/>
                      <a:gd name="T6" fmla="*/ 907 w 1587"/>
                      <a:gd name="T7" fmla="*/ 499 h 907"/>
                      <a:gd name="T8" fmla="*/ 1224 w 1587"/>
                      <a:gd name="T9" fmla="*/ 589 h 907"/>
                      <a:gd name="T10" fmla="*/ 1406 w 1587"/>
                      <a:gd name="T11" fmla="*/ 725 h 907"/>
                      <a:gd name="T12" fmla="*/ 1360 w 1587"/>
                      <a:gd name="T13" fmla="*/ 861 h 907"/>
                      <a:gd name="T14" fmla="*/ 1270 w 1587"/>
                      <a:gd name="T15" fmla="*/ 907 h 907"/>
                      <a:gd name="T16" fmla="*/ 1134 w 1587"/>
                      <a:gd name="T17" fmla="*/ 816 h 907"/>
                      <a:gd name="T18" fmla="*/ 771 w 1587"/>
                      <a:gd name="T19" fmla="*/ 725 h 907"/>
                      <a:gd name="T20" fmla="*/ 226 w 1587"/>
                      <a:gd name="T21" fmla="*/ 635 h 907"/>
                      <a:gd name="T22" fmla="*/ 90 w 1587"/>
                      <a:gd name="T23" fmla="*/ 635 h 907"/>
                      <a:gd name="T24" fmla="*/ 0 w 1587"/>
                      <a:gd name="T25" fmla="*/ 544 h 907"/>
                      <a:gd name="T26" fmla="*/ 90 w 1587"/>
                      <a:gd name="T27" fmla="*/ 453 h 907"/>
                      <a:gd name="T28" fmla="*/ 362 w 1587"/>
                      <a:gd name="T29" fmla="*/ 453 h 907"/>
                      <a:gd name="T30" fmla="*/ 589 w 1587"/>
                      <a:gd name="T31" fmla="*/ 453 h 907"/>
                      <a:gd name="T32" fmla="*/ 680 w 1587"/>
                      <a:gd name="T33" fmla="*/ 453 h 907"/>
                      <a:gd name="T34" fmla="*/ 635 w 1587"/>
                      <a:gd name="T35" fmla="*/ 362 h 907"/>
                      <a:gd name="T36" fmla="*/ 589 w 1587"/>
                      <a:gd name="T37" fmla="*/ 226 h 907"/>
                      <a:gd name="T38" fmla="*/ 544 w 1587"/>
                      <a:gd name="T39" fmla="*/ 136 h 907"/>
                      <a:gd name="T40" fmla="*/ 635 w 1587"/>
                      <a:gd name="T41" fmla="*/ 181 h 907"/>
                      <a:gd name="T42" fmla="*/ 771 w 1587"/>
                      <a:gd name="T43" fmla="*/ 181 h 907"/>
                      <a:gd name="T44" fmla="*/ 861 w 1587"/>
                      <a:gd name="T45" fmla="*/ 181 h 907"/>
                      <a:gd name="T46" fmla="*/ 907 w 1587"/>
                      <a:gd name="T47" fmla="*/ 90 h 907"/>
                      <a:gd name="T48" fmla="*/ 907 w 1587"/>
                      <a:gd name="T49" fmla="*/ 226 h 907"/>
                      <a:gd name="T50" fmla="*/ 861 w 1587"/>
                      <a:gd name="T51" fmla="*/ 362 h 907"/>
                      <a:gd name="T52" fmla="*/ 1224 w 1587"/>
                      <a:gd name="T53" fmla="*/ 181 h 907"/>
                      <a:gd name="T54" fmla="*/ 1360 w 1587"/>
                      <a:gd name="T55" fmla="*/ 136 h 907"/>
                      <a:gd name="T56" fmla="*/ 1406 w 1587"/>
                      <a:gd name="T57" fmla="*/ 45 h 907"/>
                      <a:gd name="T58" fmla="*/ 1496 w 1587"/>
                      <a:gd name="T59" fmla="*/ 0 h 9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587" h="907">
                        <a:moveTo>
                          <a:pt x="1496" y="0"/>
                        </a:moveTo>
                        <a:lnTo>
                          <a:pt x="1587" y="90"/>
                        </a:lnTo>
                        <a:lnTo>
                          <a:pt x="1496" y="181"/>
                        </a:lnTo>
                        <a:lnTo>
                          <a:pt x="907" y="499"/>
                        </a:lnTo>
                        <a:lnTo>
                          <a:pt x="1224" y="589"/>
                        </a:lnTo>
                        <a:lnTo>
                          <a:pt x="1406" y="725"/>
                        </a:lnTo>
                        <a:lnTo>
                          <a:pt x="1360" y="861"/>
                        </a:lnTo>
                        <a:lnTo>
                          <a:pt x="1270" y="907"/>
                        </a:lnTo>
                        <a:lnTo>
                          <a:pt x="1134" y="816"/>
                        </a:lnTo>
                        <a:lnTo>
                          <a:pt x="771" y="725"/>
                        </a:lnTo>
                        <a:lnTo>
                          <a:pt x="226" y="635"/>
                        </a:lnTo>
                        <a:lnTo>
                          <a:pt x="90" y="635"/>
                        </a:lnTo>
                        <a:lnTo>
                          <a:pt x="0" y="544"/>
                        </a:lnTo>
                        <a:lnTo>
                          <a:pt x="90" y="453"/>
                        </a:lnTo>
                        <a:lnTo>
                          <a:pt x="362" y="453"/>
                        </a:lnTo>
                        <a:lnTo>
                          <a:pt x="589" y="453"/>
                        </a:lnTo>
                        <a:lnTo>
                          <a:pt x="680" y="453"/>
                        </a:lnTo>
                        <a:lnTo>
                          <a:pt x="635" y="362"/>
                        </a:lnTo>
                        <a:lnTo>
                          <a:pt x="589" y="226"/>
                        </a:lnTo>
                        <a:lnTo>
                          <a:pt x="544" y="136"/>
                        </a:lnTo>
                        <a:lnTo>
                          <a:pt x="635" y="181"/>
                        </a:lnTo>
                        <a:lnTo>
                          <a:pt x="771" y="181"/>
                        </a:lnTo>
                        <a:lnTo>
                          <a:pt x="861" y="181"/>
                        </a:lnTo>
                        <a:lnTo>
                          <a:pt x="907" y="90"/>
                        </a:lnTo>
                        <a:lnTo>
                          <a:pt x="907" y="226"/>
                        </a:lnTo>
                        <a:lnTo>
                          <a:pt x="861" y="362"/>
                        </a:lnTo>
                        <a:lnTo>
                          <a:pt x="1224" y="181"/>
                        </a:lnTo>
                        <a:lnTo>
                          <a:pt x="1360" y="136"/>
                        </a:lnTo>
                        <a:lnTo>
                          <a:pt x="1406" y="45"/>
                        </a:lnTo>
                        <a:lnTo>
                          <a:pt x="1496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0139" name="Freeform 27"/>
                  <p:cNvSpPr>
                    <a:spLocks noChangeAspect="1"/>
                  </p:cNvSpPr>
                  <p:nvPr/>
                </p:nvSpPr>
                <p:spPr bwMode="auto">
                  <a:xfrm>
                    <a:off x="3016" y="2523"/>
                    <a:ext cx="817" cy="726"/>
                  </a:xfrm>
                  <a:custGeom>
                    <a:avLst/>
                    <a:gdLst>
                      <a:gd name="T0" fmla="*/ 182 w 817"/>
                      <a:gd name="T1" fmla="*/ 0 h 726"/>
                      <a:gd name="T2" fmla="*/ 182 w 817"/>
                      <a:gd name="T3" fmla="*/ 136 h 726"/>
                      <a:gd name="T4" fmla="*/ 227 w 817"/>
                      <a:gd name="T5" fmla="*/ 317 h 726"/>
                      <a:gd name="T6" fmla="*/ 227 w 817"/>
                      <a:gd name="T7" fmla="*/ 408 h 726"/>
                      <a:gd name="T8" fmla="*/ 0 w 817"/>
                      <a:gd name="T9" fmla="*/ 499 h 726"/>
                      <a:gd name="T10" fmla="*/ 0 w 817"/>
                      <a:gd name="T11" fmla="*/ 590 h 726"/>
                      <a:gd name="T12" fmla="*/ 136 w 817"/>
                      <a:gd name="T13" fmla="*/ 635 h 726"/>
                      <a:gd name="T14" fmla="*/ 136 w 817"/>
                      <a:gd name="T15" fmla="*/ 726 h 726"/>
                      <a:gd name="T16" fmla="*/ 272 w 817"/>
                      <a:gd name="T17" fmla="*/ 635 h 726"/>
                      <a:gd name="T18" fmla="*/ 363 w 817"/>
                      <a:gd name="T19" fmla="*/ 590 h 726"/>
                      <a:gd name="T20" fmla="*/ 454 w 817"/>
                      <a:gd name="T21" fmla="*/ 590 h 726"/>
                      <a:gd name="T22" fmla="*/ 635 w 817"/>
                      <a:gd name="T23" fmla="*/ 635 h 726"/>
                      <a:gd name="T24" fmla="*/ 771 w 817"/>
                      <a:gd name="T25" fmla="*/ 635 h 726"/>
                      <a:gd name="T26" fmla="*/ 817 w 817"/>
                      <a:gd name="T27" fmla="*/ 544 h 726"/>
                      <a:gd name="T28" fmla="*/ 635 w 817"/>
                      <a:gd name="T29" fmla="*/ 453 h 726"/>
                      <a:gd name="T30" fmla="*/ 499 w 817"/>
                      <a:gd name="T31" fmla="*/ 453 h 726"/>
                      <a:gd name="T32" fmla="*/ 408 w 817"/>
                      <a:gd name="T33" fmla="*/ 272 h 726"/>
                      <a:gd name="T34" fmla="*/ 408 w 817"/>
                      <a:gd name="T35" fmla="*/ 45 h 726"/>
                      <a:gd name="T36" fmla="*/ 182 w 817"/>
                      <a:gd name="T37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817" h="726">
                        <a:moveTo>
                          <a:pt x="182" y="0"/>
                        </a:moveTo>
                        <a:lnTo>
                          <a:pt x="182" y="136"/>
                        </a:lnTo>
                        <a:lnTo>
                          <a:pt x="227" y="317"/>
                        </a:lnTo>
                        <a:lnTo>
                          <a:pt x="227" y="408"/>
                        </a:lnTo>
                        <a:lnTo>
                          <a:pt x="0" y="499"/>
                        </a:lnTo>
                        <a:lnTo>
                          <a:pt x="0" y="590"/>
                        </a:lnTo>
                        <a:lnTo>
                          <a:pt x="136" y="635"/>
                        </a:lnTo>
                        <a:lnTo>
                          <a:pt x="136" y="726"/>
                        </a:lnTo>
                        <a:lnTo>
                          <a:pt x="272" y="635"/>
                        </a:lnTo>
                        <a:lnTo>
                          <a:pt x="363" y="590"/>
                        </a:lnTo>
                        <a:lnTo>
                          <a:pt x="454" y="590"/>
                        </a:lnTo>
                        <a:lnTo>
                          <a:pt x="635" y="635"/>
                        </a:lnTo>
                        <a:lnTo>
                          <a:pt x="771" y="635"/>
                        </a:lnTo>
                        <a:lnTo>
                          <a:pt x="817" y="544"/>
                        </a:lnTo>
                        <a:lnTo>
                          <a:pt x="635" y="453"/>
                        </a:lnTo>
                        <a:lnTo>
                          <a:pt x="499" y="453"/>
                        </a:lnTo>
                        <a:lnTo>
                          <a:pt x="408" y="272"/>
                        </a:lnTo>
                        <a:lnTo>
                          <a:pt x="408" y="45"/>
                        </a:lnTo>
                        <a:lnTo>
                          <a:pt x="1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0140" name="Freeform 28"/>
                  <p:cNvSpPr>
                    <a:spLocks noChangeAspect="1"/>
                  </p:cNvSpPr>
                  <p:nvPr/>
                </p:nvSpPr>
                <p:spPr bwMode="auto">
                  <a:xfrm>
                    <a:off x="2835" y="1071"/>
                    <a:ext cx="1224" cy="1497"/>
                  </a:xfrm>
                  <a:custGeom>
                    <a:avLst/>
                    <a:gdLst>
                      <a:gd name="T0" fmla="*/ 0 w 1224"/>
                      <a:gd name="T1" fmla="*/ 1361 h 1497"/>
                      <a:gd name="T2" fmla="*/ 136 w 1224"/>
                      <a:gd name="T3" fmla="*/ 1316 h 1497"/>
                      <a:gd name="T4" fmla="*/ 635 w 1224"/>
                      <a:gd name="T5" fmla="*/ 1407 h 1497"/>
                      <a:gd name="T6" fmla="*/ 1088 w 1224"/>
                      <a:gd name="T7" fmla="*/ 1044 h 1497"/>
                      <a:gd name="T8" fmla="*/ 1043 w 1224"/>
                      <a:gd name="T9" fmla="*/ 227 h 1497"/>
                      <a:gd name="T10" fmla="*/ 317 w 1224"/>
                      <a:gd name="T11" fmla="*/ 136 h 1497"/>
                      <a:gd name="T12" fmla="*/ 317 w 1224"/>
                      <a:gd name="T13" fmla="*/ 46 h 1497"/>
                      <a:gd name="T14" fmla="*/ 453 w 1224"/>
                      <a:gd name="T15" fmla="*/ 0 h 1497"/>
                      <a:gd name="T16" fmla="*/ 1134 w 1224"/>
                      <a:gd name="T17" fmla="*/ 91 h 1497"/>
                      <a:gd name="T18" fmla="*/ 1224 w 1224"/>
                      <a:gd name="T19" fmla="*/ 1134 h 1497"/>
                      <a:gd name="T20" fmla="*/ 861 w 1224"/>
                      <a:gd name="T21" fmla="*/ 1407 h 1497"/>
                      <a:gd name="T22" fmla="*/ 680 w 1224"/>
                      <a:gd name="T23" fmla="*/ 1497 h 1497"/>
                      <a:gd name="T24" fmla="*/ 0 w 1224"/>
                      <a:gd name="T25" fmla="*/ 1361 h 14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224" h="1497">
                        <a:moveTo>
                          <a:pt x="0" y="1361"/>
                        </a:moveTo>
                        <a:lnTo>
                          <a:pt x="136" y="1316"/>
                        </a:lnTo>
                        <a:lnTo>
                          <a:pt x="635" y="1407"/>
                        </a:lnTo>
                        <a:lnTo>
                          <a:pt x="1088" y="1044"/>
                        </a:lnTo>
                        <a:lnTo>
                          <a:pt x="1043" y="227"/>
                        </a:lnTo>
                        <a:lnTo>
                          <a:pt x="317" y="136"/>
                        </a:lnTo>
                        <a:lnTo>
                          <a:pt x="317" y="46"/>
                        </a:lnTo>
                        <a:lnTo>
                          <a:pt x="453" y="0"/>
                        </a:lnTo>
                        <a:lnTo>
                          <a:pt x="1134" y="91"/>
                        </a:lnTo>
                        <a:lnTo>
                          <a:pt x="1224" y="1134"/>
                        </a:lnTo>
                        <a:lnTo>
                          <a:pt x="861" y="1407"/>
                        </a:lnTo>
                        <a:lnTo>
                          <a:pt x="680" y="1497"/>
                        </a:lnTo>
                        <a:lnTo>
                          <a:pt x="0" y="136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6600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0141" name="Freeform 29" descr="斜纹布"/>
                  <p:cNvSpPr>
                    <a:spLocks noChangeAspect="1"/>
                  </p:cNvSpPr>
                  <p:nvPr/>
                </p:nvSpPr>
                <p:spPr bwMode="auto">
                  <a:xfrm>
                    <a:off x="2925" y="1207"/>
                    <a:ext cx="998" cy="1225"/>
                  </a:xfrm>
                  <a:custGeom>
                    <a:avLst/>
                    <a:gdLst>
                      <a:gd name="T0" fmla="*/ 227 w 998"/>
                      <a:gd name="T1" fmla="*/ 0 h 1225"/>
                      <a:gd name="T2" fmla="*/ 227 w 998"/>
                      <a:gd name="T3" fmla="*/ 454 h 1225"/>
                      <a:gd name="T4" fmla="*/ 136 w 998"/>
                      <a:gd name="T5" fmla="*/ 590 h 1225"/>
                      <a:gd name="T6" fmla="*/ 454 w 998"/>
                      <a:gd name="T7" fmla="*/ 635 h 1225"/>
                      <a:gd name="T8" fmla="*/ 454 w 998"/>
                      <a:gd name="T9" fmla="*/ 817 h 1225"/>
                      <a:gd name="T10" fmla="*/ 227 w 998"/>
                      <a:gd name="T11" fmla="*/ 862 h 1225"/>
                      <a:gd name="T12" fmla="*/ 136 w 998"/>
                      <a:gd name="T13" fmla="*/ 1089 h 1225"/>
                      <a:gd name="T14" fmla="*/ 0 w 998"/>
                      <a:gd name="T15" fmla="*/ 1180 h 1225"/>
                      <a:gd name="T16" fmla="*/ 545 w 998"/>
                      <a:gd name="T17" fmla="*/ 1225 h 1225"/>
                      <a:gd name="T18" fmla="*/ 998 w 998"/>
                      <a:gd name="T19" fmla="*/ 908 h 1225"/>
                      <a:gd name="T20" fmla="*/ 953 w 998"/>
                      <a:gd name="T21" fmla="*/ 91 h 1225"/>
                      <a:gd name="T22" fmla="*/ 227 w 998"/>
                      <a:gd name="T23" fmla="*/ 0 h 1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98" h="1225">
                        <a:moveTo>
                          <a:pt x="227" y="0"/>
                        </a:moveTo>
                        <a:lnTo>
                          <a:pt x="227" y="454"/>
                        </a:lnTo>
                        <a:lnTo>
                          <a:pt x="136" y="590"/>
                        </a:lnTo>
                        <a:lnTo>
                          <a:pt x="454" y="635"/>
                        </a:lnTo>
                        <a:lnTo>
                          <a:pt x="454" y="817"/>
                        </a:lnTo>
                        <a:lnTo>
                          <a:pt x="227" y="862"/>
                        </a:lnTo>
                        <a:lnTo>
                          <a:pt x="136" y="1089"/>
                        </a:lnTo>
                        <a:lnTo>
                          <a:pt x="0" y="1180"/>
                        </a:lnTo>
                        <a:lnTo>
                          <a:pt x="545" y="1225"/>
                        </a:lnTo>
                        <a:lnTo>
                          <a:pt x="998" y="908"/>
                        </a:lnTo>
                        <a:lnTo>
                          <a:pt x="953" y="91"/>
                        </a:lnTo>
                        <a:lnTo>
                          <a:pt x="227" y="0"/>
                        </a:lnTo>
                        <a:close/>
                      </a:path>
                    </a:pathLst>
                  </a:custGeom>
                  <a:blipFill dpi="0" rotWithShape="1">
                    <a:blip r:embed="rId13"/>
                    <a:srcRect/>
                    <a:tile tx="0" ty="0" sx="100000" sy="100000" flip="none" algn="tl"/>
                  </a:blipFill>
                  <a:ln w="952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90142" name="Group 30"/>
              <p:cNvGrpSpPr>
                <a:grpSpLocks noChangeAspect="1"/>
              </p:cNvGrpSpPr>
              <p:nvPr/>
            </p:nvGrpSpPr>
            <p:grpSpPr bwMode="auto">
              <a:xfrm>
                <a:off x="1066" y="210"/>
                <a:ext cx="1406" cy="1088"/>
                <a:chOff x="1066" y="210"/>
                <a:chExt cx="1406" cy="1088"/>
              </a:xfrm>
            </p:grpSpPr>
            <p:sp>
              <p:nvSpPr>
                <p:cNvPr id="90143" name="Freeform 31"/>
                <p:cNvSpPr>
                  <a:spLocks noChangeAspect="1"/>
                </p:cNvSpPr>
                <p:nvPr/>
              </p:nvSpPr>
              <p:spPr bwMode="auto">
                <a:xfrm>
                  <a:off x="1066" y="663"/>
                  <a:ext cx="816" cy="635"/>
                </a:xfrm>
                <a:custGeom>
                  <a:avLst/>
                  <a:gdLst>
                    <a:gd name="T0" fmla="*/ 816 w 816"/>
                    <a:gd name="T1" fmla="*/ 499 h 635"/>
                    <a:gd name="T2" fmla="*/ 635 w 816"/>
                    <a:gd name="T3" fmla="*/ 635 h 635"/>
                    <a:gd name="T4" fmla="*/ 45 w 816"/>
                    <a:gd name="T5" fmla="*/ 136 h 635"/>
                    <a:gd name="T6" fmla="*/ 0 w 816"/>
                    <a:gd name="T7" fmla="*/ 0 h 635"/>
                    <a:gd name="T8" fmla="*/ 816 w 816"/>
                    <a:gd name="T9" fmla="*/ 499 h 6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635">
                      <a:moveTo>
                        <a:pt x="816" y="499"/>
                      </a:moveTo>
                      <a:lnTo>
                        <a:pt x="635" y="635"/>
                      </a:lnTo>
                      <a:lnTo>
                        <a:pt x="45" y="136"/>
                      </a:lnTo>
                      <a:lnTo>
                        <a:pt x="0" y="0"/>
                      </a:lnTo>
                      <a:lnTo>
                        <a:pt x="816" y="49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0144" name="Freeform 32"/>
                <p:cNvSpPr>
                  <a:spLocks noChangeAspect="1"/>
                </p:cNvSpPr>
                <p:nvPr/>
              </p:nvSpPr>
              <p:spPr bwMode="auto">
                <a:xfrm>
                  <a:off x="1474" y="210"/>
                  <a:ext cx="680" cy="907"/>
                </a:xfrm>
                <a:custGeom>
                  <a:avLst/>
                  <a:gdLst>
                    <a:gd name="T0" fmla="*/ 453 w 680"/>
                    <a:gd name="T1" fmla="*/ 907 h 907"/>
                    <a:gd name="T2" fmla="*/ 680 w 680"/>
                    <a:gd name="T3" fmla="*/ 771 h 907"/>
                    <a:gd name="T4" fmla="*/ 0 w 680"/>
                    <a:gd name="T5" fmla="*/ 0 h 907"/>
                    <a:gd name="T6" fmla="*/ 0 w 680"/>
                    <a:gd name="T7" fmla="*/ 136 h 907"/>
                    <a:gd name="T8" fmla="*/ 453 w 680"/>
                    <a:gd name="T9" fmla="*/ 907 h 9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0" h="907">
                      <a:moveTo>
                        <a:pt x="453" y="907"/>
                      </a:moveTo>
                      <a:lnTo>
                        <a:pt x="680" y="771"/>
                      </a:lnTo>
                      <a:lnTo>
                        <a:pt x="0" y="0"/>
                      </a:lnTo>
                      <a:lnTo>
                        <a:pt x="0" y="136"/>
                      </a:lnTo>
                      <a:lnTo>
                        <a:pt x="453" y="90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shade val="90980"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0145" name="Freeform 33"/>
                <p:cNvSpPr>
                  <a:spLocks noChangeAspect="1"/>
                </p:cNvSpPr>
                <p:nvPr/>
              </p:nvSpPr>
              <p:spPr bwMode="auto">
                <a:xfrm>
                  <a:off x="2064" y="346"/>
                  <a:ext cx="408" cy="544"/>
                </a:xfrm>
                <a:custGeom>
                  <a:avLst/>
                  <a:gdLst>
                    <a:gd name="T0" fmla="*/ 226 w 408"/>
                    <a:gd name="T1" fmla="*/ 544 h 544"/>
                    <a:gd name="T2" fmla="*/ 408 w 408"/>
                    <a:gd name="T3" fmla="*/ 499 h 544"/>
                    <a:gd name="T4" fmla="*/ 90 w 408"/>
                    <a:gd name="T5" fmla="*/ 0 h 544"/>
                    <a:gd name="T6" fmla="*/ 0 w 408"/>
                    <a:gd name="T7" fmla="*/ 90 h 544"/>
                    <a:gd name="T8" fmla="*/ 226 w 408"/>
                    <a:gd name="T9" fmla="*/ 54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8" h="544">
                      <a:moveTo>
                        <a:pt x="226" y="544"/>
                      </a:moveTo>
                      <a:lnTo>
                        <a:pt x="408" y="499"/>
                      </a:lnTo>
                      <a:lnTo>
                        <a:pt x="90" y="0"/>
                      </a:lnTo>
                      <a:lnTo>
                        <a:pt x="0" y="90"/>
                      </a:lnTo>
                      <a:lnTo>
                        <a:pt x="226" y="54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>
                        <a:gamma/>
                        <a:tint val="78824"/>
                        <a:invGamma/>
                      </a:srgbClr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90146" name="WordArt 34" descr="横条"/>
            <p:cNvSpPr>
              <a:spLocks noChangeArrowheads="1" noChangeShapeType="1" noTextEdit="1"/>
            </p:cNvSpPr>
            <p:nvPr/>
          </p:nvSpPr>
          <p:spPr bwMode="auto">
            <a:xfrm>
              <a:off x="416" y="37"/>
              <a:ext cx="1249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zh-CN" altLang="en-US" sz="6000" b="1" i="1" kern="10">
                  <a:ln w="9525">
                    <a:solidFill>
                      <a:schemeClr val="tx1"/>
                    </a:solidFill>
                    <a:round/>
                  </a:ln>
                  <a:blipFill dpi="0" rotWithShape="0">
                    <a:blip r:embed="rId14"/>
                    <a:srcRect/>
                    <a:stretch>
                      <a:fillRect/>
                    </a:stretch>
                  </a:blipFill>
                  <a:effectLst>
                    <a:prstShdw prst="shdw17" dist="17961" dir="2700000">
                      <a:schemeClr val="tx1">
                        <a:gamma/>
                        <a:shade val="60000"/>
                        <a:invGamma/>
                      </a:schemeClr>
                    </a:prstShdw>
                  </a:effectLst>
                  <a:latin typeface="华文新魏" panose="02010800040101010101" charset="-122"/>
                  <a:ea typeface="华文新魏" panose="02010800040101010101" charset="-122"/>
                </a:rPr>
                <a:t>当堂练习</a:t>
              </a:r>
            </a:p>
          </p:txBody>
        </p:sp>
        <p:sp>
          <p:nvSpPr>
            <p:cNvPr id="90147" name="Text Box 35"/>
            <p:cNvSpPr txBox="1">
              <a:spLocks noChangeArrowheads="1"/>
            </p:cNvSpPr>
            <p:nvPr/>
          </p:nvSpPr>
          <p:spPr bwMode="auto">
            <a:xfrm>
              <a:off x="703" y="284"/>
              <a:ext cx="587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endParaRPr lang="zh-CN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黑体" panose="02010609060101010101" pitchFamily="2" charset="-122"/>
                <a:sym typeface="Wingdings" panose="05000000000000000000" pitchFamily="2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0</TotalTime>
  <Words>435</Words>
  <Application>Microsoft Office PowerPoint</Application>
  <PresentationFormat>全屏显示(4:3)</PresentationFormat>
  <Paragraphs>77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黑体</vt:lpstr>
      <vt:lpstr>华文新魏</vt:lpstr>
      <vt:lpstr>楷体_GB2312</vt:lpstr>
      <vt:lpstr>隶书</vt:lpstr>
      <vt:lpstr>宋体</vt:lpstr>
      <vt:lpstr>微软雅黑</vt:lpstr>
      <vt:lpstr>Arial</vt:lpstr>
      <vt:lpstr>Book Antiqua</vt:lpstr>
      <vt:lpstr>Times New Roman</vt:lpstr>
      <vt:lpstr>Wingdings</vt:lpstr>
      <vt:lpstr>WWW.2PPT.COM
</vt:lpstr>
      <vt:lpstr>公式</vt:lpstr>
      <vt:lpstr>Equation.DSMT4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F5CF404385D64C748CFD157FC2F5F3E1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