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9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68" r:id="rId28"/>
    <p:sldId id="469" r:id="rId29"/>
    <p:sldId id="470" r:id="rId30"/>
    <p:sldId id="471" r:id="rId31"/>
    <p:sldId id="472" r:id="rId32"/>
    <p:sldId id="473" r:id="rId33"/>
    <p:sldId id="474" r:id="rId34"/>
    <p:sldId id="475" r:id="rId35"/>
    <p:sldId id="257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6E3E2E1-E6EE-4245-8EA1-7E97C9E52E81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0128496-5ACA-4F41-87E5-E570475F1C6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28496-5ACA-4F41-87E5-E570475F1C6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8" t="18824" b="108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763550" y="1578859"/>
            <a:ext cx="5761700" cy="2574648"/>
            <a:chOff x="659488" y="2292723"/>
            <a:chExt cx="4935155" cy="2574648"/>
          </a:xfrm>
        </p:grpSpPr>
        <p:sp>
          <p:nvSpPr>
            <p:cNvPr id="7" name="文本框 6"/>
            <p:cNvSpPr txBox="1"/>
            <p:nvPr/>
          </p:nvSpPr>
          <p:spPr>
            <a:xfrm>
              <a:off x="659488" y="2292723"/>
              <a:ext cx="493515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80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8000" b="1" dirty="0">
                  <a:solidFill>
                    <a:srgbClr val="403836"/>
                  </a:solidFill>
                  <a:cs typeface="+mn-ea"/>
                  <a:sym typeface="+mn-lt"/>
                </a:rPr>
                <a:t>白鹅</a:t>
              </a:r>
              <a:r>
                <a:rPr lang="en-US" altLang="zh-CN" sz="8000" b="1" dirty="0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4108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4254500" y="4295897"/>
            <a:ext cx="3683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第一笔写“乛”，“又”字捺变成点。</a:t>
            </a: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偏颇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4232728" y="336153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由于你不了解情况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所以看法未免有些偏颇。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皮</a:t>
            </a:r>
          </a:p>
        </p:txBody>
      </p:sp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颇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631831" y="2119806"/>
            <a:ext cx="907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pō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32728" y="4276749"/>
            <a:ext cx="3683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左宽右窄，折钩支撑。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683000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剧情    京剧      喜剧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32728" y="3361536"/>
            <a:ext cx="3086447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奶奶很喜欢京剧。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刂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剧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49840" y="2095549"/>
            <a:ext cx="7120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jù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 animBg="1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长平横平稳，撇要写小，折钩支撑。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647737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苟同  苟且    苟活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读书能自刻苦、自愤激、自竖立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不苟同俗。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艹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91115" y="2178110"/>
            <a:ext cx="1233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gǒu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左窄右宽，竖钩挺拔。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譬如     开譬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83126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看书姿势不当会损害视力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譬如说躺着、趴着看书对眼睛都不好。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言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譬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01750" y="2176477"/>
            <a:ext cx="686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pì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左窄右宽，横画等距，折钩支撑。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侍候   侍奉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她只是一反往常盛气凌人的样子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恭顺地侍候他。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亻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侍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522894" y="2168484"/>
            <a:ext cx="990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shì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左窄右宽，“宀”下面先写竖，再写横折。</a:t>
            </a: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宾馆   饭馆</a:t>
            </a: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妈妈不喜欢去饭馆吃饭。</a:t>
            </a:r>
          </a:p>
        </p:txBody>
      </p:sp>
      <p:sp>
        <p:nvSpPr>
          <p:cNvPr id="18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饣</a:t>
            </a:r>
          </a:p>
        </p:txBody>
      </p:sp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619964" y="2098105"/>
            <a:ext cx="1569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guǎn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左窄右宽，折钩支撑。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附和   附近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在我家附近有一条小河。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阝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附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98144" y="2145285"/>
            <a:ext cx="740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fù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左窄右宽，第十笔是竖撇。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2840808" cy="4298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脾气    脾脏    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夏天的阵雨是个急脾气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来得快去的也快。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月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脾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49840" y="2195394"/>
            <a:ext cx="686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pí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“母”字先写竖折，右边不要写成“夂”。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2840808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敏感     过敏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弟弟小时候对花粉过敏。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攵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敏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29427" y="2158935"/>
            <a:ext cx="1188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mǐn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左窄右宽，第五笔是横折，捺舒展。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快捷    捷径</a:t>
            </a: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读书这条路没有捷径。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扌</a:t>
            </a:r>
          </a:p>
        </p:txBody>
      </p:sp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捷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731962" y="2158935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jié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8" t="18824" b="108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7118985" y="1080086"/>
            <a:ext cx="3168015" cy="912495"/>
            <a:chOff x="360" y="260"/>
            <a:chExt cx="4989" cy="1437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118985" y="2033676"/>
            <a:ext cx="3168015" cy="912495"/>
            <a:chOff x="360" y="260"/>
            <a:chExt cx="4989" cy="143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118985" y="2987266"/>
            <a:ext cx="3168015" cy="912495"/>
            <a:chOff x="360" y="260"/>
            <a:chExt cx="4989" cy="1437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118985" y="3940856"/>
            <a:ext cx="3168015" cy="912495"/>
            <a:chOff x="360" y="260"/>
            <a:chExt cx="4989" cy="143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118985" y="4894447"/>
            <a:ext cx="3168015" cy="912495"/>
            <a:chOff x="360" y="260"/>
            <a:chExt cx="4989" cy="1437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2" name="文本框 31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“日”字写小，撇要写短，和竖提照应。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44422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昂头    昂首挺胸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白鹅昂头从我身边走过。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1636057" cy="4298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日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536642" y="2159480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áng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左窄右宽，上横短，下横长，撇点支撑。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2633585" cy="4298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供养    供给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鹅昂首大叫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似乎责备人们供养不周。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亻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供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532949" y="2176477"/>
            <a:ext cx="1569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gōng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左窄右宽，撇捺舒展，右边两点。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增添    添加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一到冬天，人们就适时增添衣物。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氵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添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26287" y="2159480"/>
            <a:ext cx="1188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tiān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 animBg="1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14" name="矩形 5"/>
          <p:cNvSpPr/>
          <p:nvPr/>
        </p:nvSpPr>
        <p:spPr>
          <a:xfrm>
            <a:off x="924106" y="1569264"/>
            <a:ext cx="9961608" cy="148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初读课文，思考：白鹅给你留下了怎样的印象？用文中的回答。</a:t>
            </a: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1282019" y="4215868"/>
            <a:ext cx="381249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好一个高傲的动物！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10" y="3207482"/>
            <a:ext cx="4386207" cy="26015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7" name="矩形 5"/>
          <p:cNvSpPr/>
          <p:nvPr/>
        </p:nvSpPr>
        <p:spPr>
          <a:xfrm>
            <a:off x="942806" y="1862636"/>
            <a:ext cx="752030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作者是从几个方面写白鹅的高傲的？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1770744" y="3848330"/>
            <a:ext cx="2106090" cy="750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叫   声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4805911" y="3847547"/>
            <a:ext cx="2106090" cy="750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步   态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7964163" y="3860152"/>
            <a:ext cx="2106090" cy="750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吃   相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矩形 3"/>
          <p:cNvSpPr/>
          <p:nvPr/>
        </p:nvSpPr>
        <p:spPr>
          <a:xfrm>
            <a:off x="1101927" y="1876143"/>
            <a:ext cx="10103102" cy="75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你从哪里知道鹅的高傲主要体现在叫声、步态、吃相。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76794" y="3371286"/>
            <a:ext cx="5905672" cy="1812994"/>
            <a:chOff x="3154446" y="3239083"/>
            <a:chExt cx="5905672" cy="1812994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5" r="2623" b="3098"/>
            <a:stretch>
              <a:fillRect/>
            </a:stretch>
          </p:blipFill>
          <p:spPr>
            <a:xfrm>
              <a:off x="3154446" y="3239083"/>
              <a:ext cx="5905672" cy="181299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93147" y="3489168"/>
              <a:ext cx="4868763" cy="1308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鹅高傲，更表现在它的叫声、步态和吃相中。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95" y="3247996"/>
            <a:ext cx="2761372" cy="365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矩形 3"/>
          <p:cNvSpPr/>
          <p:nvPr/>
        </p:nvSpPr>
        <p:spPr>
          <a:xfrm>
            <a:off x="1225922" y="1535595"/>
            <a:ext cx="7893709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这句话在文中什么作用？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91734" y="3247996"/>
            <a:ext cx="144184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过渡段</a:t>
            </a:r>
          </a:p>
        </p:txBody>
      </p:sp>
      <p:sp>
        <p:nvSpPr>
          <p:cNvPr id="6" name="文本框 1"/>
          <p:cNvSpPr txBox="1"/>
          <p:nvPr/>
        </p:nvSpPr>
        <p:spPr>
          <a:xfrm>
            <a:off x="3052919" y="2571203"/>
            <a:ext cx="3689621" cy="52322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承接上文：鹅的高傲。</a:t>
            </a:r>
          </a:p>
        </p:txBody>
      </p:sp>
      <p:sp>
        <p:nvSpPr>
          <p:cNvPr id="7" name="文本框 1"/>
          <p:cNvSpPr txBox="1"/>
          <p:nvPr/>
        </p:nvSpPr>
        <p:spPr>
          <a:xfrm>
            <a:off x="2999132" y="3705895"/>
            <a:ext cx="4104456" cy="52322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引起下文：高傲的表现。</a:t>
            </a:r>
          </a:p>
        </p:txBody>
      </p:sp>
      <p:sp>
        <p:nvSpPr>
          <p:cNvPr id="8" name="云形标注 46"/>
          <p:cNvSpPr/>
          <p:nvPr/>
        </p:nvSpPr>
        <p:spPr>
          <a:xfrm>
            <a:off x="7430198" y="1830003"/>
            <a:ext cx="2696193" cy="965237"/>
          </a:xfrm>
          <a:prstGeom prst="cloudCallout">
            <a:avLst>
              <a:gd name="adj1" fmla="val -44461"/>
              <a:gd name="adj2" fmla="val 9652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3">
                <a:lumMod val="75000"/>
              </a:schemeClr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承上启下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95" y="3247996"/>
            <a:ext cx="2761372" cy="365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ldLvl="0" animBg="1"/>
      <p:bldP spid="7" grpId="0" bldLvl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10" name="矩形 9"/>
          <p:cNvSpPr/>
          <p:nvPr/>
        </p:nvSpPr>
        <p:spPr>
          <a:xfrm>
            <a:off x="3455845" y="2170470"/>
            <a:ext cx="7765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读课文，找出能够反应白鹅叫声的高傲的词语。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970413" y="2051655"/>
            <a:ext cx="1602105" cy="606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叫   声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921151" y="4103976"/>
            <a:ext cx="4213501" cy="1082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严肃郑重、厉声呵斥、厉声叫嚣、引吭大叫。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19" y="3502729"/>
            <a:ext cx="3963249" cy="23506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11" name="矩形 10"/>
          <p:cNvSpPr/>
          <p:nvPr/>
        </p:nvSpPr>
        <p:spPr>
          <a:xfrm>
            <a:off x="1069737" y="2022835"/>
            <a:ext cx="82296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9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凡有生客进来，鹅必然厉声叫嚣；甚至篱笆外有人走路，它也要引吭大叫，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不亚于狗的狂吠。</a:t>
            </a:r>
          </a:p>
        </p:txBody>
      </p:sp>
      <p:sp>
        <p:nvSpPr>
          <p:cNvPr id="12" name="云形标注 40"/>
          <p:cNvSpPr/>
          <p:nvPr/>
        </p:nvSpPr>
        <p:spPr>
          <a:xfrm>
            <a:off x="6968755" y="3340538"/>
            <a:ext cx="4054771" cy="1332148"/>
          </a:xfrm>
          <a:prstGeom prst="cloudCallout">
            <a:avLst>
              <a:gd name="adj1" fmla="val -37677"/>
              <a:gd name="adj2" fmla="val -72554"/>
            </a:avLst>
          </a:prstGeom>
          <a:solidFill>
            <a:srgbClr val="FFBF53">
              <a:lumMod val="20000"/>
              <a:lumOff val="80000"/>
            </a:srgbClr>
          </a:solidFill>
          <a:ln w="6350" cap="flat" cmpd="sng" algn="ctr">
            <a:solidFill>
              <a:srgbClr val="FFBF53">
                <a:lumMod val="75000"/>
              </a:srgbClr>
            </a:solidFill>
            <a:prstDash val="solid"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为什么要和狗作比较呢？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516606" y="3813186"/>
            <a:ext cx="4183806" cy="1585471"/>
            <a:chOff x="8445591" y="3041533"/>
            <a:chExt cx="4183806" cy="1585471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5591" y="3041533"/>
              <a:ext cx="4183806" cy="1585471"/>
            </a:xfrm>
            <a:prstGeom prst="rect">
              <a:avLst/>
            </a:prstGeom>
          </p:spPr>
        </p:pic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8610310" y="3295996"/>
              <a:ext cx="3806661" cy="10826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作者把鹅与狗进行对比，写出鹅的高傲与忠诚。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839785" y="1833941"/>
            <a:ext cx="1602105" cy="606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步   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81064" y="2730267"/>
            <a:ext cx="7605843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鹅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的步态，更是傲慢了。大体上与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鸭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相似，但鸭的步调急速，有局促不安之相。</a:t>
            </a:r>
          </a:p>
        </p:txBody>
      </p:sp>
      <p:sp>
        <p:nvSpPr>
          <p:cNvPr id="6" name="矩形 5"/>
          <p:cNvSpPr/>
          <p:nvPr/>
        </p:nvSpPr>
        <p:spPr>
          <a:xfrm>
            <a:off x="2030629" y="4599921"/>
            <a:ext cx="6647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作者把鹅与鸭进行对比，突出鹅的高傲。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95" y="3247996"/>
            <a:ext cx="2761372" cy="365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矩形 3"/>
          <p:cNvSpPr/>
          <p:nvPr/>
        </p:nvSpPr>
        <p:spPr>
          <a:xfrm>
            <a:off x="1139893" y="2179405"/>
            <a:ext cx="4660201" cy="260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猜谜语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头戴红顶帽，身穿白布袄。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走路像摇船，说话像驴叫。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打一动物（     ）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46926" y="3948505"/>
            <a:ext cx="2197100" cy="1469469"/>
          </a:xfrm>
          <a:prstGeom prst="irregularSeal1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白鹅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809" y="2647732"/>
            <a:ext cx="4386207" cy="26015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7" name="矩形 6"/>
          <p:cNvSpPr/>
          <p:nvPr/>
        </p:nvSpPr>
        <p:spPr>
          <a:xfrm>
            <a:off x="1066945" y="1774061"/>
            <a:ext cx="7765742" cy="523220"/>
          </a:xfrm>
          <a:prstGeom prst="rect">
            <a:avLst/>
          </a:prstGeom>
          <a:ln>
            <a:solidFill>
              <a:srgbClr val="6600FF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读课文，找出能够反应白鹅步态高傲的词语。</a:t>
            </a:r>
          </a:p>
        </p:txBody>
      </p:sp>
      <p:sp>
        <p:nvSpPr>
          <p:cNvPr id="8" name="矩形 7"/>
          <p:cNvSpPr/>
          <p:nvPr/>
        </p:nvSpPr>
        <p:spPr>
          <a:xfrm>
            <a:off x="877669" y="2759815"/>
            <a:ext cx="76505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鹅的步调从容，大模大样的，颇像京剧里的净角出场。它常傲然地站着，看见人走来也毫不相让；有时非但不让，竟伸过颈子来咬你一口。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665448" y="3402820"/>
            <a:ext cx="14761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473652" y="3375153"/>
            <a:ext cx="1696357" cy="276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735570" y="4013303"/>
            <a:ext cx="738082" cy="485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052085" y="4022738"/>
            <a:ext cx="14761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95" y="3247996"/>
            <a:ext cx="2761372" cy="365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矩形 3"/>
          <p:cNvSpPr/>
          <p:nvPr/>
        </p:nvSpPr>
        <p:spPr>
          <a:xfrm>
            <a:off x="1203186" y="2531430"/>
            <a:ext cx="7626485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一日三餐的食物是固定的，“它需要三样东西下饭：一样是水，一样是泥，一样是草”；“先吃一口冷饭，再喝一口水，然后再到别处去吃一口泥和草”，它吃东西的顺序是不变的。</a:t>
            </a:r>
          </a:p>
        </p:txBody>
      </p:sp>
      <p:sp>
        <p:nvSpPr>
          <p:cNvPr id="5" name="心形 4"/>
          <p:cNvSpPr/>
          <p:nvPr/>
        </p:nvSpPr>
        <p:spPr>
          <a:xfrm>
            <a:off x="1020762" y="5018298"/>
            <a:ext cx="2276089" cy="1058741"/>
          </a:xfrm>
          <a:prstGeom prst="heart">
            <a:avLst/>
          </a:prstGeom>
          <a:noFill/>
          <a:ln>
            <a:gradFill>
              <a:gsLst>
                <a:gs pos="0">
                  <a:srgbClr val="FFF200"/>
                </a:gs>
                <a:gs pos="0">
                  <a:srgbClr val="FF7A00"/>
                </a:gs>
                <a:gs pos="91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chemeClr val="bg1">
                <a:alpha val="5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三眼一板</a:t>
            </a:r>
          </a:p>
        </p:txBody>
      </p:sp>
      <p:sp>
        <p:nvSpPr>
          <p:cNvPr id="6" name="箭头: 右 8"/>
          <p:cNvSpPr/>
          <p:nvPr/>
        </p:nvSpPr>
        <p:spPr>
          <a:xfrm flipV="1">
            <a:off x="3557360" y="5339693"/>
            <a:ext cx="1009650" cy="349250"/>
          </a:xfrm>
          <a:prstGeom prst="rightArrow">
            <a:avLst>
              <a:gd name="adj1" fmla="val 50000"/>
              <a:gd name="adj2" fmla="val 88783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84000">
                <a:srgbClr val="ED4D4D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71628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 w="0">
                <a:noFill/>
              </a:ln>
              <a:solidFill>
                <a:prstClr val="white"/>
              </a:solidFill>
              <a:effectLst>
                <a:outerShdw blurRad="63500" dist="635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7" name="心形 6"/>
          <p:cNvSpPr/>
          <p:nvPr/>
        </p:nvSpPr>
        <p:spPr>
          <a:xfrm>
            <a:off x="4765239" y="5136038"/>
            <a:ext cx="1597098" cy="1058741"/>
          </a:xfrm>
          <a:prstGeom prst="heart">
            <a:avLst/>
          </a:prstGeom>
          <a:noFill/>
          <a:ln>
            <a:gradFill>
              <a:gsLst>
                <a:gs pos="0">
                  <a:srgbClr val="FFF200"/>
                </a:gs>
                <a:gs pos="0">
                  <a:srgbClr val="FF7A00"/>
                </a:gs>
                <a:gs pos="91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chemeClr val="bg1">
                <a:alpha val="5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高傲</a:t>
            </a:r>
          </a:p>
        </p:txBody>
      </p:sp>
      <p:sp>
        <p:nvSpPr>
          <p:cNvPr id="8" name="TextBox 2"/>
          <p:cNvSpPr txBox="1"/>
          <p:nvPr/>
        </p:nvSpPr>
        <p:spPr>
          <a:xfrm>
            <a:off x="1694746" y="1480452"/>
            <a:ext cx="1602105" cy="606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吃  相  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95" y="3247996"/>
            <a:ext cx="2761372" cy="365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sp>
        <p:nvSpPr>
          <p:cNvPr id="4" name="矩形 3"/>
          <p:cNvSpPr/>
          <p:nvPr/>
        </p:nvSpPr>
        <p:spPr>
          <a:xfrm>
            <a:off x="1064310" y="1768688"/>
            <a:ext cx="9309911" cy="1955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本文作者抓住白鹅</a:t>
            </a: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的特征，运用对比的写法从</a:t>
            </a: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这三个方面来描绘白鹅，表达了作者对鹅的</a:t>
            </a: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之情。</a:t>
            </a:r>
          </a:p>
        </p:txBody>
      </p:sp>
      <p:sp>
        <p:nvSpPr>
          <p:cNvPr id="5" name="矩形 4"/>
          <p:cNvSpPr/>
          <p:nvPr/>
        </p:nvSpPr>
        <p:spPr>
          <a:xfrm>
            <a:off x="4480133" y="1900428"/>
            <a:ext cx="114300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高傲</a:t>
            </a:r>
          </a:p>
        </p:txBody>
      </p:sp>
      <p:sp>
        <p:nvSpPr>
          <p:cNvPr id="6" name="矩形 5"/>
          <p:cNvSpPr/>
          <p:nvPr/>
        </p:nvSpPr>
        <p:spPr>
          <a:xfrm>
            <a:off x="3041595" y="2527004"/>
            <a:ext cx="108414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步态</a:t>
            </a:r>
          </a:p>
        </p:txBody>
      </p:sp>
      <p:sp>
        <p:nvSpPr>
          <p:cNvPr id="7" name="矩形 6"/>
          <p:cNvSpPr/>
          <p:nvPr/>
        </p:nvSpPr>
        <p:spPr>
          <a:xfrm>
            <a:off x="1678688" y="2554086"/>
            <a:ext cx="971037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叫声</a:t>
            </a:r>
          </a:p>
        </p:txBody>
      </p:sp>
      <p:sp>
        <p:nvSpPr>
          <p:cNvPr id="8" name="矩形 7"/>
          <p:cNvSpPr/>
          <p:nvPr/>
        </p:nvSpPr>
        <p:spPr>
          <a:xfrm>
            <a:off x="4756586" y="2536270"/>
            <a:ext cx="1575743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吃相</a:t>
            </a:r>
          </a:p>
        </p:txBody>
      </p:sp>
      <p:sp>
        <p:nvSpPr>
          <p:cNvPr id="9" name="矩形 8"/>
          <p:cNvSpPr/>
          <p:nvPr/>
        </p:nvSpPr>
        <p:spPr>
          <a:xfrm>
            <a:off x="4386674" y="3198016"/>
            <a:ext cx="1415767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喜爱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95" y="3247996"/>
            <a:ext cx="2761372" cy="365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10" name="矩形 9"/>
          <p:cNvSpPr/>
          <p:nvPr/>
        </p:nvSpPr>
        <p:spPr>
          <a:xfrm>
            <a:off x="774829" y="1649621"/>
            <a:ext cx="4873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一、给正确的说法打上“√”</a:t>
            </a:r>
          </a:p>
        </p:txBody>
      </p:sp>
      <p:sp>
        <p:nvSpPr>
          <p:cNvPr id="11" name="矩形 20"/>
          <p:cNvSpPr/>
          <p:nvPr/>
        </p:nvSpPr>
        <p:spPr>
          <a:xfrm>
            <a:off x="891764" y="2413337"/>
            <a:ext cx="10408472" cy="203132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685800" marR="0" lvl="0" indent="-685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“嚣张”的“嚣”读成“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xiāo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”。（        ）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“供养不周”中的“供”读成“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gòng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”。（        ）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“奢侈”的反义词是“节俭”。（         ）    </a:t>
            </a:r>
          </a:p>
        </p:txBody>
      </p:sp>
      <p:sp>
        <p:nvSpPr>
          <p:cNvPr id="12" name="矩形 20"/>
          <p:cNvSpPr/>
          <p:nvPr/>
        </p:nvSpPr>
        <p:spPr>
          <a:xfrm>
            <a:off x="7043105" y="2512528"/>
            <a:ext cx="553301" cy="6893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13" name="矩形 20"/>
          <p:cNvSpPr/>
          <p:nvPr/>
        </p:nvSpPr>
        <p:spPr>
          <a:xfrm>
            <a:off x="6761970" y="3787495"/>
            <a:ext cx="553301" cy="6893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95" y="3247996"/>
            <a:ext cx="2761372" cy="365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1031761" y="1512833"/>
            <a:ext cx="3775393" cy="5746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二、比一比，再组词。</a:t>
            </a:r>
          </a:p>
        </p:txBody>
      </p:sp>
      <p:sp>
        <p:nvSpPr>
          <p:cNvPr id="5" name="矩形 20"/>
          <p:cNvSpPr/>
          <p:nvPr/>
        </p:nvSpPr>
        <p:spPr>
          <a:xfrm>
            <a:off x="1031761" y="2302769"/>
            <a:ext cx="8176952" cy="189045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窥（         ）    待（         ）     馆（          ） 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规（         ）    侍（         ）     管（          ） </a:t>
            </a:r>
          </a:p>
        </p:txBody>
      </p:sp>
      <p:sp>
        <p:nvSpPr>
          <p:cNvPr id="6" name="矩形 5"/>
          <p:cNvSpPr/>
          <p:nvPr/>
        </p:nvSpPr>
        <p:spPr>
          <a:xfrm>
            <a:off x="1950686" y="2615702"/>
            <a:ext cx="1127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窥 探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5312" y="3662750"/>
            <a:ext cx="1127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规 定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04607" y="2655526"/>
            <a:ext cx="1127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对 待</a:t>
            </a:r>
          </a:p>
        </p:txBody>
      </p:sp>
      <p:sp>
        <p:nvSpPr>
          <p:cNvPr id="9" name="矩形 8"/>
          <p:cNvSpPr/>
          <p:nvPr/>
        </p:nvSpPr>
        <p:spPr>
          <a:xfrm>
            <a:off x="4607582" y="3625881"/>
            <a:ext cx="1127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侍 奉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87677" y="2636753"/>
            <a:ext cx="1127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旅 馆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24590" y="3625881"/>
            <a:ext cx="1127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管 理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95" y="3247996"/>
            <a:ext cx="2761372" cy="3655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8" t="18824" b="108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763550" y="1964061"/>
            <a:ext cx="5761700" cy="2189446"/>
            <a:chOff x="659488" y="2677925"/>
            <a:chExt cx="4935155" cy="2189446"/>
          </a:xfrm>
        </p:grpSpPr>
        <p:sp>
          <p:nvSpPr>
            <p:cNvPr id="7" name="文本框 6"/>
            <p:cNvSpPr txBox="1"/>
            <p:nvPr/>
          </p:nvSpPr>
          <p:spPr>
            <a:xfrm>
              <a:off x="659488" y="2677925"/>
              <a:ext cx="49351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kumimoji="0" lang="zh-CN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403836"/>
                  </a:solidFill>
                  <a:effectLst/>
                  <a:uLnTx/>
                  <a:uFillTx/>
                  <a:cs typeface="+mn-ea"/>
                  <a:sym typeface="+mn-lt"/>
                </a:rPr>
                <a:t>感谢各位的聆听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4108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30272" y="2244796"/>
            <a:ext cx="632968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丰子恺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(1898—1975)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中国现代画家、散文家、美术教育家、音乐教育家、漫画家、书法家和翻译家。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代表作品：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缘缘堂随笔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缘缘堂再笔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无用之美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等。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182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6675" y="1291310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577999" y="2459504"/>
            <a:ext cx="11358078" cy="19389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看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守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  嚣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张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引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吭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大叫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狂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吠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急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促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颇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像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奢 侈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苟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且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侍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候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窥 伺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供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养不周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9164" y="1990321"/>
            <a:ext cx="84510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kān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94655" y="1998829"/>
            <a:ext cx="1071127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xiāo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69347" y="2000591"/>
            <a:ext cx="74443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fèi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626688" y="1904478"/>
            <a:ext cx="73289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cù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2180" y="3204749"/>
            <a:ext cx="77938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pō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64206" y="3204749"/>
            <a:ext cx="84510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shì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23113" y="3231115"/>
            <a:ext cx="107273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shē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16" name="矩形 15"/>
          <p:cNvSpPr/>
          <p:nvPr/>
        </p:nvSpPr>
        <p:spPr>
          <a:xfrm>
            <a:off x="7173506" y="3185167"/>
            <a:ext cx="85658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kuī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808052" y="3136612"/>
            <a:ext cx="132760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gōng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18" name="矩形 17"/>
          <p:cNvSpPr/>
          <p:nvPr/>
        </p:nvSpPr>
        <p:spPr>
          <a:xfrm>
            <a:off x="5693227" y="1959160"/>
            <a:ext cx="1095172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háng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57578" y="3183068"/>
            <a:ext cx="1003801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gǒu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29562" y="3180979"/>
            <a:ext cx="84510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chǐ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973578" y="3185167"/>
            <a:ext cx="617477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sì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42" y="4295740"/>
            <a:ext cx="1935389" cy="256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0187" y="21009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867617" y="2475714"/>
            <a:ext cx="2379084" cy="213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三板一眼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空空如也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261250" y="4145446"/>
            <a:ext cx="3197385" cy="4603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空荡荡的样子。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261250" y="2725857"/>
            <a:ext cx="3399002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比喻有条理、合规矩。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055" y="3429000"/>
            <a:ext cx="259007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0187" y="21009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808812" y="276962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2953385" y="2812361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4112240" y="2786305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47"/>
          <p:cNvGraphicFramePr>
            <a:graphicFrameLocks noGrp="1"/>
          </p:cNvGraphicFramePr>
          <p:nvPr/>
        </p:nvGraphicFramePr>
        <p:xfrm>
          <a:off x="5355854" y="276970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6510176" y="2771288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1516887" y="4366285"/>
          <a:ext cx="898525" cy="900113"/>
        </p:xfrm>
        <a:graphic>
          <a:graphicData uri="http://schemas.openxmlformats.org/drawingml/2006/table">
            <a:tbl>
              <a:tblPr/>
              <a:tblGrid>
                <a:gridCol w="445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47"/>
          <p:cNvGraphicFramePr>
            <a:graphicFrameLocks noGrp="1"/>
          </p:cNvGraphicFramePr>
          <p:nvPr/>
        </p:nvGraphicFramePr>
        <p:xfrm>
          <a:off x="2669776" y="4373429"/>
          <a:ext cx="898525" cy="900113"/>
        </p:xfrm>
        <a:graphic>
          <a:graphicData uri="http://schemas.openxmlformats.org/drawingml/2006/table">
            <a:tbl>
              <a:tblPr/>
              <a:tblGrid>
                <a:gridCol w="445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Group 47"/>
          <p:cNvGraphicFramePr>
            <a:graphicFrameLocks noGrp="1"/>
          </p:cNvGraphicFramePr>
          <p:nvPr/>
        </p:nvGraphicFramePr>
        <p:xfrm>
          <a:off x="3821570" y="4376800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Group 47"/>
          <p:cNvGraphicFramePr>
            <a:graphicFrameLocks noGrp="1"/>
          </p:cNvGraphicFramePr>
          <p:nvPr/>
        </p:nvGraphicFramePr>
        <p:xfrm>
          <a:off x="4991258" y="438035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Group 47"/>
          <p:cNvGraphicFramePr>
            <a:graphicFrameLocks noGrp="1"/>
          </p:cNvGraphicFramePr>
          <p:nvPr/>
        </p:nvGraphicFramePr>
        <p:xfrm>
          <a:off x="6173424" y="4376800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矩形 14">
            <a:hlinkClick r:id="rId3" action="ppaction://hlinksldjump"/>
          </p:cNvPr>
          <p:cNvSpPr/>
          <p:nvPr/>
        </p:nvSpPr>
        <p:spPr>
          <a:xfrm>
            <a:off x="1818323" y="277663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吠</a:t>
            </a:r>
          </a:p>
        </p:txBody>
      </p:sp>
      <p:sp>
        <p:nvSpPr>
          <p:cNvPr id="16" name="矩形 15">
            <a:hlinkClick r:id="" action="ppaction://noaction"/>
          </p:cNvPr>
          <p:cNvSpPr/>
          <p:nvPr/>
        </p:nvSpPr>
        <p:spPr>
          <a:xfrm>
            <a:off x="2978759" y="275353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促</a:t>
            </a:r>
          </a:p>
        </p:txBody>
      </p:sp>
      <p:sp>
        <p:nvSpPr>
          <p:cNvPr id="17" name="矩形 16">
            <a:hlinkClick r:id="rId3" action="ppaction://hlinksldjump"/>
          </p:cNvPr>
          <p:cNvSpPr/>
          <p:nvPr/>
        </p:nvSpPr>
        <p:spPr>
          <a:xfrm>
            <a:off x="4095115" y="2777921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颇</a:t>
            </a:r>
          </a:p>
        </p:txBody>
      </p:sp>
      <p:sp>
        <p:nvSpPr>
          <p:cNvPr id="18" name="矩形 17">
            <a:hlinkClick r:id="" action="ppaction://noaction"/>
          </p:cNvPr>
          <p:cNvSpPr/>
          <p:nvPr/>
        </p:nvSpPr>
        <p:spPr>
          <a:xfrm>
            <a:off x="5354162" y="279260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剧</a:t>
            </a:r>
          </a:p>
        </p:txBody>
      </p:sp>
      <p:sp>
        <p:nvSpPr>
          <p:cNvPr id="19" name="矩形 18">
            <a:hlinkClick r:id="rId3" action="ppaction://hlinksldjump"/>
          </p:cNvPr>
          <p:cNvSpPr/>
          <p:nvPr/>
        </p:nvSpPr>
        <p:spPr>
          <a:xfrm>
            <a:off x="6536860" y="275747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苟</a:t>
            </a:r>
          </a:p>
        </p:txBody>
      </p:sp>
      <p:sp>
        <p:nvSpPr>
          <p:cNvPr id="20" name="矩形 19">
            <a:hlinkClick r:id="" action="ppaction://noaction"/>
          </p:cNvPr>
          <p:cNvSpPr/>
          <p:nvPr/>
        </p:nvSpPr>
        <p:spPr>
          <a:xfrm>
            <a:off x="1542255" y="4351522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馆</a:t>
            </a:r>
          </a:p>
        </p:txBody>
      </p:sp>
      <p:sp>
        <p:nvSpPr>
          <p:cNvPr id="21" name="矩形 20">
            <a:hlinkClick r:id="" action="ppaction://noaction"/>
          </p:cNvPr>
          <p:cNvSpPr/>
          <p:nvPr/>
        </p:nvSpPr>
        <p:spPr>
          <a:xfrm>
            <a:off x="2675277" y="4365847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附</a:t>
            </a:r>
          </a:p>
        </p:txBody>
      </p:sp>
      <p:sp>
        <p:nvSpPr>
          <p:cNvPr id="22" name="矩形 21">
            <a:hlinkClick r:id="" action="ppaction://noaction"/>
          </p:cNvPr>
          <p:cNvSpPr/>
          <p:nvPr/>
        </p:nvSpPr>
        <p:spPr>
          <a:xfrm>
            <a:off x="3827433" y="43732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脾</a:t>
            </a:r>
          </a:p>
        </p:txBody>
      </p:sp>
      <p:sp>
        <p:nvSpPr>
          <p:cNvPr id="23" name="矩形 22">
            <a:hlinkClick r:id="" action="ppaction://noaction"/>
          </p:cNvPr>
          <p:cNvSpPr/>
          <p:nvPr/>
        </p:nvSpPr>
        <p:spPr>
          <a:xfrm>
            <a:off x="5020834" y="43732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敏</a:t>
            </a:r>
          </a:p>
        </p:txBody>
      </p:sp>
      <p:sp>
        <p:nvSpPr>
          <p:cNvPr id="24" name="矩形 23">
            <a:hlinkClick r:id="" action="ppaction://noaction"/>
          </p:cNvPr>
          <p:cNvSpPr/>
          <p:nvPr/>
        </p:nvSpPr>
        <p:spPr>
          <a:xfrm>
            <a:off x="6196306" y="435929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捷</a:t>
            </a:r>
          </a:p>
        </p:txBody>
      </p:sp>
      <p:graphicFrame>
        <p:nvGraphicFramePr>
          <p:cNvPr id="25" name="Group 47"/>
          <p:cNvGraphicFramePr>
            <a:graphicFrameLocks noGrp="1"/>
          </p:cNvGraphicFramePr>
          <p:nvPr/>
        </p:nvGraphicFramePr>
        <p:xfrm>
          <a:off x="7699948" y="277395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矩形 25">
            <a:hlinkClick r:id="" action="ppaction://noaction"/>
          </p:cNvPr>
          <p:cNvSpPr/>
          <p:nvPr/>
        </p:nvSpPr>
        <p:spPr>
          <a:xfrm>
            <a:off x="7719558" y="2763532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譬</a:t>
            </a:r>
          </a:p>
        </p:txBody>
      </p:sp>
      <p:graphicFrame>
        <p:nvGraphicFramePr>
          <p:cNvPr id="27" name="Group 47"/>
          <p:cNvGraphicFramePr>
            <a:graphicFrameLocks noGrp="1"/>
          </p:cNvGraphicFramePr>
          <p:nvPr/>
        </p:nvGraphicFramePr>
        <p:xfrm>
          <a:off x="8922167" y="2776636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矩形 27">
            <a:hlinkClick r:id="" action="ppaction://noaction"/>
          </p:cNvPr>
          <p:cNvSpPr/>
          <p:nvPr/>
        </p:nvSpPr>
        <p:spPr>
          <a:xfrm>
            <a:off x="8947156" y="2738548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侍</a:t>
            </a:r>
          </a:p>
        </p:txBody>
      </p:sp>
      <p:graphicFrame>
        <p:nvGraphicFramePr>
          <p:cNvPr id="29" name="Group 47"/>
          <p:cNvGraphicFramePr>
            <a:graphicFrameLocks noGrp="1"/>
          </p:cNvGraphicFramePr>
          <p:nvPr/>
        </p:nvGraphicFramePr>
        <p:xfrm>
          <a:off x="7329328" y="4384705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矩形 29">
            <a:hlinkClick r:id="" action="ppaction://noaction"/>
          </p:cNvPr>
          <p:cNvSpPr/>
          <p:nvPr/>
        </p:nvSpPr>
        <p:spPr>
          <a:xfrm>
            <a:off x="7360676" y="438895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昂</a:t>
            </a:r>
          </a:p>
        </p:txBody>
      </p:sp>
      <p:graphicFrame>
        <p:nvGraphicFramePr>
          <p:cNvPr id="31" name="Group 47"/>
          <p:cNvGraphicFramePr>
            <a:graphicFrameLocks noGrp="1"/>
          </p:cNvGraphicFramePr>
          <p:nvPr/>
        </p:nvGraphicFramePr>
        <p:xfrm>
          <a:off x="8479855" y="440153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矩形 31">
            <a:hlinkClick r:id="" action="ppaction://noaction"/>
          </p:cNvPr>
          <p:cNvSpPr/>
          <p:nvPr/>
        </p:nvSpPr>
        <p:spPr>
          <a:xfrm>
            <a:off x="8500290" y="438377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供</a:t>
            </a:r>
          </a:p>
        </p:txBody>
      </p:sp>
      <p:graphicFrame>
        <p:nvGraphicFramePr>
          <p:cNvPr id="33" name="Group 47"/>
          <p:cNvGraphicFramePr>
            <a:graphicFrameLocks noGrp="1"/>
          </p:cNvGraphicFramePr>
          <p:nvPr/>
        </p:nvGraphicFramePr>
        <p:xfrm>
          <a:off x="9687872" y="4394729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矩形 33">
            <a:hlinkClick r:id="" action="ppaction://noaction"/>
          </p:cNvPr>
          <p:cNvSpPr/>
          <p:nvPr/>
        </p:nvSpPr>
        <p:spPr>
          <a:xfrm>
            <a:off x="9713711" y="4381527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8" grpId="0"/>
      <p:bldP spid="30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897"/>
            <a:ext cx="3683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左窄右宽，撇捺舒展，注意写点。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2700087" cy="4298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犬吠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32728" y="336153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一声声犬吠打破了深夜的寂静。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口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31962" y="1940194"/>
            <a:ext cx="8757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fèi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897"/>
            <a:ext cx="3683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左窄右宽，撇要写小，捺要舒展。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促进  急促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32728" y="336153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一声碎响之后，妈妈急促地走进屋里。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亻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促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31962" y="2029009"/>
            <a:ext cx="845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cù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o1y2jme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1427</Words>
  <Application>Microsoft Office PowerPoint</Application>
  <PresentationFormat>宽屏</PresentationFormat>
  <Paragraphs>300</Paragraphs>
  <Slides>35</Slides>
  <Notes>35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0" baseType="lpstr">
      <vt:lpstr>Arial</vt:lpstr>
      <vt:lpstr>Wingdings</vt:lpstr>
      <vt:lpstr>思源黑体 CN Regular</vt:lpstr>
      <vt:lpstr>FandolFang 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30</cp:revision>
  <dcterms:created xsi:type="dcterms:W3CDTF">2020-08-05T18:29:00Z</dcterms:created>
  <dcterms:modified xsi:type="dcterms:W3CDTF">2023-01-10T06:26:40Z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A175F43519D546DDA5CD37D1113CA556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