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76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01B31D17-2E4E-440E-A04B-AA11A19739A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F6E4622-C96D-41D2-B965-81E19D11F9FD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3AA95A7B-4F2F-4EBF-B9A0-9D17BE081DF1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5EF65801-6D26-4099-9F45-ACB03635754F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31D17-2E4E-440E-A04B-AA11A19739A9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C59A0AE-50D0-43A2-9806-1423B168513B}" type="slidenum">
              <a:rPr lang="en-US" altLang="zh-CN"/>
              <a:t>24</a:t>
            </a:fld>
            <a:endParaRPr lang="en-US" altLang="zh-CN"/>
          </a:p>
        </p:txBody>
      </p:sp>
      <p:sp>
        <p:nvSpPr>
          <p:cNvPr id="99330" name="Rectangle 2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2BCDE-EFF8-41B4-9548-77C9B67E02F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505A3-7F4E-406E-8BB4-978F9B14FD6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A353C-71A5-4023-9E45-724060F6D16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7E826-4771-4BF3-A740-3269C71CF3D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D9B38-DD4D-4623-A916-4B0EC551C2F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67C2D-3CA6-4EC7-A2A5-AF9550D1C61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C55DA-E59E-4879-9A58-E232A6267B4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825E3-1D3F-44FC-ABB9-A30E81AB9D5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08698-2368-4F29-A48E-CF00F694653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363ED-1655-4003-92BF-F27D910FD19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95E80-FB36-4C97-8730-F828BED24D8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F2479535-C818-42D0-89DC-EAE167E0BB0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400" b="1" dirty="0">
                <a:latin typeface="Times New Roman" panose="02020603050405020304" pitchFamily="18" charset="0"/>
              </a:rPr>
              <a:t>Unit 14 </a:t>
            </a:r>
            <a:endParaRPr lang="en-US" altLang="zh-CN" sz="4400" b="1" dirty="0" smtClean="0">
              <a:latin typeface="Times New Roman" panose="02020603050405020304" pitchFamily="18" charset="0"/>
            </a:endParaRPr>
          </a:p>
          <a:p>
            <a:pPr algn="ctr"/>
            <a:r>
              <a:rPr lang="en-US" altLang="zh-CN" sz="4800" b="1" dirty="0" smtClean="0">
                <a:latin typeface="Times New Roman" panose="02020603050405020304" pitchFamily="18" charset="0"/>
              </a:rPr>
              <a:t>I </a:t>
            </a:r>
            <a:r>
              <a:rPr lang="en-US" altLang="zh-CN" sz="4800" b="1" dirty="0">
                <a:latin typeface="Times New Roman" panose="02020603050405020304" pitchFamily="18" charset="0"/>
              </a:rPr>
              <a:t>remember meeting all </a:t>
            </a:r>
            <a:r>
              <a:rPr lang="en-US" altLang="zh-CN" sz="4800" b="1" dirty="0" smtClean="0">
                <a:latin typeface="Times New Roman" panose="02020603050405020304" pitchFamily="18" charset="0"/>
              </a:rPr>
              <a:t>of you</a:t>
            </a:r>
          </a:p>
          <a:p>
            <a:pPr algn="ctr"/>
            <a:r>
              <a:rPr lang="en-US" altLang="zh-CN" sz="4800" b="1" dirty="0" smtClean="0">
                <a:latin typeface="Times New Roman" panose="02020603050405020304" pitchFamily="18" charset="0"/>
              </a:rPr>
              <a:t>in </a:t>
            </a:r>
            <a:r>
              <a:rPr lang="en-US" altLang="zh-CN" sz="4800" b="1" dirty="0">
                <a:latin typeface="Times New Roman" panose="02020603050405020304" pitchFamily="18" charset="0"/>
              </a:rPr>
              <a:t>Grade7.</a:t>
            </a:r>
          </a:p>
        </p:txBody>
      </p:sp>
      <p:sp>
        <p:nvSpPr>
          <p:cNvPr id="72711" name="Rectangle 8"/>
          <p:cNvSpPr>
            <a:spLocks noChangeArrowheads="1"/>
          </p:cNvSpPr>
          <p:nvPr/>
        </p:nvSpPr>
        <p:spPr bwMode="auto">
          <a:xfrm>
            <a:off x="2594535" y="3733799"/>
            <a:ext cx="39549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</a:rPr>
              <a:t>Section B Period 2 3a-4b</a:t>
            </a:r>
          </a:p>
        </p:txBody>
      </p:sp>
      <p:sp>
        <p:nvSpPr>
          <p:cNvPr id="8" name="矩形 7"/>
          <p:cNvSpPr/>
          <p:nvPr/>
        </p:nvSpPr>
        <p:spPr>
          <a:xfrm>
            <a:off x="2665870" y="51054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Oval 4"/>
          <p:cNvSpPr>
            <a:spLocks noChangeArrowheads="1"/>
          </p:cNvSpPr>
          <p:nvPr/>
        </p:nvSpPr>
        <p:spPr bwMode="auto">
          <a:xfrm>
            <a:off x="2011362" y="123825"/>
            <a:ext cx="4770437" cy="10810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>
                <a:solidFill>
                  <a:srgbClr val="0000FF"/>
                </a:solidFill>
              </a:rPr>
              <a:t>Grammar  Focus</a:t>
            </a:r>
            <a:endParaRPr lang="en-US" altLang="zh-CN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38949" name="Group 37"/>
          <p:cNvGraphicFramePr>
            <a:graphicFrameLocks noGrp="1"/>
          </p:cNvGraphicFramePr>
          <p:nvPr/>
        </p:nvGraphicFramePr>
        <p:xfrm>
          <a:off x="228600" y="1295400"/>
          <a:ext cx="8712200" cy="4849814"/>
        </p:xfrm>
        <a:graphic>
          <a:graphicData uri="http://schemas.openxmlformats.org/drawingml/2006/table">
            <a:tbl>
              <a:tblPr/>
              <a:tblGrid>
                <a:gridCol w="435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9013">
                <a:tc>
                  <a:txBody>
                    <a:bodyPr/>
                    <a:lstStyle/>
                    <a:p>
                      <a:pPr marL="0" marR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 happened in Grade 7 that was special?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Our team won the school basketball competition.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6688">
                <a:tc>
                  <a:txBody>
                    <a:bodyPr/>
                    <a:lstStyle/>
                    <a:p>
                      <a:pPr marL="0" marR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How have you changed since you started junior high school?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I've become much better at speaking English.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6688">
                <a:tc>
                  <a:txBody>
                    <a:bodyPr/>
                    <a:lstStyle/>
                    <a:p>
                      <a:pPr marL="0" marR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How do you think things will be different in senior high school?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 think that I’ll have to study much harder for exams.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7425">
                <a:tc>
                  <a:txBody>
                    <a:bodyPr/>
                    <a:lstStyle/>
                    <a:p>
                      <a:pPr marL="0" marR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 are your plans for next year?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I'm going to join the school volleyball team.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010" name="Group 18"/>
          <p:cNvGraphicFramePr>
            <a:graphicFrameLocks noGrp="1"/>
          </p:cNvGraphicFramePr>
          <p:nvPr/>
        </p:nvGraphicFramePr>
        <p:xfrm>
          <a:off x="381000" y="1698624"/>
          <a:ext cx="8351837" cy="3787776"/>
        </p:xfrm>
        <a:graphic>
          <a:graphicData uri="http://schemas.openxmlformats.org/drawingml/2006/table">
            <a:tbl>
              <a:tblPr/>
              <a:tblGrid>
                <a:gridCol w="4176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8113">
                <a:tc>
                  <a:txBody>
                    <a:bodyPr/>
                    <a:lstStyle/>
                    <a:p>
                      <a:pPr marL="0" marR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 do you remember about Grade 8?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 remember being a volunteer.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9700">
                <a:tc>
                  <a:txBody>
                    <a:bodyPr/>
                    <a:lstStyle/>
                    <a:p>
                      <a:pPr marL="0" marR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 did you use to do that you don't do now?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 used to take dance lessons, but I don’t anymore.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 are you looking forward to?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5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I'm looking forward to going to senior high school.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5008" name="Oval 30"/>
          <p:cNvSpPr>
            <a:spLocks noChangeArrowheads="1"/>
          </p:cNvSpPr>
          <p:nvPr/>
        </p:nvSpPr>
        <p:spPr bwMode="auto">
          <a:xfrm>
            <a:off x="2268538" y="619125"/>
            <a:ext cx="4513262" cy="10810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 smtClean="0">
                <a:solidFill>
                  <a:srgbClr val="0000FF"/>
                </a:solidFill>
              </a:rPr>
              <a:t>Grammar  Focus</a:t>
            </a:r>
            <a:endParaRPr lang="en-US" altLang="zh-CN" sz="3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47800"/>
            <a:ext cx="8137525" cy="6477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>
                <a:solidFill>
                  <a:schemeClr val="tx2"/>
                </a:solidFill>
              </a:rPr>
              <a:t>     </a:t>
            </a:r>
          </a:p>
        </p:txBody>
      </p:sp>
      <p:sp>
        <p:nvSpPr>
          <p:cNvPr id="86019" name="Text Box 6"/>
          <p:cNvSpPr txBox="1">
            <a:spLocks noChangeArrowheads="1"/>
          </p:cNvSpPr>
          <p:nvPr/>
        </p:nvSpPr>
        <p:spPr bwMode="auto">
          <a:xfrm>
            <a:off x="431800" y="1519237"/>
            <a:ext cx="8820150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_____When I get to senior high, I will join the school swim  team.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800" b="1" u="sng" dirty="0">
                <a:solidFill>
                  <a:srgbClr val="080808"/>
                </a:solidFill>
                <a:latin typeface="Times New Roman" panose="02020603050405020304" pitchFamily="18" charset="0"/>
              </a:rPr>
              <a:t>  1    </a:t>
            </a:r>
            <a:r>
              <a:rPr lang="en-US" altLang="zh-CN" sz="28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My time in junior high school has been enjoyable.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_____In Grade 8, I studied harder but I still got poor grades in   English. I had problems with pronunciation and reading texts. So the next year, I worked much harder and got better grades.</a:t>
            </a:r>
          </a:p>
        </p:txBody>
      </p:sp>
      <p:sp>
        <p:nvSpPr>
          <p:cNvPr id="86020" name="Text Box 7"/>
          <p:cNvSpPr txBox="1">
            <a:spLocks noChangeArrowheads="1"/>
          </p:cNvSpPr>
          <p:nvPr/>
        </p:nvSpPr>
        <p:spPr bwMode="auto">
          <a:xfrm>
            <a:off x="684213" y="1663700"/>
            <a:ext cx="6254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6021" name="Text Box 8"/>
          <p:cNvSpPr txBox="1">
            <a:spLocks noChangeArrowheads="1"/>
          </p:cNvSpPr>
          <p:nvPr/>
        </p:nvSpPr>
        <p:spPr bwMode="auto">
          <a:xfrm>
            <a:off x="755650" y="3751262"/>
            <a:ext cx="6254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grpSp>
        <p:nvGrpSpPr>
          <p:cNvPr id="86022" name="Group 9"/>
          <p:cNvGrpSpPr/>
          <p:nvPr/>
        </p:nvGrpSpPr>
        <p:grpSpPr bwMode="auto">
          <a:xfrm>
            <a:off x="189706" y="344487"/>
            <a:ext cx="1655762" cy="1223962"/>
            <a:chOff x="0" y="431"/>
            <a:chExt cx="1043" cy="771"/>
          </a:xfrm>
        </p:grpSpPr>
        <p:pic>
          <p:nvPicPr>
            <p:cNvPr id="86023" name="Picture 10" descr="图片25副本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431"/>
              <a:ext cx="1043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71" name="TextBox 21"/>
            <p:cNvSpPr txBox="1">
              <a:spLocks noChangeArrowheads="1"/>
            </p:cNvSpPr>
            <p:nvPr/>
          </p:nvSpPr>
          <p:spPr bwMode="auto">
            <a:xfrm>
              <a:off x="317" y="567"/>
              <a:ext cx="422" cy="423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lIns="91409" tIns="45704" rIns="91409" bIns="45704">
              <a:spAutoFit/>
            </a:bodyPr>
            <a:lstStyle/>
            <a:p>
              <a:pPr algn="l" defTabSz="1087755">
                <a:buFont typeface="Arial" panose="020B0604020202020204" pitchFamily="34" charset="0"/>
                <a:buNone/>
                <a:defRPr/>
              </a:pPr>
              <a:r>
                <a:rPr lang="en-US" altLang="zh-CN" sz="3800" b="1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4a</a:t>
              </a:r>
            </a:p>
          </p:txBody>
        </p:sp>
      </p:grpSp>
      <p:sp>
        <p:nvSpPr>
          <p:cNvPr id="86025" name="AutoShape 12"/>
          <p:cNvSpPr>
            <a:spLocks noChangeArrowheads="1"/>
          </p:cNvSpPr>
          <p:nvPr/>
        </p:nvSpPr>
        <p:spPr bwMode="auto">
          <a:xfrm>
            <a:off x="2268538" y="344487"/>
            <a:ext cx="6265862" cy="12239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Number the sentences to make 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a paragraph.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ldLvl="0" autoUpdateAnimBg="0"/>
      <p:bldP spid="86020" grpId="0" bldLvl="0" autoUpdateAnimBg="0"/>
      <p:bldP spid="86021" grpId="0" bldLvl="0" autoUpdateAnimBg="0"/>
      <p:bldP spid="860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4"/>
          <p:cNvSpPr txBox="1">
            <a:spLocks noChangeArrowheads="1"/>
          </p:cNvSpPr>
          <p:nvPr/>
        </p:nvSpPr>
        <p:spPr bwMode="auto">
          <a:xfrm>
            <a:off x="405606" y="381000"/>
            <a:ext cx="82804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/>
              <a:t>_____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year, I will be in senior high school. I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can’t believe how fast the time went by!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/>
              <a:t>_____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year, with Mr. Trent’s help, my English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level has been improving and I hope to get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good grades at the end of the year.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/>
              <a:t>_____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year, I didn’t work very hard in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class, but I joined many different school clubs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and had a lot of fun.</a:t>
            </a:r>
          </a:p>
        </p:txBody>
      </p:sp>
      <p:sp>
        <p:nvSpPr>
          <p:cNvPr id="87043" name="Text Box 5"/>
          <p:cNvSpPr txBox="1">
            <a:spLocks noChangeArrowheads="1"/>
          </p:cNvSpPr>
          <p:nvPr/>
        </p:nvSpPr>
        <p:spPr bwMode="auto">
          <a:xfrm>
            <a:off x="621506" y="523875"/>
            <a:ext cx="625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7044" name="Text Box 6"/>
          <p:cNvSpPr txBox="1">
            <a:spLocks noChangeArrowheads="1"/>
          </p:cNvSpPr>
          <p:nvPr/>
        </p:nvSpPr>
        <p:spPr bwMode="auto">
          <a:xfrm>
            <a:off x="621506" y="1820862"/>
            <a:ext cx="6254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7045" name="Text Box 7"/>
          <p:cNvSpPr txBox="1">
            <a:spLocks noChangeArrowheads="1"/>
          </p:cNvSpPr>
          <p:nvPr/>
        </p:nvSpPr>
        <p:spPr bwMode="auto">
          <a:xfrm>
            <a:off x="621506" y="3692525"/>
            <a:ext cx="625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7046" name="Text Box 8"/>
          <p:cNvSpPr txBox="1">
            <a:spLocks noChangeArrowheads="1"/>
          </p:cNvSpPr>
          <p:nvPr/>
        </p:nvSpPr>
        <p:spPr bwMode="auto">
          <a:xfrm>
            <a:off x="3069431" y="5492750"/>
            <a:ext cx="28273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6  1  3  5  4   2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ldLvl="0" autoUpdateAnimBg="0"/>
      <p:bldP spid="87044" grpId="0" bldLvl="0" autoUpdateAnimBg="0"/>
      <p:bldP spid="87045" grpId="0" bldLvl="0" autoUpdateAnimBg="0"/>
      <p:bldP spid="87046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4"/>
          <p:cNvSpPr txBox="1">
            <a:spLocks noChangeArrowheads="1"/>
          </p:cNvSpPr>
          <p:nvPr/>
        </p:nvSpPr>
        <p:spPr bwMode="auto">
          <a:xfrm>
            <a:off x="307975" y="1828800"/>
            <a:ext cx="8836025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1. What do you remember about Grade 7?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2. What happened in Grade 8 that was special?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3. What did you use to do that you don't do now?</a:t>
            </a:r>
          </a:p>
        </p:txBody>
      </p:sp>
      <p:sp>
        <p:nvSpPr>
          <p:cNvPr id="88067" name="Text Box 5"/>
          <p:cNvSpPr txBox="1">
            <a:spLocks noChangeArrowheads="1"/>
          </p:cNvSpPr>
          <p:nvPr/>
        </p:nvSpPr>
        <p:spPr bwMode="auto">
          <a:xfrm>
            <a:off x="828675" y="2378075"/>
            <a:ext cx="77755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 remember being friends with Jack in Grade 7. </a:t>
            </a:r>
          </a:p>
        </p:txBody>
      </p:sp>
      <p:sp>
        <p:nvSpPr>
          <p:cNvPr id="88068" name="Text Box 6"/>
          <p:cNvSpPr txBox="1">
            <a:spLocks noChangeArrowheads="1"/>
          </p:cNvSpPr>
          <p:nvPr/>
        </p:nvSpPr>
        <p:spPr bwMode="auto">
          <a:xfrm>
            <a:off x="809625" y="3962400"/>
            <a:ext cx="6354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 learned to play piano.  </a:t>
            </a:r>
          </a:p>
        </p:txBody>
      </p:sp>
      <p:sp>
        <p:nvSpPr>
          <p:cNvPr id="88069" name="Text Box 7"/>
          <p:cNvSpPr txBox="1">
            <a:spLocks noChangeArrowheads="1"/>
          </p:cNvSpPr>
          <p:nvPr/>
        </p:nvSpPr>
        <p:spPr bwMode="auto">
          <a:xfrm>
            <a:off x="755650" y="5329238"/>
            <a:ext cx="74882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 used to fly kites but I don</a:t>
            </a:r>
            <a:r>
              <a:rPr lang="en-US" altLang="zh-CN" sz="3200" b="1" dirty="0">
                <a:solidFill>
                  <a:srgbClr val="FF0000"/>
                </a:solidFill>
              </a:rPr>
              <a:t>’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 do it now. </a:t>
            </a:r>
          </a:p>
        </p:txBody>
      </p:sp>
      <p:grpSp>
        <p:nvGrpSpPr>
          <p:cNvPr id="88070" name="Group 8"/>
          <p:cNvGrpSpPr/>
          <p:nvPr/>
        </p:nvGrpSpPr>
        <p:grpSpPr bwMode="auto">
          <a:xfrm>
            <a:off x="-107950" y="549275"/>
            <a:ext cx="1655763" cy="1223963"/>
            <a:chOff x="0" y="431"/>
            <a:chExt cx="1043" cy="771"/>
          </a:xfrm>
        </p:grpSpPr>
        <p:pic>
          <p:nvPicPr>
            <p:cNvPr id="88071" name="Picture 9" descr="图片25副本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431"/>
              <a:ext cx="1043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18" name="TextBox 21"/>
            <p:cNvSpPr txBox="1">
              <a:spLocks noChangeArrowheads="1"/>
            </p:cNvSpPr>
            <p:nvPr/>
          </p:nvSpPr>
          <p:spPr bwMode="auto">
            <a:xfrm>
              <a:off x="317" y="567"/>
              <a:ext cx="422" cy="423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lIns="91409" tIns="45704" rIns="91409" bIns="45704">
              <a:spAutoFit/>
            </a:bodyPr>
            <a:lstStyle/>
            <a:p>
              <a:pPr algn="l" defTabSz="1087755">
                <a:buFont typeface="Arial" panose="020B0604020202020204" pitchFamily="34" charset="0"/>
                <a:buNone/>
                <a:defRPr/>
              </a:pPr>
              <a:r>
                <a:rPr lang="en-US" altLang="zh-CN" sz="3800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4b</a:t>
              </a:r>
            </a:p>
          </p:txBody>
        </p:sp>
      </p:grpSp>
      <p:sp>
        <p:nvSpPr>
          <p:cNvPr id="88073" name="AutoShape 11"/>
          <p:cNvSpPr>
            <a:spLocks noChangeArrowheads="1"/>
          </p:cNvSpPr>
          <p:nvPr/>
        </p:nvSpPr>
        <p:spPr bwMode="auto">
          <a:xfrm>
            <a:off x="1476375" y="725488"/>
            <a:ext cx="7488238" cy="86518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Write your own answers to  the questions.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bldLvl="0" autoUpdateAnimBg="0"/>
      <p:bldP spid="88067" grpId="0" bldLvl="0" autoUpdateAnimBg="0"/>
      <p:bldP spid="88068" grpId="0" bldLvl="0" autoUpdateAnimBg="0"/>
      <p:bldP spid="88069" grpId="0" bldLvl="0" autoUpdateAnimBg="0"/>
      <p:bldP spid="880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4"/>
          <p:cNvSpPr txBox="1">
            <a:spLocks noChangeArrowheads="1"/>
          </p:cNvSpPr>
          <p:nvPr/>
        </p:nvSpPr>
        <p:spPr bwMode="auto">
          <a:xfrm>
            <a:off x="539750" y="457200"/>
            <a:ext cx="8296275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4. How have you changed since you started junior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high school?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5. How do you think things will be different in senior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high school?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6. What are your plans for next year?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7. What are you looking forward to?</a:t>
            </a:r>
          </a:p>
        </p:txBody>
      </p:sp>
      <p:sp>
        <p:nvSpPr>
          <p:cNvPr id="89091" name="Text Box 5"/>
          <p:cNvSpPr txBox="1">
            <a:spLocks noChangeArrowheads="1"/>
          </p:cNvSpPr>
          <p:nvPr/>
        </p:nvSpPr>
        <p:spPr bwMode="auto">
          <a:xfrm>
            <a:off x="900113" y="1392238"/>
            <a:ext cx="7127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 become much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mor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outgoing/happy/hard-working... </a:t>
            </a:r>
          </a:p>
        </p:txBody>
      </p:sp>
      <p:sp>
        <p:nvSpPr>
          <p:cNvPr id="89092" name="Text Box 6"/>
          <p:cNvSpPr txBox="1">
            <a:spLocks noChangeArrowheads="1"/>
          </p:cNvSpPr>
          <p:nvPr/>
        </p:nvSpPr>
        <p:spPr bwMode="auto">
          <a:xfrm>
            <a:off x="900113" y="3336925"/>
            <a:ext cx="7127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May be there will be a lot of difficulties... </a:t>
            </a:r>
          </a:p>
        </p:txBody>
      </p:sp>
      <p:sp>
        <p:nvSpPr>
          <p:cNvPr id="89093" name="Text Box 7"/>
          <p:cNvSpPr txBox="1">
            <a:spLocks noChangeArrowheads="1"/>
          </p:cNvSpPr>
          <p:nvPr/>
        </p:nvSpPr>
        <p:spPr bwMode="auto">
          <a:xfrm>
            <a:off x="1042988" y="4344988"/>
            <a:ext cx="48958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 will go to Peking...</a:t>
            </a:r>
          </a:p>
        </p:txBody>
      </p:sp>
      <p:sp>
        <p:nvSpPr>
          <p:cNvPr id="89094" name="Text Box 8"/>
          <p:cNvSpPr txBox="1">
            <a:spLocks noChangeArrowheads="1"/>
          </p:cNvSpPr>
          <p:nvPr/>
        </p:nvSpPr>
        <p:spPr bwMode="auto">
          <a:xfrm>
            <a:off x="900113" y="5353050"/>
            <a:ext cx="7272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2800" b="1" dirty="0">
                <a:solidFill>
                  <a:srgbClr val="FF0000"/>
                </a:solidFill>
              </a:rPr>
              <a:t>’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 looking forward to learning English 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bldLvl="0" autoUpdateAnimBg="0"/>
      <p:bldP spid="89091" grpId="0" bldLvl="0" autoUpdateAnimBg="0"/>
      <p:bldP spid="89092" grpId="0" bldLvl="0" autoUpdateAnimBg="0"/>
      <p:bldP spid="89093" grpId="0" bldLvl="0" autoUpdateAnimBg="0"/>
      <p:bldP spid="89094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325438" y="1676400"/>
            <a:ext cx="8567737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1.Pride of overcoming fear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overcome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可用作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不及物动词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，也可用作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及物动词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，意为“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战胜，克服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”。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如：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She was trying to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overcome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her physical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repugnance for him.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她努力克制对他非常强烈的反感。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need a confident leader to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overcome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these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difficulties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我们需要一个有信心的领导者来克服这些困难。</a:t>
            </a:r>
          </a:p>
        </p:txBody>
      </p:sp>
      <p:sp>
        <p:nvSpPr>
          <p:cNvPr id="90115" name="AutoShape 5"/>
          <p:cNvSpPr>
            <a:spLocks noChangeArrowheads="1"/>
          </p:cNvSpPr>
          <p:nvPr/>
        </p:nvSpPr>
        <p:spPr bwMode="auto">
          <a:xfrm>
            <a:off x="2051050" y="404813"/>
            <a:ext cx="4549775" cy="995362"/>
          </a:xfrm>
          <a:prstGeom prst="horizontalScroll">
            <a:avLst>
              <a:gd name="adj" fmla="val 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8000"/>
                </a:solidFill>
                <a:round/>
              </a14:hiddenLine>
            </a:ext>
          </a:extLst>
        </p:spPr>
        <p:txBody>
          <a:bodyPr wrap="none" lIns="90160" tIns="46985" rIns="90160" bIns="46985" anchor="ctr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496887" y="1311276"/>
            <a:ext cx="8351837" cy="4481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And making a great big mess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make a mess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意为“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弄得一团糟；弄得一塌糊涂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”。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如：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contrived to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make a mess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of the whole thing.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他挖空心思反而把事情全盘弄糟了。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managed to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make a mess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of it.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他真不错，把事情弄得一团糟。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She always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makes a mess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of things; she's a prize idiot.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她总是把事情弄糟；她是个不折不扣的大笨蛋。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If you cook, please just don't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make a mess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你要是做饭的话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拜托别弄得一团糟。</a:t>
            </a:r>
          </a:p>
        </p:txBody>
      </p:sp>
      <p:sp>
        <p:nvSpPr>
          <p:cNvPr id="91139" name="AutoShape 5"/>
          <p:cNvSpPr>
            <a:spLocks noChangeArrowheads="1"/>
          </p:cNvSpPr>
          <p:nvPr/>
        </p:nvSpPr>
        <p:spPr bwMode="auto">
          <a:xfrm>
            <a:off x="2163763" y="346076"/>
            <a:ext cx="4549775" cy="995362"/>
          </a:xfrm>
          <a:prstGeom prst="horizontalScroll">
            <a:avLst>
              <a:gd name="adj" fmla="val 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8000"/>
                </a:solidFill>
                <a:round/>
              </a14:hiddenLine>
            </a:ext>
          </a:extLst>
        </p:spPr>
        <p:txBody>
          <a:bodyPr wrap="none" lIns="90160" tIns="46985" rIns="90160" bIns="46985" anchor="ctr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9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1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11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333375" y="1400175"/>
            <a:ext cx="8424863" cy="4481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3.And now it’s time to graduate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graduate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可用作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不及物动词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，也可用作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及物动词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，意为“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毕业；获得学位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”，为非延续性动词，现在完成时的肯定式不与表示一段时间的状语连用。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graduate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动词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表示“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从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毕业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”用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from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，表示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某科的毕业生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，表示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所获学位或成绩情况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多用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as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with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如：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graduated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at Oxford.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他毕业于牛津大学。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 is three years since he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graduated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他毕业三年了。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university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graduated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1500 students last year.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该大学去年有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1500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位学生毕业。</a:t>
            </a:r>
          </a:p>
        </p:txBody>
      </p:sp>
      <p:sp>
        <p:nvSpPr>
          <p:cNvPr id="92163" name="AutoShape 5"/>
          <p:cNvSpPr>
            <a:spLocks noChangeArrowheads="1"/>
          </p:cNvSpPr>
          <p:nvPr/>
        </p:nvSpPr>
        <p:spPr bwMode="auto">
          <a:xfrm>
            <a:off x="2163763" y="404813"/>
            <a:ext cx="4549775" cy="995362"/>
          </a:xfrm>
          <a:prstGeom prst="horizontalScroll">
            <a:avLst>
              <a:gd name="adj" fmla="val 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8000"/>
                </a:solidFill>
                <a:round/>
              </a14:hiddenLine>
            </a:ext>
          </a:extLst>
        </p:spPr>
        <p:txBody>
          <a:bodyPr wrap="none" lIns="90160" tIns="46985" rIns="90160" bIns="46985" anchor="ctr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611188" y="1524000"/>
            <a:ext cx="8208962" cy="436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 I’m trying to keep my cool.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我试图保持冷静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keep one’s cool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意为“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沉住气；保持冷静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”。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如：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One of Hal's great strengths is the ability to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keep cool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when start to go wrong.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哈尔最大的优点之一就是出问题时，他能保持沉着、冷静。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At this moment of truth, you must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keep cool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在这紧急关头，你要保持镇静。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John couldn't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keep cool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when he met his rival. 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约翰见到他的对手就不能冷静下来。</a:t>
            </a:r>
          </a:p>
        </p:txBody>
      </p:sp>
      <p:sp>
        <p:nvSpPr>
          <p:cNvPr id="93187" name="AutoShape 5"/>
          <p:cNvSpPr>
            <a:spLocks noChangeArrowheads="1"/>
          </p:cNvSpPr>
          <p:nvPr/>
        </p:nvSpPr>
        <p:spPr bwMode="auto">
          <a:xfrm>
            <a:off x="2163763" y="404813"/>
            <a:ext cx="4549775" cy="995362"/>
          </a:xfrm>
          <a:prstGeom prst="horizontalScroll">
            <a:avLst>
              <a:gd name="adj" fmla="val 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8000"/>
                </a:solidFill>
                <a:round/>
              </a14:hiddenLine>
            </a:ext>
          </a:extLst>
        </p:spPr>
        <p:txBody>
          <a:bodyPr wrap="none" lIns="90160" tIns="46985" rIns="90160" bIns="46985" anchor="ctr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3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3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 descr="t018132b6084edb6cc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40200" y="476250"/>
            <a:ext cx="4392613" cy="2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4" descr="t01bfe98f57aea0c94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3500438"/>
            <a:ext cx="4606925" cy="282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Text Box 5"/>
          <p:cNvSpPr txBox="1">
            <a:spLocks noChangeArrowheads="1"/>
          </p:cNvSpPr>
          <p:nvPr/>
        </p:nvSpPr>
        <p:spPr bwMode="auto">
          <a:xfrm>
            <a:off x="323850" y="836613"/>
            <a:ext cx="34956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make a mess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弄得一团糟</a:t>
            </a:r>
          </a:p>
        </p:txBody>
      </p:sp>
      <p:sp>
        <p:nvSpPr>
          <p:cNvPr id="75781" name="Text Box 6"/>
          <p:cNvSpPr txBox="1">
            <a:spLocks noChangeArrowheads="1"/>
          </p:cNvSpPr>
          <p:nvPr/>
        </p:nvSpPr>
        <p:spPr bwMode="auto">
          <a:xfrm>
            <a:off x="4932363" y="4221163"/>
            <a:ext cx="3998912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graduate    v.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毕业；获得学位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bldLvl="0" autoUpdateAnimBg="0"/>
      <p:bldP spid="75781" grpId="0" bldLvl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497887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5. And our kind and caring teachers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caring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作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形容词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，意为“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体贴人的；关心他人的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”。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如：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He's a very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caring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person.  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他是个非常体贴人的人。 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You're very lucky to have a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caring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family. 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你很幸运有一个温馨的家庭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Are children and young people in school mastering the art of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caring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?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在校的孩子和年轻人是不是在掌握关心他人的艺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术呢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? </a:t>
            </a:r>
          </a:p>
        </p:txBody>
      </p:sp>
      <p:sp>
        <p:nvSpPr>
          <p:cNvPr id="94211" name="AutoShape 5"/>
          <p:cNvSpPr>
            <a:spLocks noChangeArrowheads="1"/>
          </p:cNvSpPr>
          <p:nvPr/>
        </p:nvSpPr>
        <p:spPr bwMode="auto">
          <a:xfrm>
            <a:off x="2163763" y="404813"/>
            <a:ext cx="4549775" cy="995362"/>
          </a:xfrm>
          <a:prstGeom prst="horizontalScroll">
            <a:avLst>
              <a:gd name="adj" fmla="val 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8000"/>
                </a:solidFill>
                <a:round/>
              </a14:hiddenLine>
            </a:ext>
          </a:extLst>
        </p:spPr>
        <p:txBody>
          <a:bodyPr wrap="none" lIns="90160" tIns="46985" rIns="90160" bIns="46985" anchor="ctr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4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4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矩形 6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38425" y="457200"/>
            <a:ext cx="338137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04800" y="2209800"/>
            <a:ext cx="8424863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1. There will be no difficulty in the world that they  cannot ______.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A. conquer           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2800" b="1" dirty="0">
                <a:latin typeface="Times New Roman" panose="02020603050405020304" pitchFamily="18" charset="0"/>
              </a:rPr>
              <a:t>. defeat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C. win                  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D</a:t>
            </a:r>
            <a:r>
              <a:rPr lang="en-US" altLang="zh-CN" sz="2800" b="1" dirty="0">
                <a:latin typeface="Times New Roman" panose="02020603050405020304" pitchFamily="18" charset="0"/>
              </a:rPr>
              <a:t>. overcome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2. ---Tommy, don't ______ in your room.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--- OK, mum, I will put away my toys at once.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A</a:t>
            </a:r>
            <a:r>
              <a:rPr lang="en-US" altLang="zh-CN" sz="2800" b="1" dirty="0">
                <a:latin typeface="Times New Roman" panose="02020603050405020304" pitchFamily="18" charset="0"/>
              </a:rPr>
              <a:t>. take out          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2800" b="1" dirty="0">
                <a:latin typeface="Times New Roman" panose="02020603050405020304" pitchFamily="18" charset="0"/>
              </a:rPr>
              <a:t>. make a mess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C</a:t>
            </a:r>
            <a:r>
              <a:rPr lang="en-US" altLang="zh-CN" sz="2800" b="1" dirty="0">
                <a:latin typeface="Times New Roman" panose="02020603050405020304" pitchFamily="18" charset="0"/>
              </a:rPr>
              <a:t>. play with        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D</a:t>
            </a:r>
            <a:r>
              <a:rPr lang="en-US" altLang="zh-CN" sz="2800" b="1" dirty="0">
                <a:latin typeface="Times New Roman" panose="02020603050405020304" pitchFamily="18" charset="0"/>
              </a:rPr>
              <a:t>. look for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1676400" y="2590800"/>
            <a:ext cx="677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3657600" y="3886200"/>
            <a:ext cx="679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95238" name="Rectangle 9"/>
          <p:cNvSpPr>
            <a:spLocks noChangeArrowheads="1"/>
          </p:cNvSpPr>
          <p:nvPr/>
        </p:nvSpPr>
        <p:spPr bwMode="auto">
          <a:xfrm>
            <a:off x="304800" y="1295400"/>
            <a:ext cx="7016750" cy="624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zh-CN" sz="3200" b="1" dirty="0">
                <a:solidFill>
                  <a:schemeClr val="hlink"/>
                </a:solidFill>
              </a:rPr>
              <a:t>I. </a:t>
            </a:r>
            <a:r>
              <a:rPr kumimoji="1" lang="zh-CN" altLang="en-US" sz="3200" b="1" dirty="0">
                <a:solidFill>
                  <a:schemeClr val="hlink"/>
                </a:solidFill>
              </a:rPr>
              <a:t>选择最佳答案。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bldLvl="0" autoUpdateAnimBg="0"/>
      <p:bldP spid="95237" grpId="0" bldLvl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9"/>
          <p:cNvSpPr>
            <a:spLocks noChangeArrowheads="1"/>
          </p:cNvSpPr>
          <p:nvPr/>
        </p:nvSpPr>
        <p:spPr bwMode="auto">
          <a:xfrm>
            <a:off x="395288" y="533400"/>
            <a:ext cx="7016750" cy="624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en-US" altLang="zh-CN" sz="3200" b="1" dirty="0">
                <a:solidFill>
                  <a:schemeClr val="hlink"/>
                </a:solidFill>
              </a:rPr>
              <a:t>II. </a:t>
            </a:r>
            <a:r>
              <a:rPr kumimoji="1" lang="zh-CN" altLang="en-US" sz="3200" b="1" dirty="0">
                <a:solidFill>
                  <a:schemeClr val="hlink"/>
                </a:solidFill>
              </a:rPr>
              <a:t>根据汉语提示填空。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395288" y="1447800"/>
            <a:ext cx="8748712" cy="432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10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We can _________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克服</a:t>
            </a:r>
            <a:r>
              <a:rPr lang="en-US" altLang="zh-CN" sz="3600" b="1" dirty="0">
                <a:latin typeface="Times New Roman" panose="02020603050405020304" pitchFamily="18" charset="0"/>
              </a:rPr>
              <a:t>) any difficulty.</a:t>
            </a:r>
          </a:p>
          <a:p>
            <a:pPr marL="342900" indent="-342900" algn="l">
              <a:lnSpc>
                <a:spcPct val="110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She _________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毕业</a:t>
            </a:r>
            <a:r>
              <a:rPr lang="en-US" altLang="zh-CN" sz="3600" b="1" dirty="0">
                <a:latin typeface="Times New Roman" panose="02020603050405020304" pitchFamily="18" charset="0"/>
              </a:rPr>
              <a:t>) in English and Drama from Manchester University. </a:t>
            </a:r>
          </a:p>
          <a:p>
            <a:pPr marL="342900" indent="-342900" algn="l">
              <a:lnSpc>
                <a:spcPct val="110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Not everyone in the world will be kind and ______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体贴人的</a:t>
            </a:r>
            <a:r>
              <a:rPr lang="en-US" altLang="zh-CN" sz="3600" b="1" dirty="0">
                <a:latin typeface="Times New Roman" panose="02020603050405020304" pitchFamily="18" charset="0"/>
              </a:rPr>
              <a:t>) towards you. </a:t>
            </a:r>
          </a:p>
          <a:p>
            <a:pPr marL="342900" indent="-342900" algn="l">
              <a:lnSpc>
                <a:spcPct val="110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There are few strangers in a town like 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我们的</a:t>
            </a:r>
            <a:r>
              <a:rPr lang="en-US" altLang="zh-CN" sz="3600" b="1" dirty="0">
                <a:latin typeface="Times New Roman" panose="02020603050405020304" pitchFamily="18" charset="0"/>
              </a:rPr>
              <a:t>). 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 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2482850" y="1452562"/>
            <a:ext cx="2449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overcome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1692275" y="2028825"/>
            <a:ext cx="2232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graduated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1476375" y="3829050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caring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1403350" y="5124450"/>
            <a:ext cx="136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ours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/>
      <p:bldP spid="96261" grpId="0"/>
      <p:bldP spid="96262" grpId="0"/>
      <p:bldP spid="9626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7400" y="1371600"/>
            <a:ext cx="43751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1143000" y="2743200"/>
            <a:ext cx="7069138" cy="116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 algn="l" defTabSz="828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828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828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828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828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28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28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28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28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4400" b="1" dirty="0">
                <a:latin typeface="Times New Roman" panose="02020603050405020304" pitchFamily="18" charset="0"/>
              </a:rPr>
              <a:t>Review the grammar focus</a:t>
            </a:r>
            <a:r>
              <a:rPr lang="en-US" altLang="zh-CN" sz="4400" b="1" dirty="0" smtClean="0">
                <a:latin typeface="Times New Roman" panose="02020603050405020304" pitchFamily="18" charset="0"/>
              </a:rPr>
              <a:t>. </a:t>
            </a:r>
            <a:r>
              <a:rPr lang="en-US" altLang="zh-CN" sz="2400" dirty="0" smtClean="0"/>
              <a:t> </a:t>
            </a:r>
            <a:endParaRPr lang="en-US" altLang="zh-CN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 descr="t015a98115d003075a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32363" y="620713"/>
            <a:ext cx="3417887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3" name="Text Box 5"/>
          <p:cNvSpPr txBox="1">
            <a:spLocks noChangeArrowheads="1"/>
          </p:cNvSpPr>
          <p:nvPr/>
        </p:nvSpPr>
        <p:spPr bwMode="auto">
          <a:xfrm>
            <a:off x="612775" y="765175"/>
            <a:ext cx="3495675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caring     adj.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体贴人的；关心他人的</a:t>
            </a: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4645025" y="4365625"/>
            <a:ext cx="44989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senior high (school)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高中</a:t>
            </a:r>
          </a:p>
        </p:txBody>
      </p:sp>
      <p:pic>
        <p:nvPicPr>
          <p:cNvPr id="76805" name="Picture 8" descr="00C09F~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3429000"/>
            <a:ext cx="418147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ldLvl="0" autoUpdateAnimBg="0"/>
      <p:bldP spid="76804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4"/>
          <p:cNvSpPr txBox="1">
            <a:spLocks noChangeArrowheads="1"/>
          </p:cNvSpPr>
          <p:nvPr/>
        </p:nvSpPr>
        <p:spPr bwMode="auto">
          <a:xfrm>
            <a:off x="2627313" y="4724400"/>
            <a:ext cx="34956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text    n.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课文； 文本</a:t>
            </a:r>
          </a:p>
        </p:txBody>
      </p:sp>
      <p:pic>
        <p:nvPicPr>
          <p:cNvPr id="77827" name="Picture 7" descr="200721~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813" y="549275"/>
            <a:ext cx="5892800" cy="420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4"/>
          <p:cNvSpPr txBox="1">
            <a:spLocks noChangeArrowheads="1"/>
          </p:cNvSpPr>
          <p:nvPr/>
        </p:nvSpPr>
        <p:spPr bwMode="auto">
          <a:xfrm>
            <a:off x="395288" y="2174875"/>
            <a:ext cx="802481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1. What kind of writing is this? 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2. What is the main subject of this writing? 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3. Who do you think the writer is?</a:t>
            </a:r>
          </a:p>
        </p:txBody>
      </p:sp>
      <p:sp>
        <p:nvSpPr>
          <p:cNvPr id="78851" name="Text Box 5"/>
          <p:cNvSpPr txBox="1">
            <a:spLocks noChangeArrowheads="1"/>
          </p:cNvSpPr>
          <p:nvPr/>
        </p:nvSpPr>
        <p:spPr bwMode="auto">
          <a:xfrm>
            <a:off x="685800" y="2651125"/>
            <a:ext cx="1609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Poem.</a:t>
            </a:r>
          </a:p>
        </p:txBody>
      </p:sp>
      <p:sp>
        <p:nvSpPr>
          <p:cNvPr id="78852" name="Text Box 6"/>
          <p:cNvSpPr txBox="1">
            <a:spLocks noChangeArrowheads="1"/>
          </p:cNvSpPr>
          <p:nvPr/>
        </p:nvSpPr>
        <p:spPr bwMode="auto">
          <a:xfrm>
            <a:off x="684213" y="3643312"/>
            <a:ext cx="78486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memory of the junior high school. </a:t>
            </a:r>
          </a:p>
        </p:txBody>
      </p:sp>
      <p:sp>
        <p:nvSpPr>
          <p:cNvPr id="78853" name="Text Box 7"/>
          <p:cNvSpPr txBox="1">
            <a:spLocks noChangeArrowheads="1"/>
          </p:cNvSpPr>
          <p:nvPr/>
        </p:nvSpPr>
        <p:spPr bwMode="auto">
          <a:xfrm>
            <a:off x="685800" y="4754562"/>
            <a:ext cx="784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student in Grade 3.</a:t>
            </a:r>
          </a:p>
        </p:txBody>
      </p:sp>
      <p:grpSp>
        <p:nvGrpSpPr>
          <p:cNvPr id="78854" name="Group 8"/>
          <p:cNvGrpSpPr/>
          <p:nvPr/>
        </p:nvGrpSpPr>
        <p:grpSpPr bwMode="auto">
          <a:xfrm>
            <a:off x="107950" y="549275"/>
            <a:ext cx="1655763" cy="1223963"/>
            <a:chOff x="0" y="431"/>
            <a:chExt cx="1043" cy="771"/>
          </a:xfrm>
        </p:grpSpPr>
        <p:pic>
          <p:nvPicPr>
            <p:cNvPr id="78855" name="Picture 9" descr="图片25副本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431"/>
              <a:ext cx="1043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26" name="TextBox 21"/>
            <p:cNvSpPr txBox="1">
              <a:spLocks noChangeArrowheads="1"/>
            </p:cNvSpPr>
            <p:nvPr/>
          </p:nvSpPr>
          <p:spPr bwMode="auto">
            <a:xfrm>
              <a:off x="317" y="567"/>
              <a:ext cx="422" cy="423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lIns="91409" tIns="45704" rIns="91409" bIns="45704">
              <a:spAutoFit/>
            </a:bodyPr>
            <a:lstStyle/>
            <a:p>
              <a:pPr algn="l" defTabSz="1087755">
                <a:buFont typeface="Arial" panose="020B0604020202020204" pitchFamily="34" charset="0"/>
                <a:buNone/>
                <a:defRPr/>
              </a:pPr>
              <a:r>
                <a:rPr lang="en-US" altLang="zh-CN" sz="3800" b="1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3a</a:t>
              </a:r>
            </a:p>
          </p:txBody>
        </p:sp>
      </p:grpSp>
      <p:sp>
        <p:nvSpPr>
          <p:cNvPr id="78857" name="AutoShape 11"/>
          <p:cNvSpPr>
            <a:spLocks noChangeArrowheads="1"/>
          </p:cNvSpPr>
          <p:nvPr/>
        </p:nvSpPr>
        <p:spPr bwMode="auto">
          <a:xfrm>
            <a:off x="1908175" y="549275"/>
            <a:ext cx="6000750" cy="11128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Read the passage and answer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the questions.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bldLvl="0" autoUpdateAnimBg="0"/>
      <p:bldP spid="78851" grpId="0" bldLvl="0" autoUpdateAnimBg="0"/>
      <p:bldP spid="78852" grpId="0" bldLvl="0" autoUpdateAnimBg="0"/>
      <p:bldP spid="78853" grpId="0" bldLvl="0" autoUpdateAnimBg="0"/>
      <p:bldP spid="788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 bwMode="auto">
          <a:xfrm>
            <a:off x="179388" y="2133600"/>
            <a:ext cx="8785225" cy="4032250"/>
            <a:chOff x="0" y="0"/>
            <a:chExt cx="13834" cy="6351"/>
          </a:xfrm>
        </p:grpSpPr>
        <p:sp>
          <p:nvSpPr>
            <p:cNvPr id="79875" name="Oval 5"/>
            <p:cNvSpPr>
              <a:spLocks noChangeArrowheads="1"/>
            </p:cNvSpPr>
            <p:nvPr/>
          </p:nvSpPr>
          <p:spPr bwMode="auto">
            <a:xfrm>
              <a:off x="115" y="0"/>
              <a:ext cx="2721" cy="1248"/>
            </a:xfrm>
            <a:prstGeom prst="ellipse">
              <a:avLst/>
            </a:prstGeom>
            <a:solidFill>
              <a:srgbClr val="FFCCFF"/>
            </a:solidFill>
            <a:ln w="63500">
              <a:solidFill>
                <a:srgbClr val="0000FF"/>
              </a:solidFill>
              <a:rou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 dirty="0">
                  <a:latin typeface="Times New Roman" panose="02020603050405020304" pitchFamily="18" charset="0"/>
                </a:rPr>
                <a:t>things</a:t>
              </a:r>
            </a:p>
          </p:txBody>
        </p:sp>
        <p:sp>
          <p:nvSpPr>
            <p:cNvPr id="79876" name="Oval 6"/>
            <p:cNvSpPr>
              <a:spLocks noChangeArrowheads="1"/>
            </p:cNvSpPr>
            <p:nvPr/>
          </p:nvSpPr>
          <p:spPr bwMode="auto">
            <a:xfrm>
              <a:off x="7031" y="114"/>
              <a:ext cx="2948" cy="1248"/>
            </a:xfrm>
            <a:prstGeom prst="ellipse">
              <a:avLst/>
            </a:prstGeom>
            <a:solidFill>
              <a:srgbClr val="FFCCFF"/>
            </a:solidFill>
            <a:ln w="63500">
              <a:solidFill>
                <a:srgbClr val="0000FF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 dirty="0">
                  <a:latin typeface="Times New Roman" panose="02020603050405020304" pitchFamily="18" charset="0"/>
                </a:rPr>
                <a:t>land</a:t>
              </a:r>
            </a:p>
          </p:txBody>
        </p:sp>
        <p:sp>
          <p:nvSpPr>
            <p:cNvPr id="79877" name="Oval 7"/>
            <p:cNvSpPr>
              <a:spLocks noChangeArrowheads="1"/>
            </p:cNvSpPr>
            <p:nvPr/>
          </p:nvSpPr>
          <p:spPr bwMode="auto">
            <a:xfrm>
              <a:off x="1" y="2609"/>
              <a:ext cx="2835" cy="1248"/>
            </a:xfrm>
            <a:prstGeom prst="ellipse">
              <a:avLst/>
            </a:prstGeom>
            <a:solidFill>
              <a:srgbClr val="FFCCFF"/>
            </a:solidFill>
            <a:ln w="63500">
              <a:solidFill>
                <a:srgbClr val="0000FF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</a:rPr>
                <a:t>year</a:t>
              </a:r>
            </a:p>
          </p:txBody>
        </p:sp>
        <p:sp>
          <p:nvSpPr>
            <p:cNvPr id="79878" name="Oval 8"/>
            <p:cNvSpPr>
              <a:spLocks noChangeArrowheads="1"/>
            </p:cNvSpPr>
            <p:nvPr/>
          </p:nvSpPr>
          <p:spPr bwMode="auto">
            <a:xfrm>
              <a:off x="0" y="5103"/>
              <a:ext cx="2722" cy="1248"/>
            </a:xfrm>
            <a:prstGeom prst="ellipse">
              <a:avLst/>
            </a:prstGeom>
            <a:solidFill>
              <a:srgbClr val="FFCCFF"/>
            </a:solidFill>
            <a:ln w="63500">
              <a:solidFill>
                <a:srgbClr val="0000FF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</a:rPr>
                <a:t>class</a:t>
              </a:r>
            </a:p>
          </p:txBody>
        </p:sp>
        <p:sp>
          <p:nvSpPr>
            <p:cNvPr id="79879" name="AutoShape 9"/>
            <p:cNvSpPr>
              <a:spLocks noChangeArrowheads="1"/>
            </p:cNvSpPr>
            <p:nvPr/>
          </p:nvSpPr>
          <p:spPr bwMode="auto">
            <a:xfrm>
              <a:off x="3062" y="114"/>
              <a:ext cx="3629" cy="1248"/>
            </a:xfrm>
            <a:prstGeom prst="octagon">
              <a:avLst>
                <a:gd name="adj" fmla="val 29287"/>
              </a:avLst>
            </a:prstGeom>
            <a:solidFill>
              <a:srgbClr val="FFFF99"/>
            </a:solidFill>
            <a:ln w="63500">
              <a:solidFill>
                <a:srgbClr val="008000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 dirty="0">
                  <a:latin typeface="Times New Roman" panose="02020603050405020304" pitchFamily="18" charset="0"/>
                </a:rPr>
                <a:t> </a:t>
              </a:r>
              <a:r>
                <a:rPr lang="en-US" altLang="zh-CN" sz="3200" b="1" u="sng" dirty="0">
                  <a:latin typeface="Times New Roman" panose="02020603050405020304" pitchFamily="18" charset="0"/>
                </a:rPr>
                <a:t>rings </a:t>
              </a:r>
            </a:p>
          </p:txBody>
        </p:sp>
        <p:sp>
          <p:nvSpPr>
            <p:cNvPr id="79880" name="AutoShape 10"/>
            <p:cNvSpPr>
              <a:spLocks noChangeArrowheads="1"/>
            </p:cNvSpPr>
            <p:nvPr/>
          </p:nvSpPr>
          <p:spPr bwMode="auto">
            <a:xfrm>
              <a:off x="3062" y="2609"/>
              <a:ext cx="3629" cy="1248"/>
            </a:xfrm>
            <a:prstGeom prst="octagon">
              <a:avLst>
                <a:gd name="adj" fmla="val 29287"/>
              </a:avLst>
            </a:prstGeom>
            <a:solidFill>
              <a:srgbClr val="FFFF99"/>
            </a:solidFill>
            <a:ln w="63500">
              <a:solidFill>
                <a:srgbClr val="008000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</a:rPr>
                <a:t> ________</a:t>
              </a:r>
            </a:p>
          </p:txBody>
        </p:sp>
        <p:sp>
          <p:nvSpPr>
            <p:cNvPr id="79881" name="AutoShape 11"/>
            <p:cNvSpPr>
              <a:spLocks noChangeArrowheads="1"/>
            </p:cNvSpPr>
            <p:nvPr/>
          </p:nvSpPr>
          <p:spPr bwMode="auto">
            <a:xfrm>
              <a:off x="3062" y="5103"/>
              <a:ext cx="3629" cy="1248"/>
            </a:xfrm>
            <a:prstGeom prst="octagon">
              <a:avLst>
                <a:gd name="adj" fmla="val 29287"/>
              </a:avLst>
            </a:prstGeom>
            <a:solidFill>
              <a:srgbClr val="FFFF99"/>
            </a:solidFill>
            <a:ln w="63500">
              <a:solidFill>
                <a:srgbClr val="008000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</a:rPr>
                <a:t> ________</a:t>
              </a:r>
            </a:p>
          </p:txBody>
        </p:sp>
        <p:sp>
          <p:nvSpPr>
            <p:cNvPr id="79882" name="Oval 12"/>
            <p:cNvSpPr>
              <a:spLocks noChangeArrowheads="1"/>
            </p:cNvSpPr>
            <p:nvPr/>
          </p:nvSpPr>
          <p:spPr bwMode="auto">
            <a:xfrm>
              <a:off x="6918" y="2495"/>
              <a:ext cx="2948" cy="1248"/>
            </a:xfrm>
            <a:prstGeom prst="ellipse">
              <a:avLst/>
            </a:prstGeom>
            <a:solidFill>
              <a:srgbClr val="FFCCFF"/>
            </a:solidFill>
            <a:ln w="63500">
              <a:solidFill>
                <a:srgbClr val="0000FF"/>
              </a:solidFill>
              <a:rou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</a:rPr>
                <a:t>school</a:t>
              </a:r>
            </a:p>
          </p:txBody>
        </p:sp>
        <p:sp>
          <p:nvSpPr>
            <p:cNvPr id="79883" name="Oval 13"/>
            <p:cNvSpPr>
              <a:spLocks noChangeArrowheads="1"/>
            </p:cNvSpPr>
            <p:nvPr/>
          </p:nvSpPr>
          <p:spPr bwMode="auto">
            <a:xfrm>
              <a:off x="6918" y="4990"/>
              <a:ext cx="2948" cy="1248"/>
            </a:xfrm>
            <a:prstGeom prst="ellipse">
              <a:avLst/>
            </a:prstGeom>
            <a:solidFill>
              <a:srgbClr val="FFCCFF"/>
            </a:solidFill>
            <a:ln w="63500">
              <a:solidFill>
                <a:srgbClr val="0000FF"/>
              </a:solidFill>
              <a:rou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</a:rPr>
                <a:t>flowers</a:t>
              </a:r>
            </a:p>
          </p:txBody>
        </p:sp>
        <p:sp>
          <p:nvSpPr>
            <p:cNvPr id="79884" name="AutoShape 14"/>
            <p:cNvSpPr>
              <a:spLocks noChangeArrowheads="1"/>
            </p:cNvSpPr>
            <p:nvPr/>
          </p:nvSpPr>
          <p:spPr bwMode="auto">
            <a:xfrm>
              <a:off x="10206" y="114"/>
              <a:ext cx="3629" cy="1248"/>
            </a:xfrm>
            <a:prstGeom prst="octagon">
              <a:avLst>
                <a:gd name="adj" fmla="val 29287"/>
              </a:avLst>
            </a:prstGeom>
            <a:solidFill>
              <a:srgbClr val="FFFF99"/>
            </a:solidFill>
            <a:ln w="63500">
              <a:solidFill>
                <a:srgbClr val="008000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</a:rPr>
                <a:t> ________</a:t>
              </a:r>
            </a:p>
          </p:txBody>
        </p:sp>
        <p:sp>
          <p:nvSpPr>
            <p:cNvPr id="79885" name="AutoShape 15"/>
            <p:cNvSpPr>
              <a:spLocks noChangeArrowheads="1"/>
            </p:cNvSpPr>
            <p:nvPr/>
          </p:nvSpPr>
          <p:spPr bwMode="auto">
            <a:xfrm>
              <a:off x="10093" y="2495"/>
              <a:ext cx="3629" cy="1248"/>
            </a:xfrm>
            <a:prstGeom prst="octagon">
              <a:avLst>
                <a:gd name="adj" fmla="val 29287"/>
              </a:avLst>
            </a:prstGeom>
            <a:solidFill>
              <a:srgbClr val="FFFF99"/>
            </a:solidFill>
            <a:ln w="63500">
              <a:solidFill>
                <a:srgbClr val="008000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</a:rPr>
                <a:t> ________</a:t>
              </a:r>
            </a:p>
          </p:txBody>
        </p:sp>
        <p:sp>
          <p:nvSpPr>
            <p:cNvPr id="79886" name="AutoShape 16"/>
            <p:cNvSpPr>
              <a:spLocks noChangeArrowheads="1"/>
            </p:cNvSpPr>
            <p:nvPr/>
          </p:nvSpPr>
          <p:spPr bwMode="auto">
            <a:xfrm>
              <a:off x="10206" y="5103"/>
              <a:ext cx="3629" cy="1248"/>
            </a:xfrm>
            <a:prstGeom prst="octagon">
              <a:avLst>
                <a:gd name="adj" fmla="val 29287"/>
              </a:avLst>
            </a:prstGeom>
            <a:solidFill>
              <a:srgbClr val="FFFF99"/>
            </a:solidFill>
            <a:ln w="63500">
              <a:solidFill>
                <a:srgbClr val="008000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 b="1">
                  <a:latin typeface="Times New Roman" panose="02020603050405020304" pitchFamily="18" charset="0"/>
                </a:rPr>
                <a:t> ________</a:t>
              </a:r>
            </a:p>
          </p:txBody>
        </p:sp>
      </p:grpSp>
      <p:sp>
        <p:nvSpPr>
          <p:cNvPr id="79887" name="Text Box 17"/>
          <p:cNvSpPr txBox="1">
            <a:spLocks noChangeArrowheads="1"/>
          </p:cNvSpPr>
          <p:nvPr/>
        </p:nvSpPr>
        <p:spPr bwMode="auto">
          <a:xfrm>
            <a:off x="2484438" y="3789363"/>
            <a:ext cx="1958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fear</a:t>
            </a:r>
          </a:p>
        </p:txBody>
      </p:sp>
      <p:sp>
        <p:nvSpPr>
          <p:cNvPr id="79888" name="Text Box 18"/>
          <p:cNvSpPr txBox="1">
            <a:spLocks noChangeArrowheads="1"/>
          </p:cNvSpPr>
          <p:nvPr/>
        </p:nvSpPr>
        <p:spPr bwMode="auto">
          <a:xfrm>
            <a:off x="2613025" y="5441950"/>
            <a:ext cx="1958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pass</a:t>
            </a:r>
          </a:p>
        </p:txBody>
      </p:sp>
      <p:sp>
        <p:nvSpPr>
          <p:cNvPr id="79889" name="Text Box 19"/>
          <p:cNvSpPr txBox="1">
            <a:spLocks noChangeArrowheads="1"/>
          </p:cNvSpPr>
          <p:nvPr/>
        </p:nvSpPr>
        <p:spPr bwMode="auto">
          <a:xfrm>
            <a:off x="6732588" y="2276475"/>
            <a:ext cx="2339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understand</a:t>
            </a:r>
          </a:p>
        </p:txBody>
      </p:sp>
      <p:sp>
        <p:nvSpPr>
          <p:cNvPr id="79890" name="Text Box 20"/>
          <p:cNvSpPr txBox="1">
            <a:spLocks noChangeArrowheads="1"/>
          </p:cNvSpPr>
          <p:nvPr/>
        </p:nvSpPr>
        <p:spPr bwMode="auto">
          <a:xfrm>
            <a:off x="7019925" y="3789363"/>
            <a:ext cx="1958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cool</a:t>
            </a:r>
          </a:p>
        </p:txBody>
      </p:sp>
      <p:sp>
        <p:nvSpPr>
          <p:cNvPr id="79891" name="Text Box 21"/>
          <p:cNvSpPr txBox="1">
            <a:spLocks noChangeArrowheads="1"/>
          </p:cNvSpPr>
          <p:nvPr/>
        </p:nvSpPr>
        <p:spPr bwMode="auto">
          <a:xfrm>
            <a:off x="6948488" y="5445125"/>
            <a:ext cx="1958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teachers</a:t>
            </a:r>
          </a:p>
        </p:txBody>
      </p:sp>
      <p:grpSp>
        <p:nvGrpSpPr>
          <p:cNvPr id="79892" name="Group 22"/>
          <p:cNvGrpSpPr/>
          <p:nvPr/>
        </p:nvGrpSpPr>
        <p:grpSpPr bwMode="auto">
          <a:xfrm>
            <a:off x="-107950" y="549275"/>
            <a:ext cx="1655763" cy="1223963"/>
            <a:chOff x="0" y="431"/>
            <a:chExt cx="1043" cy="771"/>
          </a:xfrm>
        </p:grpSpPr>
        <p:pic>
          <p:nvPicPr>
            <p:cNvPr id="79893" name="Picture 23" descr="图片25副本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431"/>
              <a:ext cx="1043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64" name="TextBox 21"/>
            <p:cNvSpPr txBox="1">
              <a:spLocks noChangeArrowheads="1"/>
            </p:cNvSpPr>
            <p:nvPr/>
          </p:nvSpPr>
          <p:spPr bwMode="auto">
            <a:xfrm>
              <a:off x="317" y="567"/>
              <a:ext cx="422" cy="423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lIns="91409" tIns="45704" rIns="91409" bIns="45704">
              <a:spAutoFit/>
            </a:bodyPr>
            <a:lstStyle/>
            <a:p>
              <a:pPr algn="l" defTabSz="1087755">
                <a:buFont typeface="Arial" panose="020B0604020202020204" pitchFamily="34" charset="0"/>
                <a:buNone/>
                <a:defRPr/>
              </a:pPr>
              <a:r>
                <a:rPr lang="en-US" altLang="zh-CN" sz="3800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3b</a:t>
              </a:r>
            </a:p>
          </p:txBody>
        </p:sp>
      </p:grpSp>
      <p:sp>
        <p:nvSpPr>
          <p:cNvPr id="79895" name="AutoShape 25"/>
          <p:cNvSpPr>
            <a:spLocks noChangeArrowheads="1"/>
          </p:cNvSpPr>
          <p:nvPr/>
        </p:nvSpPr>
        <p:spPr bwMode="auto">
          <a:xfrm>
            <a:off x="1547813" y="476250"/>
            <a:ext cx="6985000" cy="129698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Read the poem again. Write the words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that rhyme with the words below.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7" grpId="0" bldLvl="0" autoUpdateAnimBg="0"/>
      <p:bldP spid="79888" grpId="0" bldLvl="0" autoUpdateAnimBg="0"/>
      <p:bldP spid="79889" grpId="0" bldLvl="0" autoUpdateAnimBg="0"/>
      <p:bldP spid="79890" grpId="0" bldLvl="0" autoUpdateAnimBg="0"/>
      <p:bldP spid="79891" grpId="0" bldLvl="0" autoUpdateAnimBg="0"/>
      <p:bldP spid="798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5"/>
          <p:cNvGrpSpPr/>
          <p:nvPr/>
        </p:nvGrpSpPr>
        <p:grpSpPr bwMode="auto">
          <a:xfrm>
            <a:off x="250825" y="765175"/>
            <a:ext cx="1655763" cy="1223963"/>
            <a:chOff x="0" y="431"/>
            <a:chExt cx="1043" cy="771"/>
          </a:xfrm>
        </p:grpSpPr>
        <p:pic>
          <p:nvPicPr>
            <p:cNvPr id="80899" name="Picture 6" descr="图片25副本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431"/>
              <a:ext cx="1043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71" name="TextBox 21"/>
            <p:cNvSpPr txBox="1">
              <a:spLocks noChangeArrowheads="1"/>
            </p:cNvSpPr>
            <p:nvPr/>
          </p:nvSpPr>
          <p:spPr bwMode="auto">
            <a:xfrm>
              <a:off x="317" y="567"/>
              <a:ext cx="422" cy="423"/>
            </a:xfrm>
            <a:prstGeom prst="rect">
              <a:avLst/>
            </a:prstGeom>
            <a:noFill/>
            <a:ln w="9525">
              <a:noFill/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lIns="91409" tIns="45704" rIns="91409" bIns="45704">
              <a:spAutoFit/>
            </a:bodyPr>
            <a:lstStyle/>
            <a:p>
              <a:pPr algn="l" defTabSz="1087755">
                <a:buFont typeface="Arial" panose="020B0604020202020204" pitchFamily="34" charset="0"/>
                <a:buNone/>
                <a:defRPr/>
              </a:pPr>
              <a:r>
                <a:rPr lang="en-US" altLang="zh-CN" sz="3800" b="1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3c</a:t>
              </a:r>
            </a:p>
          </p:txBody>
        </p:sp>
      </p:grpSp>
      <p:sp>
        <p:nvSpPr>
          <p:cNvPr id="80901" name="AutoShape 8"/>
          <p:cNvSpPr>
            <a:spLocks noChangeArrowheads="1"/>
          </p:cNvSpPr>
          <p:nvPr/>
        </p:nvSpPr>
        <p:spPr bwMode="auto">
          <a:xfrm>
            <a:off x="827088" y="2133600"/>
            <a:ext cx="7058025" cy="22320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Have you experienced any  of  the 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following things? How did you feel?  </a:t>
            </a:r>
          </a:p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How does the writer feel about them?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6"/>
          <p:cNvSpPr txBox="1">
            <a:spLocks noChangeArrowheads="1"/>
          </p:cNvSpPr>
          <p:nvPr/>
        </p:nvSpPr>
        <p:spPr bwMode="auto">
          <a:xfrm>
            <a:off x="762000" y="914400"/>
            <a:ext cx="7777162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1.trying to be on time for morning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readings?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2.running to the dining hall when the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lunch bell rings?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3.training for sports day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4.starting the first day in Grade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4"/>
          <p:cNvSpPr txBox="1">
            <a:spLocks noChangeArrowheads="1"/>
          </p:cNvSpPr>
          <p:nvPr/>
        </p:nvSpPr>
        <p:spPr bwMode="auto">
          <a:xfrm>
            <a:off x="914400" y="685800"/>
            <a:ext cx="753586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5.slowly making some new friends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6.helping classmates with homework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7.preparing for art festivals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8.going to New Year</a:t>
            </a:r>
            <a:r>
              <a:rPr lang="en-US" altLang="zh-CN" sz="3600" b="1" dirty="0"/>
              <a:t>’</a:t>
            </a:r>
            <a:r>
              <a:rPr lang="en-US" altLang="zh-CN" sz="3600" b="1" dirty="0">
                <a:latin typeface="Times New Roman" panose="02020603050405020304" pitchFamily="18" charset="0"/>
              </a:rPr>
              <a:t>s parties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9.learning English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1315</Words>
  <Application>Microsoft Office PowerPoint</Application>
  <PresentationFormat>全屏显示(4:3)</PresentationFormat>
  <Paragraphs>190</Paragraphs>
  <Slides>24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0" baseType="lpstr">
      <vt:lpstr>黑体</vt:lpstr>
      <vt:lpstr>宋体</vt:lpstr>
      <vt:lpstr>微软雅黑</vt:lpstr>
      <vt:lpstr>Arial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2023-01-16T21:50:59Z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93CB0C0DD006446BA308FE54DDEF6783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