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0" r:id="rId2"/>
    <p:sldId id="278" r:id="rId3"/>
    <p:sldId id="304" r:id="rId4"/>
    <p:sldId id="306" r:id="rId5"/>
    <p:sldId id="307" r:id="rId6"/>
    <p:sldId id="290" r:id="rId7"/>
    <p:sldId id="309" r:id="rId8"/>
    <p:sldId id="305" r:id="rId9"/>
    <p:sldId id="308" r:id="rId10"/>
    <p:sldId id="279" r:id="rId11"/>
    <p:sldId id="311" r:id="rId12"/>
    <p:sldId id="280" r:id="rId13"/>
    <p:sldId id="281" r:id="rId14"/>
    <p:sldId id="310" r:id="rId15"/>
    <p:sldId id="302" r:id="rId16"/>
    <p:sldId id="294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6">
          <p15:clr>
            <a:srgbClr val="A4A3A4"/>
          </p15:clr>
        </p15:guide>
        <p15:guide id="2" orient="horz" pos="164">
          <p15:clr>
            <a:srgbClr val="A4A3A4"/>
          </p15:clr>
        </p15:guide>
        <p15:guide id="3" orient="horz" pos="4068">
          <p15:clr>
            <a:srgbClr val="A4A3A4"/>
          </p15:clr>
        </p15:guide>
        <p15:guide id="4" pos="2869">
          <p15:clr>
            <a:srgbClr val="A4A3A4"/>
          </p15:clr>
        </p15:guide>
        <p15:guide id="5" pos="162">
          <p15:clr>
            <a:srgbClr val="A4A3A4"/>
          </p15:clr>
        </p15:guide>
        <p15:guide id="6" pos="55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75"/>
    <a:srgbClr val="70C833"/>
    <a:srgbClr val="FBAF2D"/>
    <a:srgbClr val="EC566B"/>
    <a:srgbClr val="306A9B"/>
    <a:srgbClr val="DA2757"/>
    <a:srgbClr val="00A5E7"/>
    <a:srgbClr val="A9C3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8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30" y="-264"/>
      </p:cViewPr>
      <p:guideLst>
        <p:guide orient="horz" pos="2226"/>
        <p:guide orient="horz" pos="164"/>
        <p:guide orient="horz" pos="4068"/>
        <p:guide pos="2869"/>
        <p:guide pos="162"/>
        <p:guide pos="55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38EC24EF-0035-42FF-BAE1-6411FBF4FBB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空白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五边形 7"/>
          <p:cNvSpPr>
            <a:spLocks noChangeArrowheads="1"/>
          </p:cNvSpPr>
          <p:nvPr/>
        </p:nvSpPr>
        <p:spPr bwMode="auto">
          <a:xfrm>
            <a:off x="0" y="501650"/>
            <a:ext cx="262771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defRPr/>
            </a:pPr>
            <a:endParaRPr lang="zh-CN" altLang="en-US" smtClean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13160" y="584201"/>
            <a:ext cx="152400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Unit 2 </a:t>
            </a:r>
          </a:p>
        </p:txBody>
      </p:sp>
      <p:sp>
        <p:nvSpPr>
          <p:cNvPr id="3074" name="矩形 1"/>
          <p:cNvSpPr>
            <a:spLocks noChangeArrowheads="1"/>
          </p:cNvSpPr>
          <p:nvPr/>
        </p:nvSpPr>
        <p:spPr bwMode="auto">
          <a:xfrm>
            <a:off x="4123957" y="1937135"/>
            <a:ext cx="49262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6000" b="1" dirty="0">
                <a:latin typeface="Times New Roman" panose="02020603050405020304" pitchFamily="18" charset="0"/>
              </a:rPr>
              <a:t>Good habits</a:t>
            </a:r>
            <a:endParaRPr lang="zh-CN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图片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369" y="2239105"/>
            <a:ext cx="3938588" cy="435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49360" y="3446585"/>
            <a:ext cx="18261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 smtClean="0"/>
              <a:t>第二课时</a:t>
            </a:r>
            <a:endParaRPr lang="zh-CN" altLang="en-US" sz="3200" dirty="0"/>
          </a:p>
        </p:txBody>
      </p:sp>
      <p:sp>
        <p:nvSpPr>
          <p:cNvPr id="6" name="矩形 5"/>
          <p:cNvSpPr/>
          <p:nvPr/>
        </p:nvSpPr>
        <p:spPr>
          <a:xfrm>
            <a:off x="4703026" y="5574127"/>
            <a:ext cx="3038012" cy="464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2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427442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sp>
        <p:nvSpPr>
          <p:cNvPr id="13315" name="矩形 2"/>
          <p:cNvSpPr>
            <a:spLocks noChangeArrowheads="1"/>
          </p:cNvSpPr>
          <p:nvPr/>
        </p:nvSpPr>
        <p:spPr bwMode="auto">
          <a:xfrm>
            <a:off x="90397" y="1216201"/>
            <a:ext cx="4572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Tina’s friends come to see her.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Tina</a:t>
            </a:r>
            <a:r>
              <a:rPr lang="zh-CN" altLang="zh-CN" sz="2400" dirty="0"/>
              <a:t>的朋友们来看她。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Let me show you around our house.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让我带你们看看我们房子周围。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They go into the living room.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他们走进了起居室。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This is our living room.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这是我们的起居室。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 It’s big and clean.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zh-CN" sz="2400" dirty="0"/>
              <a:t>它既大又干净。</a:t>
            </a:r>
          </a:p>
        </p:txBody>
      </p:sp>
      <p:pic>
        <p:nvPicPr>
          <p:cNvPr id="1229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5414" y="2648766"/>
            <a:ext cx="4208585" cy="4209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0" y="1344981"/>
            <a:ext cx="5325299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They go into Tina’s bedroom.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/>
              <a:t>他们走进了</a:t>
            </a:r>
            <a:r>
              <a:rPr lang="en-US" altLang="zh-CN" sz="2800" dirty="0">
                <a:latin typeface="Times New Roman" panose="02020603050405020304" pitchFamily="18" charset="0"/>
              </a:rPr>
              <a:t>Tina</a:t>
            </a:r>
            <a:r>
              <a:rPr lang="zh-CN" altLang="zh-CN" sz="2800" dirty="0"/>
              <a:t>的卧室。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This is my bedroom.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/>
              <a:t>这是我的卧室。</a:t>
            </a:r>
          </a:p>
          <a:p>
            <a:pPr>
              <a:lnSpc>
                <a:spcPct val="200000"/>
              </a:lnSpc>
            </a:pP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It’s small, but it’s nice.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zh-CN" altLang="zh-CN" sz="2800" dirty="0"/>
              <a:t>它很小，但是很漂亮。</a:t>
            </a:r>
          </a:p>
        </p:txBody>
      </p:sp>
      <p:sp>
        <p:nvSpPr>
          <p:cNvPr id="13314" name="标题 1"/>
          <p:cNvSpPr txBox="1">
            <a:spLocks noChangeArrowheads="1"/>
          </p:cNvSpPr>
          <p:nvPr/>
        </p:nvSpPr>
        <p:spPr bwMode="auto">
          <a:xfrm>
            <a:off x="253604" y="584201"/>
            <a:ext cx="313436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Dialogue</a:t>
            </a:r>
          </a:p>
        </p:txBody>
      </p:sp>
      <p:pic>
        <p:nvPicPr>
          <p:cNvPr id="13315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32697" y="1880870"/>
            <a:ext cx="4711303" cy="4712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6"/>
          <p:cNvPicPr>
            <a:picLocks noChangeAspect="1" noChangeArrowheads="1"/>
          </p:cNvPicPr>
          <p:nvPr/>
        </p:nvPicPr>
        <p:blipFill>
          <a:blip r:embed="rId2" cstate="email"/>
          <a:srcRect l="2991" t="7024" r="2748" b="6274"/>
          <a:stretch>
            <a:fillRect/>
          </a:stretch>
        </p:blipFill>
        <p:spPr bwMode="auto">
          <a:xfrm>
            <a:off x="1148953" y="1528764"/>
            <a:ext cx="5576888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3286765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Summary</a:t>
            </a: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16329" y="2779713"/>
            <a:ext cx="2031206" cy="351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矩形 1"/>
          <p:cNvSpPr>
            <a:spLocks noChangeArrowheads="1"/>
          </p:cNvSpPr>
          <p:nvPr/>
        </p:nvSpPr>
        <p:spPr bwMode="auto">
          <a:xfrm>
            <a:off x="1756173" y="2101850"/>
            <a:ext cx="11544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show 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矩形 2"/>
          <p:cNvSpPr>
            <a:spLocks noChangeArrowheads="1"/>
          </p:cNvSpPr>
          <p:nvPr/>
        </p:nvSpPr>
        <p:spPr bwMode="auto">
          <a:xfrm>
            <a:off x="3245644" y="2101850"/>
            <a:ext cx="9813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floor</a:t>
            </a:r>
            <a:endParaRPr lang="zh-CN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2" name="矩形 4"/>
          <p:cNvSpPr>
            <a:spLocks noChangeArrowheads="1"/>
          </p:cNvSpPr>
          <p:nvPr/>
        </p:nvSpPr>
        <p:spPr bwMode="auto">
          <a:xfrm>
            <a:off x="4973241" y="2101850"/>
            <a:ext cx="7088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put</a:t>
            </a:r>
            <a:endParaRPr lang="zh-CN" altLang="en-US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3" name="矩形 7"/>
          <p:cNvSpPr>
            <a:spLocks noChangeArrowheads="1"/>
          </p:cNvSpPr>
          <p:nvPr/>
        </p:nvSpPr>
        <p:spPr bwMode="auto">
          <a:xfrm>
            <a:off x="1660922" y="2930525"/>
            <a:ext cx="6181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</a:rPr>
              <a:t>Let me show you around our house. </a:t>
            </a:r>
            <a:endParaRPr lang="en-US" altLang="zh-CN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4" name="矩形 8"/>
          <p:cNvSpPr>
            <a:spLocks noChangeArrowheads="1"/>
          </p:cNvSpPr>
          <p:nvPr/>
        </p:nvSpPr>
        <p:spPr bwMode="auto">
          <a:xfrm>
            <a:off x="1660922" y="4024313"/>
            <a:ext cx="52898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Tina’s friends come to see her. </a:t>
            </a:r>
            <a:endParaRPr lang="en-US" altLang="zh-CN" sz="32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915840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266700" y="1236663"/>
            <a:ext cx="3416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3600" dirty="0"/>
              <a:t>按要求改写句子</a:t>
            </a:r>
          </a:p>
        </p:txBody>
      </p:sp>
      <p:sp>
        <p:nvSpPr>
          <p:cNvPr id="15364" name="矩形 2"/>
          <p:cNvSpPr>
            <a:spLocks noChangeArrowheads="1"/>
          </p:cNvSpPr>
          <p:nvPr/>
        </p:nvSpPr>
        <p:spPr bwMode="auto">
          <a:xfrm>
            <a:off x="227230" y="1729044"/>
            <a:ext cx="834233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1. My uncle lives </a:t>
            </a:r>
            <a:r>
              <a:rPr lang="en-US" altLang="zh-CN" sz="2400" u="sng" dirty="0">
                <a:latin typeface="Times New Roman" panose="02020603050405020304" pitchFamily="18" charset="0"/>
              </a:rPr>
              <a:t>in a small town.</a:t>
            </a: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zh-CN" sz="2400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your uncle live?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2. Wang Bing is taking off his sweater. (</a:t>
            </a:r>
            <a:r>
              <a:rPr lang="zh-CN" altLang="zh-CN" sz="2400" dirty="0">
                <a:latin typeface="Times New Roman" panose="02020603050405020304" pitchFamily="18" charset="0"/>
              </a:rPr>
              <a:t>改为一般疑问句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u="sng" dirty="0">
                <a:latin typeface="Times New Roman" panose="02020603050405020304" pitchFamily="18" charset="0"/>
              </a:rPr>
              <a:t>         </a:t>
            </a:r>
            <a:r>
              <a:rPr lang="en-US" altLang="zh-CN" sz="2400" dirty="0">
                <a:latin typeface="Times New Roman" panose="02020603050405020304" pitchFamily="18" charset="0"/>
              </a:rPr>
              <a:t>Wang Bing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off his sweater?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3. We often </a:t>
            </a:r>
            <a:r>
              <a:rPr lang="en-US" altLang="zh-CN" sz="2400" u="sng" dirty="0">
                <a:latin typeface="Times New Roman" panose="02020603050405020304" pitchFamily="18" charset="0"/>
              </a:rPr>
              <a:t>eat a turkey </a:t>
            </a:r>
            <a:r>
              <a:rPr lang="en-US" altLang="zh-CN" sz="2400" dirty="0">
                <a:latin typeface="Times New Roman" panose="02020603050405020304" pitchFamily="18" charset="0"/>
              </a:rPr>
              <a:t>at Christmas.(</a:t>
            </a:r>
            <a:r>
              <a:rPr lang="zh-CN" altLang="zh-CN" sz="2400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200000"/>
              </a:lnSpc>
            </a:pPr>
            <a:r>
              <a:rPr lang="en-US" altLang="zh-CN" sz="2400" u="sng" dirty="0">
                <a:latin typeface="Times New Roman" panose="02020603050405020304" pitchFamily="18" charset="0"/>
              </a:rPr>
              <a:t> 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</a:t>
            </a:r>
            <a:r>
              <a:rPr lang="en-US" altLang="zh-CN" sz="2400" dirty="0">
                <a:latin typeface="Times New Roman" panose="02020603050405020304" pitchFamily="18" charset="0"/>
              </a:rPr>
              <a:t>you often </a:t>
            </a:r>
            <a:r>
              <a:rPr lang="en-US" altLang="zh-CN" sz="24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2400" dirty="0">
                <a:latin typeface="Times New Roman" panose="02020603050405020304" pitchFamily="18" charset="0"/>
              </a:rPr>
              <a:t> at Christmas?</a:t>
            </a: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0158" y="2504343"/>
            <a:ext cx="31129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Where    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does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0158" y="3991201"/>
            <a:ext cx="370284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             </a:t>
            </a:r>
            <a:r>
              <a:rPr lang="en-US" altLang="zh-CN" sz="28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taking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0157" y="5631158"/>
            <a:ext cx="40882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    do                </a:t>
            </a:r>
            <a:r>
              <a:rPr lang="en-US" altLang="zh-CN" sz="28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7562" y="1"/>
            <a:ext cx="1976438" cy="323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2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5590" y="1238376"/>
            <a:ext cx="8783241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4. The Dragon Boat Festival comes before Teachers’ Day.(</a:t>
            </a:r>
            <a:r>
              <a:rPr lang="zh-CN" altLang="zh-CN" sz="2800" dirty="0">
                <a:latin typeface="Times New Roman" panose="02020603050405020304" pitchFamily="18" charset="0"/>
              </a:rPr>
              <a:t>同义句转换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Teachers’ Day 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 the Dragon Boat Festival.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5. I</a:t>
            </a:r>
            <a:r>
              <a:rPr lang="en-US" altLang="zh-CN" sz="2800" u="sng" dirty="0">
                <a:latin typeface="Times New Roman" panose="02020603050405020304" pitchFamily="18" charset="0"/>
              </a:rPr>
              <a:t> watched a film</a:t>
            </a:r>
            <a:r>
              <a:rPr lang="en-US" altLang="zh-CN" sz="2800" dirty="0">
                <a:latin typeface="Times New Roman" panose="02020603050405020304" pitchFamily="18" charset="0"/>
              </a:rPr>
              <a:t> last Sunday. (</a:t>
            </a:r>
            <a:r>
              <a:rPr lang="zh-CN" altLang="zh-CN" sz="2800" dirty="0">
                <a:latin typeface="Times New Roman" panose="02020603050405020304" pitchFamily="18" charset="0"/>
              </a:rPr>
              <a:t>对画线部分提问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 you </a:t>
            </a:r>
            <a:r>
              <a:rPr lang="en-US" altLang="zh-CN" sz="2800" u="sng" dirty="0">
                <a:latin typeface="Times New Roman" panose="02020603050405020304" pitchFamily="18" charset="0"/>
              </a:rPr>
              <a:t>          </a:t>
            </a:r>
            <a:r>
              <a:rPr lang="en-US" altLang="zh-CN" sz="2800" dirty="0">
                <a:latin typeface="Times New Roman" panose="02020603050405020304" pitchFamily="18" charset="0"/>
              </a:rPr>
              <a:t> last Sunday?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6" name="标题 1"/>
          <p:cNvSpPr txBox="1">
            <a:spLocks noChangeArrowheads="1"/>
          </p:cNvSpPr>
          <p:nvPr/>
        </p:nvSpPr>
        <p:spPr bwMode="auto">
          <a:xfrm>
            <a:off x="253604" y="584201"/>
            <a:ext cx="26185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 dirty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81496" y="3181354"/>
            <a:ext cx="29800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comes      after 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5590" y="4885177"/>
            <a:ext cx="35711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What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did              go </a:t>
            </a:r>
            <a:endParaRPr lang="en-US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53604" y="584201"/>
            <a:ext cx="2536488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Exercise</a:t>
            </a:r>
          </a:p>
        </p:txBody>
      </p:sp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221457" y="1212851"/>
            <a:ext cx="8665369" cy="130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800" dirty="0"/>
              <a:t>读一读，选出划线部分发音不同的单词，将单词填写在题前括号内</a:t>
            </a: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398584" y="2584451"/>
            <a:ext cx="874541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           )1. My p</a:t>
            </a:r>
            <a:r>
              <a:rPr lang="en-US" altLang="zh-CN" sz="2400" u="sng" dirty="0">
                <a:latin typeface="Times New Roman" panose="02020603050405020304" pitchFamily="18" charset="0"/>
              </a:rPr>
              <a:t>ar</a:t>
            </a:r>
            <a:r>
              <a:rPr lang="en-US" altLang="zh-CN" sz="2400" dirty="0">
                <a:latin typeface="Times New Roman" panose="02020603050405020304" pitchFamily="18" charset="0"/>
              </a:rPr>
              <a:t>ents live in a l</a:t>
            </a:r>
            <a:r>
              <a:rPr lang="en-US" altLang="zh-CN" sz="2400" u="sng" dirty="0">
                <a:latin typeface="Times New Roman" panose="02020603050405020304" pitchFamily="18" charset="0"/>
              </a:rPr>
              <a:t>ar</a:t>
            </a:r>
            <a:r>
              <a:rPr lang="en-US" altLang="zh-CN" sz="2400" dirty="0">
                <a:latin typeface="Times New Roman" panose="02020603050405020304" pitchFamily="18" charset="0"/>
              </a:rPr>
              <a:t>ge g</a:t>
            </a:r>
            <a:r>
              <a:rPr lang="en-US" altLang="zh-CN" sz="2400" u="sng" dirty="0">
                <a:latin typeface="Times New Roman" panose="02020603050405020304" pitchFamily="18" charset="0"/>
              </a:rPr>
              <a:t>ar</a:t>
            </a:r>
            <a:r>
              <a:rPr lang="en-US" altLang="zh-CN" sz="2400" dirty="0">
                <a:latin typeface="Times New Roman" panose="02020603050405020304" pitchFamily="18" charset="0"/>
              </a:rPr>
              <a:t>den.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           )2. The st</a:t>
            </a:r>
            <a:r>
              <a:rPr lang="en-US" altLang="zh-CN" sz="2400" u="sng" dirty="0">
                <a:latin typeface="Times New Roman" panose="02020603050405020304" pitchFamily="18" charset="0"/>
              </a:rPr>
              <a:t>u</a:t>
            </a:r>
            <a:r>
              <a:rPr lang="en-US" altLang="zh-CN" sz="2400" dirty="0">
                <a:latin typeface="Times New Roman" panose="02020603050405020304" pitchFamily="18" charset="0"/>
              </a:rPr>
              <a:t>dents are trying to st</a:t>
            </a:r>
            <a:r>
              <a:rPr lang="en-US" altLang="zh-CN" sz="2400" u="sng" dirty="0">
                <a:latin typeface="Times New Roman" panose="02020603050405020304" pitchFamily="18" charset="0"/>
              </a:rPr>
              <a:t>u</a:t>
            </a:r>
            <a:r>
              <a:rPr lang="en-US" altLang="zh-CN" sz="2400" dirty="0">
                <a:latin typeface="Times New Roman" panose="02020603050405020304" pitchFamily="18" charset="0"/>
              </a:rPr>
              <a:t>dy how to j</a:t>
            </a:r>
            <a:r>
              <a:rPr lang="en-US" altLang="zh-CN" sz="2400" u="sng" dirty="0">
                <a:latin typeface="Times New Roman" panose="02020603050405020304" pitchFamily="18" charset="0"/>
              </a:rPr>
              <a:t>u</a:t>
            </a:r>
            <a:r>
              <a:rPr lang="en-US" altLang="zh-CN" sz="2400" dirty="0">
                <a:latin typeface="Times New Roman" panose="02020603050405020304" pitchFamily="18" charset="0"/>
              </a:rPr>
              <a:t>mp.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           )3. Don’t let the ch</a:t>
            </a:r>
            <a:r>
              <a:rPr lang="en-US" altLang="zh-CN" sz="2400" u="sng" dirty="0">
                <a:latin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Times New Roman" panose="02020603050405020304" pitchFamily="18" charset="0"/>
              </a:rPr>
              <a:t>ldren s</a:t>
            </a:r>
            <a:r>
              <a:rPr lang="en-US" altLang="zh-CN" sz="2400" u="sng" dirty="0">
                <a:latin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Times New Roman" panose="02020603050405020304" pitchFamily="18" charset="0"/>
              </a:rPr>
              <a:t>t beh</a:t>
            </a:r>
            <a:r>
              <a:rPr lang="en-US" altLang="zh-CN" sz="2400" u="sng" dirty="0">
                <a:latin typeface="Times New Roman" panose="02020603050405020304" pitchFamily="18" charset="0"/>
              </a:rPr>
              <a:t>i</a:t>
            </a:r>
            <a:r>
              <a:rPr lang="en-US" altLang="zh-CN" sz="2400" dirty="0">
                <a:latin typeface="Times New Roman" panose="02020603050405020304" pitchFamily="18" charset="0"/>
              </a:rPr>
              <a:t>nd the wall.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           )4. </a:t>
            </a:r>
            <a:r>
              <a:rPr lang="en-US" altLang="zh-CN" sz="2400" dirty="0" err="1">
                <a:latin typeface="Times New Roman" panose="02020603050405020304" pitchFamily="18" charset="0"/>
              </a:rPr>
              <a:t>Mr</a:t>
            </a:r>
            <a:r>
              <a:rPr lang="en-US" altLang="zh-CN" sz="2400" dirty="0">
                <a:latin typeface="Times New Roman" panose="02020603050405020304" pitchFamily="18" charset="0"/>
              </a:rPr>
              <a:t> Green often tea</a:t>
            </a:r>
            <a:r>
              <a:rPr lang="en-US" altLang="zh-CN" sz="2400" u="sng" dirty="0">
                <a:latin typeface="Times New Roman" panose="02020603050405020304" pitchFamily="18" charset="0"/>
              </a:rPr>
              <a:t>ch</a:t>
            </a:r>
            <a:r>
              <a:rPr lang="en-US" altLang="zh-CN" sz="2400" dirty="0">
                <a:latin typeface="Times New Roman" panose="02020603050405020304" pitchFamily="18" charset="0"/>
              </a:rPr>
              <a:t>es the boys to play </a:t>
            </a:r>
            <a:r>
              <a:rPr lang="en-US" altLang="zh-CN" sz="2400" u="sng" dirty="0">
                <a:latin typeface="Times New Roman" panose="02020603050405020304" pitchFamily="18" charset="0"/>
              </a:rPr>
              <a:t>ch</a:t>
            </a:r>
            <a:r>
              <a:rPr lang="en-US" altLang="zh-CN" sz="2400" dirty="0">
                <a:latin typeface="Times New Roman" panose="02020603050405020304" pitchFamily="18" charset="0"/>
              </a:rPr>
              <a:t>ess at s</a:t>
            </a:r>
            <a:r>
              <a:rPr lang="en-US" altLang="zh-CN" sz="2400" u="sng" dirty="0">
                <a:latin typeface="Times New Roman" panose="02020603050405020304" pitchFamily="18" charset="0"/>
              </a:rPr>
              <a:t>ch</a:t>
            </a:r>
            <a:r>
              <a:rPr lang="en-US" altLang="zh-CN" sz="2400" dirty="0">
                <a:latin typeface="Times New Roman" panose="02020603050405020304" pitchFamily="18" charset="0"/>
              </a:rPr>
              <a:t>ool.</a:t>
            </a:r>
            <a:endParaRPr lang="zh-CN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(              )5. </a:t>
            </a:r>
            <a:r>
              <a:rPr lang="en-US" altLang="zh-CN" sz="2400" u="sng" dirty="0"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</a:rPr>
              <a:t>an you </a:t>
            </a:r>
            <a:r>
              <a:rPr lang="en-US" altLang="zh-CN" sz="2400" u="sng" dirty="0"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</a:rPr>
              <a:t>ircle the red </a:t>
            </a:r>
            <a:r>
              <a:rPr lang="en-US" altLang="zh-CN" sz="2400" u="sng" dirty="0">
                <a:latin typeface="Times New Roman" panose="02020603050405020304" pitchFamily="18" charset="0"/>
              </a:rPr>
              <a:t>c</a:t>
            </a:r>
            <a:r>
              <a:rPr lang="en-US" altLang="zh-CN" sz="2400" dirty="0">
                <a:latin typeface="Times New Roman" panose="02020603050405020304" pitchFamily="18" charset="0"/>
              </a:rPr>
              <a:t>at?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矩形 4"/>
          <p:cNvSpPr>
            <a:spLocks noChangeArrowheads="1"/>
          </p:cNvSpPr>
          <p:nvPr/>
        </p:nvSpPr>
        <p:spPr bwMode="auto">
          <a:xfrm>
            <a:off x="545953" y="2578469"/>
            <a:ext cx="12202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parents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0" name="矩形 5"/>
          <p:cNvSpPr>
            <a:spLocks noChangeArrowheads="1"/>
          </p:cNvSpPr>
          <p:nvPr/>
        </p:nvSpPr>
        <p:spPr bwMode="auto">
          <a:xfrm>
            <a:off x="498328" y="3232519"/>
            <a:ext cx="13596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students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矩形 6"/>
          <p:cNvSpPr>
            <a:spLocks noChangeArrowheads="1"/>
          </p:cNvSpPr>
          <p:nvPr/>
        </p:nvSpPr>
        <p:spPr bwMode="auto">
          <a:xfrm>
            <a:off x="610246" y="3714265"/>
            <a:ext cx="116089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behind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2" name="矩形 7"/>
          <p:cNvSpPr>
            <a:spLocks noChangeArrowheads="1"/>
          </p:cNvSpPr>
          <p:nvPr/>
        </p:nvSpPr>
        <p:spPr bwMode="auto">
          <a:xfrm>
            <a:off x="610246" y="4319103"/>
            <a:ext cx="1210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</a:rPr>
              <a:t>school </a:t>
            </a:r>
            <a:endParaRPr lang="zh-CN" alt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3" name="矩形 8"/>
          <p:cNvSpPr>
            <a:spLocks noChangeArrowheads="1"/>
          </p:cNvSpPr>
          <p:nvPr/>
        </p:nvSpPr>
        <p:spPr bwMode="auto">
          <a:xfrm>
            <a:off x="678112" y="4879735"/>
            <a:ext cx="9797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circle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  <p:bldP spid="16390" grpId="0"/>
      <p:bldP spid="16391" grpId="0"/>
      <p:bldP spid="16392" grpId="0"/>
      <p:bldP spid="1639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584201"/>
            <a:ext cx="3098006" cy="49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Homework</a:t>
            </a:r>
          </a:p>
        </p:txBody>
      </p:sp>
      <p:pic>
        <p:nvPicPr>
          <p:cNvPr id="18434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8255" y="2086707"/>
            <a:ext cx="2274094" cy="3787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3460505" y="2780322"/>
            <a:ext cx="5245894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Please</a:t>
            </a: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share your some habits with your friends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6147" name="矩形 1"/>
          <p:cNvSpPr>
            <a:spLocks noChangeArrowheads="1"/>
          </p:cNvSpPr>
          <p:nvPr/>
        </p:nvSpPr>
        <p:spPr bwMode="auto">
          <a:xfrm>
            <a:off x="401241" y="1330326"/>
            <a:ext cx="25843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show 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ʃəʊ</a:t>
            </a:r>
            <a:r>
              <a:rPr lang="en-US" altLang="zh-CN" sz="3600" b="1" dirty="0">
                <a:latin typeface="Times New Roman" panose="02020603050405020304" pitchFamily="18" charset="0"/>
              </a:rPr>
              <a:t>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8" name="矩形 2"/>
          <p:cNvSpPr>
            <a:spLocks noChangeArrowheads="1"/>
          </p:cNvSpPr>
          <p:nvPr/>
        </p:nvSpPr>
        <p:spPr bwMode="auto">
          <a:xfrm>
            <a:off x="685800" y="2116139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作动词，意为“展示”。</a:t>
            </a:r>
          </a:p>
        </p:txBody>
      </p:sp>
      <p:sp>
        <p:nvSpPr>
          <p:cNvPr id="6149" name="矩形 3"/>
          <p:cNvSpPr>
            <a:spLocks noChangeArrowheads="1"/>
          </p:cNvSpPr>
          <p:nvPr/>
        </p:nvSpPr>
        <p:spPr bwMode="auto">
          <a:xfrm>
            <a:off x="710804" y="2697163"/>
            <a:ext cx="812125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 king shows his clothes to them.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</a:t>
            </a:r>
            <a:r>
              <a:rPr lang="zh-CN" altLang="zh-CN" sz="2800" dirty="0">
                <a:latin typeface="Times New Roman" panose="02020603050405020304" pitchFamily="18" charset="0"/>
              </a:rPr>
              <a:t>国王展示了他的衣服给他们看。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0" name="矩形 4"/>
          <p:cNvSpPr>
            <a:spLocks noChangeArrowheads="1"/>
          </p:cNvSpPr>
          <p:nvPr/>
        </p:nvSpPr>
        <p:spPr bwMode="auto">
          <a:xfrm>
            <a:off x="319087" y="4308476"/>
            <a:ext cx="7346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Tx/>
              <a:buNone/>
              <a:defRPr/>
            </a:pPr>
            <a:r>
              <a:rPr lang="zh-CN" altLang="en-US" sz="2800" dirty="0">
                <a:latin typeface="+mn-ea"/>
                <a:ea typeface="+mn-ea"/>
                <a:sym typeface="+mn-ea"/>
              </a:rPr>
              <a:t>小练习：</a:t>
            </a:r>
            <a:r>
              <a:rPr lang="zh-CN" altLang="zh-CN" sz="2800" dirty="0">
                <a:latin typeface="+mn-ea"/>
                <a:ea typeface="+mn-ea"/>
                <a:sym typeface="+mn-ea"/>
              </a:rPr>
              <a:t>汉译英：展示你的外套</a:t>
            </a:r>
            <a:r>
              <a:rPr lang="en-US" altLang="zh-CN" sz="2800" dirty="0">
                <a:latin typeface="+mn-ea"/>
                <a:ea typeface="+mn-ea"/>
                <a:sym typeface="+mn-ea"/>
              </a:rPr>
              <a:t>  ____________</a:t>
            </a:r>
            <a:endParaRPr lang="zh-CN" altLang="zh-CN" sz="2800" dirty="0">
              <a:latin typeface="+mn-ea"/>
              <a:ea typeface="+mn-ea"/>
              <a:sym typeface="+mn-ea"/>
            </a:endParaRPr>
          </a:p>
        </p:txBody>
      </p:sp>
      <p:sp>
        <p:nvSpPr>
          <p:cNvPr id="6151" name="矩形 5"/>
          <p:cNvSpPr>
            <a:spLocks noChangeArrowheads="1"/>
          </p:cNvSpPr>
          <p:nvPr/>
        </p:nvSpPr>
        <p:spPr bwMode="auto">
          <a:xfrm>
            <a:off x="5511221" y="4209684"/>
            <a:ext cx="20649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show your coat</a:t>
            </a:r>
            <a:endParaRPr lang="zh-CN" altLang="zh-CN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2" name="矩形 6"/>
          <p:cNvSpPr>
            <a:spLocks noChangeArrowheads="1"/>
          </p:cNvSpPr>
          <p:nvPr/>
        </p:nvSpPr>
        <p:spPr bwMode="auto">
          <a:xfrm>
            <a:off x="401241" y="4968875"/>
            <a:ext cx="874275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200" dirty="0"/>
              <a:t>拓展：</a:t>
            </a:r>
            <a:r>
              <a:rPr lang="zh-CN" altLang="zh-CN" sz="2200" dirty="0"/>
              <a:t>展示某物给某人看，固定搭配：</a:t>
            </a:r>
            <a:r>
              <a:rPr lang="en-US" altLang="zh-CN" sz="2200" dirty="0"/>
              <a:t>show </a:t>
            </a:r>
            <a:r>
              <a:rPr lang="en-US" altLang="zh-CN" sz="2200" dirty="0" err="1"/>
              <a:t>sb</a:t>
            </a:r>
            <a:r>
              <a:rPr lang="en-US" altLang="zh-CN" sz="2200" dirty="0"/>
              <a:t> </a:t>
            </a:r>
            <a:r>
              <a:rPr lang="en-US" altLang="zh-CN" sz="2200" dirty="0" err="1"/>
              <a:t>sth</a:t>
            </a:r>
            <a:r>
              <a:rPr lang="en-US" altLang="zh-CN" sz="2200" dirty="0"/>
              <a:t>=show </a:t>
            </a:r>
            <a:r>
              <a:rPr lang="en-US" altLang="zh-CN" sz="2200" dirty="0" err="1"/>
              <a:t>sth</a:t>
            </a:r>
            <a:r>
              <a:rPr lang="en-US" altLang="zh-CN" sz="2200" dirty="0"/>
              <a:t> to </a:t>
            </a:r>
            <a:r>
              <a:rPr lang="en-US" altLang="zh-CN" sz="2200" dirty="0" err="1"/>
              <a:t>sb</a:t>
            </a:r>
            <a:endParaRPr lang="zh-CN" altLang="zh-CN" sz="2200" dirty="0"/>
          </a:p>
          <a:p>
            <a:pPr eaLnBrk="0" hangingPunct="0">
              <a:lnSpc>
                <a:spcPct val="150000"/>
              </a:lnSpc>
            </a:pPr>
            <a:r>
              <a:rPr lang="en-US" altLang="zh-CN" sz="2200" dirty="0"/>
              <a:t>            </a:t>
            </a:r>
            <a:r>
              <a:rPr lang="en-US" altLang="zh-CN" sz="2200" dirty="0" err="1"/>
              <a:t>eg</a:t>
            </a:r>
            <a:r>
              <a:rPr lang="zh-CN" altLang="zh-CN" sz="2200" dirty="0"/>
              <a:t>：</a:t>
            </a:r>
            <a:r>
              <a:rPr lang="en-US" altLang="zh-CN" sz="2200" dirty="0"/>
              <a:t>He shows the photo to his classmates.</a:t>
            </a:r>
          </a:p>
        </p:txBody>
      </p:sp>
      <p:pic>
        <p:nvPicPr>
          <p:cNvPr id="4104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4148" y="177801"/>
            <a:ext cx="2483644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0" grpId="0"/>
      <p:bldP spid="6151" grpId="0"/>
      <p:bldP spid="61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7171" name="矩形 1"/>
          <p:cNvSpPr>
            <a:spLocks noChangeArrowheads="1"/>
          </p:cNvSpPr>
          <p:nvPr/>
        </p:nvSpPr>
        <p:spPr bwMode="auto">
          <a:xfrm>
            <a:off x="454819" y="1344613"/>
            <a:ext cx="30489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3600" b="1" dirty="0">
                <a:latin typeface="Times New Roman" panose="02020603050405020304" pitchFamily="18" charset="0"/>
              </a:rPr>
              <a:t>floor   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flɔ</a:t>
            </a:r>
            <a:r>
              <a:rPr lang="en-US" altLang="zh-CN" sz="3600" b="1" dirty="0">
                <a:latin typeface="Times New Roman" panose="02020603050405020304" pitchFamily="18" charset="0"/>
              </a:rPr>
              <a:t>:(r)] </a:t>
            </a:r>
            <a:endParaRPr lang="zh-CN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2" name="矩形 2"/>
          <p:cNvSpPr>
            <a:spLocks noChangeArrowheads="1"/>
          </p:cNvSpPr>
          <p:nvPr/>
        </p:nvSpPr>
        <p:spPr bwMode="auto">
          <a:xfrm>
            <a:off x="850106" y="2079625"/>
            <a:ext cx="4134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作名词。意为“地面”。</a:t>
            </a:r>
          </a:p>
        </p:txBody>
      </p:sp>
      <p:sp>
        <p:nvSpPr>
          <p:cNvPr id="7173" name="矩形 3"/>
          <p:cNvSpPr>
            <a:spLocks noChangeArrowheads="1"/>
          </p:cNvSpPr>
          <p:nvPr/>
        </p:nvSpPr>
        <p:spPr bwMode="auto">
          <a:xfrm>
            <a:off x="850106" y="2701925"/>
            <a:ext cx="73030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The flowers are on the floor.  </a:t>
            </a:r>
            <a:r>
              <a:rPr lang="zh-CN" altLang="zh-CN" sz="2800" dirty="0">
                <a:latin typeface="Times New Roman" panose="02020603050405020304" pitchFamily="18" charset="0"/>
              </a:rPr>
              <a:t>花朵在地上。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4" name="矩形 4"/>
          <p:cNvSpPr>
            <a:spLocks noChangeArrowheads="1"/>
          </p:cNvSpPr>
          <p:nvPr/>
        </p:nvSpPr>
        <p:spPr bwMode="auto">
          <a:xfrm>
            <a:off x="500062" y="3181351"/>
            <a:ext cx="864393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单项选择：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（ ）</a:t>
            </a:r>
            <a:r>
              <a:rPr lang="en-US" altLang="zh-CN" sz="2800" dirty="0">
                <a:latin typeface="Times New Roman" panose="02020603050405020304" pitchFamily="18" charset="0"/>
              </a:rPr>
              <a:t>Your pencil is _____ the floor.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       A: on    B: in 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5" name="矩形 5"/>
          <p:cNvSpPr>
            <a:spLocks noChangeArrowheads="1"/>
          </p:cNvSpPr>
          <p:nvPr/>
        </p:nvSpPr>
        <p:spPr bwMode="auto">
          <a:xfrm>
            <a:off x="1604963" y="3989388"/>
            <a:ext cx="407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zh-CN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6" name="Rectangle 11"/>
          <p:cNvSpPr>
            <a:spLocks noChangeArrowheads="1"/>
          </p:cNvSpPr>
          <p:nvPr/>
        </p:nvSpPr>
        <p:spPr bwMode="auto">
          <a:xfrm>
            <a:off x="544846" y="5189717"/>
            <a:ext cx="8519519" cy="11541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拓展：美国：</a:t>
            </a:r>
            <a:r>
              <a:rPr lang="en-US" altLang="zh-CN" sz="2400" dirty="0">
                <a:latin typeface="Times New Roman" panose="02020603050405020304" pitchFamily="18" charset="0"/>
              </a:rPr>
              <a:t>the first floor   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英国：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ground floor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第一层</a:t>
            </a:r>
            <a:b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英国：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 first floor   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美国：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second floor  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第二层</a:t>
            </a:r>
            <a:r>
              <a:rPr lang="zh-CN" altLang="en-US" sz="2400" dirty="0"/>
              <a:t> </a:t>
            </a:r>
          </a:p>
        </p:txBody>
      </p:sp>
      <p:pic>
        <p:nvPicPr>
          <p:cNvPr id="5128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48637" y="81245"/>
            <a:ext cx="2015729" cy="2509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  <p:bldP spid="7173" grpId="0"/>
      <p:bldP spid="7174" grpId="0"/>
      <p:bldP spid="7175" grpId="0"/>
      <p:bldP spid="71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8195" name="Rectangle 10"/>
          <p:cNvSpPr>
            <a:spLocks noChangeArrowheads="1"/>
          </p:cNvSpPr>
          <p:nvPr/>
        </p:nvSpPr>
        <p:spPr bwMode="auto">
          <a:xfrm>
            <a:off x="420291" y="1419182"/>
            <a:ext cx="2316660" cy="6001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put   </a:t>
            </a:r>
            <a:r>
              <a:rPr lang="en-US" altLang="zh-CN" sz="3600" b="1" dirty="0">
                <a:latin typeface="Times New Roman" panose="02020603050405020304" pitchFamily="18" charset="0"/>
              </a:rPr>
              <a:t>[</a:t>
            </a:r>
            <a:r>
              <a:rPr lang="en-US" altLang="zh-CN" sz="3600" b="1" dirty="0" err="1">
                <a:latin typeface="Times New Roman" panose="02020603050405020304" pitchFamily="18" charset="0"/>
              </a:rPr>
              <a:t>pʊt</a:t>
            </a:r>
            <a:r>
              <a:rPr lang="en-US" altLang="zh-CN" sz="3600" b="1" dirty="0">
                <a:latin typeface="Times New Roman" panose="02020603050405020304" pitchFamily="18" charset="0"/>
              </a:rPr>
              <a:t>] </a:t>
            </a:r>
            <a:endParaRPr lang="en-US" altLang="zh-C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Rectangle 11"/>
          <p:cNvSpPr>
            <a:spLocks noChangeArrowheads="1"/>
          </p:cNvSpPr>
          <p:nvPr/>
        </p:nvSpPr>
        <p:spPr bwMode="auto">
          <a:xfrm>
            <a:off x="420291" y="2293353"/>
            <a:ext cx="5311069" cy="4770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zh-CN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作动词，表示把某物放在某处。</a:t>
            </a:r>
            <a:r>
              <a:rPr lang="zh-CN" altLang="zh-CN" sz="2800" dirty="0"/>
              <a:t> 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19088" y="2797567"/>
            <a:ext cx="8456161" cy="4770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He put the book on the table.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他把书放在桌子上。</a:t>
            </a:r>
            <a:r>
              <a:rPr lang="zh-CN" altLang="en-US" sz="2800" dirty="0"/>
              <a:t> </a:t>
            </a:r>
          </a:p>
        </p:txBody>
      </p:sp>
      <p:sp>
        <p:nvSpPr>
          <p:cNvPr id="8198" name="Rectangle 13"/>
          <p:cNvSpPr>
            <a:spLocks noChangeArrowheads="1"/>
          </p:cNvSpPr>
          <p:nvPr/>
        </p:nvSpPr>
        <p:spPr bwMode="auto">
          <a:xfrm>
            <a:off x="319087" y="3556700"/>
            <a:ext cx="7067961" cy="4462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zh-CN" altLang="en-US" sz="26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600" dirty="0">
                <a:latin typeface="Times New Roman" panose="02020603050405020304" pitchFamily="18" charset="0"/>
              </a:rPr>
              <a:t>汉译英：把葡萄放进嘴里</a:t>
            </a:r>
            <a:r>
              <a:rPr lang="en-US" altLang="zh-CN" sz="2600" dirty="0">
                <a:latin typeface="Arial Unicode MS" pitchFamily="34" charset="-122"/>
                <a:ea typeface="宋体" panose="02010600030101010101" pitchFamily="2" charset="-122"/>
              </a:rPr>
              <a:t>____________</a:t>
            </a:r>
            <a:r>
              <a:rPr lang="en-US" altLang="zh-CN" sz="2600" dirty="0"/>
              <a:t> </a:t>
            </a:r>
          </a:p>
        </p:txBody>
      </p:sp>
      <p:sp>
        <p:nvSpPr>
          <p:cNvPr id="8199" name="Rectangle 14"/>
          <p:cNvSpPr>
            <a:spLocks noChangeArrowheads="1"/>
          </p:cNvSpPr>
          <p:nvPr/>
        </p:nvSpPr>
        <p:spPr bwMode="auto">
          <a:xfrm>
            <a:off x="5428655" y="3462552"/>
            <a:ext cx="3701654" cy="4154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put the grapes in the mouth.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51" name="Rectangle 15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endParaRPr lang="zh-CN" altLang="en-US"/>
          </a:p>
        </p:txBody>
      </p:sp>
      <p:sp>
        <p:nvSpPr>
          <p:cNvPr id="8201" name="矩形 8"/>
          <p:cNvSpPr>
            <a:spLocks noChangeArrowheads="1"/>
          </p:cNvSpPr>
          <p:nvPr/>
        </p:nvSpPr>
        <p:spPr bwMode="auto">
          <a:xfrm>
            <a:off x="420291" y="4228799"/>
            <a:ext cx="8723709" cy="206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拓展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：作动词，意为“写，记”。   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ll put it in my diary.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我将会把它记在我的日记本里。        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put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sth.back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为固定词组，意为“把某物放回原处”。    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please put the books back on the shelf.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请把书放回原处。      </a:t>
            </a: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3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59235" y="67707"/>
            <a:ext cx="2362131" cy="231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 animBg="1"/>
      <p:bldP spid="8198" grpId="0" animBg="1"/>
      <p:bldP spid="8199" grpId="0" animBg="1"/>
      <p:bldP spid="8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20304" y="558800"/>
            <a:ext cx="1544240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Words</a:t>
            </a:r>
          </a:p>
        </p:txBody>
      </p:sp>
      <p:sp>
        <p:nvSpPr>
          <p:cNvPr id="9219" name="Rectangle 9"/>
          <p:cNvSpPr>
            <a:spLocks noChangeArrowheads="1"/>
          </p:cNvSpPr>
          <p:nvPr/>
        </p:nvSpPr>
        <p:spPr bwMode="auto">
          <a:xfrm>
            <a:off x="277416" y="1719220"/>
            <a:ext cx="1774845" cy="60016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 lot of</a:t>
            </a:r>
            <a:r>
              <a:rPr lang="en-US" altLang="zh-CN" sz="3600" dirty="0">
                <a:latin typeface="Times New Roman" panose="02020603050405020304" pitchFamily="18" charset="0"/>
              </a:rPr>
              <a:t> </a:t>
            </a:r>
            <a:endParaRPr lang="en-US" altLang="zh-C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10"/>
          <p:cNvSpPr>
            <a:spLocks noChangeArrowheads="1"/>
          </p:cNvSpPr>
          <p:nvPr/>
        </p:nvSpPr>
        <p:spPr bwMode="auto">
          <a:xfrm>
            <a:off x="586979" y="2514814"/>
            <a:ext cx="7842211" cy="4154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 lot of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为固定词组，意为“许多”；同义词组：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lots of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zh-CN" altLang="en-US" sz="2400" dirty="0"/>
              <a:t> </a:t>
            </a:r>
          </a:p>
        </p:txBody>
      </p:sp>
      <p:sp>
        <p:nvSpPr>
          <p:cNvPr id="9221" name="Rectangle 11"/>
          <p:cNvSpPr>
            <a:spLocks noChangeArrowheads="1"/>
          </p:cNvSpPr>
          <p:nvPr/>
        </p:nvSpPr>
        <p:spPr bwMode="auto">
          <a:xfrm>
            <a:off x="586978" y="3198185"/>
            <a:ext cx="8151590" cy="108869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There are a lot of people in the street.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街上有许多人。        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        There is much milk in the bottle.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在杯子里有许多牛奶。</a:t>
            </a:r>
            <a:r>
              <a:rPr lang="zh-CN" altLang="en-US" sz="2400">
                <a:latin typeface="Times New Roman" panose="02020603050405020304" pitchFamily="18" charset="0"/>
              </a:rPr>
              <a:t> 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2" name="Rectangle 12"/>
          <p:cNvSpPr>
            <a:spLocks noChangeArrowheads="1"/>
          </p:cNvSpPr>
          <p:nvPr/>
        </p:nvSpPr>
        <p:spPr bwMode="auto">
          <a:xfrm>
            <a:off x="277416" y="4624789"/>
            <a:ext cx="8866584" cy="198515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bIns="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单项选择：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</a:t>
            </a:r>
            <a:r>
              <a:rPr lang="zh-CN" altLang="zh-CN" sz="2800" dirty="0">
                <a:latin typeface="Times New Roman" panose="02020603050405020304" pitchFamily="18" charset="0"/>
              </a:rPr>
              <a:t>（ ）</a:t>
            </a:r>
            <a:r>
              <a:rPr lang="en-US" altLang="zh-CN" sz="2800" dirty="0">
                <a:latin typeface="Times New Roman" panose="02020603050405020304" pitchFamily="18" charset="0"/>
              </a:rPr>
              <a:t>There are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_____</a:t>
            </a:r>
            <a:r>
              <a:rPr lang="en-US" altLang="zh-CN" sz="2800" dirty="0">
                <a:latin typeface="Times New Roman" panose="02020603050405020304" pitchFamily="18" charset="0"/>
              </a:rPr>
              <a:t>birds in the tree.                    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A. a lot of       B. much</a:t>
            </a:r>
            <a:r>
              <a:rPr lang="en-US" altLang="zh-CN" sz="2800" dirty="0"/>
              <a:t> </a:t>
            </a:r>
          </a:p>
        </p:txBody>
      </p:sp>
      <p:sp>
        <p:nvSpPr>
          <p:cNvPr id="7174" name="Rectangle 13"/>
          <p:cNvSpPr>
            <a:spLocks noChangeArrowheads="1"/>
          </p:cNvSpPr>
          <p:nvPr/>
        </p:nvSpPr>
        <p:spPr bwMode="auto">
          <a:xfrm>
            <a:off x="208360" y="3670950"/>
            <a:ext cx="184731" cy="2923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endParaRPr lang="en-US" altLang="zh-CN" sz="1600"/>
          </a:p>
        </p:txBody>
      </p:sp>
      <p:sp>
        <p:nvSpPr>
          <p:cNvPr id="7175" name="Rectangle 15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endParaRPr lang="zh-CN" altLang="en-US"/>
          </a:p>
        </p:txBody>
      </p:sp>
      <p:sp>
        <p:nvSpPr>
          <p:cNvPr id="9226" name="矩形 9"/>
          <p:cNvSpPr>
            <a:spLocks noChangeArrowheads="1"/>
          </p:cNvSpPr>
          <p:nvPr/>
        </p:nvSpPr>
        <p:spPr bwMode="auto">
          <a:xfrm>
            <a:off x="1806039" y="5365332"/>
            <a:ext cx="4924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717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66385" y="0"/>
            <a:ext cx="1877615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  <p:bldP spid="9220" grpId="0" animBg="1"/>
      <p:bldP spid="9221" grpId="0" animBg="1"/>
      <p:bldP spid="9222" grpId="0" animBg="1"/>
      <p:bldP spid="9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2674144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0243" name="矩形 1"/>
          <p:cNvSpPr>
            <a:spLocks noChangeArrowheads="1"/>
          </p:cNvSpPr>
          <p:nvPr/>
        </p:nvSpPr>
        <p:spPr bwMode="auto">
          <a:xfrm>
            <a:off x="305990" y="1266826"/>
            <a:ext cx="883800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Let me show you around our house.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</a:t>
            </a:r>
            <a:r>
              <a:rPr lang="zh-CN" altLang="zh-CN" sz="3600" b="1" dirty="0"/>
              <a:t>让我带你们看看我们房子周围。</a:t>
            </a:r>
            <a:endParaRPr lang="zh-CN" altLang="zh-CN" sz="3600" dirty="0"/>
          </a:p>
        </p:txBody>
      </p:sp>
      <p:sp>
        <p:nvSpPr>
          <p:cNvPr id="10244" name="矩形 2"/>
          <p:cNvSpPr>
            <a:spLocks noChangeArrowheads="1"/>
          </p:cNvSpPr>
          <p:nvPr/>
        </p:nvSpPr>
        <p:spPr bwMode="auto">
          <a:xfrm>
            <a:off x="1064419" y="3316289"/>
            <a:ext cx="75841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zh-CN" sz="2800" dirty="0"/>
              <a:t>让某人干某事：</a:t>
            </a:r>
            <a:r>
              <a:rPr lang="en-US" altLang="zh-CN" sz="2800" dirty="0">
                <a:latin typeface="Times New Roman" panose="02020603050405020304" pitchFamily="18" charset="0"/>
              </a:rPr>
              <a:t>let </a:t>
            </a:r>
            <a:r>
              <a:rPr lang="en-US" altLang="zh-CN" sz="2800" dirty="0" err="1">
                <a:latin typeface="Times New Roman" panose="02020603050405020304" pitchFamily="18" charset="0"/>
              </a:rPr>
              <a:t>sb</a:t>
            </a:r>
            <a:r>
              <a:rPr lang="en-US" altLang="zh-CN" sz="2800" dirty="0">
                <a:latin typeface="Times New Roman" panose="02020603050405020304" pitchFamily="18" charset="0"/>
              </a:rPr>
              <a:t> do </a:t>
            </a:r>
            <a:r>
              <a:rPr lang="en-US" altLang="zh-CN" sz="2800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dirty="0"/>
              <a:t>(</a:t>
            </a:r>
            <a:r>
              <a:rPr lang="zh-CN" altLang="zh-CN" sz="2800" dirty="0"/>
              <a:t>其中</a:t>
            </a:r>
            <a:r>
              <a:rPr lang="en-US" altLang="zh-CN" sz="2800" dirty="0" err="1">
                <a:latin typeface="Times New Roman" panose="02020603050405020304" pitchFamily="18" charset="0"/>
              </a:rPr>
              <a:t>sb</a:t>
            </a:r>
            <a:r>
              <a:rPr lang="zh-CN" altLang="zh-CN" sz="2800" dirty="0"/>
              <a:t>应该用宾格</a:t>
            </a:r>
            <a:r>
              <a:rPr lang="en-US" altLang="zh-CN" sz="2800" dirty="0"/>
              <a:t>)</a:t>
            </a:r>
            <a:endParaRPr lang="zh-CN" altLang="zh-CN" sz="2800" dirty="0"/>
          </a:p>
        </p:txBody>
      </p:sp>
      <p:sp>
        <p:nvSpPr>
          <p:cNvPr id="10245" name="矩形 3"/>
          <p:cNvSpPr>
            <a:spLocks noChangeArrowheads="1"/>
          </p:cNvSpPr>
          <p:nvPr/>
        </p:nvSpPr>
        <p:spPr bwMode="auto">
          <a:xfrm>
            <a:off x="1166812" y="4048126"/>
            <a:ext cx="57358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 err="1"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latin typeface="Times New Roman" panose="02020603050405020304" pitchFamily="18" charset="0"/>
              </a:rPr>
              <a:t>Let me help you.   </a:t>
            </a:r>
            <a:r>
              <a:rPr lang="zh-CN" altLang="zh-CN" sz="2800" dirty="0">
                <a:latin typeface="Times New Roman" panose="02020603050405020304" pitchFamily="18" charset="0"/>
              </a:rPr>
              <a:t>让我来帮助你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6" name="矩形 4"/>
          <p:cNvSpPr>
            <a:spLocks noChangeArrowheads="1"/>
          </p:cNvSpPr>
          <p:nvPr/>
        </p:nvSpPr>
        <p:spPr bwMode="auto">
          <a:xfrm>
            <a:off x="164123" y="4989513"/>
            <a:ext cx="752621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800" dirty="0"/>
              <a:t>【实践】</a:t>
            </a:r>
            <a:r>
              <a:rPr lang="en-US" altLang="zh-CN" sz="2800" dirty="0"/>
              <a:t>(1) </a:t>
            </a:r>
            <a:r>
              <a:rPr lang="en-US" altLang="zh-CN" sz="2800" dirty="0">
                <a:latin typeface="Times New Roman" panose="02020603050405020304" pitchFamily="18" charset="0"/>
              </a:rPr>
              <a:t>Let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_____ </a:t>
            </a:r>
            <a:r>
              <a:rPr lang="en-US" altLang="zh-CN" sz="2800" dirty="0">
                <a:latin typeface="Times New Roman" panose="02020603050405020304" pitchFamily="18" charset="0"/>
              </a:rPr>
              <a:t>(I) do the homework..</a:t>
            </a:r>
            <a:endParaRPr lang="zh-CN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(2) Let’s 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_____(</a:t>
            </a:r>
            <a:r>
              <a:rPr lang="en-US" altLang="zh-CN" sz="2800" dirty="0">
                <a:latin typeface="Times New Roman" panose="02020603050405020304" pitchFamily="18" charset="0"/>
              </a:rPr>
              <a:t>play) football together.</a:t>
            </a:r>
            <a:endParaRPr lang="zh-CN" altLang="zh-C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7" name="矩形 5"/>
          <p:cNvSpPr>
            <a:spLocks noChangeArrowheads="1"/>
          </p:cNvSpPr>
          <p:nvPr/>
        </p:nvSpPr>
        <p:spPr bwMode="auto">
          <a:xfrm>
            <a:off x="2765822" y="5121275"/>
            <a:ext cx="8875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me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44397" y="4571346"/>
            <a:ext cx="1899603" cy="2286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5"/>
          <p:cNvSpPr>
            <a:spLocks noChangeArrowheads="1"/>
          </p:cNvSpPr>
          <p:nvPr/>
        </p:nvSpPr>
        <p:spPr bwMode="auto">
          <a:xfrm>
            <a:off x="2851548" y="5722939"/>
            <a:ext cx="80182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play</a:t>
            </a:r>
            <a:endParaRPr lang="zh-CN" altLang="zh-C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  <p:bldP spid="1024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>
            <a:spLocks noChangeArrowheads="1"/>
          </p:cNvSpPr>
          <p:nvPr/>
        </p:nvSpPr>
        <p:spPr bwMode="auto">
          <a:xfrm>
            <a:off x="0" y="1280576"/>
            <a:ext cx="8293894" cy="557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zh-CN" sz="2000" dirty="0"/>
              <a:t>【拓展】及物动词</a:t>
            </a:r>
            <a:r>
              <a:rPr lang="en-US" altLang="zh-CN" sz="2000" dirty="0"/>
              <a:t> </a:t>
            </a:r>
            <a:r>
              <a:rPr lang="en-US" altLang="zh-CN" sz="2000" dirty="0" err="1">
                <a:latin typeface="Times New Roman" panose="02020603050405020304" pitchFamily="18" charset="0"/>
              </a:rPr>
              <a:t>vt.</a:t>
            </a:r>
            <a:r>
              <a:rPr lang="en-US" altLang="zh-CN" sz="2000" dirty="0">
                <a:latin typeface="Times New Roman" panose="02020603050405020304" pitchFamily="18" charset="0"/>
              </a:rPr>
              <a:t> </a:t>
            </a:r>
            <a:endParaRPr lang="zh-CN" altLang="zh-CN" sz="20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 </a:t>
            </a:r>
            <a:r>
              <a:rPr lang="zh-CN" altLang="zh-CN" sz="2000" dirty="0"/>
              <a:t>（</a:t>
            </a:r>
            <a:r>
              <a:rPr lang="en-US" altLang="zh-CN" sz="2000" dirty="0"/>
              <a:t>1</a:t>
            </a:r>
            <a:r>
              <a:rPr lang="zh-CN" altLang="zh-CN" sz="2000" dirty="0"/>
              <a:t>）</a:t>
            </a:r>
            <a:r>
              <a:rPr lang="en-US" altLang="zh-CN" sz="2000" dirty="0"/>
              <a:t>(</a:t>
            </a:r>
            <a:r>
              <a:rPr lang="zh-CN" altLang="zh-CN" sz="2000" dirty="0"/>
              <a:t>通常不用被动式</a:t>
            </a:r>
            <a:r>
              <a:rPr lang="en-US" altLang="zh-CN" sz="2000" dirty="0"/>
              <a:t>)</a:t>
            </a:r>
            <a:r>
              <a:rPr lang="zh-CN" altLang="zh-CN" sz="2000" dirty="0"/>
              <a:t>允许</a:t>
            </a:r>
            <a:r>
              <a:rPr lang="en-US" altLang="zh-CN" sz="2000" dirty="0"/>
              <a:t>,</a:t>
            </a:r>
            <a:r>
              <a:rPr lang="zh-CN" altLang="zh-CN" sz="2000" dirty="0"/>
              <a:t>让；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</a:t>
            </a:r>
            <a:r>
              <a:rPr lang="zh-CN" altLang="zh-CN" sz="2000" dirty="0"/>
              <a:t>例如： </a:t>
            </a:r>
            <a:r>
              <a:rPr lang="en-US" altLang="zh-CN" sz="2000" dirty="0">
                <a:latin typeface="Times New Roman" panose="02020603050405020304" pitchFamily="18" charset="0"/>
              </a:rPr>
              <a:t>She would not let the child do it.  </a:t>
            </a:r>
            <a:r>
              <a:rPr lang="zh-CN" altLang="zh-CN" sz="2000" dirty="0"/>
              <a:t>她不会让孩子做这事的。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 </a:t>
            </a:r>
            <a:r>
              <a:rPr lang="zh-CN" altLang="zh-CN" sz="2000" dirty="0"/>
              <a:t>（</a:t>
            </a:r>
            <a:r>
              <a:rPr lang="en-US" altLang="zh-CN" sz="2000" dirty="0"/>
              <a:t>2</a:t>
            </a:r>
            <a:r>
              <a:rPr lang="zh-CN" altLang="zh-CN" sz="2000" dirty="0"/>
              <a:t>）</a:t>
            </a:r>
            <a:r>
              <a:rPr lang="en-US" altLang="zh-CN" sz="2000" dirty="0"/>
              <a:t>(</a:t>
            </a:r>
            <a:r>
              <a:rPr lang="zh-CN" altLang="zh-CN" sz="2000" dirty="0"/>
              <a:t>用于祈使句</a:t>
            </a:r>
            <a:r>
              <a:rPr lang="en-US" altLang="zh-CN" sz="2000" dirty="0"/>
              <a:t>,</a:t>
            </a:r>
            <a:r>
              <a:rPr lang="zh-CN" altLang="zh-CN" sz="2000" dirty="0"/>
              <a:t>表示建议、请求、命令等</a:t>
            </a:r>
            <a:r>
              <a:rPr lang="en-US" altLang="zh-CN" sz="2000" dirty="0"/>
              <a:t>)</a:t>
            </a:r>
            <a:r>
              <a:rPr lang="zh-CN" altLang="zh-CN" sz="2000" dirty="0"/>
              <a:t>让；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</a:t>
            </a:r>
            <a:r>
              <a:rPr lang="zh-CN" altLang="zh-CN" sz="2000" dirty="0"/>
              <a:t>例如： </a:t>
            </a:r>
            <a:r>
              <a:rPr lang="en-US" altLang="zh-CN" sz="2000" dirty="0">
                <a:latin typeface="Times New Roman" panose="02020603050405020304" pitchFamily="18" charset="0"/>
              </a:rPr>
              <a:t>Let us go</a:t>
            </a:r>
            <a:r>
              <a:rPr lang="en-US" altLang="zh-CN" sz="2000" dirty="0"/>
              <a:t>. </a:t>
            </a:r>
            <a:r>
              <a:rPr lang="zh-CN" altLang="zh-CN" sz="2000" dirty="0"/>
              <a:t>我们走吧。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 </a:t>
            </a:r>
            <a:r>
              <a:rPr lang="zh-CN" altLang="zh-CN" sz="2000" dirty="0"/>
              <a:t>（</a:t>
            </a:r>
            <a:r>
              <a:rPr lang="en-US" altLang="zh-CN" sz="2000" dirty="0"/>
              <a:t>3</a:t>
            </a:r>
            <a:r>
              <a:rPr lang="zh-CN" altLang="zh-CN" sz="2000" dirty="0"/>
              <a:t>）出租</a:t>
            </a:r>
            <a:r>
              <a:rPr lang="en-US" altLang="zh-CN" sz="2000" dirty="0"/>
              <a:t>,</a:t>
            </a:r>
            <a:r>
              <a:rPr lang="zh-CN" altLang="zh-CN" sz="2000" dirty="0"/>
              <a:t>租给；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</a:t>
            </a:r>
            <a:r>
              <a:rPr lang="zh-CN" altLang="zh-CN" sz="2000" dirty="0"/>
              <a:t>例如：</a:t>
            </a:r>
            <a:r>
              <a:rPr lang="en-US" altLang="zh-CN" sz="2000" dirty="0">
                <a:latin typeface="Times New Roman" panose="02020603050405020304" pitchFamily="18" charset="0"/>
              </a:rPr>
              <a:t>Mrs. White let me a room</a:t>
            </a:r>
            <a:r>
              <a:rPr lang="en-US" altLang="zh-CN" sz="2000" dirty="0"/>
              <a:t>. </a:t>
            </a:r>
            <a:r>
              <a:rPr lang="zh-CN" altLang="zh-CN" sz="2000" dirty="0"/>
              <a:t>怀特太太租给我一间房间。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   ( 4 )  (</a:t>
            </a:r>
            <a:r>
              <a:rPr lang="zh-CN" altLang="zh-CN" sz="2000" dirty="0"/>
              <a:t>用于祈使句</a:t>
            </a:r>
            <a:r>
              <a:rPr lang="en-US" altLang="zh-CN" sz="2000" dirty="0"/>
              <a:t>)</a:t>
            </a:r>
            <a:r>
              <a:rPr lang="zh-CN" altLang="zh-CN" sz="2000" dirty="0"/>
              <a:t>假设</a:t>
            </a:r>
            <a:r>
              <a:rPr lang="en-US" altLang="zh-CN" sz="2000" dirty="0"/>
              <a:t>;</a:t>
            </a:r>
            <a:r>
              <a:rPr lang="zh-CN" altLang="zh-CN" sz="2000" dirty="0"/>
              <a:t>即使；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</a:t>
            </a:r>
            <a:r>
              <a:rPr lang="zh-CN" altLang="zh-CN" sz="2000" dirty="0"/>
              <a:t>例如：</a:t>
            </a:r>
            <a:r>
              <a:rPr lang="en-US" altLang="zh-CN" sz="2000" dirty="0">
                <a:latin typeface="Times New Roman" panose="02020603050405020304" pitchFamily="18" charset="0"/>
              </a:rPr>
              <a:t>Let the two lines be parallel. </a:t>
            </a:r>
            <a:r>
              <a:rPr lang="zh-CN" altLang="zh-CN" sz="2000" dirty="0"/>
              <a:t>假设这两条线平行。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  </a:t>
            </a:r>
            <a:r>
              <a:rPr lang="zh-CN" altLang="zh-CN" sz="2000" dirty="0"/>
              <a:t>（</a:t>
            </a:r>
            <a:r>
              <a:rPr lang="en-US" altLang="zh-CN" sz="2000" dirty="0"/>
              <a:t>5</a:t>
            </a:r>
            <a:r>
              <a:rPr lang="zh-CN" altLang="zh-CN" sz="2000" dirty="0"/>
              <a:t>） 使流出</a:t>
            </a:r>
            <a:r>
              <a:rPr lang="en-US" altLang="zh-CN" sz="2000" dirty="0"/>
              <a:t>;</a:t>
            </a:r>
            <a:r>
              <a:rPr lang="zh-CN" altLang="zh-CN" sz="2000" dirty="0"/>
              <a:t>让</a:t>
            </a:r>
            <a:r>
              <a:rPr lang="en-US" altLang="zh-CN" sz="2000" dirty="0"/>
              <a:t>...</a:t>
            </a:r>
            <a:r>
              <a:rPr lang="zh-CN" altLang="zh-CN" sz="2000" dirty="0"/>
              <a:t>进入；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/>
              <a:t>          </a:t>
            </a:r>
            <a:r>
              <a:rPr lang="zh-CN" altLang="zh-CN" sz="2000" dirty="0"/>
              <a:t>例如：</a:t>
            </a:r>
            <a:r>
              <a:rPr lang="en-US" altLang="zh-CN" sz="2000" dirty="0">
                <a:latin typeface="Times New Roman" panose="02020603050405020304" pitchFamily="18" charset="0"/>
              </a:rPr>
              <a:t>Doctors used to let blood from people to lessen a fever.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                       </a:t>
            </a:r>
            <a:r>
              <a:rPr lang="zh-CN" altLang="zh-CN" sz="2000" dirty="0"/>
              <a:t>过去医生放血减轻热度。</a:t>
            </a:r>
          </a:p>
        </p:txBody>
      </p:sp>
      <p:sp>
        <p:nvSpPr>
          <p:cNvPr id="9218" name="标题 1"/>
          <p:cNvSpPr txBox="1">
            <a:spLocks noChangeArrowheads="1"/>
          </p:cNvSpPr>
          <p:nvPr/>
        </p:nvSpPr>
        <p:spPr bwMode="auto">
          <a:xfrm>
            <a:off x="177404" y="574675"/>
            <a:ext cx="3175396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pic>
        <p:nvPicPr>
          <p:cNvPr id="9219" name="图片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11059" y="4161691"/>
            <a:ext cx="1750343" cy="269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507581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238125" y="1287463"/>
            <a:ext cx="8905875" cy="1481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They see a lot of books and toys on the floor.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zh-CN" sz="3200" b="1" dirty="0"/>
              <a:t>他们看到了在地上有许多的书和玩具。</a:t>
            </a:r>
            <a:endParaRPr lang="zh-CN" altLang="en-US" sz="3200" dirty="0"/>
          </a:p>
        </p:txBody>
      </p: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509588" y="3191089"/>
            <a:ext cx="7920758" cy="4154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see sb. doing sth.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为固定词组，意为看见某人正在做某事。</a:t>
            </a:r>
            <a:r>
              <a:rPr lang="zh-CN" altLang="en-US" sz="2400"/>
              <a:t> </a:t>
            </a:r>
          </a:p>
        </p:txBody>
      </p:sp>
      <p:sp>
        <p:nvSpPr>
          <p:cNvPr id="11269" name="Rectangle 11"/>
          <p:cNvSpPr>
            <a:spLocks noChangeArrowheads="1"/>
          </p:cNvSpPr>
          <p:nvPr/>
        </p:nvSpPr>
        <p:spPr bwMode="auto">
          <a:xfrm>
            <a:off x="509588" y="3924689"/>
            <a:ext cx="6973384" cy="10882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</a:rPr>
              <a:t>Our teacher sees some girls swimming in the lake.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       我们老师看见一些女孩在湖里游泳。</a:t>
            </a:r>
            <a:r>
              <a:rPr lang="zh-CN" altLang="en-US" sz="2400"/>
              <a:t> </a:t>
            </a:r>
          </a:p>
        </p:txBody>
      </p:sp>
      <p:sp>
        <p:nvSpPr>
          <p:cNvPr id="11270" name="Rectangle 12"/>
          <p:cNvSpPr>
            <a:spLocks noChangeArrowheads="1"/>
          </p:cNvSpPr>
          <p:nvPr/>
        </p:nvSpPr>
        <p:spPr bwMode="auto">
          <a:xfrm>
            <a:off x="238125" y="5450276"/>
            <a:ext cx="8542723" cy="108824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4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4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400" dirty="0">
                <a:latin typeface="Times New Roman" panose="02020603050405020304" pitchFamily="18" charset="0"/>
              </a:rPr>
              <a:t>                He sees some horses________</a:t>
            </a:r>
            <a:r>
              <a:rPr lang="zh-CN" altLang="en-US" sz="2400" dirty="0">
                <a:latin typeface="Times New Roman" panose="02020603050405020304" pitchFamily="18" charset="0"/>
              </a:rPr>
              <a:t>（</a:t>
            </a:r>
            <a:r>
              <a:rPr lang="en-US" altLang="zh-CN" sz="2400" dirty="0">
                <a:latin typeface="Times New Roman" panose="02020603050405020304" pitchFamily="18" charset="0"/>
              </a:rPr>
              <a:t>run</a:t>
            </a:r>
            <a:r>
              <a:rPr lang="zh-CN" altLang="en-US" sz="2400" dirty="0">
                <a:latin typeface="Times New Roman" panose="02020603050405020304" pitchFamily="18" charset="0"/>
              </a:rPr>
              <a:t>）</a:t>
            </a:r>
            <a:r>
              <a:rPr lang="en-US" altLang="zh-CN" sz="2400" dirty="0">
                <a:latin typeface="Times New Roman" panose="02020603050405020304" pitchFamily="18" charset="0"/>
              </a:rPr>
              <a:t>in the playground.</a:t>
            </a:r>
            <a:r>
              <a:rPr lang="en-US" altLang="zh-CN" sz="2400" dirty="0"/>
              <a:t> </a:t>
            </a:r>
          </a:p>
        </p:txBody>
      </p:sp>
      <p:sp>
        <p:nvSpPr>
          <p:cNvPr id="11271" name="Rectangle 13"/>
          <p:cNvSpPr>
            <a:spLocks noChangeArrowheads="1"/>
          </p:cNvSpPr>
          <p:nvPr/>
        </p:nvSpPr>
        <p:spPr bwMode="auto">
          <a:xfrm>
            <a:off x="4279979" y="6101374"/>
            <a:ext cx="1051891" cy="35394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running</a:t>
            </a:r>
            <a:r>
              <a:rPr lang="en-US" altLang="zh-CN" sz="200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0247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36644" y="3739662"/>
            <a:ext cx="1707356" cy="22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animBg="1"/>
      <p:bldP spid="11269" grpId="0" animBg="1"/>
      <p:bldP spid="11270" grpId="0" animBg="1"/>
      <p:bldP spid="112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标题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77404" y="574675"/>
            <a:ext cx="3515365" cy="48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 sz="3200" b="1" smtClean="0">
                <a:solidFill>
                  <a:schemeClr val="bg1"/>
                </a:solidFill>
                <a:latin typeface="微软雅黑" panose="020B0503020204020204" pitchFamily="34" charset="-122"/>
              </a:rPr>
              <a:t>Expressions</a:t>
            </a:r>
          </a:p>
        </p:txBody>
      </p:sp>
      <p:sp>
        <p:nvSpPr>
          <p:cNvPr id="12291" name="矩形 7"/>
          <p:cNvSpPr>
            <a:spLocks noChangeArrowheads="1"/>
          </p:cNvSpPr>
          <p:nvPr/>
        </p:nvSpPr>
        <p:spPr bwMode="auto">
          <a:xfrm>
            <a:off x="115124" y="1259760"/>
            <a:ext cx="6571799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Tina’s friends come to see her. 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/>
              <a:t>     </a:t>
            </a:r>
            <a:r>
              <a:rPr lang="zh-CN" altLang="zh-CN" sz="3600" b="1" dirty="0"/>
              <a:t>缇娜的朋友们来看她。</a:t>
            </a:r>
            <a:endParaRPr lang="zh-CN" altLang="zh-CN" sz="3600" dirty="0"/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847725" y="3001561"/>
            <a:ext cx="7681911" cy="477054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固定词组：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come to do </a:t>
            </a: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意为“来做某事”。</a:t>
            </a:r>
            <a:r>
              <a:rPr lang="zh-CN" altLang="en-US" sz="2800" dirty="0"/>
              <a:t> 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847725" y="3609694"/>
            <a:ext cx="6577442" cy="13388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Lily comes to visit her uncle in Beijing.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zh-CN" altLang="en-US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丽丽来拜访她北京的叔叔。</a:t>
            </a:r>
            <a:r>
              <a:rPr lang="zh-CN" altLang="en-US" sz="2800" dirty="0"/>
              <a:t> </a:t>
            </a:r>
          </a:p>
        </p:txBody>
      </p:sp>
      <p:sp>
        <p:nvSpPr>
          <p:cNvPr id="12294" name="Rectangle 3"/>
          <p:cNvSpPr>
            <a:spLocks noChangeArrowheads="1"/>
          </p:cNvSpPr>
          <p:nvPr/>
        </p:nvSpPr>
        <p:spPr bwMode="auto">
          <a:xfrm>
            <a:off x="598885" y="5041619"/>
            <a:ext cx="7826181" cy="13388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zh-CN" altLang="en-US" sz="2800" dirty="0">
                <a:latin typeface="Times New Roman" panose="02020603050405020304" pitchFamily="18" charset="0"/>
              </a:rPr>
              <a:t>小练习：</a:t>
            </a:r>
            <a:r>
              <a:rPr lang="zh-CN" altLang="zh-CN" sz="2800" dirty="0">
                <a:latin typeface="Times New Roman" panose="02020603050405020304" pitchFamily="18" charset="0"/>
              </a:rPr>
              <a:t>用所给词的适当形式填空：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</a:rPr>
              <a:t>                Please come ________</a:t>
            </a:r>
            <a:r>
              <a:rPr lang="zh-CN" altLang="en-US" sz="2800" dirty="0">
                <a:latin typeface="Times New Roman" panose="02020603050405020304" pitchFamily="18" charset="0"/>
              </a:rPr>
              <a:t>（</a:t>
            </a:r>
            <a:r>
              <a:rPr lang="en-US" altLang="zh-CN" sz="2800" dirty="0">
                <a:latin typeface="Times New Roman" panose="02020603050405020304" pitchFamily="18" charset="0"/>
              </a:rPr>
              <a:t>have</a:t>
            </a:r>
            <a:r>
              <a:rPr lang="zh-CN" altLang="en-US" sz="2800" dirty="0">
                <a:latin typeface="Times New Roman" panose="02020603050405020304" pitchFamily="18" charset="0"/>
              </a:rPr>
              <a:t>）</a:t>
            </a:r>
            <a:r>
              <a:rPr lang="en-US" altLang="zh-CN" sz="2800" dirty="0">
                <a:latin typeface="Times New Roman" panose="02020603050405020304" pitchFamily="18" charset="0"/>
              </a:rPr>
              <a:t>breakfast.</a:t>
            </a:r>
            <a:r>
              <a:rPr lang="en-US" altLang="zh-CN" sz="2800" dirty="0"/>
              <a:t> </a:t>
            </a:r>
          </a:p>
        </p:txBody>
      </p:sp>
      <p:sp>
        <p:nvSpPr>
          <p:cNvPr id="12295" name="Rectangle 4"/>
          <p:cNvSpPr>
            <a:spLocks noChangeArrowheads="1"/>
          </p:cNvSpPr>
          <p:nvPr/>
        </p:nvSpPr>
        <p:spPr bwMode="auto">
          <a:xfrm>
            <a:off x="4136446" y="5889536"/>
            <a:ext cx="1165704" cy="4154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pPr eaLnBrk="0" hangingPunct="0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to have</a:t>
            </a:r>
            <a:r>
              <a:rPr lang="en-US" altLang="zh-CN" sz="24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1271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97303" y="67670"/>
            <a:ext cx="2627710" cy="2312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animBg="1"/>
      <p:bldP spid="12293" grpId="0" animBg="1"/>
      <p:bldP spid="12294" grpId="0" animBg="1"/>
      <p:bldP spid="12295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3_Office 主题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3_Office 主题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3_Office 主题 1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5CBE7"/>
        </a:accent5>
        <a:accent6>
          <a:srgbClr val="D771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1111</Words>
  <Application>Microsoft Office PowerPoint</Application>
  <PresentationFormat>全屏显示(4:3)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Arial Unicode MS</vt:lpstr>
      <vt:lpstr>宋体</vt:lpstr>
      <vt:lpstr>微软雅黑</vt:lpstr>
      <vt:lpstr>Arial</vt:lpstr>
      <vt:lpstr>Calibri</vt:lpstr>
      <vt:lpstr>Times New Roman</vt:lpstr>
      <vt:lpstr>WWW.2PPT.COM
</vt:lpstr>
      <vt:lpstr>Unit 2 </vt:lpstr>
      <vt:lpstr>Words</vt:lpstr>
      <vt:lpstr>Words</vt:lpstr>
      <vt:lpstr>Words</vt:lpstr>
      <vt:lpstr>Words</vt:lpstr>
      <vt:lpstr>Expressions</vt:lpstr>
      <vt:lpstr>PowerPoint 演示文稿</vt:lpstr>
      <vt:lpstr>Expressions</vt:lpstr>
      <vt:lpstr>Expressions</vt:lpstr>
      <vt:lpstr>Dialogue</vt:lpstr>
      <vt:lpstr>PowerPoint 演示文稿</vt:lpstr>
      <vt:lpstr>Summary</vt:lpstr>
      <vt:lpstr>Exercise</vt:lpstr>
      <vt:lpstr>PowerPoint 演示文稿</vt:lpstr>
      <vt:lpstr>Exercise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2014-11-28T08:03:00Z</dcterms:created>
  <dcterms:modified xsi:type="dcterms:W3CDTF">2023-01-16T21:51:05Z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C501734C242541D5B09A680B8B729CE2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