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310" r:id="rId4"/>
    <p:sldId id="306" r:id="rId5"/>
    <p:sldId id="311" r:id="rId6"/>
    <p:sldId id="312" r:id="rId7"/>
    <p:sldId id="280" r:id="rId8"/>
    <p:sldId id="287" r:id="rId9"/>
    <p:sldId id="288" r:id="rId10"/>
    <p:sldId id="298" r:id="rId11"/>
    <p:sldId id="289" r:id="rId12"/>
    <p:sldId id="305" r:id="rId13"/>
    <p:sldId id="313" r:id="rId14"/>
    <p:sldId id="304" r:id="rId15"/>
    <p:sldId id="271" r:id="rId16"/>
    <p:sldId id="272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认识平行四边形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8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4.emf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1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863592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863592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169325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169325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169325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63638"/>
            <a:ext cx="9144000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平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行四边形的认识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3096125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3076268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793068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793068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3076268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525719" y="494818"/>
            <a:ext cx="372922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平行四边形的初步认识</a:t>
            </a:r>
            <a:endParaRPr lang="zh-CN" altLang="en-US" sz="2800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 bwMode="auto">
          <a:xfrm>
            <a:off x="12961" y="411510"/>
            <a:ext cx="137294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182036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214539"/>
            <a:ext cx="245745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683568" y="1630804"/>
            <a:ext cx="720080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你能在下面的图形中找到平行四边形吗？画一画。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6753" y="2134862"/>
            <a:ext cx="2443163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531007"/>
            <a:ext cx="21717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9034" y="2594878"/>
            <a:ext cx="1085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9894" y="2596777"/>
            <a:ext cx="110013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059" y="3071218"/>
            <a:ext cx="190023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5294" y="2594547"/>
            <a:ext cx="16430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9777" y="3061684"/>
            <a:ext cx="19145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8278" y="2643760"/>
            <a:ext cx="1085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12160" y="2678608"/>
            <a:ext cx="108012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9259" y="2676674"/>
            <a:ext cx="190023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0632" y="2214539"/>
            <a:ext cx="16430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899259" y="2221110"/>
            <a:ext cx="1656184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47231" y="3143225"/>
            <a:ext cx="1908212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755576" y="1604609"/>
            <a:ext cx="66247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你能用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根同样长的小棒摆出平行四边形吗？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180673"/>
            <a:ext cx="2571750" cy="83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1084788" y="332957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546692" y="300556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2189844" y="300556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266898" y="332957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186652" y="367274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829803" y="367274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4391667" y="330771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853569" y="298370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5496721" y="298370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5573771" y="330771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4037118" y="386467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5219226" y="386467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5981333" y="359574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443235" y="327173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086388" y="327173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7828483" y="361866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083196" y="393891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726348" y="393891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739381" y="3287163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379341" y="3954343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组合 47"/>
          <p:cNvGrpSpPr/>
          <p:nvPr/>
        </p:nvGrpSpPr>
        <p:grpSpPr>
          <a:xfrm>
            <a:off x="4644008" y="2108665"/>
            <a:ext cx="2592288" cy="936104"/>
            <a:chOff x="5292080" y="3291830"/>
            <a:chExt cx="2592288" cy="936104"/>
          </a:xfrm>
        </p:grpSpPr>
        <p:sp>
          <p:nvSpPr>
            <p:cNvPr id="49" name="AutoShape 12"/>
            <p:cNvSpPr>
              <a:spLocks noChangeArrowheads="1"/>
            </p:cNvSpPr>
            <p:nvPr/>
          </p:nvSpPr>
          <p:spPr bwMode="auto">
            <a:xfrm flipV="1">
              <a:off x="5292080" y="3435846"/>
              <a:ext cx="2592288" cy="648072"/>
            </a:xfrm>
            <a:prstGeom prst="wedgeRoundRectCallout">
              <a:avLst>
                <a:gd name="adj1" fmla="val 56689"/>
                <a:gd name="adj2" fmla="val -13883"/>
                <a:gd name="adj3" fmla="val 16667"/>
              </a:avLst>
            </a:prstGeom>
            <a:solidFill>
              <a:srgbClr val="FFFFCC"/>
            </a:solidFill>
            <a:ln w="9525">
              <a:solidFill>
                <a:srgbClr val="FF660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1" name="标题 3"/>
            <p:cNvSpPr txBox="1">
              <a:spLocks noChangeArrowheads="1"/>
            </p:cNvSpPr>
            <p:nvPr/>
          </p:nvSpPr>
          <p:spPr>
            <a:xfrm>
              <a:off x="5292080" y="3291830"/>
              <a:ext cx="2592288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楷体_GB2312" pitchFamily="49" charset="-122"/>
                  <a:ea typeface="楷体_GB2312" pitchFamily="49" charset="-122"/>
                  <a:cs typeface="+mj-cs"/>
                </a:rPr>
                <a:t>用</a:t>
              </a:r>
              <a:r>
                <a:rPr kumimoji="0" lang="en-US" altLang="zh-CN" sz="2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8</a:t>
              </a:r>
              <a:r>
                <a:rPr kumimoji="0" lang="zh-CN" altLang="en-US" sz="2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楷体_GB2312" pitchFamily="49" charset="-122"/>
                  <a:cs typeface="Arial" panose="020B0604020202020204" pitchFamily="34" charset="0"/>
                </a:rPr>
                <a:t>根同样的小棒能摆出平行四边形吗？</a:t>
              </a:r>
              <a:endPara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endParaRPr>
            </a:p>
          </p:txBody>
        </p:sp>
      </p:grp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856469" y="316369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829088">
            <a:off x="3366886" y="2839689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3765">
            <a:off x="3455563" y="3216599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2598862" y="406382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501920" y="3720656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3101014" y="377355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090568" y="420784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733720" y="420784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611560" y="2355727"/>
            <a:ext cx="1080120" cy="37514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>
            <a:off x="2051720" y="2139703"/>
            <a:ext cx="792088" cy="72008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755576" y="1563638"/>
            <a:ext cx="66247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在平行四边形下面的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里画“  ”。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623448"/>
            <a:ext cx="324000" cy="28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395536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3131840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6084168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7452320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5904" y="3388474"/>
            <a:ext cx="324000" cy="28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平行四边形 42"/>
          <p:cNvSpPr/>
          <p:nvPr/>
        </p:nvSpPr>
        <p:spPr>
          <a:xfrm>
            <a:off x="3347864" y="2190747"/>
            <a:ext cx="936104" cy="656422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4644008" y="2055894"/>
            <a:ext cx="1008112" cy="875896"/>
            <a:chOff x="6948264" y="3745582"/>
            <a:chExt cx="1008112" cy="875896"/>
          </a:xfrm>
        </p:grpSpPr>
        <p:cxnSp>
          <p:nvCxnSpPr>
            <p:cNvPr id="45" name="直接连接符 44"/>
            <p:cNvCxnSpPr/>
            <p:nvPr/>
          </p:nvCxnSpPr>
          <p:spPr>
            <a:xfrm flipV="1">
              <a:off x="6948264" y="3745582"/>
              <a:ext cx="576064" cy="26632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7524328" y="3745582"/>
              <a:ext cx="432048" cy="77038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6948264" y="4515966"/>
              <a:ext cx="1008112" cy="10551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6948264" y="4011910"/>
              <a:ext cx="0" cy="60956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平行四边形 29"/>
          <p:cNvSpPr/>
          <p:nvPr/>
        </p:nvSpPr>
        <p:spPr>
          <a:xfrm flipH="1">
            <a:off x="5868144" y="2174459"/>
            <a:ext cx="1512168" cy="685323"/>
          </a:xfrm>
          <a:prstGeom prst="parallelogram">
            <a:avLst>
              <a:gd name="adj" fmla="val 7548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7740352" y="2014423"/>
            <a:ext cx="576064" cy="917369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1691680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4427984" y="3291830"/>
            <a:ext cx="115212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0248" y="3363838"/>
            <a:ext cx="324000" cy="28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3363838"/>
            <a:ext cx="324000" cy="28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3" grpId="0"/>
      <p:bldP spid="35" grpId="0"/>
      <p:bldP spid="36" grpId="0"/>
      <p:bldP spid="38" grpId="0"/>
      <p:bldP spid="39" grpId="0"/>
      <p:bldP spid="43" grpId="0" animBg="1"/>
      <p:bldP spid="30" grpId="0" animBg="1"/>
      <p:bldP spid="31" grpId="0" animBg="1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588" y="1700105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数一数，里面有几个三角形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1600" y="3795888"/>
            <a:ext cx="5917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0" name="Group 11"/>
          <p:cNvGrpSpPr/>
          <p:nvPr/>
        </p:nvGrpSpPr>
        <p:grpSpPr bwMode="auto">
          <a:xfrm>
            <a:off x="1395413" y="2580506"/>
            <a:ext cx="1523766" cy="927348"/>
            <a:chOff x="1674" y="8616"/>
            <a:chExt cx="1620" cy="780"/>
          </a:xfrm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>
              <a:off x="1674" y="8616"/>
              <a:ext cx="1620" cy="780"/>
            </a:xfrm>
            <a:prstGeom prst="parallelogram">
              <a:avLst>
                <a:gd name="adj" fmla="val 519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1674" y="8616"/>
              <a:ext cx="162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Group 14"/>
          <p:cNvGrpSpPr/>
          <p:nvPr/>
        </p:nvGrpSpPr>
        <p:grpSpPr bwMode="auto">
          <a:xfrm>
            <a:off x="4166220" y="2499744"/>
            <a:ext cx="2566020" cy="1008112"/>
            <a:chOff x="6174" y="8460"/>
            <a:chExt cx="2520" cy="1092"/>
          </a:xfrm>
        </p:grpSpPr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>
              <a:off x="6174" y="8460"/>
              <a:ext cx="2520" cy="1092"/>
            </a:xfrm>
            <a:prstGeom prst="triangle">
              <a:avLst>
                <a:gd name="adj" fmla="val 2440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6774" y="8460"/>
              <a:ext cx="18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6789" y="8460"/>
              <a:ext cx="90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395417" y="3795887"/>
            <a:ext cx="358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37855" y="3795888"/>
            <a:ext cx="358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0" grpId="0"/>
      <p:bldP spid="27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683568" y="1567284"/>
            <a:ext cx="50400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1115616" y="1607041"/>
            <a:ext cx="6624736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照样子用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根木条钉一个长方形框，再拉一拉，你有什么发现？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51" name="图片 50" descr="2-5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2502768"/>
            <a:ext cx="561975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1923680"/>
            <a:ext cx="59766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我们认识了平行四边形。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2499742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平行四边形有四条边，它相对的两条边是相等的。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3189" y="2139236"/>
            <a:ext cx="1002253" cy="1379205"/>
          </a:xfrm>
          <a:prstGeom prst="rect">
            <a:avLst/>
          </a:prstGeom>
        </p:spPr>
      </p:pic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2339971" y="2737559"/>
            <a:ext cx="3950271" cy="890473"/>
          </a:xfrm>
          <a:prstGeom prst="wedgeRoundRectCallout">
            <a:avLst>
              <a:gd name="adj1" fmla="val 57968"/>
              <a:gd name="adj2" fmla="val -31367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我认识的四边形有长方形、正方形，还有一些其他的四边形。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AutoShape 12"/>
          <p:cNvSpPr>
            <a:spLocks noChangeArrowheads="1"/>
          </p:cNvSpPr>
          <p:nvPr/>
        </p:nvSpPr>
        <p:spPr bwMode="auto">
          <a:xfrm rot="10800000" flipV="1">
            <a:off x="1979712" y="1386369"/>
            <a:ext cx="3835102" cy="643272"/>
          </a:xfrm>
          <a:prstGeom prst="wedgeRoundRectCallout">
            <a:avLst>
              <a:gd name="adj1" fmla="val 42639"/>
              <a:gd name="adj2" fmla="val 89012"/>
              <a:gd name="adj3" fmla="val 16667"/>
            </a:avLst>
          </a:prstGeom>
          <a:solidFill>
            <a:srgbClr val="FDD3F4"/>
          </a:solidFill>
          <a:ln w="9525">
            <a:solidFill>
              <a:srgbClr val="FF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你已经认识了哪些四边形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90105" y="2029643"/>
            <a:ext cx="622259" cy="1598389"/>
          </a:xfrm>
          <a:prstGeom prst="rect">
            <a:avLst/>
          </a:prstGeom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779085"/>
            <a:ext cx="1276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81759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平行四边形 2"/>
          <p:cNvSpPr/>
          <p:nvPr/>
        </p:nvSpPr>
        <p:spPr>
          <a:xfrm>
            <a:off x="3995936" y="3931554"/>
            <a:ext cx="936104" cy="656422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5292084" y="3974233"/>
            <a:ext cx="815997" cy="61374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6444208" y="3723879"/>
            <a:ext cx="1008112" cy="875896"/>
            <a:chOff x="6948264" y="3745582"/>
            <a:chExt cx="1008112" cy="875896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6948264" y="3745582"/>
              <a:ext cx="576064" cy="26632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524328" y="3745582"/>
              <a:ext cx="432048" cy="77038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6948264" y="4515966"/>
              <a:ext cx="1008112" cy="10551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48264" y="4011910"/>
              <a:ext cx="0" cy="60956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0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3189" y="2139236"/>
            <a:ext cx="1002253" cy="1379205"/>
          </a:xfrm>
          <a:prstGeom prst="rect">
            <a:avLst/>
          </a:prstGeom>
        </p:spPr>
      </p:pic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3120844" y="3651625"/>
            <a:ext cx="3374422" cy="890473"/>
          </a:xfrm>
          <a:prstGeom prst="wedgeRoundRectCallout">
            <a:avLst>
              <a:gd name="adj1" fmla="val 57968"/>
              <a:gd name="adj2" fmla="val -31367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它们的边有的长度相等，有的长度不相等。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AutoShape 12"/>
          <p:cNvSpPr>
            <a:spLocks noChangeArrowheads="1"/>
          </p:cNvSpPr>
          <p:nvPr/>
        </p:nvSpPr>
        <p:spPr bwMode="auto">
          <a:xfrm rot="10800000" flipV="1">
            <a:off x="2339752" y="2491987"/>
            <a:ext cx="3240360" cy="897350"/>
          </a:xfrm>
          <a:prstGeom prst="wedgeRoundRectCallout">
            <a:avLst>
              <a:gd name="adj1" fmla="val 57405"/>
              <a:gd name="adj2" fmla="val 33322"/>
              <a:gd name="adj3" fmla="val 16667"/>
            </a:avLst>
          </a:prstGeom>
          <a:solidFill>
            <a:srgbClr val="FDD3F4"/>
          </a:solidFill>
          <a:ln w="9525">
            <a:solidFill>
              <a:srgbClr val="FF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这两个图形都是四边形，它们有什么不同？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48268" y="2029643"/>
            <a:ext cx="622259" cy="1598389"/>
          </a:xfrm>
          <a:prstGeom prst="rect">
            <a:avLst/>
          </a:prstGeom>
        </p:spPr>
      </p:pic>
      <p:sp>
        <p:nvSpPr>
          <p:cNvPr id="8" name="平行四边形 7"/>
          <p:cNvSpPr/>
          <p:nvPr/>
        </p:nvSpPr>
        <p:spPr>
          <a:xfrm>
            <a:off x="2184740" y="1373220"/>
            <a:ext cx="936104" cy="656422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梯形 8"/>
          <p:cNvSpPr/>
          <p:nvPr/>
        </p:nvSpPr>
        <p:spPr>
          <a:xfrm>
            <a:off x="3957292" y="1415899"/>
            <a:ext cx="815997" cy="61374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0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067944" y="4371951"/>
            <a:ext cx="319563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0800000" flipV="1">
            <a:off x="2150528" y="1307455"/>
            <a:ext cx="5013760" cy="432048"/>
          </a:xfrm>
          <a:prstGeom prst="wedgeRoundRectCallout">
            <a:avLst>
              <a:gd name="adj1" fmla="val 37781"/>
              <a:gd name="adj2" fmla="val 7968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你在生活中见过这样的四边形吗？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94344" y="1091520"/>
            <a:ext cx="360000" cy="422628"/>
            <a:chOff x="719592" y="975757"/>
            <a:chExt cx="360000" cy="422628"/>
          </a:xfrm>
        </p:grpSpPr>
        <p:pic>
          <p:nvPicPr>
            <p:cNvPr id="1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91580" y="975757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6" name="图片 15" descr="2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376" y="1739503"/>
            <a:ext cx="8038096" cy="2565080"/>
          </a:xfrm>
          <a:prstGeom prst="rect">
            <a:avLst/>
          </a:prstGeom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4984" y="4115147"/>
            <a:ext cx="2343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8277" y="1201334"/>
            <a:ext cx="1002253" cy="137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067944" y="4371951"/>
            <a:ext cx="319563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0800000" flipV="1">
            <a:off x="2150528" y="1307455"/>
            <a:ext cx="5013760" cy="432048"/>
          </a:xfrm>
          <a:prstGeom prst="wedgeRoundRectCallout">
            <a:avLst>
              <a:gd name="adj1" fmla="val 37781"/>
              <a:gd name="adj2" fmla="val 7968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你在生活中见过这样的四边形吗？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94344" y="1091520"/>
            <a:ext cx="360000" cy="422628"/>
            <a:chOff x="719592" y="975757"/>
            <a:chExt cx="360000" cy="422628"/>
          </a:xfrm>
        </p:grpSpPr>
        <p:pic>
          <p:nvPicPr>
            <p:cNvPr id="1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91580" y="975757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6" name="图片 15" descr="2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376" y="1739503"/>
            <a:ext cx="8038096" cy="2565080"/>
          </a:xfrm>
          <a:prstGeom prst="rect">
            <a:avLst/>
          </a:prstGeom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 flipH="1">
            <a:off x="1963420" y="2297430"/>
            <a:ext cx="3672205" cy="778510"/>
          </a:xfrm>
          <a:prstGeom prst="wedgeRoundRectCallout">
            <a:avLst>
              <a:gd name="adj1" fmla="val 54364"/>
              <a:gd name="adj2" fmla="val -14487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907540" y="2298067"/>
            <a:ext cx="4032250" cy="7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你能用两块完全一样的三角尺拼出这样的四边形吗？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图片 19" descr="2-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5808" y="3389769"/>
            <a:ext cx="5662222" cy="134222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8277" y="1201334"/>
            <a:ext cx="1002253" cy="137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26675E-6 L 0.00139 -0.249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7" grpId="0" bldLvl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067944" y="2571750"/>
            <a:ext cx="319563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94344" y="1091520"/>
            <a:ext cx="360000" cy="422628"/>
            <a:chOff x="719592" y="975757"/>
            <a:chExt cx="360000" cy="422628"/>
          </a:xfrm>
        </p:grpSpPr>
        <p:pic>
          <p:nvPicPr>
            <p:cNvPr id="1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791580" y="975757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20" name="图片 19" descr="2-2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5808" y="1301538"/>
            <a:ext cx="5662222" cy="1342222"/>
          </a:xfrm>
          <a:prstGeom prst="rect">
            <a:avLst/>
          </a:prstGeom>
        </p:spPr>
      </p:pic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1535166" y="2775172"/>
            <a:ext cx="518457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像这样的四边形是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平行四边形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507854"/>
            <a:ext cx="2343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组合 181"/>
          <p:cNvGrpSpPr/>
          <p:nvPr/>
        </p:nvGrpSpPr>
        <p:grpSpPr>
          <a:xfrm>
            <a:off x="750141" y="2643759"/>
            <a:ext cx="7485898" cy="2016224"/>
            <a:chOff x="251520" y="555526"/>
            <a:chExt cx="6480720" cy="576064"/>
          </a:xfrm>
        </p:grpSpPr>
        <p:sp>
          <p:nvSpPr>
            <p:cNvPr id="183" name="矩形 182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4" name="直接连接符 183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067944" y="3458232"/>
            <a:ext cx="319563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199" name="AutoShape 12"/>
          <p:cNvSpPr>
            <a:spLocks noChangeArrowheads="1"/>
          </p:cNvSpPr>
          <p:nvPr/>
        </p:nvSpPr>
        <p:spPr bwMode="auto">
          <a:xfrm rot="10800000" flipV="1">
            <a:off x="5824883" y="2755917"/>
            <a:ext cx="2131492" cy="751939"/>
          </a:xfrm>
          <a:prstGeom prst="wedgeRoundRectCallout">
            <a:avLst>
              <a:gd name="adj1" fmla="val 11947"/>
              <a:gd name="adj2" fmla="val 65719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我在折叠车上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见过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平行四边形。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0" name="AutoShape 12"/>
          <p:cNvSpPr>
            <a:spLocks noChangeArrowheads="1"/>
          </p:cNvSpPr>
          <p:nvPr/>
        </p:nvSpPr>
        <p:spPr bwMode="auto">
          <a:xfrm rot="10800000" flipV="1">
            <a:off x="3320578" y="2758304"/>
            <a:ext cx="1899494" cy="709263"/>
          </a:xfrm>
          <a:prstGeom prst="wedgeRoundRectCallout">
            <a:avLst>
              <a:gd name="adj1" fmla="val -29563"/>
              <a:gd name="adj2" fmla="val 6279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我在衣架上见过平行四边形。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1" name="AutoShape 12"/>
          <p:cNvSpPr>
            <a:spLocks noChangeArrowheads="1"/>
          </p:cNvSpPr>
          <p:nvPr/>
        </p:nvSpPr>
        <p:spPr bwMode="auto">
          <a:xfrm rot="10800000" flipH="1" flipV="1">
            <a:off x="795158" y="2720137"/>
            <a:ext cx="2336682" cy="859724"/>
          </a:xfrm>
          <a:prstGeom prst="wedgeRoundRectCallout">
            <a:avLst>
              <a:gd name="adj1" fmla="val 16308"/>
              <a:gd name="adj2" fmla="val 6567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我在推拉门上见过平行四边形。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 rot="10800000" flipV="1">
            <a:off x="2150528" y="1307455"/>
            <a:ext cx="5013760" cy="432048"/>
          </a:xfrm>
          <a:prstGeom prst="wedgeRoundRectCallout">
            <a:avLst>
              <a:gd name="adj1" fmla="val 37781"/>
              <a:gd name="adj2" fmla="val 7968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在哪里见过平行四边形呢？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494344" y="1091520"/>
            <a:ext cx="360000" cy="422628"/>
            <a:chOff x="719592" y="975757"/>
            <a:chExt cx="360000" cy="422628"/>
          </a:xfrm>
        </p:grpSpPr>
        <p:pic>
          <p:nvPicPr>
            <p:cNvPr id="33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791580" y="975757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48277" y="1201334"/>
            <a:ext cx="1002253" cy="137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 animBg="1"/>
      <p:bldP spid="200" grpId="0" animBg="1"/>
      <p:bldP spid="201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15568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4172" y="2156447"/>
            <a:ext cx="8477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6011" y="2242170"/>
            <a:ext cx="1685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2132" y="2670797"/>
            <a:ext cx="1638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629448" y="1563638"/>
            <a:ext cx="388900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把平行四边形涂上颜色。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7480" y="2156445"/>
            <a:ext cx="12858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4172" y="2156447"/>
            <a:ext cx="8477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6011" y="2242170"/>
            <a:ext cx="1685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536" y="2661270"/>
            <a:ext cx="1809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2132" y="2670797"/>
            <a:ext cx="1638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4256682" y="4587975"/>
            <a:ext cx="319563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2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827584" y="1592178"/>
            <a:ext cx="60486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在钉子板上围出两个不同的平行四边形。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6" name="图片 15" descr="2-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3992" y="2096234"/>
            <a:ext cx="6035040" cy="2491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全屏显示(16:9)</PresentationFormat>
  <Paragraphs>70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2023-01-16T21:51:10Z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8368333BB2754B4B8F6DB34DC07BB380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