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74" r:id="rId2"/>
    <p:sldId id="478" r:id="rId3"/>
    <p:sldId id="431" r:id="rId4"/>
    <p:sldId id="432" r:id="rId5"/>
    <p:sldId id="556" r:id="rId6"/>
    <p:sldId id="557" r:id="rId7"/>
    <p:sldId id="537" r:id="rId8"/>
    <p:sldId id="506" r:id="rId9"/>
    <p:sldId id="558" r:id="rId10"/>
    <p:sldId id="446" r:id="rId11"/>
    <p:sldId id="559" r:id="rId12"/>
    <p:sldId id="501" r:id="rId13"/>
    <p:sldId id="502" r:id="rId14"/>
    <p:sldId id="567" r:id="rId15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746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7493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1239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4986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8726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2472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6219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9965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0">
          <p15:clr>
            <a:srgbClr val="A4A3A4"/>
          </p15:clr>
        </p15:guide>
        <p15:guide id="2" pos="29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3399"/>
    <a:srgbClr val="FF0066"/>
    <a:srgbClr val="C8D927"/>
    <a:srgbClr val="E4DF21"/>
    <a:srgbClr val="DEEC22"/>
    <a:srgbClr val="E6E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48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00"/>
        <p:guide pos="29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84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B8332B-5D33-44C8-9F42-1D2A7F5BB25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E98986-7D43-4924-8754-A6CDB2C3FBA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46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493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23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98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726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472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219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965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E98986-7D43-4924-8754-A6CDB2C3FBA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8CA37-4DC7-4D5F-94CA-5BB6ADFB89C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1" y="841774"/>
            <a:ext cx="6858001" cy="1790700"/>
          </a:xfrm>
        </p:spPr>
        <p:txBody>
          <a:bodyPr anchor="b"/>
          <a:lstStyle>
            <a:lvl1pPr algn="ctr">
              <a:defRPr sz="3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1" y="2701530"/>
            <a:ext cx="6858001" cy="1241821"/>
          </a:xfrm>
        </p:spPr>
        <p:txBody>
          <a:bodyPr/>
          <a:lstStyle>
            <a:lvl1pPr marL="0" indent="0" algn="ctr">
              <a:buNone/>
              <a:defRPr sz="1500"/>
            </a:lvl1pPr>
            <a:lvl2pPr marL="280670" indent="0" algn="ctr">
              <a:buNone/>
              <a:defRPr sz="1200"/>
            </a:lvl2pPr>
            <a:lvl3pPr marL="561975" indent="0" algn="ctr">
              <a:buNone/>
              <a:defRPr sz="1100"/>
            </a:lvl3pPr>
            <a:lvl4pPr marL="842645" indent="0" algn="ctr">
              <a:buNone/>
              <a:defRPr sz="1000"/>
            </a:lvl4pPr>
            <a:lvl5pPr marL="1123950" indent="0" algn="ctr">
              <a:buNone/>
              <a:defRPr sz="1000"/>
            </a:lvl5pPr>
            <a:lvl6pPr marL="1404620" indent="0" algn="ctr">
              <a:buNone/>
              <a:defRPr sz="1000"/>
            </a:lvl6pPr>
            <a:lvl7pPr marL="1685290" indent="0" algn="ctr">
              <a:buNone/>
              <a:defRPr sz="1000"/>
            </a:lvl7pPr>
            <a:lvl8pPr marL="1966595" indent="0" algn="ctr">
              <a:buNone/>
              <a:defRPr sz="1000"/>
            </a:lvl8pPr>
            <a:lvl9pPr marL="2247265" indent="0" algn="ctr">
              <a:buNone/>
              <a:defRPr sz="10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6"/>
            <a:ext cx="1971675" cy="43588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6"/>
            <a:ext cx="5800726" cy="43588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2" y="273846"/>
            <a:ext cx="7886700" cy="435887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9" y="1282304"/>
            <a:ext cx="7886700" cy="2139553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06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619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8426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239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0462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6852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19665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4726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1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30"/>
            <a:ext cx="3655181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6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6" y="1333830"/>
            <a:ext cx="3673182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6" y="1999036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2" y="342900"/>
            <a:ext cx="4629150" cy="4052888"/>
          </a:xfrm>
        </p:spPr>
        <p:txBody>
          <a:bodyPr/>
          <a:lstStyle>
            <a:lvl1pPr marL="0" indent="0">
              <a:buNone/>
              <a:defRPr sz="2000"/>
            </a:lvl1pPr>
            <a:lvl2pPr marL="280670" indent="0">
              <a:buNone/>
              <a:defRPr sz="1700"/>
            </a:lvl2pPr>
            <a:lvl3pPr marL="561975" indent="0">
              <a:buNone/>
              <a:defRPr sz="1500"/>
            </a:lvl3pPr>
            <a:lvl4pPr marL="842645" indent="0">
              <a:buNone/>
              <a:defRPr sz="1200"/>
            </a:lvl4pPr>
            <a:lvl5pPr marL="1123950" indent="0">
              <a:buNone/>
              <a:defRPr sz="1200"/>
            </a:lvl5pPr>
            <a:lvl6pPr marL="1404620" indent="0">
              <a:buNone/>
              <a:defRPr sz="1200"/>
            </a:lvl6pPr>
            <a:lvl7pPr marL="1685290" indent="0">
              <a:buNone/>
              <a:defRPr sz="1200"/>
            </a:lvl7pPr>
            <a:lvl8pPr marL="1966595" indent="0">
              <a:buNone/>
              <a:defRPr sz="1200"/>
            </a:lvl8pPr>
            <a:lvl9pPr marL="2247265" indent="0">
              <a:buNone/>
              <a:defRPr sz="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200"/>
            </a:lvl1pPr>
            <a:lvl2pPr marL="280670" indent="0">
              <a:buNone/>
              <a:defRPr sz="1100"/>
            </a:lvl2pPr>
            <a:lvl3pPr marL="561975" indent="0">
              <a:buNone/>
              <a:defRPr sz="1000"/>
            </a:lvl3pPr>
            <a:lvl4pPr marL="842645" indent="0">
              <a:buNone/>
              <a:defRPr sz="900"/>
            </a:lvl4pPr>
            <a:lvl5pPr marL="1123950" indent="0">
              <a:buNone/>
              <a:defRPr sz="900"/>
            </a:lvl5pPr>
            <a:lvl6pPr marL="1404620" indent="0">
              <a:buNone/>
              <a:defRPr sz="900"/>
            </a:lvl6pPr>
            <a:lvl7pPr marL="1685290" indent="0">
              <a:buNone/>
              <a:defRPr sz="900"/>
            </a:lvl7pPr>
            <a:lvl8pPr marL="1966595" indent="0">
              <a:buNone/>
              <a:defRPr sz="900"/>
            </a:lvl8pPr>
            <a:lvl9pPr marL="224726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2" y="273844"/>
            <a:ext cx="7886700" cy="994172"/>
          </a:xfrm>
          <a:prstGeom prst="rect">
            <a:avLst/>
          </a:prstGeom>
        </p:spPr>
        <p:txBody>
          <a:bodyPr vert="horz" lIns="74914" tIns="37457" rIns="74914" bIns="3745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2" y="1369218"/>
            <a:ext cx="7886700" cy="3263504"/>
          </a:xfrm>
          <a:prstGeom prst="rect">
            <a:avLst/>
          </a:prstGeom>
        </p:spPr>
        <p:txBody>
          <a:bodyPr vert="horz" lIns="74914" tIns="37457" rIns="74914" bIns="3745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2" y="4767263"/>
            <a:ext cx="30861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6134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335" indent="-140335" algn="l" defTabSz="561340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164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0231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8361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6365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54495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2562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0693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8760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67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197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4264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2395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462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8529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6659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4726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jpeg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0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4" name="WordArt 38"/>
          <p:cNvSpPr>
            <a:spLocks noChangeArrowheads="1" noChangeShapeType="1" noTextEdit="1"/>
          </p:cNvSpPr>
          <p:nvPr/>
        </p:nvSpPr>
        <p:spPr bwMode="auto">
          <a:xfrm>
            <a:off x="2599759" y="1840711"/>
            <a:ext cx="3944480" cy="503719"/>
          </a:xfrm>
          <a:prstGeom prst="rect">
            <a:avLst/>
          </a:prstGeom>
        </p:spPr>
        <p:txBody>
          <a:bodyPr wrap="none" lIns="74914" tIns="37457" rIns="74914" bIns="37457" fromWordArt="1"/>
          <a:lstStyle/>
          <a:p>
            <a:pPr algn="ctr">
              <a:defRPr/>
            </a:pPr>
            <a:r>
              <a:rPr lang="zh-CN" altLang="en-US" sz="5200" kern="1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分数与除法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981436" y="3204604"/>
            <a:ext cx="3163193" cy="513328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pPr algn="ctr"/>
            <a:r>
              <a:rPr lang="zh-CN" altLang="en-US" sz="29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第</a:t>
            </a:r>
            <a:r>
              <a:rPr lang="en-US" altLang="zh-CN" sz="29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en-US" sz="29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课时</a:t>
            </a:r>
          </a:p>
        </p:txBody>
      </p:sp>
      <p:sp>
        <p:nvSpPr>
          <p:cNvPr id="3" name="TextBox 16"/>
          <p:cNvSpPr txBox="1">
            <a:spLocks noChangeArrowheads="1"/>
          </p:cNvSpPr>
          <p:nvPr/>
        </p:nvSpPr>
        <p:spPr bwMode="auto">
          <a:xfrm>
            <a:off x="0" y="744153"/>
            <a:ext cx="9144000" cy="5666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74914" tIns="37457" rIns="74914" bIns="37457">
            <a:spAutoFit/>
          </a:bodyPr>
          <a:lstStyle/>
          <a:p>
            <a:pPr algn="ctr"/>
            <a:r>
              <a:rPr lang="zh-CN" altLang="en-US" sz="3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五</a:t>
            </a:r>
            <a:r>
              <a:rPr lang="en-US" altLang="zh-CN" sz="3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	</a:t>
            </a:r>
            <a:r>
              <a:rPr lang="zh-CN" altLang="en-US" sz="3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分数的意义</a:t>
            </a:r>
          </a:p>
        </p:txBody>
      </p:sp>
      <p:sp>
        <p:nvSpPr>
          <p:cNvPr id="5" name="矩形 4"/>
          <p:cNvSpPr/>
          <p:nvPr/>
        </p:nvSpPr>
        <p:spPr>
          <a:xfrm>
            <a:off x="13361" y="4347131"/>
            <a:ext cx="9130639" cy="404495"/>
          </a:xfrm>
          <a:prstGeom prst="rect">
            <a:avLst/>
          </a:prstGeom>
        </p:spPr>
        <p:txBody>
          <a:bodyPr wrap="square" lIns="66331" tIns="33165" rIns="66331" bIns="33165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947680" y="462748"/>
            <a:ext cx="804013" cy="467087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小结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 descr="C:\Documents and Settings\Administrator\桌面\赵然卡通形象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85398" y="1122177"/>
            <a:ext cx="415845" cy="7620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3" name="圆角矩形 3"/>
          <p:cNvSpPr/>
          <p:nvPr/>
        </p:nvSpPr>
        <p:spPr>
          <a:xfrm>
            <a:off x="1296149" y="1214271"/>
            <a:ext cx="7168675" cy="5364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4CD68"/>
              </a:gs>
              <a:gs pos="100000">
                <a:srgbClr val="035C7D"/>
              </a:gs>
            </a:gsLst>
            <a:lin ang="5400000"/>
            <a:tileRect/>
          </a:gradFill>
          <a:ln w="12700" cap="flat" cmpd="sng">
            <a:solidFill>
              <a:srgbClr val="41719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6327" tIns="33164" rIns="66327" bIns="33164" anchor="ctr"/>
          <a:lstStyle/>
          <a:p>
            <a:pPr algn="l"/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分数与除法的关系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95688" y="1865382"/>
            <a:ext cx="7169596" cy="10033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分数的分子相当于除法中的被除数，分母相当于除法中的除数，分数线相当于除法中的除号，分数值相当于除法中的商。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桌面\赵然卡通形象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25485" y="745969"/>
            <a:ext cx="415845" cy="7620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圆角矩形 3"/>
          <p:cNvSpPr/>
          <p:nvPr/>
        </p:nvSpPr>
        <p:spPr>
          <a:xfrm>
            <a:off x="1336236" y="838064"/>
            <a:ext cx="7168675" cy="5364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4CD68"/>
              </a:gs>
              <a:gs pos="100000">
                <a:srgbClr val="035C7D"/>
              </a:gs>
            </a:gsLst>
            <a:lin ang="5400000"/>
            <a:tileRect/>
          </a:gradFill>
          <a:ln w="12700" cap="flat" cmpd="sng">
            <a:solidFill>
              <a:srgbClr val="41719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6327" tIns="33164" rIns="66327" bIns="33164" anchor="ctr"/>
          <a:lstStyle/>
          <a:p>
            <a:pPr algn="l"/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假分数与带分数的互化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335775" y="1489175"/>
            <a:ext cx="7169596" cy="194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</a:t>
            </a:r>
          </a:p>
          <a:p>
            <a:pPr>
              <a:lnSpc>
                <a:spcPct val="150000"/>
              </a:lnSpc>
            </a:pPr>
            <a:endParaRPr lang="zh-CN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</a:t>
            </a:r>
          </a:p>
        </p:txBody>
      </p:sp>
      <p:graphicFrame>
        <p:nvGraphicFramePr>
          <p:cNvPr id="89095" name="Object 7"/>
          <p:cNvGraphicFramePr>
            <a:graphicFrameLocks noChangeAspect="1"/>
          </p:cNvGraphicFramePr>
          <p:nvPr/>
        </p:nvGraphicFramePr>
        <p:xfrm>
          <a:off x="2038912" y="1508054"/>
          <a:ext cx="3417538" cy="738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4" imgW="1943100" imgH="419100" progId="Equation.DSMT4">
                  <p:embed/>
                </p:oleObj>
              </mc:Choice>
              <mc:Fallback>
                <p:oleObj name="Equation" r:id="rId4" imgW="1943100" imgH="419100" progId="Equation.DSMT4">
                  <p:embed/>
                  <p:pic>
                    <p:nvPicPr>
                      <p:cNvPr id="0" name="图片 10243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38912" y="1508054"/>
                        <a:ext cx="3417538" cy="73814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NS018.EPS" descr="id:2147518286;FounderCES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38912" y="2369602"/>
            <a:ext cx="3739617" cy="2484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29045" y="623484"/>
            <a:ext cx="2077156" cy="468991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l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随堂小测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68"/>
          <p:cNvSpPr>
            <a:spLocks noChangeArrowheads="1"/>
          </p:cNvSpPr>
          <p:nvPr/>
        </p:nvSpPr>
        <p:spPr bwMode="auto">
          <a:xfrm>
            <a:off x="937209" y="1663234"/>
            <a:ext cx="3866329" cy="3785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pPr>
              <a:defRPr/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）用分数表示下面各式的商。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07413" y="2492088"/>
            <a:ext cx="926610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7÷12=</a:t>
            </a: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2388637" y="2336677"/>
            <a:ext cx="1626522" cy="696727"/>
            <a:chOff x="3742636" y="3942062"/>
            <a:chExt cx="2242228" cy="961632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4041176" y="4410782"/>
              <a:ext cx="1006779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396" name="TextBox 15"/>
            <p:cNvSpPr txBox="1">
              <a:spLocks noChangeArrowheads="1"/>
            </p:cNvSpPr>
            <p:nvPr/>
          </p:nvSpPr>
          <p:spPr bwMode="auto">
            <a:xfrm>
              <a:off x="3742636" y="3942062"/>
              <a:ext cx="2232247" cy="5522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华文楷体" panose="02010600040101010101" pitchFamily="2" charset="-122"/>
                </a:rPr>
                <a:t>（       ）</a:t>
              </a:r>
            </a:p>
          </p:txBody>
        </p:sp>
        <p:sp>
          <p:nvSpPr>
            <p:cNvPr id="58397" name="TextBox 16"/>
            <p:cNvSpPr txBox="1">
              <a:spLocks noChangeArrowheads="1"/>
            </p:cNvSpPr>
            <p:nvPr/>
          </p:nvSpPr>
          <p:spPr bwMode="auto">
            <a:xfrm>
              <a:off x="3752617" y="4351457"/>
              <a:ext cx="2232247" cy="5522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华文楷体" panose="02010600040101010101" pitchFamily="2" charset="-122"/>
                </a:rPr>
                <a:t>（       ）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751495" y="2638289"/>
            <a:ext cx="471138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12</a:t>
            </a:r>
          </a:p>
        </p:txBody>
      </p:sp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2851712" y="2341283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35177" y="2492088"/>
            <a:ext cx="805428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9÷7=</a:t>
            </a:r>
          </a:p>
        </p:txBody>
      </p:sp>
      <p:grpSp>
        <p:nvGrpSpPr>
          <p:cNvPr id="21" name="组合 20"/>
          <p:cNvGrpSpPr/>
          <p:nvPr/>
        </p:nvGrpSpPr>
        <p:grpSpPr bwMode="auto">
          <a:xfrm>
            <a:off x="5116401" y="2336677"/>
            <a:ext cx="1626522" cy="696727"/>
            <a:chOff x="3742636" y="3942062"/>
            <a:chExt cx="2242228" cy="961632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4041176" y="4410782"/>
              <a:ext cx="1006779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393" name="TextBox 22"/>
            <p:cNvSpPr txBox="1">
              <a:spLocks noChangeArrowheads="1"/>
            </p:cNvSpPr>
            <p:nvPr/>
          </p:nvSpPr>
          <p:spPr bwMode="auto">
            <a:xfrm>
              <a:off x="3742636" y="3942062"/>
              <a:ext cx="2232247" cy="5522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华文楷体" panose="02010600040101010101" pitchFamily="2" charset="-122"/>
                </a:rPr>
                <a:t>（       ）</a:t>
              </a:r>
            </a:p>
          </p:txBody>
        </p:sp>
        <p:sp>
          <p:nvSpPr>
            <p:cNvPr id="58394" name="TextBox 23"/>
            <p:cNvSpPr txBox="1">
              <a:spLocks noChangeArrowheads="1"/>
            </p:cNvSpPr>
            <p:nvPr/>
          </p:nvSpPr>
          <p:spPr bwMode="auto">
            <a:xfrm>
              <a:off x="3752617" y="4351457"/>
              <a:ext cx="2232247" cy="5522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华文楷体" panose="02010600040101010101" pitchFamily="2" charset="-122"/>
                </a:rPr>
                <a:t>（       ）</a:t>
              </a:r>
            </a:p>
          </p:txBody>
        </p:sp>
      </p:grpSp>
      <p:sp>
        <p:nvSpPr>
          <p:cNvPr id="9" name="TextBox 24"/>
          <p:cNvSpPr txBox="1">
            <a:spLocks noChangeArrowheads="1"/>
          </p:cNvSpPr>
          <p:nvPr/>
        </p:nvSpPr>
        <p:spPr bwMode="auto">
          <a:xfrm>
            <a:off x="5597906" y="2638289"/>
            <a:ext cx="471139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579476" y="2341283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9</a:t>
            </a:r>
          </a:p>
        </p:txBody>
      </p:sp>
      <p:sp>
        <p:nvSpPr>
          <p:cNvPr id="27" name="Rectangle 68"/>
          <p:cNvSpPr>
            <a:spLocks noChangeArrowheads="1"/>
          </p:cNvSpPr>
          <p:nvPr/>
        </p:nvSpPr>
        <p:spPr bwMode="auto">
          <a:xfrm>
            <a:off x="937208" y="3372746"/>
            <a:ext cx="3608298" cy="3785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pPr>
              <a:defRPr/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）用除法表示下面的分数。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1574225" y="3994386"/>
          <a:ext cx="534494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3" imgW="6096000" imgH="9448800" progId="Equation.DSMT4">
                  <p:embed/>
                </p:oleObj>
              </mc:Choice>
              <mc:Fallback>
                <p:oleObj name="Equation" r:id="rId3" imgW="6096000" imgH="9448800" progId="Equation.DSMT4">
                  <p:embed/>
                  <p:pic>
                    <p:nvPicPr>
                      <p:cNvPr id="0" name="图片 17408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4225" y="3994386"/>
                        <a:ext cx="534494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2013109" y="4141738"/>
          <a:ext cx="1982467" cy="53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5" imgW="13106400" imgH="6096000" progId="Equation.DSMT4">
                  <p:embed/>
                </p:oleObj>
              </mc:Choice>
              <mc:Fallback>
                <p:oleObj name="Equation" r:id="rId5" imgW="13106400" imgH="6096000" progId="Equation.DSMT4">
                  <p:embed/>
                  <p:pic>
                    <p:nvPicPr>
                      <p:cNvPr id="0" name="图片 17409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13109" y="4141738"/>
                        <a:ext cx="1982467" cy="5341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4448283" y="3994386"/>
          <a:ext cx="695764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7" imgW="7924800" imgH="9448800" progId="Equation.DSMT4">
                  <p:embed/>
                </p:oleObj>
              </mc:Choice>
              <mc:Fallback>
                <p:oleObj name="Equation" r:id="rId7" imgW="7924800" imgH="9448800" progId="Equation.DSMT4">
                  <p:embed/>
                  <p:pic>
                    <p:nvPicPr>
                      <p:cNvPr id="0" name="图片 17410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48283" y="3994386"/>
                        <a:ext cx="695764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5071476" y="4141738"/>
          <a:ext cx="1982467" cy="53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9" imgW="13106400" imgH="6096000" progId="Equation.DSMT4">
                  <p:embed/>
                </p:oleObj>
              </mc:Choice>
              <mc:Fallback>
                <p:oleObj name="Equation" r:id="rId9" imgW="13106400" imgH="6096000" progId="Equation.DSMT4">
                  <p:embed/>
                  <p:pic>
                    <p:nvPicPr>
                      <p:cNvPr id="0" name="图片 17411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71476" y="4141738"/>
                        <a:ext cx="1982467" cy="5341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281508" y="4201600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421916" y="4201600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5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343331" y="4201600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9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431902" y="4201600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19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93409" y="1170526"/>
            <a:ext cx="1342687" cy="378510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1.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填一填。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8" grpId="0"/>
      <p:bldP spid="8" grpId="0"/>
      <p:bldP spid="20" grpId="0"/>
      <p:bldP spid="9" grpId="0"/>
      <p:bldP spid="26" grpId="0"/>
      <p:bldP spid="27" grpId="0"/>
      <p:bldP spid="30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1197544" y="882730"/>
            <a:ext cx="6321778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defRPr/>
            </a:pPr>
            <a:r>
              <a:rPr 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2.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妈妈买来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8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个苹果，一共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千克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平均分给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8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个小朋友。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300527" y="1555022"/>
            <a:ext cx="3337364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(1)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每个小朋友分到几个苹果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?</a:t>
            </a:r>
            <a:endParaRPr lang="zh-CN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352363" y="2176663"/>
            <a:ext cx="170070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8÷8=1</a:t>
            </a: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（个）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270322" y="2176663"/>
            <a:ext cx="3608298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答：每个小朋友分到</a:t>
            </a:r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个苹果。</a:t>
            </a: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1300527" y="2737291"/>
            <a:ext cx="359539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(2)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每个小朋友分到几千克苹果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?</a:t>
            </a:r>
            <a:endParaRPr lang="zh-CN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766930" y="3316337"/>
            <a:ext cx="2424293" cy="3794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3÷8=  3/8 </a:t>
            </a: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（千克）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767057" y="4093389"/>
            <a:ext cx="4221401" cy="3794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答：每个小朋友分到 </a:t>
            </a:r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3/8</a:t>
            </a: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千克苹果。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4" grpId="0"/>
      <p:bldP spid="26" grpId="0"/>
      <p:bldP spid="28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316787" y="806039"/>
            <a:ext cx="2077156" cy="467842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ctr"/>
            <a:r>
              <a:rPr lang="zh-CN" altLang="en-US" sz="2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课后作业</a:t>
            </a:r>
          </a:p>
        </p:txBody>
      </p:sp>
      <p:sp>
        <p:nvSpPr>
          <p:cNvPr id="32771" name="Rectangle 2"/>
          <p:cNvSpPr/>
          <p:nvPr/>
        </p:nvSpPr>
        <p:spPr>
          <a:xfrm>
            <a:off x="2518410" y="2044407"/>
            <a:ext cx="4099709" cy="961455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/>
          <a:lstStyle/>
          <a:p>
            <a:pPr marL="248920" indent="-248920">
              <a:spcBef>
                <a:spcPct val="20000"/>
              </a:spcBef>
            </a:pPr>
            <a:r>
              <a:rPr lang="en-US" altLang="zh-CN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从课后习题中选取；</a:t>
            </a:r>
          </a:p>
          <a:p>
            <a:pPr marL="248920" indent="-248920">
              <a:spcBef>
                <a:spcPct val="20000"/>
              </a:spcBef>
            </a:pPr>
            <a:r>
              <a:rPr lang="en-US" altLang="zh-CN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完成练习册本课时的习题。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86947" y="586400"/>
            <a:ext cx="1682077" cy="533151"/>
          </a:xfrm>
          <a:prstGeom prst="rect">
            <a:avLst/>
          </a:prstGeom>
          <a:noFill/>
          <a:ln>
            <a:noFill/>
          </a:ln>
        </p:spPr>
        <p:txBody>
          <a:bodyPr wrap="none" lIns="74914" tIns="37457" rIns="74914" bIns="37457" rtlCol="0" anchor="t">
            <a:spAutoFit/>
          </a:bodyPr>
          <a:lstStyle/>
          <a:p>
            <a:pPr algn="ctr"/>
            <a:r>
              <a:rPr lang="zh-CN" altLang="zh-CN" sz="3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学习目标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4676" y="1108571"/>
            <a:ext cx="6831369" cy="1279659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理解分数与除法的关系。</a:t>
            </a:r>
          </a:p>
          <a:p>
            <a:pPr>
              <a:lnSpc>
                <a:spcPct val="150000"/>
              </a:lnSpc>
            </a:pP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运用分数与除法的关系，探索假分数与带分数互化的算理，会正确进行互化。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9456" y="2390905"/>
            <a:ext cx="6826588" cy="1915574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 marL="280670" indent="-28067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重点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理解分数与除法的关系，探索假分数与带分数互化的算理。</a:t>
            </a:r>
            <a:endParaRPr lang="en-US" altLang="zh-CN" sz="17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0670" indent="-28067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难点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理解分数与除法的关系，探索假分数与带分数互化的算理。</a:t>
            </a:r>
            <a:endParaRPr lang="zh-CN" altLang="en-US" sz="17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32028" y="416269"/>
            <a:ext cx="146411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回顾复习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576" name="Rectangle 68"/>
          <p:cNvSpPr>
            <a:spLocks noChangeArrowheads="1"/>
          </p:cNvSpPr>
          <p:nvPr/>
        </p:nvSpPr>
        <p:spPr bwMode="auto">
          <a:xfrm>
            <a:off x="1145477" y="1246965"/>
            <a:ext cx="6582574" cy="3785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defRPr/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用假分数和带分数分别表示下列图中的阴影部分。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337722" y="3775891"/>
            <a:ext cx="3193143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假分数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:(</a:t>
            </a:r>
            <a:r>
              <a:rPr lang="zh-CN" altLang="zh-CN" b="0" i="1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 </a:t>
            </a:r>
            <a:r>
              <a:rPr lang="zh-CN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带分数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:(</a:t>
            </a:r>
            <a:r>
              <a:rPr lang="zh-CN" altLang="zh-CN" b="0" i="1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zh-CN" b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3429519" y="3629921"/>
          <a:ext cx="347882" cy="673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3" imgW="4876800" imgH="9448800" progId="Equation.DSMT4">
                  <p:embed/>
                </p:oleObj>
              </mc:Choice>
              <mc:Fallback>
                <p:oleObj name="Equation" r:id="rId3" imgW="4876800" imgH="9448800" progId="Equation.DSMT4">
                  <p:embed/>
                  <p:pic>
                    <p:nvPicPr>
                      <p:cNvPr id="0" name="图片 13312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9519" y="3629921"/>
                        <a:ext cx="347882" cy="67367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4906289" y="3592162"/>
          <a:ext cx="434046" cy="749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5" imgW="5486400" imgH="9448800" progId="Equation.DSMT4">
                  <p:embed/>
                </p:oleObj>
              </mc:Choice>
              <mc:Fallback>
                <p:oleObj name="Equation" r:id="rId5" imgW="5486400" imgH="9448800" progId="Equation.DSMT4">
                  <p:embed/>
                  <p:pic>
                    <p:nvPicPr>
                      <p:cNvPr id="0" name="图片 13313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06289" y="3592162"/>
                        <a:ext cx="434046" cy="74919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MW55.EPS" descr="id:2147518031;FounderCES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26" y="2213732"/>
            <a:ext cx="4672218" cy="136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6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69846" y="569975"/>
            <a:ext cx="146639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例题解读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295" name="Picture 2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235097" y="1250649"/>
            <a:ext cx="287982" cy="31197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6" name="TextBox 24"/>
          <p:cNvSpPr txBox="1"/>
          <p:nvPr/>
        </p:nvSpPr>
        <p:spPr>
          <a:xfrm>
            <a:off x="1568004" y="1189636"/>
            <a:ext cx="5825297" cy="878125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把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块蛋糕平均分给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个小朋友，每人可以分到几块蛋糕？如果把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块蛋糕平均分给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个小朋友呢？</a:t>
            </a:r>
          </a:p>
        </p:txBody>
      </p:sp>
      <p:pic>
        <p:nvPicPr>
          <p:cNvPr id="299" name="图片 298" descr="4.png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 bwMode="auto">
          <a:xfrm flipH="1">
            <a:off x="843672" y="2287177"/>
            <a:ext cx="679637" cy="1222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0" name="云形标注 299"/>
          <p:cNvSpPr/>
          <p:nvPr/>
        </p:nvSpPr>
        <p:spPr>
          <a:xfrm>
            <a:off x="1768439" y="2287177"/>
            <a:ext cx="4676365" cy="1002453"/>
          </a:xfrm>
          <a:prstGeom prst="cloudCallout">
            <a:avLst>
              <a:gd name="adj1" fmla="val -57217"/>
              <a:gd name="adj2" fmla="val 11231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8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可以用除法计算，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1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÷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2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，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7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÷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3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，分别等于多少呢？</a:t>
            </a:r>
          </a:p>
        </p:txBody>
      </p:sp>
      <p:pic>
        <p:nvPicPr>
          <p:cNvPr id="4" name="图片 9" descr="4.png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 bwMode="auto">
          <a:xfrm>
            <a:off x="5712078" y="3414139"/>
            <a:ext cx="1017884" cy="1372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云形标注 6"/>
          <p:cNvSpPr/>
          <p:nvPr/>
        </p:nvSpPr>
        <p:spPr>
          <a:xfrm flipH="1">
            <a:off x="1318727" y="3546575"/>
            <a:ext cx="4393451" cy="1107441"/>
          </a:xfrm>
          <a:prstGeom prst="cloudCallout">
            <a:avLst>
              <a:gd name="adj1" fmla="val -52548"/>
              <a:gd name="adj2" fmla="val -25259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40000"/>
              </a:lnSpc>
            </a:pPr>
            <a:r>
              <a:rPr 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1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块蛋糕平均分给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2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个人，每人分到    块，所以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1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÷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2=      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。</a:t>
            </a:r>
          </a:p>
        </p:txBody>
      </p:sp>
      <p:graphicFrame>
        <p:nvGraphicFramePr>
          <p:cNvPr id="301" name="对象 30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890647" y="3977579"/>
          <a:ext cx="224856" cy="57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r:id="rId7" imgW="152400" imgH="393700" progId="Equation.KSEE3">
                  <p:embed/>
                </p:oleObj>
              </mc:Choice>
              <mc:Fallback>
                <p:oleObj r:id="rId7" imgW="1524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90647" y="3977579"/>
                        <a:ext cx="224856" cy="57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648949" y="3965607"/>
          <a:ext cx="224856" cy="57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r:id="rId9" imgW="152400" imgH="393700" progId="Equation.KSEE3">
                  <p:embed/>
                </p:oleObj>
              </mc:Choice>
              <mc:Fallback>
                <p:oleObj r:id="rId9" imgW="1524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48949" y="3965607"/>
                        <a:ext cx="224856" cy="57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300" grpId="0" bldLvl="0" animBg="1"/>
      <p:bldP spid="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31679" y="1299920"/>
            <a:ext cx="1016000" cy="1554101"/>
          </a:xfrm>
          <a:prstGeom prst="rect">
            <a:avLst/>
          </a:prstGeom>
        </p:spPr>
      </p:pic>
      <p:sp>
        <p:nvSpPr>
          <p:cNvPr id="300" name="云形标注 299"/>
          <p:cNvSpPr/>
          <p:nvPr/>
        </p:nvSpPr>
        <p:spPr>
          <a:xfrm>
            <a:off x="2289111" y="1072906"/>
            <a:ext cx="4492056" cy="1531999"/>
          </a:xfrm>
          <a:prstGeom prst="cloudCallout">
            <a:avLst>
              <a:gd name="adj1" fmla="val -57217"/>
              <a:gd name="adj2" fmla="val 11231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80000"/>
              </a:lnSpc>
            </a:pPr>
            <a:r>
              <a:rPr 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7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块蛋糕平均分给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3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个人，每人分到     块，所以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7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÷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3=     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。</a:t>
            </a:r>
          </a:p>
        </p:txBody>
      </p:sp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602538" y="1786642"/>
          <a:ext cx="224856" cy="57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r:id="rId4" imgW="152400" imgH="393700" progId="Equation.KSEE3">
                  <p:embed/>
                </p:oleObj>
              </mc:Choice>
              <mc:Fallback>
                <p:oleObj r:id="rId4" imgW="1524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02538" y="1786642"/>
                        <a:ext cx="224856" cy="57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349782" y="1787102"/>
          <a:ext cx="224856" cy="57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r:id="rId6" imgW="152400" imgH="393700" progId="Equation.KSEE3">
                  <p:embed/>
                </p:oleObj>
              </mc:Choice>
              <mc:Fallback>
                <p:oleObj r:id="rId6" imgW="1524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49782" y="1787102"/>
                        <a:ext cx="224856" cy="57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795164" y="2995847"/>
            <a:ext cx="6306112" cy="1544305"/>
          </a:xfrm>
          <a:prstGeom prst="rect">
            <a:avLst/>
          </a:prstGeom>
          <a:noFill/>
        </p:spPr>
        <p:txBody>
          <a:bodyPr wrap="square" lIns="66331" tIns="33165" rIns="66331" bIns="33165" rtlCol="0" anchor="t"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答：把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1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块蛋糕平均分给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2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个小朋友，每人可以分到     块蛋糕；如果把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7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块蛋糕平均分给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3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个小朋友，每人可以分到     块蛋糕。</a:t>
            </a:r>
            <a:endParaRPr lang="zh-CN" altLang="en-US" dirty="0"/>
          </a:p>
        </p:txBody>
      </p:sp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347685" y="3047881"/>
          <a:ext cx="224856" cy="57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r:id="rId7" imgW="152400" imgH="393700" progId="Equation.KSEE3">
                  <p:embed/>
                </p:oleObj>
              </mc:Choice>
              <mc:Fallback>
                <p:oleObj r:id="rId7" imgW="1524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47685" y="3047881"/>
                        <a:ext cx="224856" cy="57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132679" y="3960081"/>
          <a:ext cx="224856" cy="57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r:id="rId9" imgW="152400" imgH="393700" progId="Equation.KSEE3">
                  <p:embed/>
                </p:oleObj>
              </mc:Choice>
              <mc:Fallback>
                <p:oleObj r:id="rId9" imgW="1524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32679" y="3960081"/>
                        <a:ext cx="224856" cy="57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" grpId="1" bldLvl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32"/>
          <p:cNvGrpSpPr/>
          <p:nvPr/>
        </p:nvGrpSpPr>
        <p:grpSpPr>
          <a:xfrm>
            <a:off x="1495433" y="813889"/>
            <a:ext cx="6158204" cy="892552"/>
            <a:chOff x="554775" y="1123012"/>
            <a:chExt cx="8485989" cy="1230939"/>
          </a:xfrm>
        </p:grpSpPr>
        <p:pic>
          <p:nvPicPr>
            <p:cNvPr id="13335" name="Picture 2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554775" y="1223008"/>
              <a:ext cx="396000" cy="4290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3336" name="TextBox 24"/>
            <p:cNvSpPr txBox="1"/>
            <p:nvPr/>
          </p:nvSpPr>
          <p:spPr>
            <a:xfrm>
              <a:off x="1012380" y="1123012"/>
              <a:ext cx="8028384" cy="123093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b="0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你发现分数与除法有什么关系？与同伴说一说。你能用字母表示分数与除法之间的关系。</a:t>
              </a:r>
            </a:p>
          </p:txBody>
        </p:sp>
      </p:grpSp>
      <p:grpSp>
        <p:nvGrpSpPr>
          <p:cNvPr id="13320" name="组合 34"/>
          <p:cNvGrpSpPr/>
          <p:nvPr/>
        </p:nvGrpSpPr>
        <p:grpSpPr>
          <a:xfrm>
            <a:off x="2908847" y="1879887"/>
            <a:ext cx="1358123" cy="682440"/>
            <a:chOff x="2502081" y="2593058"/>
            <a:chExt cx="1871132" cy="940633"/>
          </a:xfrm>
        </p:grpSpPr>
        <p:sp>
          <p:nvSpPr>
            <p:cNvPr id="13331" name="TextBox 25"/>
            <p:cNvSpPr txBox="1"/>
            <p:nvPr/>
          </p:nvSpPr>
          <p:spPr>
            <a:xfrm>
              <a:off x="2502081" y="2780928"/>
              <a:ext cx="1348507" cy="55148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b="0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华文楷体" panose="02010600040101010101" pitchFamily="2" charset="-122"/>
                </a:rPr>
                <a:t>1÷2</a:t>
              </a:r>
              <a:r>
                <a:rPr lang="zh-CN" altLang="en-US" b="0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华文楷体" panose="02010600040101010101" pitchFamily="2" charset="-122"/>
                </a:rPr>
                <a:t>＝</a:t>
              </a: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3765372" y="3042100"/>
              <a:ext cx="395176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33" name="TextBox 30"/>
            <p:cNvSpPr txBox="1"/>
            <p:nvPr/>
          </p:nvSpPr>
          <p:spPr>
            <a:xfrm>
              <a:off x="3764216" y="2593058"/>
              <a:ext cx="594250" cy="55148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b="0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</a:t>
              </a:r>
            </a:p>
          </p:txBody>
        </p:sp>
        <p:sp>
          <p:nvSpPr>
            <p:cNvPr id="13334" name="TextBox 33"/>
            <p:cNvSpPr txBox="1"/>
            <p:nvPr/>
          </p:nvSpPr>
          <p:spPr>
            <a:xfrm>
              <a:off x="3778963" y="2982204"/>
              <a:ext cx="594250" cy="55148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b="0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2</a:t>
              </a:r>
            </a:p>
          </p:txBody>
        </p:sp>
      </p:grpSp>
      <p:grpSp>
        <p:nvGrpSpPr>
          <p:cNvPr id="13321" name="组合 35"/>
          <p:cNvGrpSpPr/>
          <p:nvPr/>
        </p:nvGrpSpPr>
        <p:grpSpPr>
          <a:xfrm>
            <a:off x="2898480" y="2684566"/>
            <a:ext cx="1356971" cy="682440"/>
            <a:chOff x="2502081" y="2593058"/>
            <a:chExt cx="1871132" cy="940632"/>
          </a:xfrm>
        </p:grpSpPr>
        <p:sp>
          <p:nvSpPr>
            <p:cNvPr id="13327" name="TextBox 36"/>
            <p:cNvSpPr txBox="1"/>
            <p:nvPr/>
          </p:nvSpPr>
          <p:spPr>
            <a:xfrm>
              <a:off x="2502081" y="2780928"/>
              <a:ext cx="1348506" cy="5514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b="0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华文楷体" panose="02010600040101010101" pitchFamily="2" charset="-122"/>
                </a:rPr>
                <a:t>7÷3</a:t>
              </a:r>
              <a:r>
                <a:rPr lang="zh-CN" altLang="en-US" b="0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华文楷体" panose="02010600040101010101" pitchFamily="2" charset="-122"/>
                </a:rPr>
                <a:t>＝</a:t>
              </a: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3764856" y="3042101"/>
              <a:ext cx="397099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9" name="TextBox 38"/>
            <p:cNvSpPr txBox="1"/>
            <p:nvPr/>
          </p:nvSpPr>
          <p:spPr>
            <a:xfrm>
              <a:off x="3778964" y="2593058"/>
              <a:ext cx="594249" cy="5514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b="0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7</a:t>
              </a:r>
            </a:p>
          </p:txBody>
        </p:sp>
        <p:sp>
          <p:nvSpPr>
            <p:cNvPr id="13330" name="TextBox 39"/>
            <p:cNvSpPr txBox="1"/>
            <p:nvPr/>
          </p:nvSpPr>
          <p:spPr>
            <a:xfrm>
              <a:off x="3778964" y="2982204"/>
              <a:ext cx="594249" cy="5514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b="0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3</a:t>
              </a:r>
            </a:p>
          </p:txBody>
        </p:sp>
      </p:grpSp>
      <p:pic>
        <p:nvPicPr>
          <p:cNvPr id="32" name="图片 31" descr="15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739514" y="3440896"/>
            <a:ext cx="2664408" cy="81734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2" name="组合 40"/>
          <p:cNvGrpSpPr/>
          <p:nvPr/>
        </p:nvGrpSpPr>
        <p:grpSpPr>
          <a:xfrm>
            <a:off x="1746783" y="1650801"/>
            <a:ext cx="656599" cy="682440"/>
            <a:chOff x="2042668" y="2276872"/>
            <a:chExt cx="905174" cy="940632"/>
          </a:xfrm>
        </p:grpSpPr>
        <p:cxnSp>
          <p:nvCxnSpPr>
            <p:cNvPr id="2" name="直接连接符 1"/>
            <p:cNvCxnSpPr/>
            <p:nvPr/>
          </p:nvCxnSpPr>
          <p:spPr>
            <a:xfrm>
              <a:off x="2339793" y="2726352"/>
              <a:ext cx="3960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03" name="TextBox 38"/>
            <p:cNvSpPr txBox="1"/>
            <p:nvPr/>
          </p:nvSpPr>
          <p:spPr>
            <a:xfrm>
              <a:off x="2353593" y="2276872"/>
              <a:ext cx="594249" cy="5514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b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</a:t>
              </a:r>
              <a:endParaRPr lang="en-US" altLang="zh-CN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endParaRPr>
            </a:p>
          </p:txBody>
        </p:sp>
        <p:sp>
          <p:nvSpPr>
            <p:cNvPr id="14404" name="TextBox 39"/>
            <p:cNvSpPr txBox="1"/>
            <p:nvPr/>
          </p:nvSpPr>
          <p:spPr>
            <a:xfrm>
              <a:off x="2353593" y="2666018"/>
              <a:ext cx="594249" cy="5514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b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3</a:t>
              </a:r>
              <a:endParaRPr lang="en-US" altLang="zh-CN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endParaRPr>
            </a:p>
          </p:txBody>
        </p:sp>
        <p:sp>
          <p:nvSpPr>
            <p:cNvPr id="14405" name="TextBox 34"/>
            <p:cNvSpPr txBox="1"/>
            <p:nvPr/>
          </p:nvSpPr>
          <p:spPr>
            <a:xfrm>
              <a:off x="2042668" y="2464742"/>
              <a:ext cx="594249" cy="5514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b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2</a:t>
              </a:r>
              <a:endParaRPr lang="en-US" altLang="zh-CN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endParaRPr>
            </a:p>
          </p:txBody>
        </p:sp>
      </p:grpSp>
      <p:grpSp>
        <p:nvGrpSpPr>
          <p:cNvPr id="14343" name="组合 46"/>
          <p:cNvGrpSpPr/>
          <p:nvPr/>
        </p:nvGrpSpPr>
        <p:grpSpPr>
          <a:xfrm>
            <a:off x="4411191" y="1650801"/>
            <a:ext cx="441188" cy="682440"/>
            <a:chOff x="4217751" y="2343909"/>
            <a:chExt cx="608049" cy="940632"/>
          </a:xfrm>
        </p:grpSpPr>
        <p:cxnSp>
          <p:nvCxnSpPr>
            <p:cNvPr id="43" name="直接连接符 42"/>
            <p:cNvCxnSpPr/>
            <p:nvPr/>
          </p:nvCxnSpPr>
          <p:spPr>
            <a:xfrm>
              <a:off x="4217751" y="2793389"/>
              <a:ext cx="3960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00" name="TextBox 43"/>
            <p:cNvSpPr txBox="1"/>
            <p:nvPr/>
          </p:nvSpPr>
          <p:spPr>
            <a:xfrm>
              <a:off x="4231551" y="2343909"/>
              <a:ext cx="594249" cy="5514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b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7</a:t>
              </a:r>
              <a:endParaRPr lang="en-US" altLang="zh-CN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endParaRPr>
            </a:p>
          </p:txBody>
        </p:sp>
        <p:sp>
          <p:nvSpPr>
            <p:cNvPr id="14401" name="TextBox 44"/>
            <p:cNvSpPr txBox="1"/>
            <p:nvPr/>
          </p:nvSpPr>
          <p:spPr>
            <a:xfrm>
              <a:off x="4231551" y="2733055"/>
              <a:ext cx="594249" cy="5514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b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3</a:t>
              </a:r>
              <a:endParaRPr lang="en-US" altLang="zh-CN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endParaRPr>
            </a:p>
          </p:txBody>
        </p:sp>
      </p:grpSp>
      <p:grpSp>
        <p:nvGrpSpPr>
          <p:cNvPr id="5" name="组合 52"/>
          <p:cNvGrpSpPr/>
          <p:nvPr/>
        </p:nvGrpSpPr>
        <p:grpSpPr>
          <a:xfrm>
            <a:off x="2328506" y="1656557"/>
            <a:ext cx="1211828" cy="682440"/>
            <a:chOff x="1988981" y="2284917"/>
            <a:chExt cx="1669573" cy="940633"/>
          </a:xfrm>
        </p:grpSpPr>
        <p:sp>
          <p:nvSpPr>
            <p:cNvPr id="14394" name="TextBox 47"/>
            <p:cNvSpPr txBox="1"/>
            <p:nvPr/>
          </p:nvSpPr>
          <p:spPr>
            <a:xfrm>
              <a:off x="1988981" y="2464742"/>
              <a:ext cx="1365549" cy="55148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＝</a:t>
              </a:r>
              <a:r>
                <a:rPr lang="en-US" altLang="zh-CN" b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2</a:t>
              </a:r>
              <a:r>
                <a:rPr lang="zh-CN" altLang="en-US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＋</a:t>
              </a:r>
            </a:p>
          </p:txBody>
        </p:sp>
        <p:grpSp>
          <p:nvGrpSpPr>
            <p:cNvPr id="14395" name="组合 48"/>
            <p:cNvGrpSpPr/>
            <p:nvPr/>
          </p:nvGrpSpPr>
          <p:grpSpPr>
            <a:xfrm>
              <a:off x="3050505" y="2284917"/>
              <a:ext cx="608049" cy="940633"/>
              <a:chOff x="4217751" y="2343909"/>
              <a:chExt cx="608049" cy="940633"/>
            </a:xfrm>
          </p:grpSpPr>
          <p:cxnSp>
            <p:nvCxnSpPr>
              <p:cNvPr id="50" name="直接连接符 49"/>
              <p:cNvCxnSpPr/>
              <p:nvPr/>
            </p:nvCxnSpPr>
            <p:spPr>
              <a:xfrm>
                <a:off x="4217751" y="2793389"/>
                <a:ext cx="3960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97" name="TextBox 50"/>
              <p:cNvSpPr txBox="1"/>
              <p:nvPr/>
            </p:nvSpPr>
            <p:spPr>
              <a:xfrm>
                <a:off x="4231550" y="2343909"/>
                <a:ext cx="594250" cy="5514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b="0">
                    <a:solidFill>
                      <a:schemeClr val="tx1"/>
                    </a:solidFill>
                    <a:latin typeface="Arial Unicode MS" panose="020B0604020202020204" charset="-122"/>
                    <a:ea typeface="Arial Unicode MS" panose="020B0604020202020204" charset="-122"/>
                  </a:rPr>
                  <a:t>1</a:t>
                </a:r>
                <a:endPara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endParaRPr>
              </a:p>
            </p:txBody>
          </p:sp>
          <p:sp>
            <p:nvSpPr>
              <p:cNvPr id="14398" name="TextBox 51"/>
              <p:cNvSpPr txBox="1"/>
              <p:nvPr/>
            </p:nvSpPr>
            <p:spPr>
              <a:xfrm>
                <a:off x="4231550" y="2733055"/>
                <a:ext cx="594250" cy="5514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b="0">
                    <a:solidFill>
                      <a:schemeClr val="tx1"/>
                    </a:solidFill>
                    <a:latin typeface="Arial Unicode MS" panose="020B0604020202020204" charset="-122"/>
                    <a:ea typeface="Arial Unicode MS" panose="020B0604020202020204" charset="-122"/>
                  </a:rPr>
                  <a:t>3</a:t>
                </a:r>
                <a:endPara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endParaRPr>
              </a:p>
            </p:txBody>
          </p:sp>
        </p:grpSp>
      </p:grpSp>
      <p:grpSp>
        <p:nvGrpSpPr>
          <p:cNvPr id="3" name="组合 75"/>
          <p:cNvGrpSpPr/>
          <p:nvPr/>
        </p:nvGrpSpPr>
        <p:grpSpPr>
          <a:xfrm>
            <a:off x="2321595" y="2347269"/>
            <a:ext cx="1358122" cy="838209"/>
            <a:chOff x="1979712" y="3236714"/>
            <a:chExt cx="1872208" cy="1156592"/>
          </a:xfrm>
        </p:grpSpPr>
        <p:sp>
          <p:nvSpPr>
            <p:cNvPr id="14385" name="TextBox 54"/>
            <p:cNvSpPr txBox="1"/>
            <p:nvPr/>
          </p:nvSpPr>
          <p:spPr>
            <a:xfrm>
              <a:off x="1979712" y="3416539"/>
              <a:ext cx="1466793" cy="97676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＝ </a:t>
              </a:r>
              <a:r>
                <a:rPr lang="en-US" altLang="zh-CN" b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    </a:t>
              </a:r>
              <a:r>
                <a:rPr lang="zh-CN" altLang="en-US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＋</a:t>
              </a:r>
            </a:p>
          </p:txBody>
        </p:sp>
        <p:grpSp>
          <p:nvGrpSpPr>
            <p:cNvPr id="14386" name="组合 48"/>
            <p:cNvGrpSpPr/>
            <p:nvPr/>
          </p:nvGrpSpPr>
          <p:grpSpPr>
            <a:xfrm>
              <a:off x="3243871" y="3236714"/>
              <a:ext cx="608049" cy="941233"/>
              <a:chOff x="4217751" y="2343909"/>
              <a:chExt cx="608049" cy="941233"/>
            </a:xfrm>
          </p:grpSpPr>
          <p:cxnSp>
            <p:nvCxnSpPr>
              <p:cNvPr id="57" name="直接连接符 56"/>
              <p:cNvCxnSpPr/>
              <p:nvPr/>
            </p:nvCxnSpPr>
            <p:spPr>
              <a:xfrm>
                <a:off x="4217751" y="2793389"/>
                <a:ext cx="3960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92" name="TextBox 57"/>
              <p:cNvSpPr txBox="1"/>
              <p:nvPr/>
            </p:nvSpPr>
            <p:spPr>
              <a:xfrm>
                <a:off x="4231551" y="2343909"/>
                <a:ext cx="594249" cy="5520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b="0">
                    <a:solidFill>
                      <a:schemeClr val="tx1"/>
                    </a:solidFill>
                    <a:latin typeface="Arial Unicode MS" panose="020B0604020202020204" charset="-122"/>
                    <a:ea typeface="Arial Unicode MS" panose="020B0604020202020204" charset="-122"/>
                  </a:rPr>
                  <a:t>1</a:t>
                </a:r>
                <a:endPara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endParaRPr>
              </a:p>
            </p:txBody>
          </p:sp>
          <p:sp>
            <p:nvSpPr>
              <p:cNvPr id="14393" name="TextBox 58"/>
              <p:cNvSpPr txBox="1"/>
              <p:nvPr/>
            </p:nvSpPr>
            <p:spPr>
              <a:xfrm>
                <a:off x="4231551" y="2733055"/>
                <a:ext cx="594249" cy="5520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b="0">
                    <a:solidFill>
                      <a:schemeClr val="tx1"/>
                    </a:solidFill>
                    <a:latin typeface="Arial Unicode MS" panose="020B0604020202020204" charset="-122"/>
                    <a:ea typeface="Arial Unicode MS" panose="020B0604020202020204" charset="-122"/>
                  </a:rPr>
                  <a:t>3</a:t>
                </a:r>
                <a:endPara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endParaRPr>
              </a:p>
            </p:txBody>
          </p:sp>
        </p:grpSp>
        <p:grpSp>
          <p:nvGrpSpPr>
            <p:cNvPr id="14387" name="组合 48"/>
            <p:cNvGrpSpPr/>
            <p:nvPr/>
          </p:nvGrpSpPr>
          <p:grpSpPr>
            <a:xfrm>
              <a:off x="2451783" y="3242472"/>
              <a:ext cx="608049" cy="941233"/>
              <a:chOff x="4217751" y="2343909"/>
              <a:chExt cx="608049" cy="941233"/>
            </a:xfrm>
          </p:grpSpPr>
          <p:cxnSp>
            <p:nvCxnSpPr>
              <p:cNvPr id="61" name="直接连接符 60"/>
              <p:cNvCxnSpPr/>
              <p:nvPr/>
            </p:nvCxnSpPr>
            <p:spPr>
              <a:xfrm>
                <a:off x="4217751" y="2793389"/>
                <a:ext cx="3960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89" name="TextBox 61"/>
              <p:cNvSpPr txBox="1"/>
              <p:nvPr/>
            </p:nvSpPr>
            <p:spPr>
              <a:xfrm>
                <a:off x="4231551" y="2343909"/>
                <a:ext cx="594249" cy="5520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b="0">
                    <a:solidFill>
                      <a:schemeClr val="tx1"/>
                    </a:solidFill>
                    <a:latin typeface="Arial Unicode MS" panose="020B0604020202020204" charset="-122"/>
                    <a:ea typeface="Arial Unicode MS" panose="020B0604020202020204" charset="-122"/>
                  </a:rPr>
                  <a:t>6</a:t>
                </a:r>
                <a:endPara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endParaRPr>
              </a:p>
            </p:txBody>
          </p:sp>
          <p:sp>
            <p:nvSpPr>
              <p:cNvPr id="14390" name="TextBox 62"/>
              <p:cNvSpPr txBox="1"/>
              <p:nvPr/>
            </p:nvSpPr>
            <p:spPr>
              <a:xfrm>
                <a:off x="4231551" y="2733055"/>
                <a:ext cx="594249" cy="5520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b="0">
                    <a:solidFill>
                      <a:schemeClr val="tx1"/>
                    </a:solidFill>
                    <a:latin typeface="Arial Unicode MS" panose="020B0604020202020204" charset="-122"/>
                    <a:ea typeface="Arial Unicode MS" panose="020B0604020202020204" charset="-122"/>
                  </a:rPr>
                  <a:t>3</a:t>
                </a:r>
                <a:endPara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endParaRPr>
              </a:p>
            </p:txBody>
          </p:sp>
        </p:grpSp>
      </p:grpSp>
      <p:grpSp>
        <p:nvGrpSpPr>
          <p:cNvPr id="10" name="组合 68"/>
          <p:cNvGrpSpPr/>
          <p:nvPr/>
        </p:nvGrpSpPr>
        <p:grpSpPr>
          <a:xfrm>
            <a:off x="2343482" y="2956246"/>
            <a:ext cx="1596571" cy="682440"/>
            <a:chOff x="2009208" y="4077072"/>
            <a:chExt cx="2200367" cy="940632"/>
          </a:xfrm>
        </p:grpSpPr>
        <p:cxnSp>
          <p:nvCxnSpPr>
            <p:cNvPr id="65" name="直接连接符 64"/>
            <p:cNvCxnSpPr/>
            <p:nvPr/>
          </p:nvCxnSpPr>
          <p:spPr>
            <a:xfrm>
              <a:off x="2595799" y="4526552"/>
              <a:ext cx="9360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82" name="TextBox 65"/>
            <p:cNvSpPr txBox="1"/>
            <p:nvPr/>
          </p:nvSpPr>
          <p:spPr>
            <a:xfrm>
              <a:off x="2632425" y="4077072"/>
              <a:ext cx="1577150" cy="5514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b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6</a:t>
              </a:r>
              <a:r>
                <a:rPr lang="zh-CN" altLang="en-US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＋</a:t>
              </a:r>
              <a:r>
                <a:rPr lang="en-US" altLang="zh-CN" b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1</a:t>
              </a:r>
              <a:endParaRPr lang="en-US" altLang="zh-CN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endParaRPr>
            </a:p>
          </p:txBody>
        </p:sp>
        <p:sp>
          <p:nvSpPr>
            <p:cNvPr id="14383" name="TextBox 66"/>
            <p:cNvSpPr txBox="1"/>
            <p:nvPr/>
          </p:nvSpPr>
          <p:spPr>
            <a:xfrm>
              <a:off x="2922687" y="4466218"/>
              <a:ext cx="498917" cy="5514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b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3</a:t>
              </a:r>
              <a:endParaRPr lang="en-US" altLang="zh-CN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endParaRPr>
            </a:p>
          </p:txBody>
        </p:sp>
        <p:sp>
          <p:nvSpPr>
            <p:cNvPr id="14384" name="TextBox 67"/>
            <p:cNvSpPr txBox="1"/>
            <p:nvPr/>
          </p:nvSpPr>
          <p:spPr>
            <a:xfrm>
              <a:off x="2009208" y="4273932"/>
              <a:ext cx="1466793" cy="5514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＝ </a:t>
              </a:r>
              <a:r>
                <a:rPr lang="en-US" altLang="zh-CN" b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    </a:t>
              </a:r>
              <a:endParaRPr lang="en-US" altLang="zh-CN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endParaRPr>
            </a:p>
          </p:txBody>
        </p:sp>
      </p:grpSp>
      <p:grpSp>
        <p:nvGrpSpPr>
          <p:cNvPr id="6" name="组合 74"/>
          <p:cNvGrpSpPr/>
          <p:nvPr/>
        </p:nvGrpSpPr>
        <p:grpSpPr>
          <a:xfrm>
            <a:off x="2353849" y="3599759"/>
            <a:ext cx="1064381" cy="682440"/>
            <a:chOff x="2038704" y="4964906"/>
            <a:chExt cx="1466793" cy="940633"/>
          </a:xfrm>
        </p:grpSpPr>
        <p:sp>
          <p:nvSpPr>
            <p:cNvPr id="14376" name="TextBox 69"/>
            <p:cNvSpPr txBox="1"/>
            <p:nvPr/>
          </p:nvSpPr>
          <p:spPr>
            <a:xfrm>
              <a:off x="2038704" y="5138974"/>
              <a:ext cx="1466793" cy="55148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＝</a:t>
              </a:r>
            </a:p>
          </p:txBody>
        </p:sp>
        <p:grpSp>
          <p:nvGrpSpPr>
            <p:cNvPr id="14377" name="组合 48"/>
            <p:cNvGrpSpPr/>
            <p:nvPr/>
          </p:nvGrpSpPr>
          <p:grpSpPr>
            <a:xfrm>
              <a:off x="2510775" y="4964906"/>
              <a:ext cx="608049" cy="940633"/>
              <a:chOff x="4217751" y="2343909"/>
              <a:chExt cx="608049" cy="940633"/>
            </a:xfrm>
          </p:grpSpPr>
          <p:cxnSp>
            <p:nvCxnSpPr>
              <p:cNvPr id="72" name="直接连接符 71"/>
              <p:cNvCxnSpPr/>
              <p:nvPr/>
            </p:nvCxnSpPr>
            <p:spPr>
              <a:xfrm>
                <a:off x="4217751" y="2793389"/>
                <a:ext cx="3960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79" name="TextBox 72"/>
              <p:cNvSpPr txBox="1"/>
              <p:nvPr/>
            </p:nvSpPr>
            <p:spPr>
              <a:xfrm>
                <a:off x="4231551" y="2343909"/>
                <a:ext cx="594249" cy="5514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b="0">
                    <a:solidFill>
                      <a:schemeClr val="tx1"/>
                    </a:solidFill>
                    <a:latin typeface="Arial Unicode MS" panose="020B0604020202020204" charset="-122"/>
                    <a:ea typeface="Arial Unicode MS" panose="020B0604020202020204" charset="-122"/>
                  </a:rPr>
                  <a:t>7</a:t>
                </a:r>
                <a:endPara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endParaRPr>
              </a:p>
            </p:txBody>
          </p:sp>
          <p:sp>
            <p:nvSpPr>
              <p:cNvPr id="14380" name="TextBox 73"/>
              <p:cNvSpPr txBox="1"/>
              <p:nvPr/>
            </p:nvSpPr>
            <p:spPr>
              <a:xfrm>
                <a:off x="4231551" y="2733055"/>
                <a:ext cx="594249" cy="5514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b="0">
                    <a:solidFill>
                      <a:schemeClr val="tx1"/>
                    </a:solidFill>
                    <a:latin typeface="Arial Unicode MS" panose="020B0604020202020204" charset="-122"/>
                    <a:ea typeface="Arial Unicode MS" panose="020B0604020202020204" charset="-122"/>
                  </a:rPr>
                  <a:t>3</a:t>
                </a:r>
                <a:endPara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endParaRPr>
              </a:p>
            </p:txBody>
          </p:sp>
        </p:grpSp>
      </p:grpSp>
      <p:grpSp>
        <p:nvGrpSpPr>
          <p:cNvPr id="13" name="组合 77"/>
          <p:cNvGrpSpPr/>
          <p:nvPr/>
        </p:nvGrpSpPr>
        <p:grpSpPr>
          <a:xfrm>
            <a:off x="4699174" y="1653103"/>
            <a:ext cx="1596571" cy="682440"/>
            <a:chOff x="2009208" y="4077072"/>
            <a:chExt cx="2200367" cy="940632"/>
          </a:xfrm>
        </p:grpSpPr>
        <p:cxnSp>
          <p:nvCxnSpPr>
            <p:cNvPr id="79" name="直接连接符 78"/>
            <p:cNvCxnSpPr/>
            <p:nvPr/>
          </p:nvCxnSpPr>
          <p:spPr>
            <a:xfrm>
              <a:off x="2595799" y="4526552"/>
              <a:ext cx="9360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73" name="TextBox 79"/>
            <p:cNvSpPr txBox="1"/>
            <p:nvPr/>
          </p:nvSpPr>
          <p:spPr>
            <a:xfrm>
              <a:off x="2632425" y="4077072"/>
              <a:ext cx="1577150" cy="5514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b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6</a:t>
              </a:r>
              <a:r>
                <a:rPr lang="zh-CN" altLang="en-US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＋</a:t>
              </a:r>
              <a:r>
                <a:rPr lang="en-US" altLang="zh-CN" b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1</a:t>
              </a:r>
              <a:endParaRPr lang="en-US" altLang="zh-CN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endParaRPr>
            </a:p>
          </p:txBody>
        </p:sp>
        <p:sp>
          <p:nvSpPr>
            <p:cNvPr id="14374" name="TextBox 80"/>
            <p:cNvSpPr txBox="1"/>
            <p:nvPr/>
          </p:nvSpPr>
          <p:spPr>
            <a:xfrm>
              <a:off x="2922687" y="4466218"/>
              <a:ext cx="498917" cy="5514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b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3</a:t>
              </a:r>
              <a:endParaRPr lang="en-US" altLang="zh-CN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endParaRPr>
            </a:p>
          </p:txBody>
        </p:sp>
        <p:sp>
          <p:nvSpPr>
            <p:cNvPr id="14375" name="TextBox 81"/>
            <p:cNvSpPr txBox="1"/>
            <p:nvPr/>
          </p:nvSpPr>
          <p:spPr>
            <a:xfrm>
              <a:off x="2009208" y="4273932"/>
              <a:ext cx="1466793" cy="5514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＝ </a:t>
              </a:r>
              <a:r>
                <a:rPr lang="en-US" altLang="zh-CN" b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    </a:t>
              </a:r>
              <a:endParaRPr lang="en-US" altLang="zh-CN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endParaRPr>
            </a:p>
          </p:txBody>
        </p:sp>
      </p:grpSp>
      <p:grpSp>
        <p:nvGrpSpPr>
          <p:cNvPr id="14" name="组合 82"/>
          <p:cNvGrpSpPr/>
          <p:nvPr/>
        </p:nvGrpSpPr>
        <p:grpSpPr>
          <a:xfrm>
            <a:off x="4704933" y="2330001"/>
            <a:ext cx="1358123" cy="838209"/>
            <a:chOff x="1979712" y="3236714"/>
            <a:chExt cx="1872208" cy="1156592"/>
          </a:xfrm>
        </p:grpSpPr>
        <p:sp>
          <p:nvSpPr>
            <p:cNvPr id="14363" name="TextBox 83"/>
            <p:cNvSpPr txBox="1"/>
            <p:nvPr/>
          </p:nvSpPr>
          <p:spPr>
            <a:xfrm>
              <a:off x="1979712" y="3416539"/>
              <a:ext cx="1466793" cy="97676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＝ </a:t>
              </a:r>
              <a:r>
                <a:rPr lang="en-US" altLang="zh-CN" b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    </a:t>
              </a:r>
              <a:r>
                <a:rPr lang="zh-CN" altLang="en-US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＋</a:t>
              </a:r>
            </a:p>
          </p:txBody>
        </p:sp>
        <p:grpSp>
          <p:nvGrpSpPr>
            <p:cNvPr id="14364" name="组合 48"/>
            <p:cNvGrpSpPr/>
            <p:nvPr/>
          </p:nvGrpSpPr>
          <p:grpSpPr>
            <a:xfrm>
              <a:off x="3243871" y="3236714"/>
              <a:ext cx="608049" cy="941233"/>
              <a:chOff x="4217751" y="2343909"/>
              <a:chExt cx="608049" cy="941233"/>
            </a:xfrm>
          </p:grpSpPr>
          <p:cxnSp>
            <p:nvCxnSpPr>
              <p:cNvPr id="90" name="直接连接符 89"/>
              <p:cNvCxnSpPr/>
              <p:nvPr/>
            </p:nvCxnSpPr>
            <p:spPr>
              <a:xfrm>
                <a:off x="4217751" y="2793389"/>
                <a:ext cx="3960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70" name="TextBox 90"/>
              <p:cNvSpPr txBox="1"/>
              <p:nvPr/>
            </p:nvSpPr>
            <p:spPr>
              <a:xfrm>
                <a:off x="4231551" y="2343909"/>
                <a:ext cx="594249" cy="5520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b="0">
                    <a:solidFill>
                      <a:schemeClr val="tx1"/>
                    </a:solidFill>
                    <a:latin typeface="Arial Unicode MS" panose="020B0604020202020204" charset="-122"/>
                    <a:ea typeface="Arial Unicode MS" panose="020B0604020202020204" charset="-122"/>
                  </a:rPr>
                  <a:t>1</a:t>
                </a:r>
                <a:endPara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endParaRPr>
              </a:p>
            </p:txBody>
          </p:sp>
          <p:sp>
            <p:nvSpPr>
              <p:cNvPr id="14371" name="TextBox 91"/>
              <p:cNvSpPr txBox="1"/>
              <p:nvPr/>
            </p:nvSpPr>
            <p:spPr>
              <a:xfrm>
                <a:off x="4231551" y="2733055"/>
                <a:ext cx="594249" cy="5520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b="0">
                    <a:solidFill>
                      <a:schemeClr val="tx1"/>
                    </a:solidFill>
                    <a:latin typeface="Arial Unicode MS" panose="020B0604020202020204" charset="-122"/>
                    <a:ea typeface="Arial Unicode MS" panose="020B0604020202020204" charset="-122"/>
                  </a:rPr>
                  <a:t>3</a:t>
                </a:r>
                <a:endPara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endParaRPr>
              </a:p>
            </p:txBody>
          </p:sp>
        </p:grpSp>
        <p:grpSp>
          <p:nvGrpSpPr>
            <p:cNvPr id="14365" name="组合 48"/>
            <p:cNvGrpSpPr/>
            <p:nvPr/>
          </p:nvGrpSpPr>
          <p:grpSpPr>
            <a:xfrm>
              <a:off x="2451783" y="3242472"/>
              <a:ext cx="608049" cy="941233"/>
              <a:chOff x="4217751" y="2343909"/>
              <a:chExt cx="608049" cy="941233"/>
            </a:xfrm>
          </p:grpSpPr>
          <p:cxnSp>
            <p:nvCxnSpPr>
              <p:cNvPr id="87" name="直接连接符 86"/>
              <p:cNvCxnSpPr/>
              <p:nvPr/>
            </p:nvCxnSpPr>
            <p:spPr>
              <a:xfrm>
                <a:off x="4217751" y="2793389"/>
                <a:ext cx="3960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67" name="TextBox 87"/>
              <p:cNvSpPr txBox="1"/>
              <p:nvPr/>
            </p:nvSpPr>
            <p:spPr>
              <a:xfrm>
                <a:off x="4231551" y="2343909"/>
                <a:ext cx="594249" cy="5520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b="0">
                    <a:solidFill>
                      <a:schemeClr val="tx1"/>
                    </a:solidFill>
                    <a:latin typeface="Arial Unicode MS" panose="020B0604020202020204" charset="-122"/>
                    <a:ea typeface="Arial Unicode MS" panose="020B0604020202020204" charset="-122"/>
                  </a:rPr>
                  <a:t>6</a:t>
                </a:r>
                <a:endPara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endParaRPr>
              </a:p>
            </p:txBody>
          </p:sp>
          <p:sp>
            <p:nvSpPr>
              <p:cNvPr id="14368" name="TextBox 88"/>
              <p:cNvSpPr txBox="1"/>
              <p:nvPr/>
            </p:nvSpPr>
            <p:spPr>
              <a:xfrm>
                <a:off x="4231551" y="2733055"/>
                <a:ext cx="594249" cy="5520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b="0">
                    <a:solidFill>
                      <a:schemeClr val="tx1"/>
                    </a:solidFill>
                    <a:latin typeface="Arial Unicode MS" panose="020B0604020202020204" charset="-122"/>
                    <a:ea typeface="Arial Unicode MS" panose="020B0604020202020204" charset="-122"/>
                  </a:rPr>
                  <a:t>3</a:t>
                </a:r>
                <a:endPara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endParaRPr>
              </a:p>
            </p:txBody>
          </p:sp>
        </p:grpSp>
      </p:grpSp>
      <p:grpSp>
        <p:nvGrpSpPr>
          <p:cNvPr id="8" name="组合 92"/>
          <p:cNvGrpSpPr/>
          <p:nvPr/>
        </p:nvGrpSpPr>
        <p:grpSpPr>
          <a:xfrm>
            <a:off x="4698021" y="2991934"/>
            <a:ext cx="1211828" cy="681949"/>
            <a:chOff x="1988981" y="2284917"/>
            <a:chExt cx="1669573" cy="941594"/>
          </a:xfrm>
        </p:grpSpPr>
        <p:sp>
          <p:nvSpPr>
            <p:cNvPr id="14358" name="TextBox 93"/>
            <p:cNvSpPr txBox="1"/>
            <p:nvPr/>
          </p:nvSpPr>
          <p:spPr>
            <a:xfrm>
              <a:off x="1988981" y="2464742"/>
              <a:ext cx="1365549" cy="55244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＝</a:t>
              </a:r>
              <a:r>
                <a:rPr lang="en-US" altLang="zh-CN" b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2</a:t>
              </a:r>
              <a:r>
                <a:rPr lang="zh-CN" altLang="en-US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</a:rPr>
                <a:t>＋</a:t>
              </a:r>
            </a:p>
          </p:txBody>
        </p:sp>
        <p:grpSp>
          <p:nvGrpSpPr>
            <p:cNvPr id="14359" name="组合 48"/>
            <p:cNvGrpSpPr/>
            <p:nvPr/>
          </p:nvGrpSpPr>
          <p:grpSpPr>
            <a:xfrm>
              <a:off x="3050505" y="2284917"/>
              <a:ext cx="608049" cy="941594"/>
              <a:chOff x="4217751" y="2343909"/>
              <a:chExt cx="608049" cy="941594"/>
            </a:xfrm>
          </p:grpSpPr>
          <p:cxnSp>
            <p:nvCxnSpPr>
              <p:cNvPr id="96" name="直接连接符 95"/>
              <p:cNvCxnSpPr/>
              <p:nvPr/>
            </p:nvCxnSpPr>
            <p:spPr>
              <a:xfrm>
                <a:off x="4217751" y="2793389"/>
                <a:ext cx="3960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61" name="TextBox 96"/>
              <p:cNvSpPr txBox="1"/>
              <p:nvPr/>
            </p:nvSpPr>
            <p:spPr>
              <a:xfrm>
                <a:off x="4231550" y="2343909"/>
                <a:ext cx="594250" cy="5524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b="0">
                    <a:solidFill>
                      <a:schemeClr val="tx1"/>
                    </a:solidFill>
                    <a:latin typeface="Arial Unicode MS" panose="020B0604020202020204" charset="-122"/>
                    <a:ea typeface="Arial Unicode MS" panose="020B0604020202020204" charset="-122"/>
                  </a:rPr>
                  <a:t>1</a:t>
                </a:r>
                <a:endPara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endParaRPr>
              </a:p>
            </p:txBody>
          </p:sp>
          <p:sp>
            <p:nvSpPr>
              <p:cNvPr id="14362" name="TextBox 97"/>
              <p:cNvSpPr txBox="1"/>
              <p:nvPr/>
            </p:nvSpPr>
            <p:spPr>
              <a:xfrm>
                <a:off x="4231550" y="2733055"/>
                <a:ext cx="594250" cy="5524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b="0">
                    <a:solidFill>
                      <a:schemeClr val="tx1"/>
                    </a:solidFill>
                    <a:latin typeface="Arial Unicode MS" panose="020B0604020202020204" charset="-122"/>
                    <a:ea typeface="Arial Unicode MS" panose="020B0604020202020204" charset="-122"/>
                  </a:rPr>
                  <a:t>3</a:t>
                </a:r>
                <a:endPara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endParaRPr>
              </a:p>
            </p:txBody>
          </p:sp>
        </p:grpSp>
      </p:grpSp>
      <p:grpSp>
        <p:nvGrpSpPr>
          <p:cNvPr id="19" name="组合 109"/>
          <p:cNvGrpSpPr/>
          <p:nvPr/>
        </p:nvGrpSpPr>
        <p:grpSpPr>
          <a:xfrm>
            <a:off x="4718756" y="3621632"/>
            <a:ext cx="936517" cy="682440"/>
            <a:chOff x="5297432" y="4964906"/>
            <a:chExt cx="1290792" cy="940632"/>
          </a:xfrm>
        </p:grpSpPr>
        <p:grpSp>
          <p:nvGrpSpPr>
            <p:cNvPr id="14352" name="组合 98"/>
            <p:cNvGrpSpPr/>
            <p:nvPr/>
          </p:nvGrpSpPr>
          <p:grpSpPr>
            <a:xfrm>
              <a:off x="5683050" y="4964906"/>
              <a:ext cx="905174" cy="940632"/>
              <a:chOff x="2042668" y="2276872"/>
              <a:chExt cx="905174" cy="940632"/>
            </a:xfrm>
          </p:grpSpPr>
          <p:cxnSp>
            <p:nvCxnSpPr>
              <p:cNvPr id="100" name="直接连接符 99"/>
              <p:cNvCxnSpPr/>
              <p:nvPr/>
            </p:nvCxnSpPr>
            <p:spPr>
              <a:xfrm>
                <a:off x="2339793" y="2726352"/>
                <a:ext cx="3960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55" name="TextBox 100"/>
              <p:cNvSpPr txBox="1"/>
              <p:nvPr/>
            </p:nvSpPr>
            <p:spPr>
              <a:xfrm>
                <a:off x="2353594" y="2276872"/>
                <a:ext cx="594248" cy="55148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b="0">
                    <a:solidFill>
                      <a:schemeClr val="tx1"/>
                    </a:solidFill>
                    <a:latin typeface="Arial Unicode MS" panose="020B0604020202020204" charset="-122"/>
                    <a:ea typeface="Arial Unicode MS" panose="020B0604020202020204" charset="-122"/>
                  </a:rPr>
                  <a:t>1</a:t>
                </a:r>
                <a:endPara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endParaRPr>
              </a:p>
            </p:txBody>
          </p:sp>
          <p:sp>
            <p:nvSpPr>
              <p:cNvPr id="14356" name="TextBox 101"/>
              <p:cNvSpPr txBox="1"/>
              <p:nvPr/>
            </p:nvSpPr>
            <p:spPr>
              <a:xfrm>
                <a:off x="2353594" y="2666018"/>
                <a:ext cx="594248" cy="55148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b="0">
                    <a:solidFill>
                      <a:schemeClr val="tx1"/>
                    </a:solidFill>
                    <a:latin typeface="Arial Unicode MS" panose="020B0604020202020204" charset="-122"/>
                    <a:ea typeface="Arial Unicode MS" panose="020B0604020202020204" charset="-122"/>
                  </a:rPr>
                  <a:t>3</a:t>
                </a:r>
                <a:endPara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endParaRPr>
              </a:p>
            </p:txBody>
          </p:sp>
          <p:sp>
            <p:nvSpPr>
              <p:cNvPr id="14357" name="TextBox 102"/>
              <p:cNvSpPr txBox="1"/>
              <p:nvPr/>
            </p:nvSpPr>
            <p:spPr>
              <a:xfrm>
                <a:off x="2042668" y="2464742"/>
                <a:ext cx="594248" cy="55148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b="0">
                    <a:solidFill>
                      <a:schemeClr val="tx1"/>
                    </a:solidFill>
                    <a:latin typeface="Arial Unicode MS" panose="020B0604020202020204" charset="-122"/>
                    <a:ea typeface="Arial Unicode MS" panose="020B0604020202020204" charset="-122"/>
                  </a:rPr>
                  <a:t>2</a:t>
                </a:r>
                <a:endParaRPr lang="en-US" altLang="zh-CN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endParaRPr>
              </a:p>
            </p:txBody>
          </p:sp>
        </p:grpSp>
        <p:sp>
          <p:nvSpPr>
            <p:cNvPr id="14353" name="TextBox 104"/>
            <p:cNvSpPr txBox="1"/>
            <p:nvPr/>
          </p:nvSpPr>
          <p:spPr>
            <a:xfrm>
              <a:off x="5297432" y="5152776"/>
              <a:ext cx="858744" cy="5514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b="0" dirty="0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＝</a:t>
              </a:r>
            </a:p>
          </p:txBody>
        </p:sp>
      </p:grpSp>
      <p:pic>
        <p:nvPicPr>
          <p:cNvPr id="14406" name="Picture 2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35097" y="886570"/>
            <a:ext cx="287374" cy="3118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407" name="TextBox 24"/>
          <p:cNvSpPr txBox="1"/>
          <p:nvPr/>
        </p:nvSpPr>
        <p:spPr>
          <a:xfrm>
            <a:off x="1567176" y="813890"/>
            <a:ext cx="5826125" cy="471986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举例说一说，假分数和带分数如何进行互化？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17061" y="670883"/>
            <a:ext cx="1465252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典型例题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9150" y="1194701"/>
            <a:ext cx="3350266" cy="378510"/>
          </a:xfrm>
          <a:prstGeom prst="rect">
            <a:avLst/>
          </a:prstGeom>
          <a:noFill/>
        </p:spPr>
        <p:txBody>
          <a:bodyPr wrap="none" lIns="66331" tIns="33165" rIns="66331" bIns="33165">
            <a:spAutoFit/>
          </a:bodyPr>
          <a:lstStyle/>
          <a:p>
            <a:pPr>
              <a:defRPr/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【例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】把假分数化成整数。</a:t>
            </a:r>
          </a:p>
        </p:txBody>
      </p:sp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2583082" y="1815651"/>
          <a:ext cx="695764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Equation" r:id="rId3" imgW="7924800" imgH="9448800" progId="Equation.DSMT4">
                  <p:embed/>
                </p:oleObj>
              </mc:Choice>
              <mc:Fallback>
                <p:oleObj name="Equation" r:id="rId3" imgW="7924800" imgH="9448800" progId="Equation.DSMT4">
                  <p:embed/>
                  <p:pic>
                    <p:nvPicPr>
                      <p:cNvPr id="0" name="图片 12288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3082" y="1815651"/>
                        <a:ext cx="695764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3474674" y="2042435"/>
          <a:ext cx="1282096" cy="374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tion" r:id="rId5" imgW="14630400" imgH="4267200" progId="Equation.DSMT4">
                  <p:embed/>
                </p:oleObj>
              </mc:Choice>
              <mc:Fallback>
                <p:oleObj name="Equation" r:id="rId5" imgW="14630400" imgH="4267200" progId="Equation.DSMT4">
                  <p:embed/>
                  <p:pic>
                    <p:nvPicPr>
                      <p:cNvPr id="0" name="图片 12289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74674" y="2042435"/>
                        <a:ext cx="1282096" cy="37413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2596905" y="2851719"/>
          <a:ext cx="695764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Equation" r:id="rId7" imgW="7924800" imgH="9448800" progId="Equation.DSMT4">
                  <p:embed/>
                </p:oleObj>
              </mc:Choice>
              <mc:Fallback>
                <p:oleObj name="Equation" r:id="rId7" imgW="7924800" imgH="9448800" progId="Equation.DSMT4">
                  <p:embed/>
                  <p:pic>
                    <p:nvPicPr>
                      <p:cNvPr id="0" name="图片 12290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96905" y="2851719"/>
                        <a:ext cx="695764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3488497" y="3078503"/>
          <a:ext cx="1282096" cy="374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Equation" r:id="rId9" imgW="14630400" imgH="4267200" progId="Equation.DSMT4">
                  <p:embed/>
                </p:oleObj>
              </mc:Choice>
              <mc:Fallback>
                <p:oleObj name="Equation" r:id="rId9" imgW="14630400" imgH="4267200" progId="Equation.DSMT4">
                  <p:embed/>
                  <p:pic>
                    <p:nvPicPr>
                      <p:cNvPr id="0" name="图片 12291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88497" y="3078503"/>
                        <a:ext cx="1282096" cy="37413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2610728" y="3835983"/>
          <a:ext cx="668118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Equation" r:id="rId11" imgW="7620000" imgH="9448800" progId="Equation.DSMT4">
                  <p:embed/>
                </p:oleObj>
              </mc:Choice>
              <mc:Fallback>
                <p:oleObj name="Equation" r:id="rId11" imgW="7620000" imgH="9448800" progId="Equation.DSMT4">
                  <p:embed/>
                  <p:pic>
                    <p:nvPicPr>
                      <p:cNvPr id="0" name="图片 12292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610728" y="3835983"/>
                        <a:ext cx="668118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7" name="Object 23"/>
          <p:cNvGraphicFramePr>
            <a:graphicFrameLocks noChangeAspect="1"/>
          </p:cNvGraphicFramePr>
          <p:nvPr/>
        </p:nvGraphicFramePr>
        <p:xfrm>
          <a:off x="3488497" y="4062766"/>
          <a:ext cx="1282096" cy="37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Equation" r:id="rId13" imgW="14630400" imgH="4267200" progId="Equation.DSMT4">
                  <p:embed/>
                </p:oleObj>
              </mc:Choice>
              <mc:Fallback>
                <p:oleObj name="Equation" r:id="rId13" imgW="14630400" imgH="4267200" progId="Equation.DSMT4">
                  <p:embed/>
                  <p:pic>
                    <p:nvPicPr>
                      <p:cNvPr id="0" name="图片 12293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488497" y="4062766"/>
                        <a:ext cx="1282096" cy="37413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1678" y="726168"/>
            <a:ext cx="3608298" cy="378510"/>
          </a:xfrm>
          <a:prstGeom prst="rect">
            <a:avLst/>
          </a:prstGeom>
          <a:noFill/>
        </p:spPr>
        <p:txBody>
          <a:bodyPr wrap="none" lIns="66331" tIns="33165" rIns="66331" bIns="33165">
            <a:spAutoFit/>
          </a:bodyPr>
          <a:lstStyle/>
          <a:p>
            <a:pPr>
              <a:defRPr/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【例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】把带分数化成假分数。</a:t>
            </a:r>
          </a:p>
        </p:txBody>
      </p:sp>
      <p:graphicFrame>
        <p:nvGraphicFramePr>
          <p:cNvPr id="111617" name="Object 1"/>
          <p:cNvGraphicFramePr>
            <a:graphicFrameLocks noChangeAspect="1"/>
          </p:cNvGraphicFramePr>
          <p:nvPr/>
        </p:nvGraphicFramePr>
        <p:xfrm>
          <a:off x="1871883" y="1451416"/>
          <a:ext cx="695764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3" name="Equation" r:id="rId3" imgW="7924800" imgH="9448800" progId="Equation.DSMT4">
                  <p:embed/>
                </p:oleObj>
              </mc:Choice>
              <mc:Fallback>
                <p:oleObj name="Equation" r:id="rId3" imgW="7924800" imgH="9448800" progId="Equation.DSMT4">
                  <p:embed/>
                  <p:pic>
                    <p:nvPicPr>
                      <p:cNvPr id="0" name="图片 13312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1883" y="1451416"/>
                        <a:ext cx="695764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18" name="Object 2"/>
          <p:cNvGraphicFramePr>
            <a:graphicFrameLocks noChangeAspect="1"/>
          </p:cNvGraphicFramePr>
          <p:nvPr/>
        </p:nvGraphicFramePr>
        <p:xfrm>
          <a:off x="2545760" y="1451416"/>
          <a:ext cx="4717143" cy="881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4" name="Equation" r:id="rId5" imgW="29870400" imgH="10058400" progId="Equation.DSMT4">
                  <p:embed/>
                </p:oleObj>
              </mc:Choice>
              <mc:Fallback>
                <p:oleObj name="Equation" r:id="rId5" imgW="29870400" imgH="10058400" progId="Equation.DSMT4">
                  <p:embed/>
                  <p:pic>
                    <p:nvPicPr>
                      <p:cNvPr id="0" name="图片 13313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45760" y="1451416"/>
                        <a:ext cx="4717143" cy="88180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19" name="Object 3"/>
          <p:cNvGraphicFramePr>
            <a:graphicFrameLocks noChangeAspect="1"/>
          </p:cNvGraphicFramePr>
          <p:nvPr/>
        </p:nvGraphicFramePr>
        <p:xfrm>
          <a:off x="1793552" y="2539287"/>
          <a:ext cx="748753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" name="Equation" r:id="rId7" imgW="8534400" imgH="9448800" progId="Equation.DSMT4">
                  <p:embed/>
                </p:oleObj>
              </mc:Choice>
              <mc:Fallback>
                <p:oleObj name="Equation" r:id="rId7" imgW="8534400" imgH="9448800" progId="Equation.DSMT4">
                  <p:embed/>
                  <p:pic>
                    <p:nvPicPr>
                      <p:cNvPr id="0" name="图片 13314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93552" y="2539287"/>
                        <a:ext cx="748753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0" name="Object 4"/>
          <p:cNvGraphicFramePr>
            <a:graphicFrameLocks noChangeAspect="1"/>
          </p:cNvGraphicFramePr>
          <p:nvPr/>
        </p:nvGraphicFramePr>
        <p:xfrm>
          <a:off x="2545760" y="2434529"/>
          <a:ext cx="4717143" cy="988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Equation" r:id="rId9" imgW="29870400" imgH="11277600" progId="Equation.DSMT4">
                  <p:embed/>
                </p:oleObj>
              </mc:Choice>
              <mc:Fallback>
                <p:oleObj name="Equation" r:id="rId9" imgW="29870400" imgH="11277600" progId="Equation.DSMT4">
                  <p:embed/>
                  <p:pic>
                    <p:nvPicPr>
                      <p:cNvPr id="0" name="图片 13315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45760" y="2434529"/>
                        <a:ext cx="4717143" cy="98886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1" name="Object 5"/>
          <p:cNvGraphicFramePr>
            <a:graphicFrameLocks noChangeAspect="1"/>
          </p:cNvGraphicFramePr>
          <p:nvPr/>
        </p:nvGraphicFramePr>
        <p:xfrm>
          <a:off x="1701398" y="3523551"/>
          <a:ext cx="882376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Equation" r:id="rId11" imgW="10058400" imgH="9448800" progId="Equation.DSMT4">
                  <p:embed/>
                </p:oleObj>
              </mc:Choice>
              <mc:Fallback>
                <p:oleObj name="Equation" r:id="rId11" imgW="10058400" imgH="9448800" progId="Equation.DSMT4">
                  <p:embed/>
                  <p:pic>
                    <p:nvPicPr>
                      <p:cNvPr id="0" name="图片 13316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01398" y="3523551"/>
                        <a:ext cx="882376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2" name="Object 6"/>
          <p:cNvGraphicFramePr>
            <a:graphicFrameLocks noChangeAspect="1"/>
          </p:cNvGraphicFramePr>
          <p:nvPr/>
        </p:nvGraphicFramePr>
        <p:xfrm>
          <a:off x="3908490" y="3523551"/>
          <a:ext cx="748753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8" name="Equation" r:id="rId13" imgW="8534400" imgH="9448800" progId="Equation.DSMT4">
                  <p:embed/>
                </p:oleObj>
              </mc:Choice>
              <mc:Fallback>
                <p:oleObj name="Equation" r:id="rId13" imgW="8534400" imgH="9448800" progId="Equation.DSMT4">
                  <p:embed/>
                  <p:pic>
                    <p:nvPicPr>
                      <p:cNvPr id="0" name="图片 13317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08490" y="3523551"/>
                        <a:ext cx="748753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3" name="Object 7"/>
          <p:cNvGraphicFramePr>
            <a:graphicFrameLocks noChangeAspect="1"/>
          </p:cNvGraphicFramePr>
          <p:nvPr/>
        </p:nvGraphicFramePr>
        <p:xfrm>
          <a:off x="5824145" y="3523551"/>
          <a:ext cx="722259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Equation" r:id="rId15" imgW="8229600" imgH="9448800" progId="Equation.DSMT4">
                  <p:embed/>
                </p:oleObj>
              </mc:Choice>
              <mc:Fallback>
                <p:oleObj name="Equation" r:id="rId15" imgW="8229600" imgH="9448800" progId="Equation.DSMT4">
                  <p:embed/>
                  <p:pic>
                    <p:nvPicPr>
                      <p:cNvPr id="0" name="图片 13318"/>
                      <p:cNvPicPr>
                        <a:picLocks noChangeAspect="1"/>
                      </p:cNvPicPr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824145" y="3523551"/>
                        <a:ext cx="722259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905161" y="1494010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9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45569" y="1494010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241270" y="1503219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537189" y="1503219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14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56780" y="2478274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045569" y="2487483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4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237815" y="2435680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637406" y="2953714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537189" y="2435680"/>
            <a:ext cx="46998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14</a:t>
            </a:r>
          </a:p>
        </p:txBody>
      </p:sp>
      <p:graphicFrame>
        <p:nvGraphicFramePr>
          <p:cNvPr id="111624" name="Object 8"/>
          <p:cNvGraphicFramePr>
            <a:graphicFrameLocks noChangeAspect="1"/>
          </p:cNvGraphicFramePr>
          <p:nvPr/>
        </p:nvGraphicFramePr>
        <p:xfrm>
          <a:off x="2649434" y="3575355"/>
          <a:ext cx="453859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Equation" r:id="rId17" imgW="5181600" imgH="9448800" progId="Equation.DSMT4">
                  <p:embed/>
                </p:oleObj>
              </mc:Choice>
              <mc:Fallback>
                <p:oleObj name="Equation" r:id="rId17" imgW="5181600" imgH="9448800" progId="Equation.DSMT4">
                  <p:embed/>
                  <p:pic>
                    <p:nvPicPr>
                      <p:cNvPr id="0" name="图片 13319"/>
                      <p:cNvPicPr>
                        <a:picLocks noChangeAspect="1"/>
                      </p:cNvPicPr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649434" y="3575355"/>
                        <a:ext cx="453859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5" name="Object 9"/>
          <p:cNvGraphicFramePr>
            <a:graphicFrameLocks noChangeAspect="1"/>
          </p:cNvGraphicFramePr>
          <p:nvPr/>
        </p:nvGraphicFramePr>
        <p:xfrm>
          <a:off x="4697560" y="3575355"/>
          <a:ext cx="400871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Equation" r:id="rId19" imgW="4572000" imgH="9448800" progId="Equation.DSMT4">
                  <p:embed/>
                </p:oleObj>
              </mc:Choice>
              <mc:Fallback>
                <p:oleObj name="Equation" r:id="rId19" imgW="4572000" imgH="9448800" progId="Equation.DSMT4">
                  <p:embed/>
                  <p:pic>
                    <p:nvPicPr>
                      <p:cNvPr id="0" name="图片 13320"/>
                      <p:cNvPicPr>
                        <a:picLocks noChangeAspect="1"/>
                      </p:cNvPicPr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697560" y="3575355"/>
                        <a:ext cx="400871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6" name="Object 10"/>
          <p:cNvGraphicFramePr>
            <a:graphicFrameLocks noChangeAspect="1"/>
          </p:cNvGraphicFramePr>
          <p:nvPr/>
        </p:nvGraphicFramePr>
        <p:xfrm>
          <a:off x="6524518" y="3523551"/>
          <a:ext cx="427365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" name="Equation" r:id="rId21" imgW="4876800" imgH="9448800" progId="Equation.DSMT4">
                  <p:embed/>
                </p:oleObj>
              </mc:Choice>
              <mc:Fallback>
                <p:oleObj name="Equation" r:id="rId21" imgW="4876800" imgH="9448800" progId="Equation.DSMT4">
                  <p:embed/>
                  <p:pic>
                    <p:nvPicPr>
                      <p:cNvPr id="0" name="图片 13321"/>
                      <p:cNvPicPr>
                        <a:picLocks noChangeAspect="1"/>
                      </p:cNvPicPr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524518" y="3523551"/>
                        <a:ext cx="427365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1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539</Words>
  <Application>Microsoft Office PowerPoint</Application>
  <PresentationFormat>全屏显示(16:9)</PresentationFormat>
  <Paragraphs>112</Paragraphs>
  <Slides>14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Arial Unicode MS</vt:lpstr>
      <vt:lpstr>黑体</vt:lpstr>
      <vt:lpstr>华文楷体</vt:lpstr>
      <vt:lpstr>楷体</vt:lpstr>
      <vt:lpstr>隶书</vt:lpstr>
      <vt:lpstr>宋体</vt:lpstr>
      <vt:lpstr>微软雅黑</vt:lpstr>
      <vt:lpstr>Arial</vt:lpstr>
      <vt:lpstr>Calibri</vt:lpstr>
      <vt:lpstr>Calibri Light</vt:lpstr>
      <vt:lpstr>Wingdings</vt:lpstr>
      <vt:lpstr>WWW.2PPT.COM
</vt:lpstr>
      <vt:lpstr>Equation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2023-01-16T21:51:15Z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15F7782CB81347B3BF86A46CA7561A6B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