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6" r:id="rId2"/>
    <p:sldId id="262" r:id="rId3"/>
    <p:sldId id="287" r:id="rId4"/>
    <p:sldId id="288" r:id="rId5"/>
    <p:sldId id="267" r:id="rId6"/>
    <p:sldId id="283" r:id="rId7"/>
    <p:sldId id="281" r:id="rId8"/>
    <p:sldId id="279" r:id="rId9"/>
    <p:sldId id="268" r:id="rId10"/>
    <p:sldId id="263" r:id="rId11"/>
    <p:sldId id="270" r:id="rId12"/>
    <p:sldId id="284" r:id="rId13"/>
    <p:sldId id="286" r:id="rId14"/>
    <p:sldId id="275" r:id="rId15"/>
    <p:sldId id="290" r:id="rId16"/>
    <p:sldId id="291" r:id="rId17"/>
    <p:sldId id="293" r:id="rId18"/>
    <p:sldId id="292" r:id="rId19"/>
    <p:sldId id="289" r:id="rId20"/>
    <p:sldId id="285" r:id="rId21"/>
    <p:sldId id="273" r:id="rId22"/>
    <p:sldId id="294" r:id="rId23"/>
    <p:sldId id="295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FF00"/>
    <a:srgbClr val="9900CC"/>
    <a:srgbClr val="8700E2"/>
    <a:srgbClr val="9900FF"/>
    <a:srgbClr val="9999FF"/>
    <a:srgbClr val="61FF6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EAF55F-D0E7-4570-B21C-8B0F91733BD7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1BB999F-0EBC-42C4-ACB3-DBFB6F496259}" type="slidenum">
              <a:rPr lang="en-US" altLang="zh-CN" smtClean="0"/>
              <a:t>1</a:t>
            </a:fld>
            <a:endParaRPr lang="en-US" altLang="zh-CN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AF55F-D0E7-4570-B21C-8B0F91733BD7}" type="slidenum">
              <a:rPr lang="en-US" altLang="zh-CN" smtClean="0"/>
              <a:t>4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DACC99E-C79D-4098-AE2E-621BA5EB35CA}" type="slidenum">
              <a:rPr lang="en-US" altLang="zh-CN" smtClean="0"/>
              <a:t>5</a:t>
            </a:fld>
            <a:endParaRPr lang="en-US" altLang="zh-CN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FA95263-8C6C-489D-A371-9A27F8352000}" type="slidenum">
              <a:rPr lang="en-US" altLang="zh-CN" smtClean="0"/>
              <a:t>6</a:t>
            </a:fld>
            <a:endParaRPr lang="en-US" altLang="zh-CN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C64C020-D5DE-469D-BE0D-C89AF830BCFC}" type="slidenum">
              <a:rPr lang="en-US" altLang="zh-CN" smtClean="0"/>
              <a:t>7</a:t>
            </a:fld>
            <a:endParaRPr lang="en-US" altLang="zh-CN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0184E47-BE0A-4234-B106-4E5BF01665CB}" type="slidenum">
              <a:rPr lang="en-US" altLang="zh-CN" smtClean="0"/>
              <a:t>20</a:t>
            </a:fld>
            <a:endParaRPr lang="en-US" altLang="zh-CN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F0C8-DADD-4E29-B784-73FF37FCF74F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5029D-9861-4839-8F22-90D898078BF4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D3DE3-E207-4EDA-A99A-024FF70EB6A7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7A9F4-C09B-4238-8ED3-F02CC88CFF30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5F5E3-AC6B-4788-B499-5101BE040C96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1B5AD-17A0-4BB7-A296-1CAC318176CE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D472-1147-49DA-A308-C72E548A0D4E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92E25-ABC7-4090-89D8-D039E815E801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8AD14-1369-45DE-86D6-967BD6FE4225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3523D-3C33-4225-92E7-F0651376CC85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7B68-BBB8-4E26-BA57-409C76A3416A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549E33-2D56-41C7-A0B5-906761014C04}" type="slidenum">
              <a:rPr lang="en-US" altLang="zh-CN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audio" Target="../media/audio10.wav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4.png"/><Relationship Id="rId5" Type="http://schemas.openxmlformats.org/officeDocument/2006/relationships/image" Target="../media/image32.GIF"/><Relationship Id="rId10" Type="http://schemas.openxmlformats.org/officeDocument/2006/relationships/image" Target="../media/image22.png"/><Relationship Id="rId4" Type="http://schemas.openxmlformats.org/officeDocument/2006/relationships/audio" Target="../media/audio11.wav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3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4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4.wav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slide" Target="slide9.xml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181730" y="2204864"/>
            <a:ext cx="4895850" cy="10070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/>
              </a:rPr>
              <a:t>Colours</a:t>
            </a:r>
            <a:endParaRPr lang="zh-CN" altLang="en-US" sz="48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 panose="020B0A040201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82409" y="544522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b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39738"/>
            <a:ext cx="9144000" cy="64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 descr="mountain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3" y="2133600"/>
            <a:ext cx="485933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276600" y="2133600"/>
            <a:ext cx="2808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/>
              <a:t>m</a:t>
            </a:r>
            <a:r>
              <a:rPr lang="en-US" altLang="zh-CN" sz="4000" b="1" dirty="0">
                <a:solidFill>
                  <a:srgbClr val="FF0000"/>
                </a:solidFill>
              </a:rPr>
              <a:t>ou</a:t>
            </a:r>
            <a:r>
              <a:rPr lang="en-US" altLang="zh-CN" sz="4000" b="1" dirty="0"/>
              <a:t>ntain</a:t>
            </a:r>
          </a:p>
        </p:txBody>
      </p:sp>
      <p:sp>
        <p:nvSpPr>
          <p:cNvPr id="9225" name="Text Box 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6192838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/>
              <a:t>What colour are the mountains?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/>
              <a:t>They’re green.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utoUpdateAnimBg="0"/>
      <p:bldP spid="92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92150"/>
            <a:ext cx="8424863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0"/>
            <a:ext cx="68405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/>
              <a:t>Read the words: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87450" y="1639888"/>
            <a:ext cx="842486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 dirty="0"/>
              <a:t>m</a:t>
            </a:r>
            <a:r>
              <a:rPr lang="en-US" altLang="zh-CN" sz="4800" b="1" dirty="0">
                <a:solidFill>
                  <a:srgbClr val="CC00FF"/>
                </a:solidFill>
              </a:rPr>
              <a:t>ou</a:t>
            </a:r>
            <a:r>
              <a:rPr lang="en-US" altLang="zh-CN" sz="4800" b="1" dirty="0"/>
              <a:t>ntain       cl</a:t>
            </a:r>
            <a:r>
              <a:rPr lang="en-US" altLang="zh-CN" sz="4800" b="1" dirty="0">
                <a:solidFill>
                  <a:srgbClr val="CC00FF"/>
                </a:solidFill>
              </a:rPr>
              <a:t>ou</a:t>
            </a:r>
            <a:r>
              <a:rPr lang="en-US" altLang="zh-CN" sz="4800" b="1" dirty="0"/>
              <a:t>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800" b="1" dirty="0"/>
              <a:t>h</a:t>
            </a:r>
            <a:r>
              <a:rPr lang="en-US" altLang="zh-CN" sz="4800" b="1" dirty="0">
                <a:solidFill>
                  <a:srgbClr val="CC00FF"/>
                </a:solidFill>
              </a:rPr>
              <a:t>ou</a:t>
            </a:r>
            <a:r>
              <a:rPr lang="en-US" altLang="zh-CN" sz="4800" b="1" dirty="0"/>
              <a:t>se             c</a:t>
            </a:r>
            <a:r>
              <a:rPr lang="en-US" altLang="zh-CN" sz="4800" b="1" dirty="0">
                <a:solidFill>
                  <a:srgbClr val="CC00FF"/>
                </a:solidFill>
              </a:rPr>
              <a:t>ou</a:t>
            </a:r>
            <a:r>
              <a:rPr lang="en-US" altLang="zh-CN" sz="4800" b="1" dirty="0"/>
              <a:t>nt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800" b="1" dirty="0"/>
              <a:t>m</a:t>
            </a:r>
            <a:r>
              <a:rPr lang="en-US" altLang="zh-CN" sz="4800" b="1" dirty="0">
                <a:solidFill>
                  <a:srgbClr val="CC00FF"/>
                </a:solidFill>
              </a:rPr>
              <a:t>ou</a:t>
            </a:r>
            <a:r>
              <a:rPr lang="en-US" altLang="zh-CN" sz="4800" b="1" dirty="0"/>
              <a:t>se            </a:t>
            </a:r>
            <a:r>
              <a:rPr lang="en-US" altLang="zh-CN" sz="4800" b="1" dirty="0">
                <a:solidFill>
                  <a:srgbClr val="CC00FF"/>
                </a:solidFill>
              </a:rPr>
              <a:t>ou</a:t>
            </a:r>
            <a:r>
              <a:rPr lang="en-US" altLang="zh-CN" sz="4800" b="1" dirty="0"/>
              <a:t>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800" b="1" dirty="0" smtClean="0"/>
              <a:t>m</a:t>
            </a:r>
            <a:r>
              <a:rPr lang="en-US" altLang="zh-CN" sz="4800" b="1" dirty="0" smtClean="0">
                <a:solidFill>
                  <a:srgbClr val="CC00FF"/>
                </a:solidFill>
              </a:rPr>
              <a:t>ou</a:t>
            </a:r>
            <a:r>
              <a:rPr lang="en-US" altLang="zh-CN" sz="4800" b="1" dirty="0" smtClean="0"/>
              <a:t>th</a:t>
            </a:r>
            <a:endParaRPr lang="en-US" altLang="zh-CN" sz="4800" b="1" dirty="0"/>
          </a:p>
        </p:txBody>
      </p:sp>
      <p:sp>
        <p:nvSpPr>
          <p:cNvPr id="1229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96300" y="6237288"/>
            <a:ext cx="647700" cy="620712"/>
          </a:xfrm>
          <a:prstGeom prst="leftArrow">
            <a:avLst>
              <a:gd name="adj1" fmla="val 50000"/>
              <a:gd name="adj2" fmla="val 26087"/>
            </a:avLst>
          </a:prstGeom>
          <a:solidFill>
            <a:srgbClr val="FF00FF"/>
          </a:solidFill>
          <a:ln w="9525">
            <a:solidFill>
              <a:srgbClr val="FF99CC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FFD"/>
            </a:gs>
            <a:gs pos="100000">
              <a:srgbClr val="D9FFD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50825" y="265113"/>
            <a:ext cx="8281988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/>
              <a:t>What colour …?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 dirty="0"/>
              <a:t>What colour…?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 dirty="0"/>
              <a:t>What colour are the mountains?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 dirty="0"/>
              <a:t>The mountains are green.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 dirty="0"/>
              <a:t>The mountains are green.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 dirty="0"/>
              <a:t>They are green.</a:t>
            </a:r>
          </a:p>
        </p:txBody>
      </p:sp>
      <p:sp>
        <p:nvSpPr>
          <p:cNvPr id="13315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021388"/>
            <a:ext cx="647700" cy="620712"/>
          </a:xfrm>
          <a:prstGeom prst="leftArrow">
            <a:avLst>
              <a:gd name="adj1" fmla="val 50000"/>
              <a:gd name="adj2" fmla="val 26087"/>
            </a:avLst>
          </a:prstGeom>
          <a:solidFill>
            <a:srgbClr val="FF00FF"/>
          </a:solidFill>
          <a:ln w="9525">
            <a:solidFill>
              <a:srgbClr val="FF99CC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23850" y="2133600"/>
            <a:ext cx="8642350" cy="898525"/>
          </a:xfrm>
          <a:prstGeom prst="rect">
            <a:avLst/>
          </a:prstGeom>
          <a:solidFill>
            <a:schemeClr val="bg1"/>
          </a:solidFill>
          <a:ln w="76200">
            <a:solidFill>
              <a:srgbClr val="CC00FF"/>
            </a:solidFill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400" b="1" dirty="0">
                <a:solidFill>
                  <a:srgbClr val="CC00FF"/>
                </a:solidFill>
              </a:rPr>
              <a:t>Violet flowers are beautiful. People like them very much. </a:t>
            </a:r>
          </a:p>
          <a:p>
            <a:r>
              <a:rPr kumimoji="1" lang="en-US" altLang="zh-CN" sz="2400" b="1" dirty="0">
                <a:solidFill>
                  <a:srgbClr val="CC00FF"/>
                </a:solidFill>
              </a:rPr>
              <a:t>I am the most beautiful colour of the rainbow family.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395288" y="4941888"/>
            <a:ext cx="8497887" cy="1793875"/>
          </a:xfrm>
          <a:prstGeom prst="rect">
            <a:avLst/>
          </a:prstGeom>
          <a:solidFill>
            <a:schemeClr val="bg1"/>
          </a:solidFill>
          <a:ln w="57150">
            <a:solidFill>
              <a:srgbClr val="009900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zh-CN" sz="2400" b="1" dirty="0">
                <a:solidFill>
                  <a:srgbClr val="009900"/>
                </a:solidFill>
                <a:cs typeface="Arial" panose="020B0604020202020204" pitchFamily="34" charset="0"/>
              </a:rPr>
              <a:t>In Spring, you can see  the green trees and mountains.</a:t>
            </a:r>
            <a:endParaRPr kumimoji="1" lang="en-US" altLang="zh-CN" sz="2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kumimoji="1" lang="en-US" altLang="zh-CN" sz="2400" b="1" dirty="0">
                <a:solidFill>
                  <a:srgbClr val="009900"/>
                </a:solidFill>
              </a:rPr>
              <a:t>Green! Green!</a:t>
            </a:r>
          </a:p>
          <a:p>
            <a:r>
              <a:rPr kumimoji="1" lang="en-US" altLang="zh-CN" sz="2400" b="1" dirty="0">
                <a:solidFill>
                  <a:srgbClr val="009900"/>
                </a:solidFill>
              </a:rPr>
              <a:t>Who’s the most beautiful colour of the rainbow family? It’s me.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250825" y="3316288"/>
            <a:ext cx="8713788" cy="1336675"/>
          </a:xfrm>
          <a:prstGeom prst="rect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400" b="1" dirty="0">
                <a:solidFill>
                  <a:schemeClr val="accent2"/>
                </a:solidFill>
              </a:rPr>
              <a:t>Birds can fly in the blue sky.  Fish can swim in the blue sea.</a:t>
            </a:r>
          </a:p>
          <a:p>
            <a:pPr>
              <a:lnSpc>
                <a:spcPct val="125000"/>
              </a:lnSpc>
            </a:pPr>
            <a:r>
              <a:rPr kumimoji="1" lang="en-US" altLang="zh-CN" sz="2400" b="1" dirty="0">
                <a:solidFill>
                  <a:schemeClr val="accent2"/>
                </a:solidFill>
              </a:rPr>
              <a:t>I am </a:t>
            </a:r>
            <a:r>
              <a:rPr kumimoji="1" lang="en-US" altLang="zh-CN" sz="2400" b="1" dirty="0">
                <a:solidFill>
                  <a:schemeClr val="accent2"/>
                </a:solidFill>
                <a:cs typeface="Arial" panose="020B0604020202020204" pitchFamily="34" charset="0"/>
              </a:rPr>
              <a:t>the most beautiful</a:t>
            </a:r>
            <a:r>
              <a:rPr kumimoji="1" lang="en-US" altLang="zh-CN" sz="2400" b="1" dirty="0">
                <a:solidFill>
                  <a:schemeClr val="accent2"/>
                </a:solidFill>
              </a:rPr>
              <a:t> </a:t>
            </a:r>
            <a:r>
              <a:rPr kumimoji="1" lang="en-US" altLang="zh-CN" sz="2400" b="1" dirty="0">
                <a:solidFill>
                  <a:schemeClr val="accent2"/>
                </a:solidFill>
                <a:cs typeface="Arial" panose="020B0604020202020204" pitchFamily="34" charset="0"/>
              </a:rPr>
              <a:t>colour of the rainbow family</a:t>
            </a:r>
            <a:r>
              <a:rPr kumimoji="1" lang="en-US" altLang="zh-CN" sz="2400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43018" name="Text Box 8"/>
          <p:cNvSpPr txBox="1">
            <a:spLocks noChangeArrowheads="1"/>
          </p:cNvSpPr>
          <p:nvPr/>
        </p:nvSpPr>
        <p:spPr bwMode="auto">
          <a:xfrm>
            <a:off x="395288" y="260350"/>
            <a:ext cx="845661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kumimoji="1" lang="en-US" altLang="zh-CN" sz="2000" dirty="0"/>
              <a:t> </a:t>
            </a:r>
            <a:r>
              <a:rPr kumimoji="1"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Mother Rainbow is sad. Because colour brothers like to 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argue all day . They all say: ‘I’m the most beautiful colour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of the rainbow family.’</a:t>
            </a:r>
            <a:endParaRPr kumimoji="1" lang="en-US" altLang="zh-CN" sz="32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4342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07375" y="2997200"/>
            <a:ext cx="9366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08500"/>
            <a:ext cx="8413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12875"/>
            <a:ext cx="10429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  <p:bldP spid="43016" grpId="0" animBg="1"/>
      <p:bldP spid="43017" grpId="0" animBg="1"/>
      <p:bldP spid="430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4221163"/>
            <a:ext cx="1628775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4076700"/>
            <a:ext cx="157003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4149725"/>
            <a:ext cx="17684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4149725"/>
            <a:ext cx="1628775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17"/>
          <p:cNvSpPr>
            <a:spLocks noChangeArrowheads="1"/>
          </p:cNvSpPr>
          <p:nvPr/>
        </p:nvSpPr>
        <p:spPr bwMode="auto">
          <a:xfrm>
            <a:off x="539750" y="765175"/>
            <a:ext cx="8066088" cy="25606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kumimoji="1" lang="en-US" altLang="zh-CN" sz="2400" b="1" dirty="0">
                <a:cs typeface="Arial" panose="020B0604020202020204" pitchFamily="34" charset="0"/>
              </a:rPr>
              <a:t>I am____________. </a:t>
            </a:r>
          </a:p>
          <a:p>
            <a:pPr>
              <a:lnSpc>
                <a:spcPct val="135000"/>
              </a:lnSpc>
            </a:pPr>
            <a:r>
              <a:rPr kumimoji="1" lang="en-US" altLang="zh-CN" sz="2400" b="1" dirty="0">
                <a:cs typeface="Arial" panose="020B0604020202020204" pitchFamily="34" charset="0"/>
              </a:rPr>
              <a:t>Look, the __________is __________.</a:t>
            </a:r>
          </a:p>
          <a:p>
            <a:pPr>
              <a:lnSpc>
                <a:spcPct val="135000"/>
              </a:lnSpc>
            </a:pPr>
            <a:r>
              <a:rPr kumimoji="1" lang="en-US" altLang="zh-CN" sz="2400" b="1" dirty="0">
                <a:cs typeface="Arial" panose="020B0604020202020204" pitchFamily="34" charset="0"/>
              </a:rPr>
              <a:t>The _________s are _________.</a:t>
            </a:r>
          </a:p>
          <a:p>
            <a:pPr>
              <a:lnSpc>
                <a:spcPct val="135000"/>
              </a:lnSpc>
            </a:pPr>
            <a:r>
              <a:rPr kumimoji="1" lang="en-US" altLang="zh-CN" sz="2400" b="1" dirty="0">
                <a:cs typeface="Arial" panose="020B0604020202020204" pitchFamily="34" charset="0"/>
              </a:rPr>
              <a:t>People like me.</a:t>
            </a:r>
          </a:p>
          <a:p>
            <a:pPr>
              <a:lnSpc>
                <a:spcPct val="135000"/>
              </a:lnSpc>
            </a:pPr>
            <a:r>
              <a:rPr kumimoji="1" lang="en-US" altLang="zh-CN" sz="2400" b="1" dirty="0">
                <a:cs typeface="Arial" panose="020B0604020202020204" pitchFamily="34" charset="0"/>
              </a:rPr>
              <a:t>I am the most beautiful colour of the rainbow family.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3850" y="1341438"/>
            <a:ext cx="302418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468313" y="3068638"/>
            <a:ext cx="7704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800"/>
          </a:p>
        </p:txBody>
      </p:sp>
      <p:sp>
        <p:nvSpPr>
          <p:cNvPr id="16388" name="AutoShape 7"/>
          <p:cNvSpPr>
            <a:spLocks noChangeArrowheads="1"/>
          </p:cNvSpPr>
          <p:nvPr/>
        </p:nvSpPr>
        <p:spPr bwMode="auto">
          <a:xfrm>
            <a:off x="1763713" y="5445125"/>
            <a:ext cx="533400" cy="4572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9" name="AutoShape 8"/>
          <p:cNvSpPr>
            <a:spLocks noChangeArrowheads="1"/>
          </p:cNvSpPr>
          <p:nvPr/>
        </p:nvSpPr>
        <p:spPr bwMode="auto">
          <a:xfrm>
            <a:off x="2555875" y="5300663"/>
            <a:ext cx="533400" cy="4572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0" name="AutoShape 11"/>
          <p:cNvSpPr>
            <a:spLocks noChangeArrowheads="1"/>
          </p:cNvSpPr>
          <p:nvPr/>
        </p:nvSpPr>
        <p:spPr bwMode="auto">
          <a:xfrm>
            <a:off x="2195513" y="2852738"/>
            <a:ext cx="6769100" cy="2160587"/>
          </a:xfrm>
          <a:prstGeom prst="wedgeEllipseCallout">
            <a:avLst>
              <a:gd name="adj1" fmla="val -60412"/>
              <a:gd name="adj2" fmla="val 22153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3132138" y="3141663"/>
            <a:ext cx="4572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/>
              <a:t>I am yellow.</a:t>
            </a:r>
          </a:p>
          <a:p>
            <a:r>
              <a:rPr lang="en-US" altLang="zh-CN" sz="2400" b="1" dirty="0"/>
              <a:t>Look, the sun is yellow.</a:t>
            </a:r>
          </a:p>
          <a:p>
            <a:r>
              <a:rPr lang="en-US" altLang="zh-CN" sz="2400" b="1" dirty="0"/>
              <a:t>The stars are yellow.</a:t>
            </a:r>
          </a:p>
          <a:p>
            <a:r>
              <a:rPr lang="en-US" altLang="zh-CN" sz="2400" b="1" dirty="0"/>
              <a:t>I am the most beautiful colour.</a:t>
            </a:r>
          </a:p>
        </p:txBody>
      </p:sp>
      <p:sp>
        <p:nvSpPr>
          <p:cNvPr id="16392" name="AutoShape 12"/>
          <p:cNvSpPr>
            <a:spLocks noChangeArrowheads="1"/>
          </p:cNvSpPr>
          <p:nvPr/>
        </p:nvSpPr>
        <p:spPr bwMode="auto">
          <a:xfrm>
            <a:off x="3492500" y="5157788"/>
            <a:ext cx="533400" cy="4572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6393" name="Picture 14" descr="u=1358406098,2763511979&amp;fm=0&amp;gp=4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333375"/>
            <a:ext cx="19081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AutoShape 15"/>
          <p:cNvSpPr>
            <a:spLocks noChangeArrowheads="1"/>
          </p:cNvSpPr>
          <p:nvPr/>
        </p:nvSpPr>
        <p:spPr bwMode="auto">
          <a:xfrm>
            <a:off x="6084888" y="5300663"/>
            <a:ext cx="533400" cy="4572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5" name="AutoShape 16"/>
          <p:cNvSpPr>
            <a:spLocks noChangeArrowheads="1"/>
          </p:cNvSpPr>
          <p:nvPr/>
        </p:nvSpPr>
        <p:spPr bwMode="auto">
          <a:xfrm>
            <a:off x="4787900" y="5445125"/>
            <a:ext cx="533400" cy="4572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6" name="AutoShape 17"/>
          <p:cNvSpPr>
            <a:spLocks noChangeArrowheads="1"/>
          </p:cNvSpPr>
          <p:nvPr/>
        </p:nvSpPr>
        <p:spPr bwMode="auto">
          <a:xfrm>
            <a:off x="5435600" y="5445125"/>
            <a:ext cx="533400" cy="4572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llow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/>
          <a:stretch>
            <a:fillRect/>
          </a:stretch>
        </p:blipFill>
        <p:spPr bwMode="auto">
          <a:xfrm>
            <a:off x="250825" y="-268288"/>
            <a:ext cx="2736850" cy="252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116013" y="3068638"/>
            <a:ext cx="6480175" cy="3160712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33CC"/>
                </a:solidFill>
              </a:rPr>
              <a:t>Look at me.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33CC"/>
                </a:solidFill>
              </a:rPr>
              <a:t>I am orange.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33CC"/>
                </a:solidFill>
              </a:rPr>
              <a:t>Orange oranges taste very nice.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33CC"/>
                </a:solidFill>
              </a:rPr>
              <a:t>I’m the most beautiful colour.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33CC"/>
                </a:solidFill>
              </a:rPr>
              <a:t>Do you like me?</a:t>
            </a:r>
          </a:p>
        </p:txBody>
      </p:sp>
      <p:pic>
        <p:nvPicPr>
          <p:cNvPr id="17412" name="Picture 7" descr="photo_116135343312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333375"/>
            <a:ext cx="2303462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96975"/>
            <a:ext cx="12954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E5FFE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0"/>
            <a:ext cx="22987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468313" y="2852738"/>
            <a:ext cx="8280400" cy="1430337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kumimoji="1" lang="en-US" altLang="zh-CN" sz="2400" b="1" dirty="0"/>
              <a:t>Chinese like red.</a:t>
            </a:r>
          </a:p>
          <a:p>
            <a:pPr>
              <a:lnSpc>
                <a:spcPct val="115000"/>
              </a:lnSpc>
            </a:pPr>
            <a:r>
              <a:rPr kumimoji="1" lang="en-US" altLang="zh-CN" sz="2400" b="1" dirty="0"/>
              <a:t>Red is a lucky colour.</a:t>
            </a:r>
          </a:p>
          <a:p>
            <a:pPr>
              <a:lnSpc>
                <a:spcPct val="115000"/>
              </a:lnSpc>
            </a:pPr>
            <a:r>
              <a:rPr kumimoji="1" lang="en-US" altLang="zh-CN" sz="2400" b="1" dirty="0"/>
              <a:t>So I’m the most beautiful colour of the rainbow family.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23850" y="3860800"/>
            <a:ext cx="8353425" cy="2541588"/>
          </a:xfrm>
          <a:prstGeom prst="rect">
            <a:avLst/>
          </a:prstGeom>
          <a:noFill/>
          <a:ln w="76200">
            <a:solidFill>
              <a:srgbClr val="CC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33CC"/>
                </a:solidFill>
              </a:rPr>
              <a:t>Purple,purple.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33CC"/>
                </a:solidFill>
              </a:rPr>
              <a:t>Purple is the most beautiful colour of the rainbow family.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2400" b="1" dirty="0">
                <a:solidFill>
                  <a:srgbClr val="0033CC"/>
                </a:solidFill>
                <a:cs typeface="Arial" panose="020B0604020202020204" pitchFamily="34" charset="0"/>
              </a:rPr>
              <a:t>Taro pies and taro ice-creams are very delicious.</a:t>
            </a:r>
            <a:endParaRPr lang="en-US" altLang="zh-CN" sz="2400" b="1" dirty="0">
              <a:solidFill>
                <a:srgbClr val="0033CC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zh-CN" sz="2400" b="1" dirty="0">
              <a:solidFill>
                <a:srgbClr val="CC00FF"/>
              </a:solidFill>
            </a:endParaRPr>
          </a:p>
        </p:txBody>
      </p:sp>
      <p:grpSp>
        <p:nvGrpSpPr>
          <p:cNvPr id="19459" name="Group 6"/>
          <p:cNvGrpSpPr/>
          <p:nvPr/>
        </p:nvGrpSpPr>
        <p:grpSpPr bwMode="auto">
          <a:xfrm>
            <a:off x="539750" y="908050"/>
            <a:ext cx="2447925" cy="1871663"/>
            <a:chOff x="1701" y="2160"/>
            <a:chExt cx="1542" cy="1179"/>
          </a:xfrm>
        </p:grpSpPr>
        <p:sp>
          <p:nvSpPr>
            <p:cNvPr id="19464" name="AutoShape 7"/>
            <p:cNvSpPr>
              <a:spLocks noChangeArrowheads="1"/>
            </p:cNvSpPr>
            <p:nvPr/>
          </p:nvSpPr>
          <p:spPr bwMode="auto">
            <a:xfrm>
              <a:off x="1701" y="2160"/>
              <a:ext cx="1542" cy="1179"/>
            </a:xfrm>
            <a:prstGeom prst="cloudCallout">
              <a:avLst>
                <a:gd name="adj1" fmla="val 37287"/>
                <a:gd name="adj2" fmla="val 4813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pic>
          <p:nvPicPr>
            <p:cNvPr id="19465" name="Picture 8" descr="taro pi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73" y="2341"/>
              <a:ext cx="992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0" name="Group 9"/>
          <p:cNvGrpSpPr/>
          <p:nvPr/>
        </p:nvGrpSpPr>
        <p:grpSpPr bwMode="auto">
          <a:xfrm>
            <a:off x="5508625" y="692150"/>
            <a:ext cx="2447925" cy="1871663"/>
            <a:chOff x="3696" y="1888"/>
            <a:chExt cx="1542" cy="1179"/>
          </a:xfrm>
        </p:grpSpPr>
        <p:sp>
          <p:nvSpPr>
            <p:cNvPr id="19462" name="AutoShape 10"/>
            <p:cNvSpPr>
              <a:spLocks noChangeArrowheads="1"/>
            </p:cNvSpPr>
            <p:nvPr/>
          </p:nvSpPr>
          <p:spPr bwMode="auto">
            <a:xfrm>
              <a:off x="3696" y="1888"/>
              <a:ext cx="1542" cy="1179"/>
            </a:xfrm>
            <a:prstGeom prst="cloudCallout">
              <a:avLst>
                <a:gd name="adj1" fmla="val -32102"/>
                <a:gd name="adj2" fmla="val 5194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pic>
          <p:nvPicPr>
            <p:cNvPr id="19463" name="Picture 11" descr="Purple_Carrot_Chai_Low_Fat_Ice_Cream_Swirl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969" y="2115"/>
              <a:ext cx="1032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/>
          <a:stretch>
            <a:fillRect/>
          </a:stretch>
        </p:blipFill>
        <p:spPr bwMode="auto">
          <a:xfrm>
            <a:off x="7094538" y="1412875"/>
            <a:ext cx="20494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rp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323850" y="260350"/>
            <a:ext cx="8497888" cy="6194425"/>
          </a:xfrm>
          <a:prstGeom prst="rect">
            <a:avLst/>
          </a:prstGeom>
          <a:solidFill>
            <a:schemeClr val="bg1">
              <a:alpha val="83136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4" name="WordArt 5"/>
          <p:cNvSpPr>
            <a:spLocks noChangeArrowheads="1" noChangeShapeType="1" noTextEdit="1"/>
          </p:cNvSpPr>
          <p:nvPr/>
        </p:nvSpPr>
        <p:spPr bwMode="auto">
          <a:xfrm>
            <a:off x="1187450" y="2276475"/>
            <a:ext cx="6172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FF3300"/>
                  </a:solidFill>
                  <a:round/>
                </a:ln>
                <a:solidFill>
                  <a:srgbClr val="0033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/>
                <a:cs typeface="Arial" panose="020B0604020202020204"/>
              </a:rPr>
              <a:t>Your show time</a:t>
            </a:r>
          </a:p>
          <a:p>
            <a:pPr algn="ctr"/>
            <a:r>
              <a:rPr lang="en-US" altLang="zh-CN" sz="3600" b="1" kern="10" dirty="0">
                <a:ln w="12700">
                  <a:solidFill>
                    <a:srgbClr val="FF3300"/>
                  </a:solidFill>
                  <a:round/>
                </a:ln>
                <a:solidFill>
                  <a:srgbClr val="0033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/>
                <a:cs typeface="Arial" panose="020B0604020202020204"/>
              </a:rPr>
              <a:t>read and act out the story.</a:t>
            </a:r>
            <a:endParaRPr lang="zh-CN" altLang="en-US" sz="3600" b="1" kern="10" dirty="0">
              <a:ln w="12700">
                <a:solidFill>
                  <a:srgbClr val="FF3300"/>
                </a:solidFill>
                <a:round/>
              </a:ln>
              <a:solidFill>
                <a:srgbClr val="0033CC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FFFFFF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-468313" y="41275"/>
            <a:ext cx="9612313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4400" dirty="0">
                <a:solidFill>
                  <a:srgbClr val="FF0000"/>
                </a:solidFill>
              </a:rPr>
              <a:t>Chant</a:t>
            </a:r>
          </a:p>
          <a:p>
            <a:pPr algn="ctr"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accent2"/>
                </a:solidFill>
              </a:rPr>
              <a:t>What is green? The tree is green.</a:t>
            </a:r>
          </a:p>
          <a:p>
            <a:pPr algn="ctr"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accent2"/>
                </a:solidFill>
              </a:rPr>
              <a:t>What is white? The cloud is white.</a:t>
            </a:r>
          </a:p>
          <a:p>
            <a:pPr algn="ctr"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accent2"/>
                </a:solidFill>
              </a:rPr>
              <a:t>What is yellow? The sun is yellow.</a:t>
            </a:r>
          </a:p>
          <a:p>
            <a:pPr algn="ctr"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accent2"/>
                </a:solidFill>
              </a:rPr>
              <a:t>What is red? The flower is red. </a:t>
            </a:r>
          </a:p>
          <a:p>
            <a:pPr algn="ctr"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accent2"/>
                </a:solidFill>
              </a:rPr>
              <a:t>What is blue? The sky is blue.</a:t>
            </a:r>
          </a:p>
          <a:p>
            <a:pPr algn="ctr"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accent2"/>
                </a:solidFill>
              </a:rPr>
              <a:t>What is orange? The doll is orange.</a:t>
            </a:r>
          </a:p>
          <a:p>
            <a:pPr algn="ctr"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accent2"/>
                </a:solidFill>
              </a:rPr>
              <a:t>What is purple? The kite is purple.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50825" y="5661025"/>
            <a:ext cx="863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3200" b="1" dirty="0">
                <a:solidFill>
                  <a:srgbClr val="FF0066"/>
                </a:solidFill>
              </a:rPr>
              <a:t>What is colourful? The rainbow is colourful.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3"/>
          <p:cNvSpPr>
            <a:spLocks noChangeArrowheads="1"/>
          </p:cNvSpPr>
          <p:nvPr/>
        </p:nvSpPr>
        <p:spPr bwMode="auto">
          <a:xfrm>
            <a:off x="395288" y="188913"/>
            <a:ext cx="6913562" cy="1989137"/>
          </a:xfrm>
          <a:prstGeom prst="wedgeRoundRectCallout">
            <a:avLst>
              <a:gd name="adj1" fmla="val 46944"/>
              <a:gd name="adj2" fmla="val 7457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just"/>
            <a:r>
              <a:rPr kumimoji="1" lang="en-US" altLang="zh-CN" sz="2400" dirty="0">
                <a:cs typeface="Arial" panose="020B0604020202020204" pitchFamily="34" charset="0"/>
              </a:rPr>
              <a:t>    </a:t>
            </a:r>
            <a:endParaRPr kumimoji="1" lang="en-US" altLang="zh-CN" sz="2400" b="1" dirty="0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684213" y="404813"/>
            <a:ext cx="6767512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kumimoji="1" lang="en-US" altLang="zh-CN" sz="2400" b="1" dirty="0"/>
              <a:t>    How silly you are! </a:t>
            </a:r>
          </a:p>
          <a:p>
            <a:pPr>
              <a:lnSpc>
                <a:spcPct val="115000"/>
              </a:lnSpc>
            </a:pPr>
            <a:r>
              <a:rPr kumimoji="1" lang="en-US" altLang="zh-CN" sz="2400" b="1" dirty="0"/>
              <a:t>    People love and need you all. </a:t>
            </a:r>
          </a:p>
          <a:p>
            <a:pPr>
              <a:lnSpc>
                <a:spcPct val="115000"/>
              </a:lnSpc>
            </a:pPr>
            <a:r>
              <a:rPr kumimoji="1" lang="en-US" altLang="zh-CN" sz="2400" b="1" dirty="0"/>
              <a:t>    All the colours are important in the world.</a:t>
            </a:r>
          </a:p>
          <a:p>
            <a:pPr>
              <a:lnSpc>
                <a:spcPct val="115000"/>
              </a:lnSpc>
            </a:pPr>
            <a:r>
              <a:rPr kumimoji="1" lang="en-US" altLang="zh-CN" sz="2400" b="1" dirty="0"/>
              <a:t>    They make the world colourful. </a:t>
            </a:r>
          </a:p>
        </p:txBody>
      </p:sp>
      <p:pic>
        <p:nvPicPr>
          <p:cNvPr id="21508" name="Picture 11" descr="sun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1975" y="2060575"/>
            <a:ext cx="22320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/>
          <p:cNvGrpSpPr/>
          <p:nvPr/>
        </p:nvGrpSpPr>
        <p:grpSpPr bwMode="auto">
          <a:xfrm>
            <a:off x="-107950" y="3213100"/>
            <a:ext cx="4527550" cy="3644900"/>
            <a:chOff x="-68" y="2024"/>
            <a:chExt cx="2852" cy="2296"/>
          </a:xfrm>
        </p:grpSpPr>
        <p:grpSp>
          <p:nvGrpSpPr>
            <p:cNvPr id="21513" name="Group 3"/>
            <p:cNvGrpSpPr/>
            <p:nvPr/>
          </p:nvGrpSpPr>
          <p:grpSpPr bwMode="auto">
            <a:xfrm>
              <a:off x="0" y="2659"/>
              <a:ext cx="2496" cy="1661"/>
              <a:chOff x="1655" y="2478"/>
              <a:chExt cx="2064" cy="1842"/>
            </a:xfrm>
          </p:grpSpPr>
          <p:pic>
            <p:nvPicPr>
              <p:cNvPr id="21524" name="Picture 4" descr="彩虹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 l="21039" t="21039" r="35023" b="39937"/>
              <a:stretch>
                <a:fillRect/>
              </a:stretch>
            </p:blipFill>
            <p:spPr bwMode="auto">
              <a:xfrm>
                <a:off x="1655" y="2478"/>
                <a:ext cx="2064" cy="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525" name="Group 5"/>
              <p:cNvGrpSpPr/>
              <p:nvPr/>
            </p:nvGrpSpPr>
            <p:grpSpPr bwMode="auto">
              <a:xfrm>
                <a:off x="2381" y="3339"/>
                <a:ext cx="473" cy="325"/>
                <a:chOff x="4267" y="3264"/>
                <a:chExt cx="359" cy="310"/>
              </a:xfrm>
            </p:grpSpPr>
            <p:sp>
              <p:nvSpPr>
                <p:cNvPr id="21526" name="Freeform 6"/>
                <p:cNvSpPr/>
                <p:nvPr/>
              </p:nvSpPr>
              <p:spPr bwMode="auto">
                <a:xfrm>
                  <a:off x="4267" y="3284"/>
                  <a:ext cx="114" cy="26"/>
                </a:xfrm>
                <a:custGeom>
                  <a:avLst/>
                  <a:gdLst>
                    <a:gd name="T0" fmla="*/ 0 w 114"/>
                    <a:gd name="T1" fmla="*/ 26 h 26"/>
                    <a:gd name="T2" fmla="*/ 25 w 114"/>
                    <a:gd name="T3" fmla="*/ 18 h 26"/>
                    <a:gd name="T4" fmla="*/ 49 w 114"/>
                    <a:gd name="T5" fmla="*/ 2 h 26"/>
                    <a:gd name="T6" fmla="*/ 114 w 114"/>
                    <a:gd name="T7" fmla="*/ 10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"/>
                    <a:gd name="T13" fmla="*/ 0 h 26"/>
                    <a:gd name="T14" fmla="*/ 114 w 114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" h="26">
                      <a:moveTo>
                        <a:pt x="0" y="26"/>
                      </a:moveTo>
                      <a:cubicBezTo>
                        <a:pt x="8" y="23"/>
                        <a:pt x="17" y="22"/>
                        <a:pt x="25" y="18"/>
                      </a:cubicBezTo>
                      <a:cubicBezTo>
                        <a:pt x="34" y="14"/>
                        <a:pt x="39" y="3"/>
                        <a:pt x="49" y="2"/>
                      </a:cubicBezTo>
                      <a:cubicBezTo>
                        <a:pt x="71" y="0"/>
                        <a:pt x="114" y="10"/>
                        <a:pt x="114" y="1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27" name="Freeform 7"/>
                <p:cNvSpPr/>
                <p:nvPr/>
              </p:nvSpPr>
              <p:spPr bwMode="auto">
                <a:xfrm>
                  <a:off x="4512" y="3264"/>
                  <a:ext cx="114" cy="26"/>
                </a:xfrm>
                <a:custGeom>
                  <a:avLst/>
                  <a:gdLst>
                    <a:gd name="T0" fmla="*/ 0 w 114"/>
                    <a:gd name="T1" fmla="*/ 26 h 26"/>
                    <a:gd name="T2" fmla="*/ 25 w 114"/>
                    <a:gd name="T3" fmla="*/ 18 h 26"/>
                    <a:gd name="T4" fmla="*/ 49 w 114"/>
                    <a:gd name="T5" fmla="*/ 2 h 26"/>
                    <a:gd name="T6" fmla="*/ 114 w 114"/>
                    <a:gd name="T7" fmla="*/ 10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"/>
                    <a:gd name="T13" fmla="*/ 0 h 26"/>
                    <a:gd name="T14" fmla="*/ 114 w 114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" h="26">
                      <a:moveTo>
                        <a:pt x="0" y="26"/>
                      </a:moveTo>
                      <a:cubicBezTo>
                        <a:pt x="8" y="23"/>
                        <a:pt x="17" y="22"/>
                        <a:pt x="25" y="18"/>
                      </a:cubicBezTo>
                      <a:cubicBezTo>
                        <a:pt x="34" y="14"/>
                        <a:pt x="39" y="3"/>
                        <a:pt x="49" y="2"/>
                      </a:cubicBezTo>
                      <a:cubicBezTo>
                        <a:pt x="71" y="0"/>
                        <a:pt x="114" y="10"/>
                        <a:pt x="114" y="1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28" name="Freeform 8"/>
                <p:cNvSpPr/>
                <p:nvPr/>
              </p:nvSpPr>
              <p:spPr bwMode="auto">
                <a:xfrm>
                  <a:off x="4340" y="3443"/>
                  <a:ext cx="211" cy="131"/>
                </a:xfrm>
                <a:custGeom>
                  <a:avLst/>
                  <a:gdLst>
                    <a:gd name="T0" fmla="*/ 0 w 211"/>
                    <a:gd name="T1" fmla="*/ 29 h 131"/>
                    <a:gd name="T2" fmla="*/ 65 w 211"/>
                    <a:gd name="T3" fmla="*/ 70 h 131"/>
                    <a:gd name="T4" fmla="*/ 114 w 211"/>
                    <a:gd name="T5" fmla="*/ 127 h 131"/>
                    <a:gd name="T6" fmla="*/ 187 w 211"/>
                    <a:gd name="T7" fmla="*/ 94 h 131"/>
                    <a:gd name="T8" fmla="*/ 211 w 211"/>
                    <a:gd name="T9" fmla="*/ 5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1"/>
                    <a:gd name="T16" fmla="*/ 0 h 131"/>
                    <a:gd name="T17" fmla="*/ 211 w 211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1" h="131">
                      <a:moveTo>
                        <a:pt x="0" y="29"/>
                      </a:moveTo>
                      <a:cubicBezTo>
                        <a:pt x="28" y="38"/>
                        <a:pt x="40" y="54"/>
                        <a:pt x="65" y="70"/>
                      </a:cubicBezTo>
                      <a:cubicBezTo>
                        <a:pt x="80" y="92"/>
                        <a:pt x="96" y="108"/>
                        <a:pt x="114" y="127"/>
                      </a:cubicBezTo>
                      <a:cubicBezTo>
                        <a:pt x="143" y="122"/>
                        <a:pt x="179" y="131"/>
                        <a:pt x="187" y="94"/>
                      </a:cubicBezTo>
                      <a:cubicBezTo>
                        <a:pt x="207" y="0"/>
                        <a:pt x="163" y="5"/>
                        <a:pt x="211" y="5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1514" name="Group 21"/>
            <p:cNvGrpSpPr/>
            <p:nvPr/>
          </p:nvGrpSpPr>
          <p:grpSpPr bwMode="auto">
            <a:xfrm>
              <a:off x="-68" y="2024"/>
              <a:ext cx="2852" cy="1769"/>
              <a:chOff x="204" y="1434"/>
              <a:chExt cx="2852" cy="1769"/>
            </a:xfrm>
          </p:grpSpPr>
          <p:pic>
            <p:nvPicPr>
              <p:cNvPr id="21515" name="Picture 12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82" y="1888"/>
                <a:ext cx="590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516" name="Group 20"/>
              <p:cNvGrpSpPr/>
              <p:nvPr/>
            </p:nvGrpSpPr>
            <p:grpSpPr bwMode="auto">
              <a:xfrm>
                <a:off x="204" y="1434"/>
                <a:ext cx="2852" cy="1769"/>
                <a:chOff x="0" y="2115"/>
                <a:chExt cx="2852" cy="1769"/>
              </a:xfrm>
            </p:grpSpPr>
            <p:pic>
              <p:nvPicPr>
                <p:cNvPr id="21517" name="Picture 16"/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247" y="2296"/>
                  <a:ext cx="643" cy="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1518" name="Group 19"/>
                <p:cNvGrpSpPr/>
                <p:nvPr/>
              </p:nvGrpSpPr>
              <p:grpSpPr bwMode="auto">
                <a:xfrm>
                  <a:off x="0" y="2115"/>
                  <a:ext cx="2852" cy="1769"/>
                  <a:chOff x="0" y="2115"/>
                  <a:chExt cx="2852" cy="1769"/>
                </a:xfrm>
              </p:grpSpPr>
              <p:pic>
                <p:nvPicPr>
                  <p:cNvPr id="21519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2750"/>
                    <a:ext cx="530" cy="5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1520" name="Picture 14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5" y="2478"/>
                    <a:ext cx="657" cy="6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1521" name="Picture 15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39" y="2115"/>
                    <a:ext cx="664" cy="8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1522" name="Picture 17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09" y="2976"/>
                    <a:ext cx="743" cy="9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1523" name="Picture 18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73" y="2568"/>
                    <a:ext cx="628" cy="7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</p:grpSp>
      <p:grpSp>
        <p:nvGrpSpPr>
          <p:cNvPr id="8" name="Group 25"/>
          <p:cNvGrpSpPr/>
          <p:nvPr/>
        </p:nvGrpSpPr>
        <p:grpSpPr bwMode="auto">
          <a:xfrm>
            <a:off x="4284663" y="4149725"/>
            <a:ext cx="4103687" cy="1584325"/>
            <a:chOff x="2699" y="2614"/>
            <a:chExt cx="2585" cy="998"/>
          </a:xfrm>
        </p:grpSpPr>
        <p:sp>
          <p:nvSpPr>
            <p:cNvPr id="21511" name="AutoShape 23"/>
            <p:cNvSpPr>
              <a:spLocks noChangeArrowheads="1"/>
            </p:cNvSpPr>
            <p:nvPr/>
          </p:nvSpPr>
          <p:spPr bwMode="auto">
            <a:xfrm>
              <a:off x="2699" y="2614"/>
              <a:ext cx="2585" cy="998"/>
            </a:xfrm>
            <a:prstGeom prst="wedgeRoundRectCallout">
              <a:avLst>
                <a:gd name="adj1" fmla="val -53519"/>
                <a:gd name="adj2" fmla="val 67333"/>
                <a:gd name="adj3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zh-CN"/>
            </a:p>
          </p:txBody>
        </p:sp>
        <p:sp>
          <p:nvSpPr>
            <p:cNvPr id="21512" name="Text Box 24"/>
            <p:cNvSpPr txBox="1">
              <a:spLocks noChangeArrowheads="1"/>
            </p:cNvSpPr>
            <p:nvPr/>
          </p:nvSpPr>
          <p:spPr bwMode="auto">
            <a:xfrm>
              <a:off x="2835" y="2704"/>
              <a:ext cx="2358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b="1" dirty="0"/>
                <a:t>Colour brothers don’t argue now. They live together happily!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e s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ainbow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 autoUpdateAnimBg="0"/>
      <p:bldP spid="3892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3850" y="404813"/>
            <a:ext cx="8569325" cy="1311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All the colours are important in the world. </a:t>
            </a:r>
          </a:p>
          <a:p>
            <a:pPr algn="ctr" eaLnBrk="1" hangingPunct="1"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They make the world colourful.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23850" y="2420938"/>
            <a:ext cx="8569325" cy="1311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So we should protect the colourful nature.</a:t>
            </a:r>
          </a:p>
          <a:p>
            <a:pPr algn="ctr" eaLnBrk="1" hangingPunct="1"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保护多姿多彩的大自然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395288" y="4060825"/>
            <a:ext cx="8569325" cy="2530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don</a:t>
            </a:r>
            <a:r>
              <a:rPr lang="en-US" altLang="zh-CN" sz="4000" b="1" dirty="0">
                <a:cs typeface="Times New Roman" panose="02020603050405020304" pitchFamily="18" charset="0"/>
              </a:rPr>
              <a:t>’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pick the flowers.</a:t>
            </a:r>
          </a:p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</a:t>
            </a:r>
            <a:r>
              <a:rPr lang="en-US" altLang="zh-CN" sz="4000" b="1" dirty="0">
                <a:cs typeface="Times New Roman" panose="02020603050405020304" pitchFamily="18" charset="0"/>
              </a:rPr>
              <a:t>’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climb the trees. </a:t>
            </a:r>
          </a:p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</a:t>
            </a:r>
            <a:r>
              <a:rPr lang="en-US" altLang="zh-CN" sz="4000" b="1" dirty="0">
                <a:cs typeface="Times New Roman" panose="02020603050405020304" pitchFamily="18" charset="0"/>
              </a:rPr>
              <a:t>’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walk on the grass.</a:t>
            </a:r>
          </a:p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don</a:t>
            </a:r>
            <a:r>
              <a:rPr lang="en-US" altLang="zh-CN" sz="4000" b="1" dirty="0">
                <a:cs typeface="Times New Roman" panose="02020603050405020304" pitchFamily="18" charset="0"/>
              </a:rPr>
              <a:t>’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leave rubbish.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 autoUpdateAnimBg="0"/>
      <p:bldP spid="23563" grpId="0" animBg="1" autoUpdateAnimBg="0"/>
      <p:bldP spid="235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539750" y="2060575"/>
            <a:ext cx="86042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/>
              <a:t>Homework</a:t>
            </a:r>
            <a:r>
              <a:rPr lang="en-US" altLang="zh-CN" sz="3600" b="1" dirty="0" smtClean="0"/>
              <a:t>: </a:t>
            </a:r>
            <a:endParaRPr lang="en-US" altLang="zh-CN" sz="3600" b="1" dirty="0"/>
          </a:p>
          <a:p>
            <a:pPr eaLnBrk="1" hangingPunct="1">
              <a:spcBef>
                <a:spcPct val="50000"/>
              </a:spcBef>
            </a:pPr>
            <a:r>
              <a:rPr lang="en-US" altLang="zh-CN" sz="3600" b="1" dirty="0"/>
              <a:t>1. Tell the story to your friends.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 dirty="0"/>
              <a:t>2. Write about your favourite colour.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928813" y="2714625"/>
            <a:ext cx="60721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dirty="0"/>
              <a:t>See you!</a:t>
            </a:r>
            <a:endParaRPr lang="zh-CN" altLang="en-US" sz="9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3"/>
          <p:cNvSpPr>
            <a:spLocks noChangeArrowheads="1"/>
          </p:cNvSpPr>
          <p:nvPr/>
        </p:nvSpPr>
        <p:spPr bwMode="auto">
          <a:xfrm>
            <a:off x="2700338" y="1341438"/>
            <a:ext cx="3097212" cy="1509712"/>
          </a:xfrm>
          <a:custGeom>
            <a:avLst/>
            <a:gdLst>
              <a:gd name="T0" fmla="*/ 222053745 w 21600"/>
              <a:gd name="T1" fmla="*/ 0 h 21600"/>
              <a:gd name="T2" fmla="*/ 23829605 w 21600"/>
              <a:gd name="T3" fmla="*/ 54054537 h 21600"/>
              <a:gd name="T4" fmla="*/ 222053745 w 21600"/>
              <a:gd name="T5" fmla="*/ 11294533 h 21600"/>
              <a:gd name="T6" fmla="*/ 420277894 w 21600"/>
              <a:gd name="T7" fmla="*/ 5405453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802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315" y="11033"/>
                </a:moveTo>
                <a:cubicBezTo>
                  <a:pt x="2313" y="10956"/>
                  <a:pt x="2312" y="10878"/>
                  <a:pt x="2312" y="10800"/>
                </a:cubicBezTo>
                <a:cubicBezTo>
                  <a:pt x="2312" y="6112"/>
                  <a:pt x="6112" y="2312"/>
                  <a:pt x="10800" y="2312"/>
                </a:cubicBezTo>
                <a:cubicBezTo>
                  <a:pt x="15487" y="2312"/>
                  <a:pt x="19288" y="6112"/>
                  <a:pt x="19288" y="10800"/>
                </a:cubicBezTo>
                <a:cubicBezTo>
                  <a:pt x="19288" y="10878"/>
                  <a:pt x="19286" y="10956"/>
                  <a:pt x="19284" y="11033"/>
                </a:cubicBezTo>
                <a:lnTo>
                  <a:pt x="21595" y="11097"/>
                </a:lnTo>
                <a:cubicBezTo>
                  <a:pt x="21598" y="10998"/>
                  <a:pt x="21600" y="1089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99"/>
                  <a:pt x="1" y="10998"/>
                  <a:pt x="4" y="1109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9" name="AutoShape 4"/>
          <p:cNvSpPr>
            <a:spLocks noChangeArrowheads="1"/>
          </p:cNvSpPr>
          <p:nvPr/>
        </p:nvSpPr>
        <p:spPr bwMode="auto">
          <a:xfrm>
            <a:off x="1979613" y="981075"/>
            <a:ext cx="4392612" cy="2089150"/>
          </a:xfrm>
          <a:custGeom>
            <a:avLst/>
            <a:gdLst>
              <a:gd name="T0" fmla="*/ 446644490 w 21600"/>
              <a:gd name="T1" fmla="*/ 0 h 21600"/>
              <a:gd name="T2" fmla="*/ 38212876 w 21600"/>
              <a:gd name="T3" fmla="*/ 103454042 h 21600"/>
              <a:gd name="T4" fmla="*/ 446644490 w 21600"/>
              <a:gd name="T5" fmla="*/ 17240807 h 21600"/>
              <a:gd name="T6" fmla="*/ 855075711 w 21600"/>
              <a:gd name="T7" fmla="*/ 10345404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801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46" y="11034"/>
                </a:moveTo>
                <a:cubicBezTo>
                  <a:pt x="1844" y="10956"/>
                  <a:pt x="1843" y="10878"/>
                  <a:pt x="1843" y="10800"/>
                </a:cubicBezTo>
                <a:cubicBezTo>
                  <a:pt x="1843" y="5853"/>
                  <a:pt x="5853" y="1843"/>
                  <a:pt x="10800" y="1843"/>
                </a:cubicBezTo>
                <a:cubicBezTo>
                  <a:pt x="15746" y="1843"/>
                  <a:pt x="19757" y="5853"/>
                  <a:pt x="19757" y="10800"/>
                </a:cubicBezTo>
                <a:cubicBezTo>
                  <a:pt x="19757" y="10878"/>
                  <a:pt x="19755" y="10956"/>
                  <a:pt x="19753" y="11034"/>
                </a:cubicBezTo>
                <a:lnTo>
                  <a:pt x="21596" y="11083"/>
                </a:lnTo>
                <a:cubicBezTo>
                  <a:pt x="21598" y="10988"/>
                  <a:pt x="21600" y="1089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94"/>
                  <a:pt x="1" y="10988"/>
                  <a:pt x="3" y="11083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>
            <a:off x="1763713" y="836613"/>
            <a:ext cx="4752975" cy="2376487"/>
          </a:xfrm>
          <a:custGeom>
            <a:avLst/>
            <a:gdLst>
              <a:gd name="T0" fmla="*/ 522934663 w 21600"/>
              <a:gd name="T1" fmla="*/ 0 h 21600"/>
              <a:gd name="T2" fmla="*/ 25372082 w 21600"/>
              <a:gd name="T3" fmla="*/ 132040926 h 21600"/>
              <a:gd name="T4" fmla="*/ 522934663 w 21600"/>
              <a:gd name="T5" fmla="*/ 12686039 h 21600"/>
              <a:gd name="T6" fmla="*/ 1020496370 w 21600"/>
              <a:gd name="T7" fmla="*/ 13204092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83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48" y="10902"/>
                </a:moveTo>
                <a:cubicBezTo>
                  <a:pt x="1048" y="10868"/>
                  <a:pt x="1048" y="10834"/>
                  <a:pt x="1048" y="10800"/>
                </a:cubicBezTo>
                <a:cubicBezTo>
                  <a:pt x="1048" y="5414"/>
                  <a:pt x="5414" y="1048"/>
                  <a:pt x="10800" y="1048"/>
                </a:cubicBezTo>
                <a:cubicBezTo>
                  <a:pt x="16185" y="1048"/>
                  <a:pt x="20552" y="5414"/>
                  <a:pt x="20552" y="10800"/>
                </a:cubicBezTo>
                <a:cubicBezTo>
                  <a:pt x="20552" y="10834"/>
                  <a:pt x="20551" y="10868"/>
                  <a:pt x="20551" y="10902"/>
                </a:cubicBezTo>
                <a:lnTo>
                  <a:pt x="21599" y="10914"/>
                </a:lnTo>
                <a:cubicBezTo>
                  <a:pt x="21599" y="10876"/>
                  <a:pt x="21600" y="1083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38"/>
                  <a:pt x="0" y="10876"/>
                  <a:pt x="0" y="10914"/>
                </a:cubicBezTo>
                <a:close/>
              </a:path>
            </a:pathLst>
          </a:custGeom>
          <a:solidFill>
            <a:srgbClr val="6699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1" name="AutoShape 6"/>
          <p:cNvSpPr>
            <a:spLocks noChangeArrowheads="1"/>
          </p:cNvSpPr>
          <p:nvPr/>
        </p:nvSpPr>
        <p:spPr bwMode="auto">
          <a:xfrm>
            <a:off x="1258888" y="620713"/>
            <a:ext cx="5761037" cy="2736850"/>
          </a:xfrm>
          <a:custGeom>
            <a:avLst/>
            <a:gdLst>
              <a:gd name="T0" fmla="*/ 768276414 w 21600"/>
              <a:gd name="T1" fmla="*/ 0 h 21600"/>
              <a:gd name="T2" fmla="*/ 37275780 w 21600"/>
              <a:gd name="T3" fmla="*/ 175121529 h 21600"/>
              <a:gd name="T4" fmla="*/ 768276414 w 21600"/>
              <a:gd name="T5" fmla="*/ 16825041 h 21600"/>
              <a:gd name="T6" fmla="*/ 1499276798 w 21600"/>
              <a:gd name="T7" fmla="*/ 17512152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83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48" y="10902"/>
                </a:moveTo>
                <a:cubicBezTo>
                  <a:pt x="1048" y="10868"/>
                  <a:pt x="1048" y="10834"/>
                  <a:pt x="1048" y="10800"/>
                </a:cubicBezTo>
                <a:cubicBezTo>
                  <a:pt x="1048" y="5414"/>
                  <a:pt x="5414" y="1048"/>
                  <a:pt x="10800" y="1048"/>
                </a:cubicBezTo>
                <a:cubicBezTo>
                  <a:pt x="16185" y="1048"/>
                  <a:pt x="20552" y="5414"/>
                  <a:pt x="20552" y="10800"/>
                </a:cubicBezTo>
                <a:cubicBezTo>
                  <a:pt x="20552" y="10834"/>
                  <a:pt x="20551" y="10868"/>
                  <a:pt x="20551" y="10902"/>
                </a:cubicBezTo>
                <a:lnTo>
                  <a:pt x="21599" y="10914"/>
                </a:lnTo>
                <a:cubicBezTo>
                  <a:pt x="21599" y="10876"/>
                  <a:pt x="21600" y="1083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38"/>
                  <a:pt x="0" y="10876"/>
                  <a:pt x="0" y="10914"/>
                </a:cubicBezTo>
                <a:close/>
              </a:path>
            </a:pathLst>
          </a:custGeom>
          <a:solidFill>
            <a:srgbClr val="CC66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AutoShape 7"/>
          <p:cNvSpPr>
            <a:spLocks noChangeArrowheads="1"/>
          </p:cNvSpPr>
          <p:nvPr/>
        </p:nvSpPr>
        <p:spPr bwMode="auto">
          <a:xfrm>
            <a:off x="2268538" y="1125538"/>
            <a:ext cx="3960812" cy="2232025"/>
          </a:xfrm>
          <a:custGeom>
            <a:avLst/>
            <a:gdLst>
              <a:gd name="T0" fmla="*/ 363148842 w 21600"/>
              <a:gd name="T1" fmla="*/ 0 h 21600"/>
              <a:gd name="T2" fmla="*/ 28614851 w 21600"/>
              <a:gd name="T3" fmla="*/ 93977234 h 21600"/>
              <a:gd name="T4" fmla="*/ 363148842 w 21600"/>
              <a:gd name="T5" fmla="*/ 13956151 h 21600"/>
              <a:gd name="T6" fmla="*/ 697682662 w 21600"/>
              <a:gd name="T7" fmla="*/ 939772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 w 21600"/>
              <a:gd name="T13" fmla="*/ 0 h 21600"/>
              <a:gd name="T14" fmla="*/ 21571 w 21600"/>
              <a:gd name="T15" fmla="*/ 1149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92" y="8930"/>
                </a:moveTo>
                <a:cubicBezTo>
                  <a:pt x="2383" y="4496"/>
                  <a:pt x="6277" y="1306"/>
                  <a:pt x="10800" y="1307"/>
                </a:cubicBezTo>
                <a:cubicBezTo>
                  <a:pt x="15322" y="1307"/>
                  <a:pt x="19216" y="4496"/>
                  <a:pt x="20107" y="8930"/>
                </a:cubicBezTo>
                <a:lnTo>
                  <a:pt x="21388" y="8672"/>
                </a:lnTo>
                <a:cubicBezTo>
                  <a:pt x="20375" y="3628"/>
                  <a:pt x="15944" y="-1"/>
                  <a:pt x="10799" y="0"/>
                </a:cubicBezTo>
                <a:cubicBezTo>
                  <a:pt x="5655" y="0"/>
                  <a:pt x="1224" y="3628"/>
                  <a:pt x="211" y="8672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3" name="AutoShape 11"/>
          <p:cNvSpPr>
            <a:spLocks noChangeArrowheads="1"/>
          </p:cNvSpPr>
          <p:nvPr/>
        </p:nvSpPr>
        <p:spPr bwMode="auto">
          <a:xfrm>
            <a:off x="2555875" y="1268413"/>
            <a:ext cx="3382963" cy="1655762"/>
          </a:xfrm>
          <a:custGeom>
            <a:avLst/>
            <a:gdLst>
              <a:gd name="T0" fmla="*/ 264917622 w 21600"/>
              <a:gd name="T1" fmla="*/ 0 h 21600"/>
              <a:gd name="T2" fmla="*/ 12853380 w 21600"/>
              <a:gd name="T3" fmla="*/ 64096383 h 21600"/>
              <a:gd name="T4" fmla="*/ 264917622 w 21600"/>
              <a:gd name="T5" fmla="*/ 6158132 h 21600"/>
              <a:gd name="T6" fmla="*/ 516981556 w 21600"/>
              <a:gd name="T7" fmla="*/ 6409638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83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48" y="10902"/>
                </a:moveTo>
                <a:cubicBezTo>
                  <a:pt x="1048" y="10868"/>
                  <a:pt x="1048" y="10834"/>
                  <a:pt x="1048" y="10800"/>
                </a:cubicBezTo>
                <a:cubicBezTo>
                  <a:pt x="1048" y="5414"/>
                  <a:pt x="5414" y="1048"/>
                  <a:pt x="10800" y="1048"/>
                </a:cubicBezTo>
                <a:cubicBezTo>
                  <a:pt x="16185" y="1048"/>
                  <a:pt x="20552" y="5414"/>
                  <a:pt x="20552" y="10800"/>
                </a:cubicBezTo>
                <a:cubicBezTo>
                  <a:pt x="20552" y="10834"/>
                  <a:pt x="20551" y="10868"/>
                  <a:pt x="20551" y="10902"/>
                </a:cubicBezTo>
                <a:lnTo>
                  <a:pt x="21599" y="10914"/>
                </a:lnTo>
                <a:cubicBezTo>
                  <a:pt x="21599" y="10876"/>
                  <a:pt x="21600" y="1083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38"/>
                  <a:pt x="0" y="10876"/>
                  <a:pt x="0" y="10914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4" name="AutoShape 12"/>
          <p:cNvSpPr>
            <a:spLocks noChangeArrowheads="1"/>
          </p:cNvSpPr>
          <p:nvPr/>
        </p:nvSpPr>
        <p:spPr bwMode="auto">
          <a:xfrm>
            <a:off x="1547813" y="765175"/>
            <a:ext cx="5184775" cy="2447925"/>
          </a:xfrm>
          <a:custGeom>
            <a:avLst/>
            <a:gdLst>
              <a:gd name="T0" fmla="*/ 622266149 w 21600"/>
              <a:gd name="T1" fmla="*/ 0 h 21600"/>
              <a:gd name="T2" fmla="*/ 30191469 w 21600"/>
              <a:gd name="T3" fmla="*/ 140098607 h 21600"/>
              <a:gd name="T4" fmla="*/ 622266149 w 21600"/>
              <a:gd name="T5" fmla="*/ 13460186 h 21600"/>
              <a:gd name="T6" fmla="*/ 1214340596 w 21600"/>
              <a:gd name="T7" fmla="*/ 14009860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83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48" y="10902"/>
                </a:moveTo>
                <a:cubicBezTo>
                  <a:pt x="1048" y="10868"/>
                  <a:pt x="1048" y="10834"/>
                  <a:pt x="1048" y="10800"/>
                </a:cubicBezTo>
                <a:cubicBezTo>
                  <a:pt x="1048" y="5414"/>
                  <a:pt x="5414" y="1048"/>
                  <a:pt x="10800" y="1048"/>
                </a:cubicBezTo>
                <a:cubicBezTo>
                  <a:pt x="16185" y="1048"/>
                  <a:pt x="20552" y="5414"/>
                  <a:pt x="20552" y="10800"/>
                </a:cubicBezTo>
                <a:cubicBezTo>
                  <a:pt x="20552" y="10834"/>
                  <a:pt x="20551" y="10868"/>
                  <a:pt x="20551" y="10902"/>
                </a:cubicBezTo>
                <a:lnTo>
                  <a:pt x="21599" y="10914"/>
                </a:lnTo>
                <a:cubicBezTo>
                  <a:pt x="21599" y="10876"/>
                  <a:pt x="21600" y="1083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38"/>
                  <a:pt x="0" y="10876"/>
                  <a:pt x="0" y="10914"/>
                </a:cubicBezTo>
                <a:close/>
              </a:path>
            </a:pathLst>
          </a:custGeom>
          <a:solidFill>
            <a:srgbClr val="9900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70" name="WordArt 14"/>
          <p:cNvSpPr>
            <a:spLocks noChangeArrowheads="1" noChangeShapeType="1" noTextEdit="1"/>
          </p:cNvSpPr>
          <p:nvPr/>
        </p:nvSpPr>
        <p:spPr bwMode="auto">
          <a:xfrm>
            <a:off x="611188" y="3357563"/>
            <a:ext cx="1655762" cy="327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red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5077" name="WordArt 21"/>
          <p:cNvSpPr>
            <a:spLocks noChangeArrowheads="1" noChangeShapeType="1" noTextEdit="1"/>
          </p:cNvSpPr>
          <p:nvPr/>
        </p:nvSpPr>
        <p:spPr bwMode="auto">
          <a:xfrm>
            <a:off x="611188" y="4365625"/>
            <a:ext cx="27003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9900"/>
                </a:solidFill>
                <a:latin typeface="Arial" panose="020B0604020202020204"/>
                <a:cs typeface="Arial" panose="020B0604020202020204"/>
              </a:rPr>
              <a:t>orange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FF99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5078" name="WordArt 22"/>
          <p:cNvSpPr>
            <a:spLocks noChangeArrowheads="1" noChangeShapeType="1" noTextEdit="1"/>
          </p:cNvSpPr>
          <p:nvPr/>
        </p:nvSpPr>
        <p:spPr bwMode="auto">
          <a:xfrm>
            <a:off x="755650" y="5229225"/>
            <a:ext cx="2592388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yellow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FFFF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5079" name="WordArt 23"/>
          <p:cNvSpPr>
            <a:spLocks noChangeArrowheads="1" noChangeShapeType="1" noTextEdit="1"/>
          </p:cNvSpPr>
          <p:nvPr/>
        </p:nvSpPr>
        <p:spPr bwMode="auto">
          <a:xfrm>
            <a:off x="3708400" y="3429000"/>
            <a:ext cx="20891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8000"/>
                </a:solidFill>
                <a:latin typeface="Arial" panose="020B0604020202020204"/>
                <a:cs typeface="Arial" panose="020B0604020202020204"/>
              </a:rPr>
              <a:t>green</a:t>
            </a:r>
            <a:endParaRPr lang="zh-CN" altLang="en-US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008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5080" name="WordArt 24"/>
          <p:cNvSpPr>
            <a:spLocks noChangeArrowheads="1" noChangeShapeType="1" noTextEdit="1"/>
          </p:cNvSpPr>
          <p:nvPr/>
        </p:nvSpPr>
        <p:spPr bwMode="auto">
          <a:xfrm>
            <a:off x="3779838" y="4292600"/>
            <a:ext cx="18002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Arial" panose="020B0604020202020204"/>
                <a:cs typeface="Arial" panose="020B0604020202020204"/>
              </a:rPr>
              <a:t>blue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5081" name="WordArt 25"/>
          <p:cNvSpPr>
            <a:spLocks noChangeArrowheads="1" noChangeShapeType="1" noTextEdit="1"/>
          </p:cNvSpPr>
          <p:nvPr/>
        </p:nvSpPr>
        <p:spPr bwMode="auto">
          <a:xfrm>
            <a:off x="3779838" y="5157788"/>
            <a:ext cx="2232025" cy="512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CC99FF"/>
                </a:solidFill>
                <a:latin typeface="Arial" panose="020B0604020202020204"/>
                <a:cs typeface="Arial" panose="020B0604020202020204"/>
              </a:rPr>
              <a:t>purple</a:t>
            </a:r>
            <a:endParaRPr lang="zh-CN" altLang="en-US" sz="4400" b="1" kern="10">
              <a:ln w="9525">
                <a:solidFill>
                  <a:srgbClr val="000000"/>
                </a:solidFill>
                <a:round/>
              </a:ln>
              <a:solidFill>
                <a:srgbClr val="CC99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6156325" y="260350"/>
            <a:ext cx="279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dirty="0">
                <a:latin typeface="Berlin Sans FB" panose="020E0602020502020306" pitchFamily="34" charset="0"/>
              </a:rPr>
              <a:t>rainbow</a:t>
            </a:r>
          </a:p>
        </p:txBody>
      </p:sp>
      <p:grpSp>
        <p:nvGrpSpPr>
          <p:cNvPr id="2" name="Group 29"/>
          <p:cNvGrpSpPr/>
          <p:nvPr/>
        </p:nvGrpSpPr>
        <p:grpSpPr bwMode="auto">
          <a:xfrm>
            <a:off x="6588125" y="4076700"/>
            <a:ext cx="1873250" cy="1104900"/>
            <a:chOff x="4150" y="2568"/>
            <a:chExt cx="1180" cy="696"/>
          </a:xfrm>
        </p:grpSpPr>
        <p:sp>
          <p:nvSpPr>
            <p:cNvPr id="411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4150" y="2568"/>
              <a:ext cx="1180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4000" b="1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8700E2"/>
                  </a:solidFill>
                  <a:latin typeface="Arial" panose="020B0604020202020204"/>
                  <a:cs typeface="Arial" panose="020B0604020202020204"/>
                </a:rPr>
                <a:t>violet</a:t>
              </a:r>
              <a:endParaRPr lang="zh-CN" altLang="en-US" sz="40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8700E2"/>
                </a:solidFill>
                <a:latin typeface="Arial" panose="020B0604020202020204"/>
                <a:cs typeface="Arial" panose="020B0604020202020204"/>
              </a:endParaRPr>
            </a:p>
          </p:txBody>
        </p:sp>
        <p:sp>
          <p:nvSpPr>
            <p:cNvPr id="4114" name="Text Box 28"/>
            <p:cNvSpPr txBox="1">
              <a:spLocks noChangeArrowheads="1"/>
            </p:cNvSpPr>
            <p:nvPr/>
          </p:nvSpPr>
          <p:spPr bwMode="auto">
            <a:xfrm>
              <a:off x="4332" y="2976"/>
              <a:ext cx="907" cy="288"/>
            </a:xfrm>
            <a:prstGeom prst="rect">
              <a:avLst/>
            </a:prstGeom>
            <a:solidFill>
              <a:srgbClr val="8700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b="1">
                  <a:solidFill>
                    <a:schemeClr val="bg1"/>
                  </a:solidFill>
                </a:rPr>
                <a:t>紫罗兰色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0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42875" y="188913"/>
            <a:ext cx="8893175" cy="64801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CC"/>
              </a:gs>
            </a:gsLst>
            <a:lin ang="5400000" scaled="1"/>
          </a:gradFill>
          <a:ln w="57150" cmpd="thinThick">
            <a:solidFill>
              <a:srgbClr val="00FF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8642350" cy="6145213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chemeClr val="accent2"/>
                </a:solidFill>
              </a:rPr>
              <a:t>Look at the rainbow in the sky.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chemeClr val="accent2"/>
                </a:solidFill>
              </a:rPr>
              <a:t>It is colourful.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chemeClr val="accent2"/>
                </a:solidFill>
              </a:rPr>
              <a:t>The rainbow has seven colours.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chemeClr val="accent2"/>
                </a:solidFill>
              </a:rPr>
              <a:t>They are red, orange, yellow, green, blue, purple and violet.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chemeClr val="accent2"/>
                </a:solidFill>
              </a:rPr>
              <a:t>Look at the rainbow.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chemeClr val="accent2"/>
                </a:solidFill>
              </a:rPr>
              <a:t>How beautiful it is!</a:t>
            </a:r>
            <a:endParaRPr lang="en-US" altLang="zh-CN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zh-CN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zh-CN" dirty="0"/>
          </a:p>
        </p:txBody>
      </p:sp>
      <p:pic>
        <p:nvPicPr>
          <p:cNvPr id="5124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4797425"/>
            <a:ext cx="2514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ainbow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D:\sky.jp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323850" y="3644900"/>
            <a:ext cx="8456613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kumimoji="1" lang="en-US" altLang="zh-CN" sz="2000" dirty="0"/>
              <a:t> </a:t>
            </a:r>
            <a:r>
              <a:rPr kumimoji="1"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Mother Rainbow is sad. Because colour brothers like to 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argue all day . They all say: ‘I’m the most beautiful colour</a:t>
            </a:r>
          </a:p>
          <a:p>
            <a:pPr eaLnBrk="1" hangingPunct="1">
              <a:lnSpc>
                <a:spcPct val="115000"/>
              </a:lnSpc>
            </a:pPr>
            <a:r>
              <a:rPr kumimoji="1"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of the rainbow family.’</a:t>
            </a:r>
            <a:endParaRPr kumimoji="1" lang="en-US" altLang="zh-CN" sz="32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6148" name="Group 5"/>
          <p:cNvGrpSpPr/>
          <p:nvPr/>
        </p:nvGrpSpPr>
        <p:grpSpPr bwMode="auto">
          <a:xfrm>
            <a:off x="827088" y="476250"/>
            <a:ext cx="4897437" cy="2417763"/>
            <a:chOff x="839" y="482"/>
            <a:chExt cx="2129" cy="1523"/>
          </a:xfrm>
        </p:grpSpPr>
        <p:pic>
          <p:nvPicPr>
            <p:cNvPr id="6151" name="Picture 6" descr="彩虹"/>
            <p:cNvPicPr>
              <a:picLocks noChangeAspect="1" noChangeArrowheads="1"/>
            </p:cNvPicPr>
            <p:nvPr/>
          </p:nvPicPr>
          <p:blipFill>
            <a:blip r:embed="rId5" cstate="email"/>
            <a:srcRect l="20998" t="20998" r="26247" b="39896"/>
            <a:stretch>
              <a:fillRect/>
            </a:stretch>
          </p:blipFill>
          <p:spPr bwMode="auto">
            <a:xfrm>
              <a:off x="839" y="482"/>
              <a:ext cx="2129" cy="1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2" name="Group 7"/>
            <p:cNvGrpSpPr/>
            <p:nvPr/>
          </p:nvGrpSpPr>
          <p:grpSpPr bwMode="auto">
            <a:xfrm>
              <a:off x="1488" y="1233"/>
              <a:ext cx="336" cy="300"/>
              <a:chOff x="1488" y="1233"/>
              <a:chExt cx="336" cy="300"/>
            </a:xfrm>
          </p:grpSpPr>
          <p:sp>
            <p:nvSpPr>
              <p:cNvPr id="6153" name="Freeform 11"/>
              <p:cNvSpPr/>
              <p:nvPr/>
            </p:nvSpPr>
            <p:spPr bwMode="auto">
              <a:xfrm>
                <a:off x="1488" y="1248"/>
                <a:ext cx="83" cy="68"/>
              </a:xfrm>
              <a:custGeom>
                <a:avLst/>
                <a:gdLst>
                  <a:gd name="T0" fmla="*/ 0 w 83"/>
                  <a:gd name="T1" fmla="*/ 57 h 68"/>
                  <a:gd name="T2" fmla="*/ 73 w 83"/>
                  <a:gd name="T3" fmla="*/ 41 h 68"/>
                  <a:gd name="T4" fmla="*/ 81 w 83"/>
                  <a:gd name="T5" fmla="*/ 0 h 68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68"/>
                  <a:gd name="T11" fmla="*/ 83 w 83"/>
                  <a:gd name="T12" fmla="*/ 68 h 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68">
                    <a:moveTo>
                      <a:pt x="0" y="57"/>
                    </a:moveTo>
                    <a:cubicBezTo>
                      <a:pt x="33" y="68"/>
                      <a:pt x="44" y="60"/>
                      <a:pt x="73" y="41"/>
                    </a:cubicBezTo>
                    <a:cubicBezTo>
                      <a:pt x="83" y="11"/>
                      <a:pt x="81" y="25"/>
                      <a:pt x="81" y="0"/>
                    </a:cubicBezTo>
                  </a:path>
                </a:pathLst>
              </a:custGeom>
              <a:noFill/>
              <a:ln w="349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kumimoji="1"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54" name="Freeform 14"/>
              <p:cNvSpPr/>
              <p:nvPr/>
            </p:nvSpPr>
            <p:spPr bwMode="auto">
              <a:xfrm>
                <a:off x="1741" y="1233"/>
                <a:ext cx="83" cy="111"/>
              </a:xfrm>
              <a:custGeom>
                <a:avLst/>
                <a:gdLst>
                  <a:gd name="T0" fmla="*/ 16 w 68"/>
                  <a:gd name="T1" fmla="*/ 0 h 73"/>
                  <a:gd name="T2" fmla="*/ 101 w 68"/>
                  <a:gd name="T3" fmla="*/ 132 h 73"/>
                  <a:gd name="T4" fmla="*/ 0 60000 65536"/>
                  <a:gd name="T5" fmla="*/ 0 60000 65536"/>
                  <a:gd name="T6" fmla="*/ 0 w 68"/>
                  <a:gd name="T7" fmla="*/ 0 h 73"/>
                  <a:gd name="T8" fmla="*/ 68 w 68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8" h="73">
                    <a:moveTo>
                      <a:pt x="11" y="0"/>
                    </a:moveTo>
                    <a:cubicBezTo>
                      <a:pt x="21" y="73"/>
                      <a:pt x="0" y="57"/>
                      <a:pt x="68" y="57"/>
                    </a:cubicBezTo>
                  </a:path>
                </a:pathLst>
              </a:custGeom>
              <a:noFill/>
              <a:ln w="349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kumimoji="1"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55" name="Freeform 16"/>
              <p:cNvSpPr/>
              <p:nvPr/>
            </p:nvSpPr>
            <p:spPr bwMode="auto">
              <a:xfrm>
                <a:off x="1566" y="1461"/>
                <a:ext cx="227" cy="72"/>
              </a:xfrm>
              <a:custGeom>
                <a:avLst/>
                <a:gdLst>
                  <a:gd name="T0" fmla="*/ 0 w 227"/>
                  <a:gd name="T1" fmla="*/ 72 h 72"/>
                  <a:gd name="T2" fmla="*/ 57 w 227"/>
                  <a:gd name="T3" fmla="*/ 16 h 72"/>
                  <a:gd name="T4" fmla="*/ 227 w 227"/>
                  <a:gd name="T5" fmla="*/ 64 h 72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72"/>
                  <a:gd name="T11" fmla="*/ 227 w 227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72">
                    <a:moveTo>
                      <a:pt x="0" y="72"/>
                    </a:moveTo>
                    <a:cubicBezTo>
                      <a:pt x="25" y="55"/>
                      <a:pt x="36" y="36"/>
                      <a:pt x="57" y="16"/>
                    </a:cubicBezTo>
                    <a:cubicBezTo>
                      <a:pt x="192" y="25"/>
                      <a:pt x="163" y="0"/>
                      <a:pt x="227" y="64"/>
                    </a:cubicBezTo>
                  </a:path>
                </a:pathLst>
              </a:custGeom>
              <a:noFill/>
              <a:ln w="349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kumimoji="1" lang="zh-CN" altLang="zh-CN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971550" y="2492375"/>
            <a:ext cx="4176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Berlin Sans FB" panose="020E0602020502020306" pitchFamily="34" charset="0"/>
              </a:rPr>
              <a:t>Mother Rainbow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6227763" y="908050"/>
            <a:ext cx="264795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/>
              <a:t>argue(</a:t>
            </a:r>
            <a:r>
              <a:rPr lang="zh-CN" altLang="en-US" sz="3600" b="1" dirty="0"/>
              <a:t>争论</a:t>
            </a:r>
            <a:r>
              <a:rPr lang="en-US" altLang="zh-CN" sz="3600" b="1" dirty="0"/>
              <a:t>)</a:t>
            </a:r>
          </a:p>
          <a:p>
            <a:r>
              <a:rPr lang="en-US" altLang="zh-CN" sz="2800" b="1" dirty="0">
                <a:solidFill>
                  <a:srgbClr val="FF3300"/>
                </a:solidFill>
              </a:rPr>
              <a:t>/a:/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ther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D:\sky.jp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29515" dir="4721404" algn="ctr" rotWithShape="0">
              <a:srgbClr val="808080"/>
            </a:outerShdw>
          </a:effectLst>
        </p:spPr>
      </p:pic>
      <p:sp>
        <p:nvSpPr>
          <p:cNvPr id="35843" name="AutoShape 26"/>
          <p:cNvSpPr>
            <a:spLocks noChangeArrowheads="1"/>
          </p:cNvSpPr>
          <p:nvPr/>
        </p:nvSpPr>
        <p:spPr bwMode="auto">
          <a:xfrm>
            <a:off x="179388" y="620713"/>
            <a:ext cx="8748712" cy="1584325"/>
          </a:xfrm>
          <a:prstGeom prst="wedgeRoundRectCallout">
            <a:avLst>
              <a:gd name="adj1" fmla="val -1769"/>
              <a:gd name="adj2" fmla="val 124046"/>
              <a:gd name="adj3" fmla="val 16667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just">
              <a:lnSpc>
                <a:spcPct val="125000"/>
              </a:lnSpc>
            </a:pPr>
            <a:r>
              <a:rPr kumimoji="1" lang="en-US" altLang="zh-CN" sz="2400" b="1" dirty="0">
                <a:solidFill>
                  <a:srgbClr val="FFFF00"/>
                </a:solidFill>
                <a:cs typeface="Arial" panose="020B0604020202020204" pitchFamily="34" charset="0"/>
              </a:rPr>
              <a:t>Violet flowers are beautiful. People like them very much. I am </a:t>
            </a:r>
            <a:r>
              <a:rPr kumimoji="1" lang="en-US" altLang="zh-CN" sz="2800" b="1" dirty="0">
                <a:solidFill>
                  <a:srgbClr val="FFFF00"/>
                </a:solidFill>
                <a:cs typeface="Arial" panose="020B0604020202020204" pitchFamily="34" charset="0"/>
              </a:rPr>
              <a:t>the most beautiful</a:t>
            </a:r>
            <a:r>
              <a:rPr kumimoji="1" lang="en-US" altLang="zh-CN" sz="2400" b="1" dirty="0">
                <a:solidFill>
                  <a:srgbClr val="FFFF00"/>
                </a:solidFill>
                <a:cs typeface="Arial" panose="020B0604020202020204" pitchFamily="34" charset="0"/>
              </a:rPr>
              <a:t> colour of the rainbow family.</a:t>
            </a:r>
          </a:p>
        </p:txBody>
      </p:sp>
      <p:pic>
        <p:nvPicPr>
          <p:cNvPr id="7172" name="Picture 4" descr="“青色”angel"/>
          <p:cNvPicPr>
            <a:picLocks noChangeAspect="1" noChangeArrowheads="1" noCrop="1"/>
          </p:cNvPicPr>
          <p:nvPr/>
        </p:nvPicPr>
        <p:blipFill>
          <a:blip r:embed="rId5">
            <a:lum bright="-6000"/>
          </a:blip>
          <a:srcRect/>
          <a:stretch>
            <a:fillRect/>
          </a:stretch>
        </p:blipFill>
        <p:spPr bwMode="auto">
          <a:xfrm>
            <a:off x="6948488" y="1916113"/>
            <a:ext cx="184467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000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202750">
            <a:off x="6291263" y="5638800"/>
            <a:ext cx="9366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花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23747">
            <a:off x="3175" y="5861050"/>
            <a:ext cx="11128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花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23747">
            <a:off x="900113" y="5795963"/>
            <a:ext cx="9350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花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11555">
            <a:off x="1619250" y="6021388"/>
            <a:ext cx="936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花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-1811555">
            <a:off x="7740650" y="52292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花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-1811555">
            <a:off x="7164388" y="53736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3" descr="花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90020">
            <a:off x="3995738" y="61372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4" descr="花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-890020">
            <a:off x="5076825" y="58769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5" descr="花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90020">
            <a:off x="3132138" y="61372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Text Box 16"/>
          <p:cNvSpPr txBox="1">
            <a:spLocks noChangeArrowheads="1"/>
          </p:cNvSpPr>
          <p:nvPr/>
        </p:nvSpPr>
        <p:spPr bwMode="auto">
          <a:xfrm>
            <a:off x="4500563" y="3500438"/>
            <a:ext cx="24479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000" b="1" dirty="0">
                <a:solidFill>
                  <a:schemeClr val="accent2"/>
                </a:solidFill>
              </a:rPr>
              <a:t>violet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o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ky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AutoShap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9750" y="1196975"/>
            <a:ext cx="8424863" cy="2159000"/>
          </a:xfrm>
          <a:prstGeom prst="wedgeRoundRectCallout">
            <a:avLst>
              <a:gd name="adj1" fmla="val -500"/>
              <a:gd name="adj2" fmla="val 7779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kumimoji="1" lang="en-US" altLang="zh-CN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kumimoji="1"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Birds can fly in the blue sky. </a:t>
            </a:r>
          </a:p>
          <a:p>
            <a:pPr algn="just">
              <a:lnSpc>
                <a:spcPct val="120000"/>
              </a:lnSpc>
            </a:pPr>
            <a:r>
              <a:rPr kumimoji="1"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 Fish can swim in the blue sea.</a:t>
            </a:r>
          </a:p>
          <a:p>
            <a:pPr>
              <a:lnSpc>
                <a:spcPct val="125000"/>
              </a:lnSpc>
            </a:pPr>
            <a:r>
              <a:rPr kumimoji="1" lang="en-US" altLang="zh-CN" sz="2400" b="1" dirty="0"/>
              <a:t>I am </a:t>
            </a:r>
            <a:r>
              <a:rPr kumimoji="1" lang="en-US" altLang="zh-CN" sz="3600" b="1" dirty="0"/>
              <a:t>the most beautiful </a:t>
            </a:r>
            <a:r>
              <a:rPr kumimoji="1"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colour of the rainbow family</a:t>
            </a:r>
            <a:r>
              <a:rPr kumimoji="1" lang="en-US" altLang="zh-CN" sz="2400" b="1" dirty="0"/>
              <a:t>.</a:t>
            </a:r>
          </a:p>
          <a:p>
            <a:pPr algn="just">
              <a:lnSpc>
                <a:spcPct val="120000"/>
              </a:lnSpc>
            </a:pPr>
            <a:endParaRPr kumimoji="1" lang="en-US" altLang="zh-CN" sz="2400" b="1" dirty="0">
              <a:solidFill>
                <a:srgbClr val="000000"/>
              </a:solidFill>
            </a:endParaRPr>
          </a:p>
          <a:p>
            <a:pPr algn="just">
              <a:lnSpc>
                <a:spcPct val="120000"/>
              </a:lnSpc>
            </a:pPr>
            <a:endParaRPr kumimoji="1" lang="en-US" altLang="zh-CN" sz="2400" b="1" dirty="0"/>
          </a:p>
        </p:txBody>
      </p:sp>
      <p:pic>
        <p:nvPicPr>
          <p:cNvPr id="8196" name="Picture 4" descr="蓝色ange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59613" y="2565400"/>
            <a:ext cx="2084387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0" descr="u=3045073348,4199160188&amp;fm=0&amp;gp=30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4365625"/>
            <a:ext cx="1008062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1" descr="u=3045073348,4199160188&amp;fm=0&amp;gp=30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4797425"/>
            <a:ext cx="1008062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2" descr="u=3045073348,4199160188&amp;fm=0&amp;gp=30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4076700"/>
            <a:ext cx="10080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8" descr="niaoleidongwu2_0158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0"/>
            <a:ext cx="13684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9" descr="niaoleidongwu2_0158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0"/>
            <a:ext cx="10795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ue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b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39738"/>
            <a:ext cx="9144000" cy="64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5535613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Arial Black" panose="020B0A04020102020204" pitchFamily="34" charset="0"/>
              </a:rPr>
              <a:t>What colour is…? </a:t>
            </a:r>
          </a:p>
          <a:p>
            <a:pPr eaLnBrk="1" hangingPunct="1"/>
            <a:r>
              <a:rPr lang="en-US" altLang="zh-CN" sz="3200" dirty="0">
                <a:latin typeface="Arial Black" panose="020B0A04020102020204" pitchFamily="34" charset="0"/>
              </a:rPr>
              <a:t>What colour is …?</a:t>
            </a:r>
          </a:p>
          <a:p>
            <a:pPr eaLnBrk="1" hangingPunct="1"/>
            <a:r>
              <a:rPr lang="en-US" altLang="zh-CN" sz="3200" dirty="0">
                <a:latin typeface="Arial Black" panose="020B0A04020102020204" pitchFamily="34" charset="0"/>
              </a:rPr>
              <a:t>What colour is the sea? </a:t>
            </a:r>
          </a:p>
          <a:p>
            <a:pPr eaLnBrk="1" hangingPunct="1"/>
            <a:r>
              <a:rPr lang="en-US" altLang="zh-CN" sz="3200" dirty="0">
                <a:latin typeface="Arial Black" panose="020B0A04020102020204" pitchFamily="34" charset="0"/>
              </a:rPr>
              <a:t>The sea is blue. </a:t>
            </a:r>
          </a:p>
          <a:p>
            <a:pPr eaLnBrk="1" hangingPunct="1"/>
            <a:r>
              <a:rPr lang="en-US" altLang="zh-CN" sz="3200" dirty="0">
                <a:latin typeface="Arial Black" panose="020B0A04020102020204" pitchFamily="34" charset="0"/>
              </a:rPr>
              <a:t>The sea is blue.</a:t>
            </a:r>
          </a:p>
          <a:p>
            <a:pPr eaLnBrk="1" hangingPunct="1"/>
            <a:r>
              <a:rPr lang="en-US" altLang="zh-CN" sz="3200" dirty="0">
                <a:latin typeface="Arial Black" panose="020B0A04020102020204" pitchFamily="34" charset="0"/>
              </a:rPr>
              <a:t>It is blue.</a:t>
            </a:r>
          </a:p>
        </p:txBody>
      </p:sp>
      <p:grpSp>
        <p:nvGrpSpPr>
          <p:cNvPr id="2" name="Group 10"/>
          <p:cNvGrpSpPr/>
          <p:nvPr/>
        </p:nvGrpSpPr>
        <p:grpSpPr bwMode="auto">
          <a:xfrm>
            <a:off x="5076825" y="2276475"/>
            <a:ext cx="2879725" cy="1439863"/>
            <a:chOff x="3198" y="1434"/>
            <a:chExt cx="1814" cy="907"/>
          </a:xfrm>
        </p:grpSpPr>
        <p:sp>
          <p:nvSpPr>
            <p:cNvPr id="9221" name="Text Box 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742" y="1434"/>
              <a:ext cx="127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6000" b="1" dirty="0"/>
                <a:t>s</a:t>
              </a:r>
              <a:r>
                <a:rPr lang="en-US" altLang="zh-CN" sz="6000" b="1" dirty="0">
                  <a:solidFill>
                    <a:srgbClr val="0000FF"/>
                  </a:solidFill>
                </a:rPr>
                <a:t>ea</a:t>
              </a:r>
            </a:p>
          </p:txBody>
        </p:sp>
        <p:sp>
          <p:nvSpPr>
            <p:cNvPr id="9222" name="AutoShape 9"/>
            <p:cNvSpPr>
              <a:spLocks noChangeArrowheads="1"/>
            </p:cNvSpPr>
            <p:nvPr/>
          </p:nvSpPr>
          <p:spPr bwMode="auto">
            <a:xfrm rot="2926226">
              <a:off x="3391" y="1876"/>
              <a:ext cx="272" cy="658"/>
            </a:xfrm>
            <a:prstGeom prst="upArrow">
              <a:avLst>
                <a:gd name="adj1" fmla="val 50000"/>
                <a:gd name="adj2" fmla="val 604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b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1F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绿色angel"/>
          <p:cNvPicPr>
            <a:picLocks noChangeAspect="1" noChangeArrowheads="1" noCrop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5651500" y="1989138"/>
            <a:ext cx="18002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AutoShape 2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79388" y="188913"/>
            <a:ext cx="8893175" cy="2232025"/>
          </a:xfrm>
          <a:prstGeom prst="wedgeRoundRectCallout">
            <a:avLst>
              <a:gd name="adj1" fmla="val -162"/>
              <a:gd name="adj2" fmla="val 82574"/>
              <a:gd name="adj3" fmla="val 16667"/>
            </a:avLst>
          </a:prstGeom>
          <a:solidFill>
            <a:srgbClr val="61FF6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lnSpc>
                <a:spcPct val="125000"/>
              </a:lnSpc>
            </a:pPr>
            <a:r>
              <a:rPr kumimoji="1" lang="en-US" altLang="zh-CN" sz="2000" dirty="0"/>
              <a:t> </a:t>
            </a:r>
            <a:r>
              <a:rPr kumimoji="1" lang="en-US" altLang="zh-CN" sz="2400" b="1" dirty="0">
                <a:solidFill>
                  <a:srgbClr val="000000"/>
                </a:solidFill>
                <a:cs typeface="Arial" panose="020B0604020202020204" pitchFamily="34" charset="0"/>
              </a:rPr>
              <a:t>In Spring, you can see  the green trees and mountains.</a:t>
            </a:r>
            <a:endParaRPr kumimoji="1"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kumimoji="1" lang="en-US" altLang="zh-CN" sz="2400" b="1" dirty="0"/>
              <a:t>Green! Green!</a:t>
            </a:r>
          </a:p>
          <a:p>
            <a:pPr>
              <a:lnSpc>
                <a:spcPct val="125000"/>
              </a:lnSpc>
            </a:pPr>
            <a:r>
              <a:rPr kumimoji="1" lang="en-US" altLang="zh-CN" sz="2400" b="1" dirty="0"/>
              <a:t>Who’s </a:t>
            </a:r>
            <a:r>
              <a:rPr kumimoji="1" lang="en-US" altLang="zh-CN" sz="3600" b="1" dirty="0"/>
              <a:t>the most beautiful</a:t>
            </a:r>
            <a:r>
              <a:rPr kumimoji="1" lang="en-US" altLang="zh-CN" sz="2400" b="1" dirty="0"/>
              <a:t> colour </a:t>
            </a:r>
            <a:r>
              <a:rPr kumimoji="1" lang="en-US" altLang="zh-CN" sz="3600" b="1" dirty="0"/>
              <a:t>of</a:t>
            </a:r>
            <a:r>
              <a:rPr kumimoji="1" lang="en-US" altLang="zh-CN" sz="2400" b="1" dirty="0"/>
              <a:t> the rainbow family? It’s 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en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Microsoft Office PowerPoint</Application>
  <PresentationFormat>全屏显示(4:3)</PresentationFormat>
  <Paragraphs>117</Paragraphs>
  <Slides>23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宋体</vt:lpstr>
      <vt:lpstr>微软雅黑</vt:lpstr>
      <vt:lpstr>Arial</vt:lpstr>
      <vt:lpstr>Arial Black</vt:lpstr>
      <vt:lpstr>Berlin Sans FB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2008-04-05T08:01:00Z</dcterms:created>
  <dcterms:modified xsi:type="dcterms:W3CDTF">2023-01-16T21:51:30Z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46BFB18E8C5E4A788924B38CF3F2557B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