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5.wmf"/><Relationship Id="rId1" Type="http://schemas.openxmlformats.org/officeDocument/2006/relationships/image" Target="../media/image7.wmf"/><Relationship Id="rId4"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17069-A5B3-41A2-A51B-57F658BC52D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7E1A34-70FA-448D-A6C6-6E3FBAD8C11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50F088-489D-492F-B34D-D73531BCECD8}" type="slidenum">
              <a:rPr lang="zh-CN" altLang="en-US" smtClean="0">
                <a:solidFill>
                  <a:prstClr val="black"/>
                </a:solidFill>
              </a:rPr>
              <a:t>1</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50F088-489D-492F-B34D-D73531BCECD8}"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70481CD-E3EA-4738-BDD1-B5CBF3F1F56F}"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7B4E7A2F-FF56-4D3F-AA17-8B7C3968FD30}"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4479D78-5560-49A4-B733-6CFDFDE2531C}"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57200" y="6245225"/>
            <a:ext cx="2133600" cy="476250"/>
          </a:xfrm>
        </p:spPr>
        <p:txBody>
          <a:bodyPr/>
          <a:lstStyle>
            <a:lvl1pPr>
              <a:defRPr/>
            </a:lvl1pPr>
          </a:lstStyle>
          <a:p>
            <a:endParaRPr lang="en-US" altLang="zh-CN">
              <a:solidFill>
                <a:srgbClr val="000000"/>
              </a:solidFill>
            </a:endParaRPr>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solidFill>
                <a:srgbClr val="000000"/>
              </a:solidFill>
            </a:endParaRPr>
          </a:p>
        </p:txBody>
      </p:sp>
      <p:sp>
        <p:nvSpPr>
          <p:cNvPr id="8" name="灯片编号占位符 7"/>
          <p:cNvSpPr>
            <a:spLocks noGrp="1"/>
          </p:cNvSpPr>
          <p:nvPr>
            <p:ph type="sldNum" sz="quarter" idx="12"/>
          </p:nvPr>
        </p:nvSpPr>
        <p:spPr>
          <a:xfrm>
            <a:off x="6553200" y="6245225"/>
            <a:ext cx="2133600" cy="476250"/>
          </a:xfrm>
        </p:spPr>
        <p:txBody>
          <a:bodyPr/>
          <a:lstStyle>
            <a:lvl1pPr>
              <a:defRPr/>
            </a:lvl1pPr>
          </a:lstStyle>
          <a:p>
            <a:fld id="{4DE03192-2D1D-4194-A7D7-012462F550EF}"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775C9499-1333-417A-8920-542BE0568609}"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89FD16CC-AA92-4A00-9EA7-9F2C44F0C219}"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874777C6-5CBC-4A7A-9240-2D4C3ADF74B4}"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C003279B-57BD-4D4C-BA3C-AEE18D4903FE}"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ED21117C-798F-4446-8313-89CDA6BA7088}"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898F2526-BF17-4BBD-9172-DE205D1F78ED}"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CFB8F9CC-860A-4362-8B26-E554603DFB64}" type="slidenum">
              <a:rPr lang="en-US" altLang="zh-CN">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4C34570C-4863-41CD-882F-7A7BE13A76D7}" type="slidenum">
              <a:rPr lang="en-US" altLang="zh-CN">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68760"/>
            <a:ext cx="7772400" cy="1470025"/>
          </a:xfrm>
        </p:spPr>
        <p:txBody>
          <a:bodyPr/>
          <a:lstStyle/>
          <a:p>
            <a:r>
              <a:rPr lang="en-US" altLang="zh-CN" b="1" dirty="0">
                <a:latin typeface="微软雅黑" panose="020B0503020204020204" pitchFamily="34" charset="-122"/>
                <a:ea typeface="微软雅黑" panose="020B0503020204020204" pitchFamily="34" charset="-122"/>
              </a:rPr>
              <a:t>6.2  </a:t>
            </a:r>
            <a:r>
              <a:rPr lang="zh-CN" altLang="en-US" b="1" dirty="0">
                <a:latin typeface="微软雅黑" panose="020B0503020204020204" pitchFamily="34" charset="-122"/>
                <a:ea typeface="微软雅黑" panose="020B0503020204020204" pitchFamily="34" charset="-122"/>
              </a:rPr>
              <a:t>二元一次方程组的解法</a:t>
            </a:r>
          </a:p>
        </p:txBody>
      </p:sp>
      <p:sp>
        <p:nvSpPr>
          <p:cNvPr id="2051" name="Rectangle 3"/>
          <p:cNvSpPr>
            <a:spLocks noGrp="1" noChangeArrowheads="1"/>
          </p:cNvSpPr>
          <p:nvPr>
            <p:ph type="subTitle" idx="1"/>
          </p:nvPr>
        </p:nvSpPr>
        <p:spPr>
          <a:xfrm>
            <a:off x="1331640" y="3573016"/>
            <a:ext cx="6400800" cy="1752600"/>
          </a:xfrm>
        </p:spPr>
        <p:txBody>
          <a:bodyPr/>
          <a:lstStyle/>
          <a:p>
            <a:r>
              <a:rPr lang="zh-CN" altLang="en-US" dirty="0"/>
              <a:t>第一课时   代入消元法</a:t>
            </a:r>
          </a:p>
        </p:txBody>
      </p:sp>
      <p:sp>
        <p:nvSpPr>
          <p:cNvPr id="6" name="矩形 5"/>
          <p:cNvSpPr/>
          <p:nvPr/>
        </p:nvSpPr>
        <p:spPr>
          <a:xfrm>
            <a:off x="0" y="566124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6628" name="Picture 4"/>
          <p:cNvPicPr>
            <a:picLocks noChangeAspect="1" noChangeArrowheads="1"/>
          </p:cNvPicPr>
          <p:nvPr/>
        </p:nvPicPr>
        <p:blipFill>
          <a:blip r:embed="rId2"/>
          <a:srcRect/>
          <a:stretch>
            <a:fillRect/>
          </a:stretch>
        </p:blipFill>
        <p:spPr bwMode="auto">
          <a:xfrm>
            <a:off x="755576" y="1196752"/>
            <a:ext cx="6337300" cy="5200650"/>
          </a:xfrm>
          <a:prstGeom prst="rect">
            <a:avLst/>
          </a:prstGeom>
          <a:noFill/>
          <a:extLst>
            <a:ext uri="{909E8E84-426E-40DD-AFC4-6F175D3DCCD1}">
              <a14:hiddenFill xmlns:a14="http://schemas.microsoft.com/office/drawing/2010/main">
                <a:solidFill>
                  <a:srgbClr val="FFFFFF"/>
                </a:solidFill>
              </a14:hiddenFill>
            </a:ext>
          </a:extLst>
        </p:spPr>
      </p:pic>
      <p:sp>
        <p:nvSpPr>
          <p:cNvPr id="26629" name="Text Box 5"/>
          <p:cNvSpPr txBox="1">
            <a:spLocks noChangeArrowheads="1"/>
          </p:cNvSpPr>
          <p:nvPr/>
        </p:nvSpPr>
        <p:spPr bwMode="auto">
          <a:xfrm>
            <a:off x="683568" y="260648"/>
            <a:ext cx="40322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3200" b="1" dirty="0">
                <a:solidFill>
                  <a:srgbClr val="FF0000"/>
                </a:solidFill>
                <a:latin typeface="Arial Black" panose="020B0A04020102020204" pitchFamily="34" charset="0"/>
              </a:rPr>
              <a:t> </a:t>
            </a:r>
            <a:r>
              <a:rPr lang="zh-CN" altLang="en-US" sz="3200" b="1" dirty="0">
                <a:solidFill>
                  <a:srgbClr val="FF0000"/>
                </a:solidFill>
                <a:latin typeface="Arial Black" panose="020B0A04020102020204" pitchFamily="34" charset="0"/>
              </a:rPr>
              <a:t>课堂训练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323850" y="404813"/>
            <a:ext cx="34559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3200" b="1" dirty="0">
                <a:solidFill>
                  <a:srgbClr val="FF0000"/>
                </a:solidFill>
                <a:latin typeface="Arial Black" panose="020B0A04020102020204" pitchFamily="34" charset="0"/>
              </a:rPr>
              <a:t> </a:t>
            </a:r>
            <a:r>
              <a:rPr lang="zh-CN" altLang="en-US" sz="3200" b="1" dirty="0">
                <a:solidFill>
                  <a:srgbClr val="FF0000"/>
                </a:solidFill>
                <a:latin typeface="Arial Black" panose="020B0A04020102020204" pitchFamily="34" charset="0"/>
              </a:rPr>
              <a:t>课堂训练</a:t>
            </a:r>
          </a:p>
        </p:txBody>
      </p:sp>
      <p:pic>
        <p:nvPicPr>
          <p:cNvPr id="27652" name="Picture 4"/>
          <p:cNvPicPr>
            <a:picLocks noChangeAspect="1" noChangeArrowheads="1"/>
          </p:cNvPicPr>
          <p:nvPr/>
        </p:nvPicPr>
        <p:blipFill>
          <a:blip r:embed="rId2"/>
          <a:srcRect/>
          <a:stretch>
            <a:fillRect/>
          </a:stretch>
        </p:blipFill>
        <p:spPr bwMode="auto">
          <a:xfrm>
            <a:off x="611188" y="1196975"/>
            <a:ext cx="6985000" cy="2014538"/>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p:cNvPicPr>
            <a:picLocks noChangeAspect="1" noChangeArrowheads="1"/>
          </p:cNvPicPr>
          <p:nvPr/>
        </p:nvPicPr>
        <p:blipFill>
          <a:blip r:embed="rId3"/>
          <a:srcRect/>
          <a:stretch>
            <a:fillRect/>
          </a:stretch>
        </p:blipFill>
        <p:spPr bwMode="auto">
          <a:xfrm>
            <a:off x="611188" y="3213100"/>
            <a:ext cx="6985000" cy="1522413"/>
          </a:xfrm>
          <a:prstGeom prst="rect">
            <a:avLst/>
          </a:prstGeom>
          <a:noFill/>
          <a:extLst>
            <a:ext uri="{909E8E84-426E-40DD-AFC4-6F175D3DCCD1}">
              <a14:hiddenFill xmlns:a14="http://schemas.microsoft.com/office/drawing/2010/main">
                <a:solidFill>
                  <a:srgbClr val="FFFFFF"/>
                </a:solidFill>
              </a14:hiddenFill>
            </a:ext>
          </a:extLst>
        </p:spPr>
      </p:pic>
      <p:sp>
        <p:nvSpPr>
          <p:cNvPr id="27654" name="Text Box 6"/>
          <p:cNvSpPr txBox="1">
            <a:spLocks noChangeArrowheads="1"/>
          </p:cNvSpPr>
          <p:nvPr/>
        </p:nvSpPr>
        <p:spPr bwMode="auto">
          <a:xfrm>
            <a:off x="6784975" y="395128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FFFFFF"/>
                </a:solidFill>
                <a:latin typeface="宋体" panose="02010600030101010101" pitchFamily="2" charset="-122"/>
              </a:rPr>
              <a:t>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zh-CN" altLang="en-US" dirty="0"/>
              <a:t>试一试</a:t>
            </a:r>
          </a:p>
        </p:txBody>
      </p:sp>
      <p:sp>
        <p:nvSpPr>
          <p:cNvPr id="3075" name="Rectangle 3"/>
          <p:cNvSpPr>
            <a:spLocks noGrp="1" noChangeArrowheads="1"/>
          </p:cNvSpPr>
          <p:nvPr>
            <p:ph type="body" idx="1"/>
          </p:nvPr>
        </p:nvSpPr>
        <p:spPr>
          <a:xfrm>
            <a:off x="457200" y="1600200"/>
            <a:ext cx="8229600" cy="1276350"/>
          </a:xfrm>
        </p:spPr>
        <p:txBody>
          <a:bodyPr/>
          <a:lstStyle/>
          <a:p>
            <a:r>
              <a:rPr lang="zh-CN" altLang="en-US" dirty="0"/>
              <a:t>甲、乙两数之和是</a:t>
            </a:r>
            <a:r>
              <a:rPr lang="en-US" altLang="zh-CN" dirty="0"/>
              <a:t>9</a:t>
            </a:r>
            <a:r>
              <a:rPr lang="zh-CN" altLang="en-US" dirty="0"/>
              <a:t>，且乙数是甲数的</a:t>
            </a:r>
            <a:r>
              <a:rPr lang="en-US" altLang="zh-CN" dirty="0"/>
              <a:t>2</a:t>
            </a:r>
            <a:r>
              <a:rPr lang="zh-CN" altLang="en-US" dirty="0"/>
              <a:t>倍．甲、乙两数各是多少？</a:t>
            </a:r>
          </a:p>
        </p:txBody>
      </p:sp>
      <p:sp>
        <p:nvSpPr>
          <p:cNvPr id="3076" name="Text Box 4"/>
          <p:cNvSpPr txBox="1">
            <a:spLocks noChangeArrowheads="1"/>
          </p:cNvSpPr>
          <p:nvPr/>
        </p:nvSpPr>
        <p:spPr bwMode="auto">
          <a:xfrm>
            <a:off x="1187450" y="32131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解法一：</a:t>
            </a:r>
          </a:p>
        </p:txBody>
      </p:sp>
      <p:sp>
        <p:nvSpPr>
          <p:cNvPr id="3077" name="Text Box 5"/>
          <p:cNvSpPr txBox="1">
            <a:spLocks noChangeArrowheads="1"/>
          </p:cNvSpPr>
          <p:nvPr/>
        </p:nvSpPr>
        <p:spPr bwMode="auto">
          <a:xfrm>
            <a:off x="1258888" y="3789363"/>
            <a:ext cx="445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解：设甲数为</a:t>
            </a:r>
            <a:r>
              <a:rPr lang="en-US" altLang="zh-CN" sz="2400" dirty="0">
                <a:solidFill>
                  <a:srgbClr val="000000"/>
                </a:solidFill>
                <a:latin typeface="Arial Black" panose="020B0A04020102020204" pitchFamily="34" charset="0"/>
              </a:rPr>
              <a:t>x</a:t>
            </a:r>
            <a:r>
              <a:rPr lang="zh-CN" altLang="en-US" sz="2400" dirty="0">
                <a:solidFill>
                  <a:srgbClr val="000000"/>
                </a:solidFill>
                <a:latin typeface="Arial Black" panose="020B0A04020102020204" pitchFamily="34" charset="0"/>
              </a:rPr>
              <a:t>，则乙数为</a:t>
            </a:r>
            <a:r>
              <a:rPr lang="en-US" altLang="zh-CN" sz="2400" dirty="0">
                <a:solidFill>
                  <a:srgbClr val="000000"/>
                </a:solidFill>
                <a:latin typeface="Arial Black" panose="020B0A04020102020204" pitchFamily="34" charset="0"/>
              </a:rPr>
              <a:t>2x</a:t>
            </a:r>
            <a:r>
              <a:rPr lang="zh-CN" altLang="en-US" sz="2400" dirty="0">
                <a:solidFill>
                  <a:srgbClr val="000000"/>
                </a:solidFill>
                <a:latin typeface="Arial Black" panose="020B0A04020102020204" pitchFamily="34" charset="0"/>
              </a:rPr>
              <a:t>。</a:t>
            </a:r>
          </a:p>
        </p:txBody>
      </p:sp>
      <p:sp>
        <p:nvSpPr>
          <p:cNvPr id="3078" name="Text Box 6"/>
          <p:cNvSpPr txBox="1">
            <a:spLocks noChangeArrowheads="1"/>
          </p:cNvSpPr>
          <p:nvPr/>
        </p:nvSpPr>
        <p:spPr bwMode="auto">
          <a:xfrm>
            <a:off x="2843213" y="4437063"/>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x+2x=9</a:t>
            </a:r>
          </a:p>
        </p:txBody>
      </p:sp>
      <p:sp>
        <p:nvSpPr>
          <p:cNvPr id="3079" name="Text Box 7"/>
          <p:cNvSpPr txBox="1">
            <a:spLocks noChangeArrowheads="1"/>
          </p:cNvSpPr>
          <p:nvPr/>
        </p:nvSpPr>
        <p:spPr bwMode="auto">
          <a:xfrm>
            <a:off x="1979613" y="4941888"/>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解得：</a:t>
            </a:r>
          </a:p>
        </p:txBody>
      </p:sp>
      <p:sp>
        <p:nvSpPr>
          <p:cNvPr id="3080" name="Text Box 8"/>
          <p:cNvSpPr txBox="1">
            <a:spLocks noChangeArrowheads="1"/>
          </p:cNvSpPr>
          <p:nvPr/>
        </p:nvSpPr>
        <p:spPr bwMode="auto">
          <a:xfrm>
            <a:off x="3059113" y="4941888"/>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x=3</a:t>
            </a:r>
          </a:p>
        </p:txBody>
      </p:sp>
      <p:sp>
        <p:nvSpPr>
          <p:cNvPr id="3081" name="Text Box 9"/>
          <p:cNvSpPr txBox="1">
            <a:spLocks noChangeArrowheads="1"/>
          </p:cNvSpPr>
          <p:nvPr/>
        </p:nvSpPr>
        <p:spPr bwMode="auto">
          <a:xfrm>
            <a:off x="2916238" y="5445125"/>
            <a:ext cx="1223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2</a:t>
            </a:r>
            <a:r>
              <a:rPr lang="en-US" altLang="zh-CN" dirty="0">
                <a:solidFill>
                  <a:srgbClr val="000000"/>
                </a:solidFill>
                <a:latin typeface="Arial Black" panose="020B0A04020102020204" pitchFamily="34" charset="0"/>
              </a:rPr>
              <a:t>×</a:t>
            </a:r>
            <a:r>
              <a:rPr lang="en-US" altLang="zh-CN" sz="2400" dirty="0">
                <a:solidFill>
                  <a:srgbClr val="000000"/>
                </a:solidFill>
                <a:latin typeface="Arial Black" panose="020B0A04020102020204" pitchFamily="34" charset="0"/>
              </a:rPr>
              <a:t>3=6</a:t>
            </a:r>
          </a:p>
        </p:txBody>
      </p:sp>
      <p:sp>
        <p:nvSpPr>
          <p:cNvPr id="3082" name="Text Box 10"/>
          <p:cNvSpPr txBox="1">
            <a:spLocks noChangeArrowheads="1"/>
          </p:cNvSpPr>
          <p:nvPr/>
        </p:nvSpPr>
        <p:spPr bwMode="auto">
          <a:xfrm>
            <a:off x="1403350" y="6049963"/>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答：甲数为</a:t>
            </a:r>
            <a:r>
              <a:rPr lang="en-US" altLang="zh-CN" sz="2400" dirty="0">
                <a:solidFill>
                  <a:srgbClr val="000000"/>
                </a:solidFill>
                <a:latin typeface="Arial Black" panose="020B0A04020102020204" pitchFamily="34" charset="0"/>
              </a:rPr>
              <a:t>3</a:t>
            </a:r>
            <a:r>
              <a:rPr lang="zh-CN" altLang="en-US" sz="2400" dirty="0">
                <a:solidFill>
                  <a:srgbClr val="000000"/>
                </a:solidFill>
                <a:latin typeface="Arial Black" panose="020B0A04020102020204" pitchFamily="34" charset="0"/>
              </a:rPr>
              <a:t>，乙数为</a:t>
            </a:r>
            <a:r>
              <a:rPr lang="en-US" altLang="zh-CN" sz="2400" dirty="0">
                <a:solidFill>
                  <a:srgbClr val="000000"/>
                </a:solidFill>
                <a:latin typeface="Arial Black" panose="020B0A04020102020204" pitchFamily="34" charset="0"/>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checkerboard(across)">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checkerboard(across)">
                                      <p:cBhvr>
                                        <p:cTn id="12" dur="500"/>
                                        <p:tgtEl>
                                          <p:spTgt spid="307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checkerboard(across)">
                                      <p:cBhvr>
                                        <p:cTn id="17" dur="50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9"/>
                                        </p:tgtEl>
                                        <p:attrNameLst>
                                          <p:attrName>style.visibility</p:attrName>
                                        </p:attrNameLst>
                                      </p:cBhvr>
                                      <p:to>
                                        <p:strVal val="visible"/>
                                      </p:to>
                                    </p:set>
                                    <p:animEffect transition="in" filter="checkerboard(across)">
                                      <p:cBhvr>
                                        <p:cTn id="22" dur="500"/>
                                        <p:tgtEl>
                                          <p:spTgt spid="307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80"/>
                                        </p:tgtEl>
                                        <p:attrNameLst>
                                          <p:attrName>style.visibility</p:attrName>
                                        </p:attrNameLst>
                                      </p:cBhvr>
                                      <p:to>
                                        <p:strVal val="visible"/>
                                      </p:to>
                                    </p:set>
                                    <p:animEffect transition="in" filter="checkerboard(across)">
                                      <p:cBhvr>
                                        <p:cTn id="27" dur="500"/>
                                        <p:tgtEl>
                                          <p:spTgt spid="308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81"/>
                                        </p:tgtEl>
                                        <p:attrNameLst>
                                          <p:attrName>style.visibility</p:attrName>
                                        </p:attrNameLst>
                                      </p:cBhvr>
                                      <p:to>
                                        <p:strVal val="visible"/>
                                      </p:to>
                                    </p:set>
                                    <p:animEffect transition="in" filter="checkerboard(across)">
                                      <p:cBhvr>
                                        <p:cTn id="32" dur="500"/>
                                        <p:tgtEl>
                                          <p:spTgt spid="308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082"/>
                                        </p:tgtEl>
                                        <p:attrNameLst>
                                          <p:attrName>style.visibility</p:attrName>
                                        </p:attrNameLst>
                                      </p:cBhvr>
                                      <p:to>
                                        <p:strVal val="visible"/>
                                      </p:to>
                                    </p:set>
                                    <p:animEffect transition="in" filter="checkerboard(across)">
                                      <p:cBhvr>
                                        <p:cTn id="37"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8" grpId="0"/>
      <p:bldP spid="3079" grpId="0"/>
      <p:bldP spid="3080" grpId="0"/>
      <p:bldP spid="3081" grpId="0"/>
      <p:bldP spid="30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315913"/>
            <a:ext cx="7772400" cy="1462088"/>
          </a:xfrm>
        </p:spPr>
        <p:txBody>
          <a:bodyPr/>
          <a:lstStyle/>
          <a:p>
            <a:r>
              <a:rPr lang="zh-CN" altLang="en-US"/>
              <a:t>试一试</a:t>
            </a:r>
          </a:p>
        </p:txBody>
      </p:sp>
      <p:sp>
        <p:nvSpPr>
          <p:cNvPr id="22531" name="Rectangle 3"/>
          <p:cNvSpPr>
            <a:spLocks noGrp="1" noChangeArrowheads="1"/>
          </p:cNvSpPr>
          <p:nvPr>
            <p:ph type="body" idx="1"/>
          </p:nvPr>
        </p:nvSpPr>
        <p:spPr>
          <a:xfrm>
            <a:off x="250825" y="908050"/>
            <a:ext cx="7772400" cy="1160463"/>
          </a:xfrm>
        </p:spPr>
        <p:txBody>
          <a:bodyPr/>
          <a:lstStyle/>
          <a:p>
            <a:r>
              <a:rPr lang="zh-CN" altLang="en-US"/>
              <a:t>甲、乙两数之和是</a:t>
            </a:r>
            <a:r>
              <a:rPr lang="en-US" altLang="zh-CN"/>
              <a:t>9</a:t>
            </a:r>
            <a:r>
              <a:rPr lang="zh-CN" altLang="en-US"/>
              <a:t>，且乙数是甲数的</a:t>
            </a:r>
            <a:r>
              <a:rPr lang="en-US" altLang="zh-CN"/>
              <a:t>2</a:t>
            </a:r>
            <a:r>
              <a:rPr lang="zh-CN" altLang="en-US"/>
              <a:t>倍．甲、乙两数各是多少？</a:t>
            </a:r>
          </a:p>
        </p:txBody>
      </p:sp>
      <p:sp>
        <p:nvSpPr>
          <p:cNvPr id="22532" name="Text Box 4"/>
          <p:cNvSpPr txBox="1">
            <a:spLocks noChangeArrowheads="1"/>
          </p:cNvSpPr>
          <p:nvPr/>
        </p:nvSpPr>
        <p:spPr bwMode="auto">
          <a:xfrm>
            <a:off x="1187450" y="1989138"/>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解法二：</a:t>
            </a:r>
          </a:p>
        </p:txBody>
      </p:sp>
      <p:sp>
        <p:nvSpPr>
          <p:cNvPr id="22533" name="Text Box 5"/>
          <p:cNvSpPr txBox="1">
            <a:spLocks noChangeArrowheads="1"/>
          </p:cNvSpPr>
          <p:nvPr/>
        </p:nvSpPr>
        <p:spPr bwMode="auto">
          <a:xfrm>
            <a:off x="1258888" y="2492375"/>
            <a:ext cx="3925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解：设甲数为</a:t>
            </a:r>
            <a:r>
              <a:rPr lang="en-US" altLang="zh-CN" sz="2400">
                <a:solidFill>
                  <a:srgbClr val="000000"/>
                </a:solidFill>
                <a:latin typeface="Arial Black" panose="020B0A04020102020204" pitchFamily="34" charset="0"/>
              </a:rPr>
              <a:t>x</a:t>
            </a:r>
            <a:r>
              <a:rPr lang="zh-CN" altLang="en-US" sz="2400">
                <a:solidFill>
                  <a:srgbClr val="000000"/>
                </a:solidFill>
                <a:latin typeface="Arial Black" panose="020B0A04020102020204" pitchFamily="34" charset="0"/>
              </a:rPr>
              <a:t>，乙数为</a:t>
            </a:r>
            <a:r>
              <a:rPr lang="en-US" altLang="zh-CN" sz="2400">
                <a:solidFill>
                  <a:srgbClr val="000000"/>
                </a:solidFill>
                <a:latin typeface="Arial Black" panose="020B0A04020102020204" pitchFamily="34" charset="0"/>
              </a:rPr>
              <a:t>y</a:t>
            </a:r>
            <a:r>
              <a:rPr lang="zh-CN" altLang="en-US" sz="2400">
                <a:solidFill>
                  <a:srgbClr val="000000"/>
                </a:solidFill>
                <a:latin typeface="Arial Black" panose="020B0A04020102020204" pitchFamily="34" charset="0"/>
              </a:rPr>
              <a:t>。</a:t>
            </a:r>
          </a:p>
        </p:txBody>
      </p:sp>
      <p:sp>
        <p:nvSpPr>
          <p:cNvPr id="22534" name="Text Box 6"/>
          <p:cNvSpPr txBox="1">
            <a:spLocks noChangeArrowheads="1"/>
          </p:cNvSpPr>
          <p:nvPr/>
        </p:nvSpPr>
        <p:spPr bwMode="auto">
          <a:xfrm>
            <a:off x="2916238" y="3429000"/>
            <a:ext cx="1179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x+y=9</a:t>
            </a:r>
          </a:p>
        </p:txBody>
      </p:sp>
      <p:sp>
        <p:nvSpPr>
          <p:cNvPr id="22535" name="Text Box 7"/>
          <p:cNvSpPr txBox="1">
            <a:spLocks noChangeArrowheads="1"/>
          </p:cNvSpPr>
          <p:nvPr/>
        </p:nvSpPr>
        <p:spPr bwMode="auto">
          <a:xfrm>
            <a:off x="1331913" y="38608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把①代入②得，</a:t>
            </a:r>
          </a:p>
        </p:txBody>
      </p:sp>
      <p:sp>
        <p:nvSpPr>
          <p:cNvPr id="22536" name="Text Box 8"/>
          <p:cNvSpPr txBox="1">
            <a:spLocks noChangeArrowheads="1"/>
          </p:cNvSpPr>
          <p:nvPr/>
        </p:nvSpPr>
        <p:spPr bwMode="auto">
          <a:xfrm>
            <a:off x="2916238" y="2924175"/>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y=2x</a:t>
            </a:r>
          </a:p>
        </p:txBody>
      </p:sp>
      <p:sp>
        <p:nvSpPr>
          <p:cNvPr id="22537" name="Text Box 9"/>
          <p:cNvSpPr txBox="1">
            <a:spLocks noChangeArrowheads="1"/>
          </p:cNvSpPr>
          <p:nvPr/>
        </p:nvSpPr>
        <p:spPr bwMode="auto">
          <a:xfrm>
            <a:off x="4140200" y="4797425"/>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y=6</a:t>
            </a:r>
          </a:p>
        </p:txBody>
      </p:sp>
      <p:sp>
        <p:nvSpPr>
          <p:cNvPr id="22538" name="Text Box 10"/>
          <p:cNvSpPr txBox="1">
            <a:spLocks noChangeArrowheads="1"/>
          </p:cNvSpPr>
          <p:nvPr/>
        </p:nvSpPr>
        <p:spPr bwMode="auto">
          <a:xfrm>
            <a:off x="5708650" y="6400800"/>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答：甲数为</a:t>
            </a:r>
            <a:r>
              <a:rPr lang="en-US" altLang="zh-CN" sz="2400">
                <a:solidFill>
                  <a:srgbClr val="000000"/>
                </a:solidFill>
                <a:latin typeface="Arial Black" panose="020B0A04020102020204" pitchFamily="34" charset="0"/>
              </a:rPr>
              <a:t>3</a:t>
            </a:r>
            <a:r>
              <a:rPr lang="zh-CN" altLang="en-US" sz="2400">
                <a:solidFill>
                  <a:srgbClr val="000000"/>
                </a:solidFill>
                <a:latin typeface="Arial Black" panose="020B0A04020102020204" pitchFamily="34" charset="0"/>
              </a:rPr>
              <a:t>，乙数为</a:t>
            </a:r>
            <a:r>
              <a:rPr lang="en-US" altLang="zh-CN" sz="2400">
                <a:solidFill>
                  <a:srgbClr val="000000"/>
                </a:solidFill>
                <a:latin typeface="Arial Black" panose="020B0A04020102020204" pitchFamily="34" charset="0"/>
              </a:rPr>
              <a:t>6.</a:t>
            </a:r>
          </a:p>
        </p:txBody>
      </p:sp>
      <p:sp>
        <p:nvSpPr>
          <p:cNvPr id="22539" name="AutoShape 11"/>
          <p:cNvSpPr/>
          <p:nvPr/>
        </p:nvSpPr>
        <p:spPr bwMode="auto">
          <a:xfrm>
            <a:off x="2700338" y="3140075"/>
            <a:ext cx="142875" cy="649288"/>
          </a:xfrm>
          <a:prstGeom prst="leftBrace">
            <a:avLst>
              <a:gd name="adj1" fmla="val 37870"/>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2540" name="Text Box 12"/>
          <p:cNvSpPr txBox="1">
            <a:spLocks noChangeArrowheads="1"/>
          </p:cNvSpPr>
          <p:nvPr/>
        </p:nvSpPr>
        <p:spPr bwMode="auto">
          <a:xfrm>
            <a:off x="4140200" y="29241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①</a:t>
            </a:r>
          </a:p>
        </p:txBody>
      </p:sp>
      <p:sp>
        <p:nvSpPr>
          <p:cNvPr id="22541" name="Text Box 13"/>
          <p:cNvSpPr txBox="1">
            <a:spLocks noChangeArrowheads="1"/>
          </p:cNvSpPr>
          <p:nvPr/>
        </p:nvSpPr>
        <p:spPr bwMode="auto">
          <a:xfrm>
            <a:off x="4140200" y="3403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②</a:t>
            </a:r>
          </a:p>
        </p:txBody>
      </p:sp>
      <p:sp>
        <p:nvSpPr>
          <p:cNvPr id="22542" name="Text Box 14"/>
          <p:cNvSpPr txBox="1">
            <a:spLocks noChangeArrowheads="1"/>
          </p:cNvSpPr>
          <p:nvPr/>
        </p:nvSpPr>
        <p:spPr bwMode="auto">
          <a:xfrm>
            <a:off x="3708400" y="3860800"/>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x+2x=9</a:t>
            </a:r>
          </a:p>
        </p:txBody>
      </p:sp>
      <p:sp>
        <p:nvSpPr>
          <p:cNvPr id="22543" name="Text Box 15"/>
          <p:cNvSpPr txBox="1">
            <a:spLocks noChangeArrowheads="1"/>
          </p:cNvSpPr>
          <p:nvPr/>
        </p:nvSpPr>
        <p:spPr bwMode="auto">
          <a:xfrm>
            <a:off x="2555875" y="42926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解得，</a:t>
            </a:r>
          </a:p>
        </p:txBody>
      </p:sp>
      <p:sp>
        <p:nvSpPr>
          <p:cNvPr id="22544" name="Text Box 16"/>
          <p:cNvSpPr txBox="1">
            <a:spLocks noChangeArrowheads="1"/>
          </p:cNvSpPr>
          <p:nvPr/>
        </p:nvSpPr>
        <p:spPr bwMode="auto">
          <a:xfrm>
            <a:off x="4284663" y="4292600"/>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x=3</a:t>
            </a:r>
          </a:p>
        </p:txBody>
      </p:sp>
      <p:sp>
        <p:nvSpPr>
          <p:cNvPr id="22545" name="Text Box 17"/>
          <p:cNvSpPr txBox="1">
            <a:spLocks noChangeArrowheads="1"/>
          </p:cNvSpPr>
          <p:nvPr/>
        </p:nvSpPr>
        <p:spPr bwMode="auto">
          <a:xfrm>
            <a:off x="1331913" y="4797425"/>
            <a:ext cx="2722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x=3</a:t>
            </a:r>
            <a:r>
              <a:rPr lang="zh-CN" altLang="en-US" sz="2400">
                <a:solidFill>
                  <a:srgbClr val="000000"/>
                </a:solidFill>
                <a:latin typeface="Arial Black" panose="020B0A04020102020204" pitchFamily="34" charset="0"/>
              </a:rPr>
              <a:t>代入① 得，</a:t>
            </a:r>
          </a:p>
        </p:txBody>
      </p:sp>
      <p:sp>
        <p:nvSpPr>
          <p:cNvPr id="22546" name="Text Box 18"/>
          <p:cNvSpPr txBox="1">
            <a:spLocks noChangeArrowheads="1"/>
          </p:cNvSpPr>
          <p:nvPr/>
        </p:nvSpPr>
        <p:spPr bwMode="auto">
          <a:xfrm>
            <a:off x="1258888" y="5300663"/>
            <a:ext cx="353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2547" name="Text Box 19"/>
          <p:cNvSpPr txBox="1">
            <a:spLocks noChangeArrowheads="1"/>
          </p:cNvSpPr>
          <p:nvPr/>
        </p:nvSpPr>
        <p:spPr bwMode="auto">
          <a:xfrm>
            <a:off x="2555875" y="5805488"/>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x=3</a:t>
            </a:r>
          </a:p>
        </p:txBody>
      </p:sp>
      <p:sp>
        <p:nvSpPr>
          <p:cNvPr id="22548" name="Text Box 20"/>
          <p:cNvSpPr txBox="1">
            <a:spLocks noChangeArrowheads="1"/>
          </p:cNvSpPr>
          <p:nvPr/>
        </p:nvSpPr>
        <p:spPr bwMode="auto">
          <a:xfrm>
            <a:off x="2627313" y="6237288"/>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y=6</a:t>
            </a:r>
          </a:p>
        </p:txBody>
      </p:sp>
      <p:sp>
        <p:nvSpPr>
          <p:cNvPr id="22549" name="AutoShape 21"/>
          <p:cNvSpPr/>
          <p:nvPr/>
        </p:nvSpPr>
        <p:spPr bwMode="auto">
          <a:xfrm>
            <a:off x="2268538" y="5949950"/>
            <a:ext cx="142875" cy="649288"/>
          </a:xfrm>
          <a:prstGeom prst="leftBrace">
            <a:avLst>
              <a:gd name="adj1" fmla="val 37870"/>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checkerboard(across)">
                                      <p:cBhvr>
                                        <p:cTn id="7" dur="500"/>
                                        <p:tgtEl>
                                          <p:spTgt spid="225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checkerboard(across)">
                                      <p:cBhvr>
                                        <p:cTn id="12" dur="500"/>
                                        <p:tgtEl>
                                          <p:spTgt spid="2253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36"/>
                                        </p:tgtEl>
                                        <p:attrNameLst>
                                          <p:attrName>style.visibility</p:attrName>
                                        </p:attrNameLst>
                                      </p:cBhvr>
                                      <p:to>
                                        <p:strVal val="visible"/>
                                      </p:to>
                                    </p:set>
                                    <p:animEffect transition="in" filter="checkerboard(across)">
                                      <p:cBhvr>
                                        <p:cTn id="17" dur="500"/>
                                        <p:tgtEl>
                                          <p:spTgt spid="2253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534"/>
                                        </p:tgtEl>
                                        <p:attrNameLst>
                                          <p:attrName>style.visibility</p:attrName>
                                        </p:attrNameLst>
                                      </p:cBhvr>
                                      <p:to>
                                        <p:strVal val="visible"/>
                                      </p:to>
                                    </p:set>
                                    <p:animEffect transition="in" filter="checkerboard(across)">
                                      <p:cBhvr>
                                        <p:cTn id="22" dur="500"/>
                                        <p:tgtEl>
                                          <p:spTgt spid="2253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2539"/>
                                        </p:tgtEl>
                                        <p:attrNameLst>
                                          <p:attrName>style.visibility</p:attrName>
                                        </p:attrNameLst>
                                      </p:cBhvr>
                                      <p:to>
                                        <p:strVal val="visible"/>
                                      </p:to>
                                    </p:set>
                                    <p:animEffect transition="in" filter="strips(downLeft)">
                                      <p:cBhvr>
                                        <p:cTn id="27" dur="500"/>
                                        <p:tgtEl>
                                          <p:spTgt spid="2253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2540"/>
                                        </p:tgtEl>
                                        <p:attrNameLst>
                                          <p:attrName>style.visibility</p:attrName>
                                        </p:attrNameLst>
                                      </p:cBhvr>
                                      <p:to>
                                        <p:strVal val="visible"/>
                                      </p:to>
                                    </p:set>
                                    <p:animEffect transition="in" filter="strips(downLeft)">
                                      <p:cBhvr>
                                        <p:cTn id="32" dur="500"/>
                                        <p:tgtEl>
                                          <p:spTgt spid="2254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2541"/>
                                        </p:tgtEl>
                                        <p:attrNameLst>
                                          <p:attrName>style.visibility</p:attrName>
                                        </p:attrNameLst>
                                      </p:cBhvr>
                                      <p:to>
                                        <p:strVal val="visible"/>
                                      </p:to>
                                    </p:set>
                                    <p:animEffect transition="in" filter="strips(downLeft)">
                                      <p:cBhvr>
                                        <p:cTn id="37" dur="500"/>
                                        <p:tgtEl>
                                          <p:spTgt spid="2254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2535"/>
                                        </p:tgtEl>
                                        <p:attrNameLst>
                                          <p:attrName>style.visibility</p:attrName>
                                        </p:attrNameLst>
                                      </p:cBhvr>
                                      <p:to>
                                        <p:strVal val="visible"/>
                                      </p:to>
                                    </p:set>
                                    <p:animEffect transition="in" filter="checkerboard(across)">
                                      <p:cBhvr>
                                        <p:cTn id="42" dur="500"/>
                                        <p:tgtEl>
                                          <p:spTgt spid="2253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2542"/>
                                        </p:tgtEl>
                                        <p:attrNameLst>
                                          <p:attrName>style.visibility</p:attrName>
                                        </p:attrNameLst>
                                      </p:cBhvr>
                                      <p:to>
                                        <p:strVal val="visible"/>
                                      </p:to>
                                    </p:set>
                                    <p:animEffect transition="in" filter="checkerboard(across)">
                                      <p:cBhvr>
                                        <p:cTn id="47" dur="500"/>
                                        <p:tgtEl>
                                          <p:spTgt spid="2254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2543"/>
                                        </p:tgtEl>
                                        <p:attrNameLst>
                                          <p:attrName>style.visibility</p:attrName>
                                        </p:attrNameLst>
                                      </p:cBhvr>
                                      <p:to>
                                        <p:strVal val="visible"/>
                                      </p:to>
                                    </p:set>
                                    <p:animEffect transition="in" filter="checkerboard(across)">
                                      <p:cBhvr>
                                        <p:cTn id="52" dur="500"/>
                                        <p:tgtEl>
                                          <p:spTgt spid="2254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2544"/>
                                        </p:tgtEl>
                                        <p:attrNameLst>
                                          <p:attrName>style.visibility</p:attrName>
                                        </p:attrNameLst>
                                      </p:cBhvr>
                                      <p:to>
                                        <p:strVal val="visible"/>
                                      </p:to>
                                    </p:set>
                                    <p:animEffect transition="in" filter="checkerboard(across)">
                                      <p:cBhvr>
                                        <p:cTn id="57" dur="500"/>
                                        <p:tgtEl>
                                          <p:spTgt spid="2254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2545"/>
                                        </p:tgtEl>
                                        <p:attrNameLst>
                                          <p:attrName>style.visibility</p:attrName>
                                        </p:attrNameLst>
                                      </p:cBhvr>
                                      <p:to>
                                        <p:strVal val="visible"/>
                                      </p:to>
                                    </p:set>
                                    <p:animEffect transition="in" filter="checkerboard(across)">
                                      <p:cBhvr>
                                        <p:cTn id="62" dur="500"/>
                                        <p:tgtEl>
                                          <p:spTgt spid="2254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2537"/>
                                        </p:tgtEl>
                                        <p:attrNameLst>
                                          <p:attrName>style.visibility</p:attrName>
                                        </p:attrNameLst>
                                      </p:cBhvr>
                                      <p:to>
                                        <p:strVal val="visible"/>
                                      </p:to>
                                    </p:set>
                                    <p:animEffect transition="in" filter="checkerboard(across)">
                                      <p:cBhvr>
                                        <p:cTn id="67" dur="500"/>
                                        <p:tgtEl>
                                          <p:spTgt spid="2253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2546"/>
                                        </p:tgtEl>
                                        <p:attrNameLst>
                                          <p:attrName>style.visibility</p:attrName>
                                        </p:attrNameLst>
                                      </p:cBhvr>
                                      <p:to>
                                        <p:strVal val="visible"/>
                                      </p:to>
                                    </p:set>
                                    <p:animEffect transition="in" filter="checkerboard(across)">
                                      <p:cBhvr>
                                        <p:cTn id="72" dur="500"/>
                                        <p:tgtEl>
                                          <p:spTgt spid="22546"/>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2547"/>
                                        </p:tgtEl>
                                        <p:attrNameLst>
                                          <p:attrName>style.visibility</p:attrName>
                                        </p:attrNameLst>
                                      </p:cBhvr>
                                      <p:to>
                                        <p:strVal val="visible"/>
                                      </p:to>
                                    </p:set>
                                    <p:animEffect transition="in" filter="checkerboard(across)">
                                      <p:cBhvr>
                                        <p:cTn id="77" dur="500"/>
                                        <p:tgtEl>
                                          <p:spTgt spid="22547"/>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2548"/>
                                        </p:tgtEl>
                                        <p:attrNameLst>
                                          <p:attrName>style.visibility</p:attrName>
                                        </p:attrNameLst>
                                      </p:cBhvr>
                                      <p:to>
                                        <p:strVal val="visible"/>
                                      </p:to>
                                    </p:set>
                                    <p:animEffect transition="in" filter="checkerboard(across)">
                                      <p:cBhvr>
                                        <p:cTn id="82" dur="500"/>
                                        <p:tgtEl>
                                          <p:spTgt spid="22548"/>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grpId="0" nodeType="clickEffect">
                                  <p:stCondLst>
                                    <p:cond delay="0"/>
                                  </p:stCondLst>
                                  <p:childTnLst>
                                    <p:set>
                                      <p:cBhvr>
                                        <p:cTn id="86" dur="1" fill="hold">
                                          <p:stCondLst>
                                            <p:cond delay="0"/>
                                          </p:stCondLst>
                                        </p:cTn>
                                        <p:tgtEl>
                                          <p:spTgt spid="22549"/>
                                        </p:tgtEl>
                                        <p:attrNameLst>
                                          <p:attrName>style.visibility</p:attrName>
                                        </p:attrNameLst>
                                      </p:cBhvr>
                                      <p:to>
                                        <p:strVal val="visible"/>
                                      </p:to>
                                    </p:set>
                                    <p:animEffect transition="in" filter="strips(downLeft)">
                                      <p:cBhvr>
                                        <p:cTn id="87" dur="500"/>
                                        <p:tgtEl>
                                          <p:spTgt spid="22549"/>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2538"/>
                                        </p:tgtEl>
                                        <p:attrNameLst>
                                          <p:attrName>style.visibility</p:attrName>
                                        </p:attrNameLst>
                                      </p:cBhvr>
                                      <p:to>
                                        <p:strVal val="visible"/>
                                      </p:to>
                                    </p:set>
                                    <p:animEffect transition="in" filter="checkerboard(across)">
                                      <p:cBhvr>
                                        <p:cTn id="92" dur="5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P spid="22534" grpId="0"/>
      <p:bldP spid="22535" grpId="0"/>
      <p:bldP spid="22536" grpId="0"/>
      <p:bldP spid="22537" grpId="0"/>
      <p:bldP spid="22538" grpId="0"/>
      <p:bldP spid="22539" grpId="0" animBg="1"/>
      <p:bldP spid="22540" grpId="0"/>
      <p:bldP spid="22541" grpId="0"/>
      <p:bldP spid="22542" grpId="0"/>
      <p:bldP spid="22543" grpId="0"/>
      <p:bldP spid="22544" grpId="0"/>
      <p:bldP spid="22545" grpId="0"/>
      <p:bldP spid="22546" grpId="0"/>
      <p:bldP spid="22547" grpId="0"/>
      <p:bldP spid="22548" grpId="0"/>
      <p:bldP spid="225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zh-CN" altLang="en-US" dirty="0"/>
              <a:t>小结</a:t>
            </a:r>
          </a:p>
        </p:txBody>
      </p:sp>
      <p:sp>
        <p:nvSpPr>
          <p:cNvPr id="23555" name="Rectangle 3"/>
          <p:cNvSpPr>
            <a:spLocks noGrp="1" noChangeArrowheads="1"/>
          </p:cNvSpPr>
          <p:nvPr>
            <p:ph type="body" idx="1"/>
          </p:nvPr>
        </p:nvSpPr>
        <p:spPr>
          <a:xfrm>
            <a:off x="457200" y="1600200"/>
            <a:ext cx="8229600" cy="720725"/>
          </a:xfrm>
        </p:spPr>
        <p:txBody>
          <a:bodyPr/>
          <a:lstStyle/>
          <a:p>
            <a:r>
              <a:rPr lang="zh-CN" altLang="en-US" dirty="0"/>
              <a:t>解题思路：</a:t>
            </a:r>
          </a:p>
        </p:txBody>
      </p:sp>
      <p:sp>
        <p:nvSpPr>
          <p:cNvPr id="23556" name="Text Box 4"/>
          <p:cNvSpPr txBox="1">
            <a:spLocks noChangeArrowheads="1"/>
          </p:cNvSpPr>
          <p:nvPr/>
        </p:nvSpPr>
        <p:spPr bwMode="auto">
          <a:xfrm>
            <a:off x="1116013" y="2636838"/>
            <a:ext cx="7508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400" b="1" dirty="0">
                <a:solidFill>
                  <a:srgbClr val="000000"/>
                </a:solidFill>
                <a:latin typeface="Arial Black" panose="020B0A04020102020204" pitchFamily="34" charset="0"/>
              </a:rPr>
              <a:t>      </a:t>
            </a:r>
            <a:r>
              <a:rPr lang="zh-CN" altLang="en-US" sz="2400" b="1" dirty="0">
                <a:solidFill>
                  <a:srgbClr val="000000"/>
                </a:solidFill>
                <a:latin typeface="Arial Black" panose="020B0A04020102020204" pitchFamily="34" charset="0"/>
              </a:rPr>
              <a:t>解二元一次方程组主要是把二元一次方程组，想办法变成一元一次方程，然后再解。</a:t>
            </a:r>
          </a:p>
        </p:txBody>
      </p:sp>
      <p:sp>
        <p:nvSpPr>
          <p:cNvPr id="23557" name="Text Box 5"/>
          <p:cNvSpPr txBox="1">
            <a:spLocks noChangeArrowheads="1"/>
          </p:cNvSpPr>
          <p:nvPr/>
        </p:nvSpPr>
        <p:spPr bwMode="auto">
          <a:xfrm>
            <a:off x="1187450" y="3860800"/>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400" b="1">
                <a:solidFill>
                  <a:srgbClr val="000000"/>
                </a:solidFill>
                <a:latin typeface="Arial Black" panose="020B0A04020102020204" pitchFamily="34" charset="0"/>
              </a:rPr>
              <a:t>二元一次方程组</a:t>
            </a:r>
          </a:p>
        </p:txBody>
      </p:sp>
      <p:sp>
        <p:nvSpPr>
          <p:cNvPr id="23558" name="Line 6"/>
          <p:cNvSpPr>
            <a:spLocks noChangeShapeType="1"/>
          </p:cNvSpPr>
          <p:nvPr/>
        </p:nvSpPr>
        <p:spPr bwMode="auto">
          <a:xfrm>
            <a:off x="3563938" y="4149725"/>
            <a:ext cx="2376487" cy="0"/>
          </a:xfrm>
          <a:prstGeom prst="line">
            <a:avLst/>
          </a:prstGeom>
          <a:noFill/>
          <a:ln w="9525">
            <a:solidFill>
              <a:schemeClr val="tx2"/>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3559" name="Text Box 7"/>
          <p:cNvSpPr txBox="1">
            <a:spLocks noChangeArrowheads="1"/>
          </p:cNvSpPr>
          <p:nvPr/>
        </p:nvSpPr>
        <p:spPr bwMode="auto">
          <a:xfrm>
            <a:off x="3851275" y="3573463"/>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400" b="1">
                <a:solidFill>
                  <a:srgbClr val="000000"/>
                </a:solidFill>
                <a:latin typeface="Arial Black" panose="020B0A04020102020204" pitchFamily="34" charset="0"/>
              </a:rPr>
              <a:t>消去一元</a:t>
            </a:r>
          </a:p>
        </p:txBody>
      </p:sp>
      <p:sp>
        <p:nvSpPr>
          <p:cNvPr id="23560" name="Text Box 8"/>
          <p:cNvSpPr txBox="1">
            <a:spLocks noChangeArrowheads="1"/>
          </p:cNvSpPr>
          <p:nvPr/>
        </p:nvSpPr>
        <p:spPr bwMode="auto">
          <a:xfrm>
            <a:off x="6156325" y="3933825"/>
            <a:ext cx="208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400" b="1">
                <a:solidFill>
                  <a:srgbClr val="000000"/>
                </a:solidFill>
                <a:latin typeface="Arial Black" panose="020B0A04020102020204" pitchFamily="34" charset="0"/>
              </a:rPr>
              <a:t>一元一次方程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amond(in)">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diamond(in)">
                                      <p:cBhvr>
                                        <p:cTn id="12" dur="500"/>
                                        <p:tgtEl>
                                          <p:spTgt spid="2355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3559"/>
                                        </p:tgtEl>
                                        <p:attrNameLst>
                                          <p:attrName>style.visibility</p:attrName>
                                        </p:attrNameLst>
                                      </p:cBhvr>
                                      <p:to>
                                        <p:strVal val="visible"/>
                                      </p:to>
                                    </p:set>
                                    <p:animEffect transition="in" filter="diamond(in)">
                                      <p:cBhvr>
                                        <p:cTn id="17" dur="500"/>
                                        <p:tgtEl>
                                          <p:spTgt spid="2355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558"/>
                                        </p:tgtEl>
                                        <p:attrNameLst>
                                          <p:attrName>style.visibility</p:attrName>
                                        </p:attrNameLst>
                                      </p:cBhvr>
                                      <p:to>
                                        <p:strVal val="visible"/>
                                      </p:to>
                                    </p:set>
                                    <p:animEffect transition="in" filter="strips(downRight)">
                                      <p:cBhvr>
                                        <p:cTn id="22" dur="500"/>
                                        <p:tgtEl>
                                          <p:spTgt spid="2355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3560"/>
                                        </p:tgtEl>
                                        <p:attrNameLst>
                                          <p:attrName>style.visibility</p:attrName>
                                        </p:attrNameLst>
                                      </p:cBhvr>
                                      <p:to>
                                        <p:strVal val="visible"/>
                                      </p:to>
                                    </p:set>
                                    <p:animEffect transition="in" filter="diamond(in)">
                                      <p:cBhvr>
                                        <p:cTn id="27"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P spid="23558" grpId="0" animBg="1"/>
      <p:bldP spid="23559" grpId="0"/>
      <p:bldP spid="235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850" y="301625"/>
            <a:ext cx="7772400" cy="1462088"/>
          </a:xfrm>
        </p:spPr>
        <p:txBody>
          <a:bodyPr/>
          <a:lstStyle/>
          <a:p>
            <a:r>
              <a:rPr lang="zh-CN" altLang="en-US" sz="3200"/>
              <a:t>例</a:t>
            </a:r>
            <a:r>
              <a:rPr lang="en-US" altLang="zh-CN" sz="3200"/>
              <a:t>1  </a:t>
            </a:r>
            <a:r>
              <a:rPr lang="zh-CN" altLang="en-US" sz="3200"/>
              <a:t>求二元一次方程组</a:t>
            </a:r>
          </a:p>
        </p:txBody>
      </p:sp>
      <p:sp>
        <p:nvSpPr>
          <p:cNvPr id="24580" name="Rectangle 4"/>
          <p:cNvSpPr>
            <a:spLocks noChangeArrowheads="1"/>
          </p:cNvSpPr>
          <p:nvPr/>
        </p:nvSpPr>
        <p:spPr bwMode="auto">
          <a:xfrm>
            <a:off x="1908175" y="908050"/>
            <a:ext cx="4968875"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sz="3200">
                <a:solidFill>
                  <a:srgbClr val="000000"/>
                </a:solidFill>
              </a:rPr>
              <a:t>y=x-6       ①</a:t>
            </a:r>
            <a:br>
              <a:rPr lang="en-US" altLang="zh-CN" sz="3200">
                <a:solidFill>
                  <a:srgbClr val="000000"/>
                </a:solidFill>
              </a:rPr>
            </a:br>
            <a:r>
              <a:rPr lang="en-US" altLang="zh-CN" sz="3200">
                <a:solidFill>
                  <a:srgbClr val="000000"/>
                </a:solidFill>
              </a:rPr>
              <a:t>x+2y=9    ②</a:t>
            </a:r>
          </a:p>
        </p:txBody>
      </p:sp>
      <p:sp>
        <p:nvSpPr>
          <p:cNvPr id="24581" name="AutoShape 5"/>
          <p:cNvSpPr/>
          <p:nvPr/>
        </p:nvSpPr>
        <p:spPr bwMode="auto">
          <a:xfrm>
            <a:off x="1619250" y="1341438"/>
            <a:ext cx="215900" cy="719137"/>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4582" name="Rectangle 6"/>
          <p:cNvSpPr>
            <a:spLocks noChangeArrowheads="1"/>
          </p:cNvSpPr>
          <p:nvPr/>
        </p:nvSpPr>
        <p:spPr bwMode="auto">
          <a:xfrm>
            <a:off x="1331913" y="1700213"/>
            <a:ext cx="194468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sz="3200">
                <a:solidFill>
                  <a:srgbClr val="000000"/>
                </a:solidFill>
              </a:rPr>
              <a:t>的解。</a:t>
            </a:r>
          </a:p>
        </p:txBody>
      </p:sp>
      <p:sp>
        <p:nvSpPr>
          <p:cNvPr id="24583" name="Text Box 7"/>
          <p:cNvSpPr txBox="1">
            <a:spLocks noChangeArrowheads="1"/>
          </p:cNvSpPr>
          <p:nvPr/>
        </p:nvSpPr>
        <p:spPr bwMode="auto">
          <a:xfrm>
            <a:off x="755650" y="2824163"/>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24584" name="Text Box 8"/>
          <p:cNvSpPr txBox="1">
            <a:spLocks noChangeArrowheads="1"/>
          </p:cNvSpPr>
          <p:nvPr/>
        </p:nvSpPr>
        <p:spPr bwMode="auto">
          <a:xfrm>
            <a:off x="1403350" y="2827338"/>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把①代入②得，</a:t>
            </a:r>
          </a:p>
        </p:txBody>
      </p:sp>
      <p:sp>
        <p:nvSpPr>
          <p:cNvPr id="24585" name="Text Box 9"/>
          <p:cNvSpPr txBox="1">
            <a:spLocks noChangeArrowheads="1"/>
          </p:cNvSpPr>
          <p:nvPr/>
        </p:nvSpPr>
        <p:spPr bwMode="auto">
          <a:xfrm>
            <a:off x="3563938" y="2852738"/>
            <a:ext cx="2314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a:t>
            </a:r>
            <a:r>
              <a:rPr lang="zh-CN" altLang="en-US" sz="2400">
                <a:solidFill>
                  <a:srgbClr val="000000"/>
                </a:solidFill>
                <a:latin typeface="Arial Black" panose="020B0A04020102020204" pitchFamily="34" charset="0"/>
              </a:rPr>
              <a:t>（</a:t>
            </a:r>
            <a:r>
              <a:rPr lang="en-US" altLang="zh-CN" sz="2400">
                <a:solidFill>
                  <a:srgbClr val="000000"/>
                </a:solidFill>
                <a:latin typeface="Arial Black" panose="020B0A04020102020204" pitchFamily="34" charset="0"/>
              </a:rPr>
              <a:t>x-6</a:t>
            </a:r>
            <a:r>
              <a:rPr lang="zh-CN" altLang="en-US" sz="2400">
                <a:solidFill>
                  <a:srgbClr val="000000"/>
                </a:solidFill>
                <a:latin typeface="Arial Black" panose="020B0A04020102020204" pitchFamily="34" charset="0"/>
              </a:rPr>
              <a:t>）</a:t>
            </a:r>
            <a:r>
              <a:rPr lang="en-US" altLang="zh-CN" sz="2400">
                <a:solidFill>
                  <a:srgbClr val="000000"/>
                </a:solidFill>
                <a:latin typeface="Arial Black" panose="020B0A04020102020204" pitchFamily="34" charset="0"/>
              </a:rPr>
              <a:t>=9</a:t>
            </a:r>
          </a:p>
        </p:txBody>
      </p:sp>
      <p:sp>
        <p:nvSpPr>
          <p:cNvPr id="24586" name="Text Box 10"/>
          <p:cNvSpPr txBox="1">
            <a:spLocks noChangeArrowheads="1"/>
          </p:cNvSpPr>
          <p:nvPr/>
        </p:nvSpPr>
        <p:spPr bwMode="auto">
          <a:xfrm>
            <a:off x="2536825" y="34290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解得，</a:t>
            </a:r>
          </a:p>
        </p:txBody>
      </p:sp>
      <p:sp>
        <p:nvSpPr>
          <p:cNvPr id="24587" name="Text Box 11"/>
          <p:cNvSpPr txBox="1">
            <a:spLocks noChangeArrowheads="1"/>
          </p:cNvSpPr>
          <p:nvPr/>
        </p:nvSpPr>
        <p:spPr bwMode="auto">
          <a:xfrm>
            <a:off x="3635375" y="3429000"/>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x=7</a:t>
            </a:r>
          </a:p>
        </p:txBody>
      </p:sp>
      <p:sp>
        <p:nvSpPr>
          <p:cNvPr id="24588" name="Text Box 12"/>
          <p:cNvSpPr txBox="1">
            <a:spLocks noChangeArrowheads="1"/>
          </p:cNvSpPr>
          <p:nvPr/>
        </p:nvSpPr>
        <p:spPr bwMode="auto">
          <a:xfrm>
            <a:off x="1403350" y="3979863"/>
            <a:ext cx="272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x=7</a:t>
            </a:r>
            <a:r>
              <a:rPr lang="zh-CN" altLang="en-US" sz="2400">
                <a:solidFill>
                  <a:srgbClr val="000000"/>
                </a:solidFill>
                <a:latin typeface="Arial Black" panose="020B0A04020102020204" pitchFamily="34" charset="0"/>
              </a:rPr>
              <a:t>代入① 得，</a:t>
            </a:r>
          </a:p>
        </p:txBody>
      </p:sp>
      <p:sp>
        <p:nvSpPr>
          <p:cNvPr id="24589" name="Text Box 13"/>
          <p:cNvSpPr txBox="1">
            <a:spLocks noChangeArrowheads="1"/>
          </p:cNvSpPr>
          <p:nvPr/>
        </p:nvSpPr>
        <p:spPr bwMode="auto">
          <a:xfrm>
            <a:off x="4284663" y="3979863"/>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y=1</a:t>
            </a:r>
          </a:p>
        </p:txBody>
      </p:sp>
      <p:sp>
        <p:nvSpPr>
          <p:cNvPr id="24590" name="Text Box 14"/>
          <p:cNvSpPr txBox="1">
            <a:spLocks noChangeArrowheads="1"/>
          </p:cNvSpPr>
          <p:nvPr/>
        </p:nvSpPr>
        <p:spPr bwMode="auto">
          <a:xfrm>
            <a:off x="1403350" y="4581525"/>
            <a:ext cx="353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4591" name="Text Box 15"/>
          <p:cNvSpPr txBox="1">
            <a:spLocks noChangeArrowheads="1"/>
          </p:cNvSpPr>
          <p:nvPr/>
        </p:nvSpPr>
        <p:spPr bwMode="auto">
          <a:xfrm>
            <a:off x="4284663" y="53006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x=7</a:t>
            </a:r>
          </a:p>
        </p:txBody>
      </p:sp>
      <p:sp>
        <p:nvSpPr>
          <p:cNvPr id="24592" name="Text Box 16"/>
          <p:cNvSpPr txBox="1">
            <a:spLocks noChangeArrowheads="1"/>
          </p:cNvSpPr>
          <p:nvPr/>
        </p:nvSpPr>
        <p:spPr bwMode="auto">
          <a:xfrm>
            <a:off x="4302125" y="5734050"/>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y=1</a:t>
            </a:r>
          </a:p>
        </p:txBody>
      </p:sp>
      <p:sp>
        <p:nvSpPr>
          <p:cNvPr id="24593" name="AutoShape 17"/>
          <p:cNvSpPr/>
          <p:nvPr/>
        </p:nvSpPr>
        <p:spPr bwMode="auto">
          <a:xfrm>
            <a:off x="4067175" y="5516563"/>
            <a:ext cx="217488" cy="504825"/>
          </a:xfrm>
          <a:prstGeom prst="leftBrace">
            <a:avLst>
              <a:gd name="adj1" fmla="val 19343"/>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4594" name="Text Box 18"/>
          <p:cNvSpPr txBox="1">
            <a:spLocks noChangeArrowheads="1"/>
          </p:cNvSpPr>
          <p:nvPr/>
        </p:nvSpPr>
        <p:spPr bwMode="auto">
          <a:xfrm>
            <a:off x="6865938" y="2159000"/>
            <a:ext cx="1922462" cy="400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fontAlgn="base">
              <a:spcBef>
                <a:spcPct val="0"/>
              </a:spcBef>
              <a:spcAft>
                <a:spcPct val="0"/>
              </a:spcAft>
            </a:pPr>
            <a:r>
              <a:rPr lang="zh-CN" altLang="en-US" b="1" dirty="0">
                <a:solidFill>
                  <a:srgbClr val="000000"/>
                </a:solidFill>
                <a:latin typeface="Arial Black" panose="020B0A04020102020204" pitchFamily="34" charset="0"/>
              </a:rPr>
              <a:t>把方程组中一个方程某个未知数用含另一个未知数的代数式表示出来。</a:t>
            </a:r>
          </a:p>
          <a:p>
            <a:pPr fontAlgn="base">
              <a:spcBef>
                <a:spcPct val="0"/>
              </a:spcBef>
              <a:spcAft>
                <a:spcPct val="0"/>
              </a:spcAft>
            </a:pPr>
            <a:r>
              <a:rPr lang="zh-CN" altLang="en-US" b="1" dirty="0">
                <a:solidFill>
                  <a:srgbClr val="000000"/>
                </a:solidFill>
                <a:latin typeface="Arial Black" panose="020B0A04020102020204" pitchFamily="34" charset="0"/>
              </a:rPr>
              <a:t>代入另一个方程中，消去一个未知数，得到一元一次方程，通过解一元一次方程，求得二元一次方程组的解。这种方法叫</a:t>
            </a:r>
            <a:r>
              <a:rPr lang="zh-CN" altLang="en-US" sz="2400" b="1" dirty="0">
                <a:solidFill>
                  <a:srgbClr val="000000"/>
                </a:solidFill>
                <a:latin typeface="Arial Black" panose="020B0A04020102020204" pitchFamily="34" charset="0"/>
              </a:rPr>
              <a:t>代入消元法</a:t>
            </a:r>
            <a:r>
              <a:rPr lang="zh-CN" altLang="en-US" b="1" dirty="0">
                <a:solidFill>
                  <a:srgbClr val="000000"/>
                </a:solidFill>
                <a:latin typeface="Arial Black" panose="020B0A04020102020204" pitchFamily="34" charset="0"/>
              </a:rPr>
              <a:t>。</a:t>
            </a:r>
          </a:p>
        </p:txBody>
      </p:sp>
      <p:sp>
        <p:nvSpPr>
          <p:cNvPr id="24595" name="Text Box 19"/>
          <p:cNvSpPr txBox="1">
            <a:spLocks noChangeArrowheads="1"/>
          </p:cNvSpPr>
          <p:nvPr/>
        </p:nvSpPr>
        <p:spPr bwMode="auto">
          <a:xfrm>
            <a:off x="1023938" y="6237288"/>
            <a:ext cx="749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latin typeface="Arial Black" panose="020B0A04020102020204" pitchFamily="34" charset="0"/>
              </a:rPr>
              <a:t>求二元一次方程组的解的过程叫做解二元一次方程组。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checkerboard(across)">
                                      <p:cBhvr>
                                        <p:cTn id="7" dur="500"/>
                                        <p:tgtEl>
                                          <p:spTgt spid="245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84"/>
                                        </p:tgtEl>
                                        <p:attrNameLst>
                                          <p:attrName>style.visibility</p:attrName>
                                        </p:attrNameLst>
                                      </p:cBhvr>
                                      <p:to>
                                        <p:strVal val="visible"/>
                                      </p:to>
                                    </p:set>
                                    <p:animEffect transition="in" filter="checkerboard(across)">
                                      <p:cBhvr>
                                        <p:cTn id="12" dur="500"/>
                                        <p:tgtEl>
                                          <p:spTgt spid="2458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585"/>
                                        </p:tgtEl>
                                        <p:attrNameLst>
                                          <p:attrName>style.visibility</p:attrName>
                                        </p:attrNameLst>
                                      </p:cBhvr>
                                      <p:to>
                                        <p:strVal val="visible"/>
                                      </p:to>
                                    </p:set>
                                    <p:animEffect transition="in" filter="checkerboard(across)">
                                      <p:cBhvr>
                                        <p:cTn id="17" dur="500"/>
                                        <p:tgtEl>
                                          <p:spTgt spid="2458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586"/>
                                        </p:tgtEl>
                                        <p:attrNameLst>
                                          <p:attrName>style.visibility</p:attrName>
                                        </p:attrNameLst>
                                      </p:cBhvr>
                                      <p:to>
                                        <p:strVal val="visible"/>
                                      </p:to>
                                    </p:set>
                                    <p:animEffect transition="in" filter="checkerboard(across)">
                                      <p:cBhvr>
                                        <p:cTn id="22" dur="500"/>
                                        <p:tgtEl>
                                          <p:spTgt spid="2458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587"/>
                                        </p:tgtEl>
                                        <p:attrNameLst>
                                          <p:attrName>style.visibility</p:attrName>
                                        </p:attrNameLst>
                                      </p:cBhvr>
                                      <p:to>
                                        <p:strVal val="visible"/>
                                      </p:to>
                                    </p:set>
                                    <p:animEffect transition="in" filter="checkerboard(across)">
                                      <p:cBhvr>
                                        <p:cTn id="27" dur="500"/>
                                        <p:tgtEl>
                                          <p:spTgt spid="245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588"/>
                                        </p:tgtEl>
                                        <p:attrNameLst>
                                          <p:attrName>style.visibility</p:attrName>
                                        </p:attrNameLst>
                                      </p:cBhvr>
                                      <p:to>
                                        <p:strVal val="visible"/>
                                      </p:to>
                                    </p:set>
                                    <p:animEffect transition="in" filter="checkerboard(across)">
                                      <p:cBhvr>
                                        <p:cTn id="32" dur="500"/>
                                        <p:tgtEl>
                                          <p:spTgt spid="2458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589"/>
                                        </p:tgtEl>
                                        <p:attrNameLst>
                                          <p:attrName>style.visibility</p:attrName>
                                        </p:attrNameLst>
                                      </p:cBhvr>
                                      <p:to>
                                        <p:strVal val="visible"/>
                                      </p:to>
                                    </p:set>
                                    <p:animEffect transition="in" filter="checkerboard(across)">
                                      <p:cBhvr>
                                        <p:cTn id="37" dur="500"/>
                                        <p:tgtEl>
                                          <p:spTgt spid="2458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590"/>
                                        </p:tgtEl>
                                        <p:attrNameLst>
                                          <p:attrName>style.visibility</p:attrName>
                                        </p:attrNameLst>
                                      </p:cBhvr>
                                      <p:to>
                                        <p:strVal val="visible"/>
                                      </p:to>
                                    </p:set>
                                    <p:animEffect transition="in" filter="checkerboard(across)">
                                      <p:cBhvr>
                                        <p:cTn id="42" dur="500"/>
                                        <p:tgtEl>
                                          <p:spTgt spid="2459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591"/>
                                        </p:tgtEl>
                                        <p:attrNameLst>
                                          <p:attrName>style.visibility</p:attrName>
                                        </p:attrNameLst>
                                      </p:cBhvr>
                                      <p:to>
                                        <p:strVal val="visible"/>
                                      </p:to>
                                    </p:set>
                                    <p:animEffect transition="in" filter="checkerboard(across)">
                                      <p:cBhvr>
                                        <p:cTn id="47" dur="500"/>
                                        <p:tgtEl>
                                          <p:spTgt spid="2459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592"/>
                                        </p:tgtEl>
                                        <p:attrNameLst>
                                          <p:attrName>style.visibility</p:attrName>
                                        </p:attrNameLst>
                                      </p:cBhvr>
                                      <p:to>
                                        <p:strVal val="visible"/>
                                      </p:to>
                                    </p:set>
                                    <p:animEffect transition="in" filter="checkerboard(across)">
                                      <p:cBhvr>
                                        <p:cTn id="52" dur="500"/>
                                        <p:tgtEl>
                                          <p:spTgt spid="2459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24593"/>
                                        </p:tgtEl>
                                        <p:attrNameLst>
                                          <p:attrName>style.visibility</p:attrName>
                                        </p:attrNameLst>
                                      </p:cBhvr>
                                      <p:to>
                                        <p:strVal val="visible"/>
                                      </p:to>
                                    </p:set>
                                    <p:animEffect transition="in" filter="strips(downLeft)">
                                      <p:cBhvr>
                                        <p:cTn id="57" dur="500"/>
                                        <p:tgtEl>
                                          <p:spTgt spid="24593"/>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4594"/>
                                        </p:tgtEl>
                                        <p:attrNameLst>
                                          <p:attrName>style.visibility</p:attrName>
                                        </p:attrNameLst>
                                      </p:cBhvr>
                                      <p:to>
                                        <p:strVal val="visible"/>
                                      </p:to>
                                    </p:set>
                                    <p:animEffect transition="in" filter="strips(downLeft)">
                                      <p:cBhvr>
                                        <p:cTn id="62" dur="500"/>
                                        <p:tgtEl>
                                          <p:spTgt spid="24594"/>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24595"/>
                                        </p:tgtEl>
                                        <p:attrNameLst>
                                          <p:attrName>style.visibility</p:attrName>
                                        </p:attrNameLst>
                                      </p:cBhvr>
                                      <p:to>
                                        <p:strVal val="visible"/>
                                      </p:to>
                                    </p:set>
                                    <p:animEffect transition="in" filter="strips(downLeft)">
                                      <p:cBhvr>
                                        <p:cTn id="67" dur="500"/>
                                        <p:tgtEl>
                                          <p:spTgt spid="24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4" grpId="0"/>
      <p:bldP spid="24585" grpId="0"/>
      <p:bldP spid="24586" grpId="0"/>
      <p:bldP spid="24587" grpId="0"/>
      <p:bldP spid="24588" grpId="0"/>
      <p:bldP spid="24589" grpId="0"/>
      <p:bldP spid="24590" grpId="0"/>
      <p:bldP spid="24591" grpId="0"/>
      <p:bldP spid="24592" grpId="0"/>
      <p:bldP spid="24593" grpId="0" animBg="1"/>
      <p:bldP spid="24594" grpId="0"/>
      <p:bldP spid="245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323850" y="44450"/>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sz="3200" dirty="0">
                <a:solidFill>
                  <a:srgbClr val="000000"/>
                </a:solidFill>
              </a:rPr>
              <a:t>解二元一次方程组</a:t>
            </a:r>
          </a:p>
        </p:txBody>
      </p:sp>
      <p:sp>
        <p:nvSpPr>
          <p:cNvPr id="25605" name="Rectangle 5"/>
          <p:cNvSpPr>
            <a:spLocks noChangeArrowheads="1"/>
          </p:cNvSpPr>
          <p:nvPr/>
        </p:nvSpPr>
        <p:spPr bwMode="auto">
          <a:xfrm>
            <a:off x="1908175" y="908050"/>
            <a:ext cx="4968875"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sz="3200">
                <a:solidFill>
                  <a:srgbClr val="000000"/>
                </a:solidFill>
              </a:rPr>
              <a:t>x+y=10       ①</a:t>
            </a:r>
            <a:br>
              <a:rPr lang="en-US" altLang="zh-CN" sz="3200">
                <a:solidFill>
                  <a:srgbClr val="000000"/>
                </a:solidFill>
              </a:rPr>
            </a:br>
            <a:r>
              <a:rPr lang="en-US" altLang="zh-CN" sz="3200">
                <a:solidFill>
                  <a:srgbClr val="000000"/>
                </a:solidFill>
              </a:rPr>
              <a:t>x-2y=4        ②</a:t>
            </a:r>
          </a:p>
        </p:txBody>
      </p:sp>
      <p:sp>
        <p:nvSpPr>
          <p:cNvPr id="25606" name="AutoShape 6"/>
          <p:cNvSpPr/>
          <p:nvPr/>
        </p:nvSpPr>
        <p:spPr bwMode="auto">
          <a:xfrm>
            <a:off x="1619250" y="1341438"/>
            <a:ext cx="215900" cy="719137"/>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5607" name="Text Box 7"/>
          <p:cNvSpPr txBox="1">
            <a:spLocks noChangeArrowheads="1"/>
          </p:cNvSpPr>
          <p:nvPr/>
        </p:nvSpPr>
        <p:spPr bwMode="auto">
          <a:xfrm>
            <a:off x="539750" y="23495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25608" name="Text Box 8"/>
          <p:cNvSpPr txBox="1">
            <a:spLocks noChangeArrowheads="1"/>
          </p:cNvSpPr>
          <p:nvPr/>
        </p:nvSpPr>
        <p:spPr bwMode="auto">
          <a:xfrm>
            <a:off x="1331913" y="2349500"/>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把①变形得，</a:t>
            </a:r>
          </a:p>
        </p:txBody>
      </p:sp>
      <p:sp>
        <p:nvSpPr>
          <p:cNvPr id="25609" name="Text Box 9"/>
          <p:cNvSpPr txBox="1">
            <a:spLocks noChangeArrowheads="1"/>
          </p:cNvSpPr>
          <p:nvPr/>
        </p:nvSpPr>
        <p:spPr bwMode="auto">
          <a:xfrm>
            <a:off x="3419475" y="2349500"/>
            <a:ext cx="128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x=10-y</a:t>
            </a:r>
          </a:p>
        </p:txBody>
      </p:sp>
      <p:sp>
        <p:nvSpPr>
          <p:cNvPr id="25610" name="Text Box 10"/>
          <p:cNvSpPr txBox="1">
            <a:spLocks noChangeArrowheads="1"/>
          </p:cNvSpPr>
          <p:nvPr/>
        </p:nvSpPr>
        <p:spPr bwMode="auto">
          <a:xfrm>
            <a:off x="4859338" y="23495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③</a:t>
            </a:r>
          </a:p>
        </p:txBody>
      </p:sp>
      <p:sp>
        <p:nvSpPr>
          <p:cNvPr id="25611" name="Text Box 11"/>
          <p:cNvSpPr txBox="1">
            <a:spLocks noChangeArrowheads="1"/>
          </p:cNvSpPr>
          <p:nvPr/>
        </p:nvSpPr>
        <p:spPr bwMode="auto">
          <a:xfrm>
            <a:off x="1331913" y="2827338"/>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把③代入②得，</a:t>
            </a:r>
          </a:p>
        </p:txBody>
      </p:sp>
      <p:sp>
        <p:nvSpPr>
          <p:cNvPr id="25612" name="Text Box 12"/>
          <p:cNvSpPr txBox="1">
            <a:spLocks noChangeArrowheads="1"/>
          </p:cNvSpPr>
          <p:nvPr/>
        </p:nvSpPr>
        <p:spPr bwMode="auto">
          <a:xfrm>
            <a:off x="3563938" y="2852738"/>
            <a:ext cx="177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10-y-2y=4</a:t>
            </a:r>
          </a:p>
        </p:txBody>
      </p:sp>
      <p:sp>
        <p:nvSpPr>
          <p:cNvPr id="25613" name="Text Box 13"/>
          <p:cNvSpPr txBox="1">
            <a:spLocks noChangeArrowheads="1"/>
          </p:cNvSpPr>
          <p:nvPr/>
        </p:nvSpPr>
        <p:spPr bwMode="auto">
          <a:xfrm>
            <a:off x="2536825" y="34290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解得，</a:t>
            </a:r>
          </a:p>
        </p:txBody>
      </p:sp>
      <p:sp>
        <p:nvSpPr>
          <p:cNvPr id="25614" name="Text Box 14"/>
          <p:cNvSpPr txBox="1">
            <a:spLocks noChangeArrowheads="1"/>
          </p:cNvSpPr>
          <p:nvPr/>
        </p:nvSpPr>
        <p:spPr bwMode="auto">
          <a:xfrm>
            <a:off x="3563938" y="3429000"/>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5615" name="Text Box 15"/>
          <p:cNvSpPr txBox="1">
            <a:spLocks noChangeArrowheads="1"/>
          </p:cNvSpPr>
          <p:nvPr/>
        </p:nvSpPr>
        <p:spPr bwMode="auto">
          <a:xfrm>
            <a:off x="1403350" y="3979863"/>
            <a:ext cx="270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y=2</a:t>
            </a:r>
            <a:r>
              <a:rPr lang="zh-CN" altLang="en-US" sz="2400">
                <a:solidFill>
                  <a:srgbClr val="000000"/>
                </a:solidFill>
                <a:latin typeface="Arial Black" panose="020B0A04020102020204" pitchFamily="34" charset="0"/>
              </a:rPr>
              <a:t>代入① 得，</a:t>
            </a:r>
          </a:p>
        </p:txBody>
      </p:sp>
      <p:sp>
        <p:nvSpPr>
          <p:cNvPr id="25616" name="Text Box 16"/>
          <p:cNvSpPr txBox="1">
            <a:spLocks noChangeArrowheads="1"/>
          </p:cNvSpPr>
          <p:nvPr/>
        </p:nvSpPr>
        <p:spPr bwMode="auto">
          <a:xfrm>
            <a:off x="3924300" y="3979863"/>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x=8</a:t>
            </a:r>
          </a:p>
        </p:txBody>
      </p:sp>
      <p:sp>
        <p:nvSpPr>
          <p:cNvPr id="25617" name="Text Box 17"/>
          <p:cNvSpPr txBox="1">
            <a:spLocks noChangeArrowheads="1"/>
          </p:cNvSpPr>
          <p:nvPr/>
        </p:nvSpPr>
        <p:spPr bwMode="auto">
          <a:xfrm>
            <a:off x="1403350" y="4581525"/>
            <a:ext cx="353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5618" name="Text Box 18"/>
          <p:cNvSpPr txBox="1">
            <a:spLocks noChangeArrowheads="1"/>
          </p:cNvSpPr>
          <p:nvPr/>
        </p:nvSpPr>
        <p:spPr bwMode="auto">
          <a:xfrm>
            <a:off x="3563938" y="50847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x=8</a:t>
            </a:r>
          </a:p>
        </p:txBody>
      </p:sp>
      <p:sp>
        <p:nvSpPr>
          <p:cNvPr id="25619" name="Text Box 19"/>
          <p:cNvSpPr txBox="1">
            <a:spLocks noChangeArrowheads="1"/>
          </p:cNvSpPr>
          <p:nvPr/>
        </p:nvSpPr>
        <p:spPr bwMode="auto">
          <a:xfrm>
            <a:off x="3563938" y="5708650"/>
            <a:ext cx="774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y=2</a:t>
            </a:r>
          </a:p>
        </p:txBody>
      </p:sp>
      <p:sp>
        <p:nvSpPr>
          <p:cNvPr id="25620" name="AutoShape 20"/>
          <p:cNvSpPr/>
          <p:nvPr/>
        </p:nvSpPr>
        <p:spPr bwMode="auto">
          <a:xfrm>
            <a:off x="3132138" y="5300663"/>
            <a:ext cx="215900" cy="719137"/>
          </a:xfrm>
          <a:prstGeom prst="leftBrace">
            <a:avLst>
              <a:gd name="adj1" fmla="val 27757"/>
              <a:gd name="adj2" fmla="val 51023"/>
            </a:avLst>
          </a:prstGeom>
          <a:noFill/>
          <a:ln w="28575">
            <a:solidFill>
              <a:schemeClr val="tx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latin typeface="Arial Black" panose="020B0A04020102020204" pitchFamily="34" charset="0"/>
            </a:endParaRPr>
          </a:p>
        </p:txBody>
      </p:sp>
      <p:sp>
        <p:nvSpPr>
          <p:cNvPr id="25621" name="Text Box 21"/>
          <p:cNvSpPr txBox="1">
            <a:spLocks noChangeArrowheads="1"/>
          </p:cNvSpPr>
          <p:nvPr/>
        </p:nvSpPr>
        <p:spPr bwMode="auto">
          <a:xfrm>
            <a:off x="5724525" y="234950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latin typeface="Arial Black" panose="020B0A04020102020204" pitchFamily="34" charset="0"/>
              </a:rPr>
              <a:t>把②变形为</a:t>
            </a:r>
          </a:p>
        </p:txBody>
      </p:sp>
      <p:sp>
        <p:nvSpPr>
          <p:cNvPr id="25622" name="Text Box 22"/>
          <p:cNvSpPr txBox="1">
            <a:spLocks noChangeArrowheads="1"/>
          </p:cNvSpPr>
          <p:nvPr/>
        </p:nvSpPr>
        <p:spPr bwMode="auto">
          <a:xfrm>
            <a:off x="7380288" y="2349500"/>
            <a:ext cx="1382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x=4+2y</a:t>
            </a:r>
          </a:p>
        </p:txBody>
      </p:sp>
      <p:sp>
        <p:nvSpPr>
          <p:cNvPr id="25623" name="Text Box 23"/>
          <p:cNvSpPr txBox="1">
            <a:spLocks noChangeArrowheads="1"/>
          </p:cNvSpPr>
          <p:nvPr/>
        </p:nvSpPr>
        <p:spPr bwMode="auto">
          <a:xfrm>
            <a:off x="5867400" y="2852738"/>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latin typeface="Arial Black" panose="020B0A04020102020204" pitchFamily="34" charset="0"/>
              </a:rPr>
              <a:t>试一试你会解吗？</a:t>
            </a:r>
          </a:p>
        </p:txBody>
      </p:sp>
      <p:sp>
        <p:nvSpPr>
          <p:cNvPr id="25624" name="Text Box 24"/>
          <p:cNvSpPr txBox="1">
            <a:spLocks noChangeArrowheads="1"/>
          </p:cNvSpPr>
          <p:nvPr/>
        </p:nvSpPr>
        <p:spPr bwMode="auto">
          <a:xfrm>
            <a:off x="5651500" y="5805488"/>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5</a:t>
            </a:r>
            <a:r>
              <a:rPr lang="zh-CN" altLang="en-US" sz="2400" b="1">
                <a:solidFill>
                  <a:srgbClr val="000000"/>
                </a:solidFill>
                <a:latin typeface="Arial Black" panose="020B0A04020102020204" pitchFamily="34" charset="0"/>
              </a:rPr>
              <a:t>、检验</a:t>
            </a:r>
          </a:p>
        </p:txBody>
      </p:sp>
      <p:sp>
        <p:nvSpPr>
          <p:cNvPr id="25625" name="Text Box 25"/>
          <p:cNvSpPr txBox="1">
            <a:spLocks noChangeArrowheads="1"/>
          </p:cNvSpPr>
          <p:nvPr/>
        </p:nvSpPr>
        <p:spPr bwMode="auto">
          <a:xfrm>
            <a:off x="5508625" y="3616325"/>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dirty="0">
                <a:solidFill>
                  <a:srgbClr val="000000"/>
                </a:solidFill>
                <a:latin typeface="Arial Black" panose="020B0A04020102020204" pitchFamily="34" charset="0"/>
              </a:rPr>
              <a:t>代入消元法解题步骤：</a:t>
            </a:r>
          </a:p>
        </p:txBody>
      </p:sp>
      <p:sp>
        <p:nvSpPr>
          <p:cNvPr id="25626" name="Text Box 26"/>
          <p:cNvSpPr txBox="1">
            <a:spLocks noChangeArrowheads="1"/>
          </p:cNvSpPr>
          <p:nvPr/>
        </p:nvSpPr>
        <p:spPr bwMode="auto">
          <a:xfrm>
            <a:off x="5651500" y="4076700"/>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1</a:t>
            </a:r>
            <a:r>
              <a:rPr lang="zh-CN" altLang="en-US" sz="2400" b="1">
                <a:solidFill>
                  <a:srgbClr val="000000"/>
                </a:solidFill>
                <a:latin typeface="Arial Black" panose="020B0A04020102020204" pitchFamily="34" charset="0"/>
              </a:rPr>
              <a:t>、</a:t>
            </a:r>
            <a:r>
              <a:rPr lang="zh-CN" altLang="en-US" sz="2400" b="1">
                <a:solidFill>
                  <a:srgbClr val="333399"/>
                </a:solidFill>
                <a:latin typeface="Arial Black" panose="020B0A04020102020204" pitchFamily="34" charset="0"/>
              </a:rPr>
              <a:t>变形</a:t>
            </a:r>
            <a:r>
              <a:rPr lang="zh-CN" altLang="en-US" sz="2400" b="1">
                <a:solidFill>
                  <a:srgbClr val="000000"/>
                </a:solidFill>
                <a:latin typeface="Arial Black" panose="020B0A04020102020204" pitchFamily="34" charset="0"/>
              </a:rPr>
              <a:t>（某字母等式）</a:t>
            </a:r>
          </a:p>
        </p:txBody>
      </p:sp>
      <p:sp>
        <p:nvSpPr>
          <p:cNvPr id="25627" name="Text Box 27"/>
          <p:cNvSpPr txBox="1">
            <a:spLocks noChangeArrowheads="1"/>
          </p:cNvSpPr>
          <p:nvPr/>
        </p:nvSpPr>
        <p:spPr bwMode="auto">
          <a:xfrm>
            <a:off x="5651500" y="4508500"/>
            <a:ext cx="313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2</a:t>
            </a:r>
            <a:r>
              <a:rPr lang="zh-CN" altLang="en-US" sz="2400" b="1">
                <a:solidFill>
                  <a:srgbClr val="000000"/>
                </a:solidFill>
                <a:latin typeface="Arial Black" panose="020B0A04020102020204" pitchFamily="34" charset="0"/>
              </a:rPr>
              <a:t>、代入（另一方程）</a:t>
            </a:r>
          </a:p>
        </p:txBody>
      </p:sp>
      <p:sp>
        <p:nvSpPr>
          <p:cNvPr id="25628" name="Text Box 28"/>
          <p:cNvSpPr txBox="1">
            <a:spLocks noChangeArrowheads="1"/>
          </p:cNvSpPr>
          <p:nvPr/>
        </p:nvSpPr>
        <p:spPr bwMode="auto">
          <a:xfrm>
            <a:off x="5651500" y="4868863"/>
            <a:ext cx="313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3</a:t>
            </a:r>
            <a:r>
              <a:rPr lang="zh-CN" altLang="en-US" sz="2400" b="1">
                <a:solidFill>
                  <a:srgbClr val="000000"/>
                </a:solidFill>
                <a:latin typeface="Arial Black" panose="020B0A04020102020204" pitchFamily="34" charset="0"/>
              </a:rPr>
              <a:t>、消元（一元一次）</a:t>
            </a:r>
          </a:p>
        </p:txBody>
      </p:sp>
      <p:sp>
        <p:nvSpPr>
          <p:cNvPr id="25629" name="Text Box 29"/>
          <p:cNvSpPr txBox="1">
            <a:spLocks noChangeArrowheads="1"/>
          </p:cNvSpPr>
          <p:nvPr/>
        </p:nvSpPr>
        <p:spPr bwMode="auto">
          <a:xfrm>
            <a:off x="5651500" y="5300663"/>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latin typeface="Arial Black" panose="020B0A04020102020204" pitchFamily="34" charset="0"/>
              </a:rPr>
              <a:t>4</a:t>
            </a:r>
            <a:r>
              <a:rPr lang="zh-CN" altLang="en-US" sz="2400" b="1">
                <a:solidFill>
                  <a:srgbClr val="000000"/>
                </a:solidFill>
                <a:latin typeface="Arial Black" panose="020B0A04020102020204" pitchFamily="34" charset="0"/>
              </a:rPr>
              <a:t>、求解（别忘大括号）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checkerboard(across)">
                                      <p:cBhvr>
                                        <p:cTn id="7" dur="500"/>
                                        <p:tgtEl>
                                          <p:spTgt spid="2560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Effect transition="in" filter="checkerboard(across)">
                                      <p:cBhvr>
                                        <p:cTn id="12" dur="500"/>
                                        <p:tgtEl>
                                          <p:spTgt spid="2560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9"/>
                                        </p:tgtEl>
                                        <p:attrNameLst>
                                          <p:attrName>style.visibility</p:attrName>
                                        </p:attrNameLst>
                                      </p:cBhvr>
                                      <p:to>
                                        <p:strVal val="visible"/>
                                      </p:to>
                                    </p:set>
                                    <p:animEffect transition="in" filter="checkerboard(across)">
                                      <p:cBhvr>
                                        <p:cTn id="17" dur="500"/>
                                        <p:tgtEl>
                                          <p:spTgt spid="2560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610"/>
                                        </p:tgtEl>
                                        <p:attrNameLst>
                                          <p:attrName>style.visibility</p:attrName>
                                        </p:attrNameLst>
                                      </p:cBhvr>
                                      <p:to>
                                        <p:strVal val="visible"/>
                                      </p:to>
                                    </p:set>
                                    <p:animEffect transition="in" filter="checkerboard(across)">
                                      <p:cBhvr>
                                        <p:cTn id="22" dur="500"/>
                                        <p:tgtEl>
                                          <p:spTgt spid="256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611"/>
                                        </p:tgtEl>
                                        <p:attrNameLst>
                                          <p:attrName>style.visibility</p:attrName>
                                        </p:attrNameLst>
                                      </p:cBhvr>
                                      <p:to>
                                        <p:strVal val="visible"/>
                                      </p:to>
                                    </p:set>
                                    <p:animEffect transition="in" filter="checkerboard(across)">
                                      <p:cBhvr>
                                        <p:cTn id="27" dur="500"/>
                                        <p:tgtEl>
                                          <p:spTgt spid="256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5612"/>
                                        </p:tgtEl>
                                        <p:attrNameLst>
                                          <p:attrName>style.visibility</p:attrName>
                                        </p:attrNameLst>
                                      </p:cBhvr>
                                      <p:to>
                                        <p:strVal val="visible"/>
                                      </p:to>
                                    </p:set>
                                    <p:animEffect transition="in" filter="checkerboard(across)">
                                      <p:cBhvr>
                                        <p:cTn id="32" dur="500"/>
                                        <p:tgtEl>
                                          <p:spTgt spid="256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5613"/>
                                        </p:tgtEl>
                                        <p:attrNameLst>
                                          <p:attrName>style.visibility</p:attrName>
                                        </p:attrNameLst>
                                      </p:cBhvr>
                                      <p:to>
                                        <p:strVal val="visible"/>
                                      </p:to>
                                    </p:set>
                                    <p:animEffect transition="in" filter="checkerboard(across)">
                                      <p:cBhvr>
                                        <p:cTn id="37" dur="500"/>
                                        <p:tgtEl>
                                          <p:spTgt spid="2561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614"/>
                                        </p:tgtEl>
                                        <p:attrNameLst>
                                          <p:attrName>style.visibility</p:attrName>
                                        </p:attrNameLst>
                                      </p:cBhvr>
                                      <p:to>
                                        <p:strVal val="visible"/>
                                      </p:to>
                                    </p:set>
                                    <p:animEffect transition="in" filter="checkerboard(across)">
                                      <p:cBhvr>
                                        <p:cTn id="42" dur="500"/>
                                        <p:tgtEl>
                                          <p:spTgt spid="2561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5615"/>
                                        </p:tgtEl>
                                        <p:attrNameLst>
                                          <p:attrName>style.visibility</p:attrName>
                                        </p:attrNameLst>
                                      </p:cBhvr>
                                      <p:to>
                                        <p:strVal val="visible"/>
                                      </p:to>
                                    </p:set>
                                    <p:animEffect transition="in" filter="checkerboard(across)">
                                      <p:cBhvr>
                                        <p:cTn id="47" dur="500"/>
                                        <p:tgtEl>
                                          <p:spTgt spid="2561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5616"/>
                                        </p:tgtEl>
                                        <p:attrNameLst>
                                          <p:attrName>style.visibility</p:attrName>
                                        </p:attrNameLst>
                                      </p:cBhvr>
                                      <p:to>
                                        <p:strVal val="visible"/>
                                      </p:to>
                                    </p:set>
                                    <p:animEffect transition="in" filter="checkerboard(across)">
                                      <p:cBhvr>
                                        <p:cTn id="52" dur="500"/>
                                        <p:tgtEl>
                                          <p:spTgt spid="2561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5617"/>
                                        </p:tgtEl>
                                        <p:attrNameLst>
                                          <p:attrName>style.visibility</p:attrName>
                                        </p:attrNameLst>
                                      </p:cBhvr>
                                      <p:to>
                                        <p:strVal val="visible"/>
                                      </p:to>
                                    </p:set>
                                    <p:animEffect transition="in" filter="checkerboard(across)">
                                      <p:cBhvr>
                                        <p:cTn id="57" dur="500"/>
                                        <p:tgtEl>
                                          <p:spTgt spid="2561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5618"/>
                                        </p:tgtEl>
                                        <p:attrNameLst>
                                          <p:attrName>style.visibility</p:attrName>
                                        </p:attrNameLst>
                                      </p:cBhvr>
                                      <p:to>
                                        <p:strVal val="visible"/>
                                      </p:to>
                                    </p:set>
                                    <p:animEffect transition="in" filter="checkerboard(across)">
                                      <p:cBhvr>
                                        <p:cTn id="62" dur="500"/>
                                        <p:tgtEl>
                                          <p:spTgt spid="2561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5619"/>
                                        </p:tgtEl>
                                        <p:attrNameLst>
                                          <p:attrName>style.visibility</p:attrName>
                                        </p:attrNameLst>
                                      </p:cBhvr>
                                      <p:to>
                                        <p:strVal val="visible"/>
                                      </p:to>
                                    </p:set>
                                    <p:animEffect transition="in" filter="checkerboard(across)">
                                      <p:cBhvr>
                                        <p:cTn id="67" dur="500"/>
                                        <p:tgtEl>
                                          <p:spTgt spid="25619"/>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25620"/>
                                        </p:tgtEl>
                                        <p:attrNameLst>
                                          <p:attrName>style.visibility</p:attrName>
                                        </p:attrNameLst>
                                      </p:cBhvr>
                                      <p:to>
                                        <p:strVal val="visible"/>
                                      </p:to>
                                    </p:set>
                                    <p:animEffect transition="in" filter="strips(downLeft)">
                                      <p:cBhvr>
                                        <p:cTn id="72" dur="500"/>
                                        <p:tgtEl>
                                          <p:spTgt spid="2562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5621"/>
                                        </p:tgtEl>
                                        <p:attrNameLst>
                                          <p:attrName>style.visibility</p:attrName>
                                        </p:attrNameLst>
                                      </p:cBhvr>
                                      <p:to>
                                        <p:strVal val="visible"/>
                                      </p:to>
                                    </p:set>
                                    <p:animEffect transition="in" filter="checkerboard(across)">
                                      <p:cBhvr>
                                        <p:cTn id="77" dur="500"/>
                                        <p:tgtEl>
                                          <p:spTgt spid="25621"/>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5622"/>
                                        </p:tgtEl>
                                        <p:attrNameLst>
                                          <p:attrName>style.visibility</p:attrName>
                                        </p:attrNameLst>
                                      </p:cBhvr>
                                      <p:to>
                                        <p:strVal val="visible"/>
                                      </p:to>
                                    </p:set>
                                    <p:animEffect transition="in" filter="checkerboard(across)">
                                      <p:cBhvr>
                                        <p:cTn id="82" dur="500"/>
                                        <p:tgtEl>
                                          <p:spTgt spid="25622"/>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5623"/>
                                        </p:tgtEl>
                                        <p:attrNameLst>
                                          <p:attrName>style.visibility</p:attrName>
                                        </p:attrNameLst>
                                      </p:cBhvr>
                                      <p:to>
                                        <p:strVal val="visible"/>
                                      </p:to>
                                    </p:set>
                                    <p:animEffect transition="in" filter="checkerboard(across)">
                                      <p:cBhvr>
                                        <p:cTn id="87" dur="500"/>
                                        <p:tgtEl>
                                          <p:spTgt spid="25623"/>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5625"/>
                                        </p:tgtEl>
                                        <p:attrNameLst>
                                          <p:attrName>style.visibility</p:attrName>
                                        </p:attrNameLst>
                                      </p:cBhvr>
                                      <p:to>
                                        <p:strVal val="visible"/>
                                      </p:to>
                                    </p:set>
                                    <p:animEffect transition="in" filter="checkerboard(across)">
                                      <p:cBhvr>
                                        <p:cTn id="92" dur="500"/>
                                        <p:tgtEl>
                                          <p:spTgt spid="25625"/>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25626"/>
                                        </p:tgtEl>
                                        <p:attrNameLst>
                                          <p:attrName>style.visibility</p:attrName>
                                        </p:attrNameLst>
                                      </p:cBhvr>
                                      <p:to>
                                        <p:strVal val="visible"/>
                                      </p:to>
                                    </p:set>
                                    <p:animEffect transition="in" filter="checkerboard(across)">
                                      <p:cBhvr>
                                        <p:cTn id="97" dur="500"/>
                                        <p:tgtEl>
                                          <p:spTgt spid="25626"/>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25627"/>
                                        </p:tgtEl>
                                        <p:attrNameLst>
                                          <p:attrName>style.visibility</p:attrName>
                                        </p:attrNameLst>
                                      </p:cBhvr>
                                      <p:to>
                                        <p:strVal val="visible"/>
                                      </p:to>
                                    </p:set>
                                    <p:animEffect transition="in" filter="checkerboard(across)">
                                      <p:cBhvr>
                                        <p:cTn id="102" dur="500"/>
                                        <p:tgtEl>
                                          <p:spTgt spid="25627"/>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25628"/>
                                        </p:tgtEl>
                                        <p:attrNameLst>
                                          <p:attrName>style.visibility</p:attrName>
                                        </p:attrNameLst>
                                      </p:cBhvr>
                                      <p:to>
                                        <p:strVal val="visible"/>
                                      </p:to>
                                    </p:set>
                                    <p:animEffect transition="in" filter="checkerboard(across)">
                                      <p:cBhvr>
                                        <p:cTn id="107" dur="500"/>
                                        <p:tgtEl>
                                          <p:spTgt spid="25628"/>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25629"/>
                                        </p:tgtEl>
                                        <p:attrNameLst>
                                          <p:attrName>style.visibility</p:attrName>
                                        </p:attrNameLst>
                                      </p:cBhvr>
                                      <p:to>
                                        <p:strVal val="visible"/>
                                      </p:to>
                                    </p:set>
                                    <p:animEffect transition="in" filter="checkerboard(across)">
                                      <p:cBhvr>
                                        <p:cTn id="112" dur="500"/>
                                        <p:tgtEl>
                                          <p:spTgt spid="25629"/>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25624"/>
                                        </p:tgtEl>
                                        <p:attrNameLst>
                                          <p:attrName>style.visibility</p:attrName>
                                        </p:attrNameLst>
                                      </p:cBhvr>
                                      <p:to>
                                        <p:strVal val="visible"/>
                                      </p:to>
                                    </p:set>
                                    <p:animEffect transition="in" filter="checkerboard(across)">
                                      <p:cBhvr>
                                        <p:cTn id="117" dur="500"/>
                                        <p:tgtEl>
                                          <p:spTgt spid="25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P spid="25608" grpId="0"/>
      <p:bldP spid="25609" grpId="0"/>
      <p:bldP spid="25610" grpId="0"/>
      <p:bldP spid="25611" grpId="0"/>
      <p:bldP spid="25612" grpId="0"/>
      <p:bldP spid="25613" grpId="0"/>
      <p:bldP spid="25614" grpId="0"/>
      <p:bldP spid="25615" grpId="0"/>
      <p:bldP spid="25616" grpId="0"/>
      <p:bldP spid="25617" grpId="0"/>
      <p:bldP spid="25618" grpId="0"/>
      <p:bldP spid="25619" grpId="0"/>
      <p:bldP spid="25620" grpId="0" animBg="1"/>
      <p:bldP spid="25621" grpId="0"/>
      <p:bldP spid="25622" grpId="0"/>
      <p:bldP spid="25623" grpId="0"/>
      <p:bldP spid="25624" grpId="0"/>
      <p:bldP spid="25625" grpId="0"/>
      <p:bldP spid="25626" grpId="0"/>
      <p:bldP spid="25627" grpId="0"/>
      <p:bldP spid="25628" grpId="0"/>
      <p:bldP spid="256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dirty="0"/>
              <a:t>课堂回顾</a:t>
            </a:r>
          </a:p>
        </p:txBody>
      </p:sp>
      <p:sp>
        <p:nvSpPr>
          <p:cNvPr id="28675" name="Rectangle 3"/>
          <p:cNvSpPr>
            <a:spLocks noGrp="1" noChangeArrowheads="1"/>
          </p:cNvSpPr>
          <p:nvPr>
            <p:ph type="body" sz="half" idx="1"/>
          </p:nvPr>
        </p:nvSpPr>
        <p:spPr>
          <a:xfrm>
            <a:off x="684213" y="1484313"/>
            <a:ext cx="8208962" cy="1584325"/>
          </a:xfrm>
        </p:spPr>
        <p:txBody>
          <a:bodyPr/>
          <a:lstStyle/>
          <a:p>
            <a:r>
              <a:rPr lang="zh-CN" altLang="en-US" sz="2800" dirty="0"/>
              <a:t>二元一次方程组的解题思路是什么？</a:t>
            </a:r>
          </a:p>
          <a:p>
            <a:r>
              <a:rPr lang="zh-CN" altLang="en-US" sz="2800" dirty="0"/>
              <a:t>什么是代入消元法？</a:t>
            </a:r>
          </a:p>
          <a:p>
            <a:r>
              <a:rPr lang="zh-CN" altLang="en-US" sz="2800" dirty="0"/>
              <a:t>代入消元法的解题步骤是怎样的？</a:t>
            </a:r>
          </a:p>
        </p:txBody>
      </p:sp>
      <p:graphicFrame>
        <p:nvGraphicFramePr>
          <p:cNvPr id="28676" name="Object 4"/>
          <p:cNvGraphicFramePr>
            <a:graphicFrameLocks noGrp="1" noChangeAspect="1"/>
          </p:cNvGraphicFramePr>
          <p:nvPr>
            <p:ph sz="quarter" idx="2"/>
          </p:nvPr>
        </p:nvGraphicFramePr>
        <p:xfrm>
          <a:off x="2843213" y="5949950"/>
          <a:ext cx="936625" cy="644525"/>
        </p:xfrm>
        <a:graphic>
          <a:graphicData uri="http://schemas.openxmlformats.org/presentationml/2006/ole">
            <mc:AlternateContent xmlns:mc="http://schemas.openxmlformats.org/markup-compatibility/2006">
              <mc:Choice xmlns:v="urn:schemas-microsoft-com:vml" Requires="v">
                <p:oleObj spid="_x0000_s1043" name="公式" r:id="rId3" imgW="571500" imgH="393700" progId="Equation.3">
                  <p:embed/>
                </p:oleObj>
              </mc:Choice>
              <mc:Fallback>
                <p:oleObj name="公式" r:id="rId3" imgW="571500" imgH="393700" progId="Equation.3">
                  <p:embed/>
                  <p:pic>
                    <p:nvPicPr>
                      <p:cNvPr id="0" name="图片 10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5949950"/>
                        <a:ext cx="9366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7" name="Text Box 5"/>
          <p:cNvSpPr txBox="1">
            <a:spLocks noChangeArrowheads="1"/>
          </p:cNvSpPr>
          <p:nvPr/>
        </p:nvSpPr>
        <p:spPr bwMode="auto">
          <a:xfrm>
            <a:off x="1187450" y="3241675"/>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例</a:t>
            </a:r>
            <a:r>
              <a:rPr lang="en-US" altLang="zh-CN" sz="2400">
                <a:solidFill>
                  <a:srgbClr val="000000"/>
                </a:solidFill>
                <a:latin typeface="Arial Black" panose="020B0A04020102020204" pitchFamily="34" charset="0"/>
              </a:rPr>
              <a:t>2</a:t>
            </a:r>
            <a:r>
              <a:rPr lang="zh-CN" altLang="en-US" sz="2400">
                <a:solidFill>
                  <a:srgbClr val="000000"/>
                </a:solidFill>
                <a:latin typeface="Arial Black" panose="020B0A04020102020204" pitchFamily="34" charset="0"/>
              </a:rPr>
              <a:t>：解二元一次方程组</a:t>
            </a:r>
          </a:p>
        </p:txBody>
      </p:sp>
      <p:sp>
        <p:nvSpPr>
          <p:cNvPr id="28678" name="Text Box 6"/>
          <p:cNvSpPr txBox="1">
            <a:spLocks noChangeArrowheads="1"/>
          </p:cNvSpPr>
          <p:nvPr/>
        </p:nvSpPr>
        <p:spPr bwMode="auto">
          <a:xfrm>
            <a:off x="2195513" y="3860800"/>
            <a:ext cx="262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3x+10y=14    </a:t>
            </a:r>
            <a:r>
              <a:rPr lang="en-US" altLang="zh-CN">
                <a:solidFill>
                  <a:srgbClr val="000000"/>
                </a:solidFill>
                <a:latin typeface="Arial Black" panose="020B0A04020102020204" pitchFamily="34" charset="0"/>
              </a:rPr>
              <a:t>①</a:t>
            </a:r>
          </a:p>
        </p:txBody>
      </p:sp>
      <p:sp>
        <p:nvSpPr>
          <p:cNvPr id="28679" name="Text Box 7"/>
          <p:cNvSpPr txBox="1">
            <a:spLocks noChangeArrowheads="1"/>
          </p:cNvSpPr>
          <p:nvPr/>
        </p:nvSpPr>
        <p:spPr bwMode="auto">
          <a:xfrm>
            <a:off x="2195513" y="4365625"/>
            <a:ext cx="2728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10x+15y=32  </a:t>
            </a:r>
            <a:r>
              <a:rPr lang="en-US" altLang="zh-CN">
                <a:solidFill>
                  <a:srgbClr val="000000"/>
                </a:solidFill>
                <a:latin typeface="Arial Black" panose="020B0A04020102020204" pitchFamily="34" charset="0"/>
              </a:rPr>
              <a:t>②</a:t>
            </a:r>
            <a:r>
              <a:rPr lang="en-US" altLang="zh-CN" sz="2400">
                <a:solidFill>
                  <a:srgbClr val="000000"/>
                </a:solidFill>
                <a:latin typeface="Arial Black" panose="020B0A04020102020204" pitchFamily="34" charset="0"/>
              </a:rPr>
              <a:t> </a:t>
            </a:r>
          </a:p>
        </p:txBody>
      </p:sp>
      <p:sp>
        <p:nvSpPr>
          <p:cNvPr id="28680" name="Text Box 8"/>
          <p:cNvSpPr txBox="1">
            <a:spLocks noChangeArrowheads="1"/>
          </p:cNvSpPr>
          <p:nvPr/>
        </p:nvSpPr>
        <p:spPr bwMode="auto">
          <a:xfrm>
            <a:off x="1116013" y="4797425"/>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a:t>
            </a:r>
          </a:p>
        </p:txBody>
      </p:sp>
      <p:sp>
        <p:nvSpPr>
          <p:cNvPr id="28681" name="Text Box 9"/>
          <p:cNvSpPr txBox="1">
            <a:spLocks noChangeArrowheads="1"/>
          </p:cNvSpPr>
          <p:nvPr/>
        </p:nvSpPr>
        <p:spPr bwMode="auto">
          <a:xfrm>
            <a:off x="1979613" y="5445125"/>
            <a:ext cx="189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3x=14-10y</a:t>
            </a:r>
          </a:p>
        </p:txBody>
      </p:sp>
      <p:sp>
        <p:nvSpPr>
          <p:cNvPr id="28682" name="Text Box 10"/>
          <p:cNvSpPr txBox="1">
            <a:spLocks noChangeArrowheads="1"/>
          </p:cNvSpPr>
          <p:nvPr/>
        </p:nvSpPr>
        <p:spPr bwMode="auto">
          <a:xfrm>
            <a:off x="2195513" y="5995988"/>
            <a:ext cx="588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a:t>
            </a:r>
          </a:p>
        </p:txBody>
      </p:sp>
      <p:sp>
        <p:nvSpPr>
          <p:cNvPr id="28683" name="Text Box 11"/>
          <p:cNvSpPr txBox="1">
            <a:spLocks noChangeArrowheads="1"/>
          </p:cNvSpPr>
          <p:nvPr/>
        </p:nvSpPr>
        <p:spPr bwMode="auto">
          <a:xfrm>
            <a:off x="5292725" y="3284538"/>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把③代入②，整理，得</a:t>
            </a:r>
          </a:p>
        </p:txBody>
      </p:sp>
      <p:sp>
        <p:nvSpPr>
          <p:cNvPr id="28684" name="AutoShape 12"/>
          <p:cNvSpPr/>
          <p:nvPr/>
        </p:nvSpPr>
        <p:spPr bwMode="auto">
          <a:xfrm>
            <a:off x="2051050" y="4005263"/>
            <a:ext cx="71438" cy="647700"/>
          </a:xfrm>
          <a:prstGeom prst="leftBrace">
            <a:avLst>
              <a:gd name="adj1" fmla="val 7555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8685" name="Line 13"/>
          <p:cNvSpPr>
            <a:spLocks noChangeShapeType="1"/>
          </p:cNvSpPr>
          <p:nvPr/>
        </p:nvSpPr>
        <p:spPr bwMode="auto">
          <a:xfrm>
            <a:off x="5076825" y="3284538"/>
            <a:ext cx="0" cy="3457575"/>
          </a:xfrm>
          <a:prstGeom prst="line">
            <a:avLst/>
          </a:prstGeom>
          <a:noFill/>
          <a:ln w="28575">
            <a:solidFill>
              <a:schemeClr val="tx1"/>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86" name="Text Box 14"/>
          <p:cNvSpPr txBox="1">
            <a:spLocks noChangeArrowheads="1"/>
          </p:cNvSpPr>
          <p:nvPr/>
        </p:nvSpPr>
        <p:spPr bwMode="auto">
          <a:xfrm>
            <a:off x="1763713" y="4868863"/>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把方程①变形得，</a:t>
            </a:r>
          </a:p>
        </p:txBody>
      </p:sp>
      <p:sp>
        <p:nvSpPr>
          <p:cNvPr id="28687" name="Text Box 15"/>
          <p:cNvSpPr txBox="1">
            <a:spLocks noChangeArrowheads="1"/>
          </p:cNvSpPr>
          <p:nvPr/>
        </p:nvSpPr>
        <p:spPr bwMode="auto">
          <a:xfrm>
            <a:off x="4427538" y="60213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a:solidFill>
                  <a:srgbClr val="000000"/>
                </a:solidFill>
                <a:latin typeface="Arial Black" panose="020B0A04020102020204" pitchFamily="34" charset="0"/>
              </a:rPr>
              <a:t>③</a:t>
            </a:r>
          </a:p>
        </p:txBody>
      </p:sp>
      <p:sp>
        <p:nvSpPr>
          <p:cNvPr id="28688" name="Text Box 16"/>
          <p:cNvSpPr txBox="1">
            <a:spLocks noChangeArrowheads="1"/>
          </p:cNvSpPr>
          <p:nvPr/>
        </p:nvSpPr>
        <p:spPr bwMode="auto">
          <a:xfrm>
            <a:off x="5867400" y="3789363"/>
            <a:ext cx="209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140-55y=96</a:t>
            </a:r>
          </a:p>
        </p:txBody>
      </p:sp>
      <p:sp>
        <p:nvSpPr>
          <p:cNvPr id="28689" name="Text Box 17"/>
          <p:cNvSpPr txBox="1">
            <a:spLocks noChangeArrowheads="1"/>
          </p:cNvSpPr>
          <p:nvPr/>
        </p:nvSpPr>
        <p:spPr bwMode="auto">
          <a:xfrm>
            <a:off x="5364163" y="4221163"/>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解这个方程得</a:t>
            </a:r>
          </a:p>
        </p:txBody>
      </p:sp>
      <p:sp>
        <p:nvSpPr>
          <p:cNvPr id="28690" name="Text Box 18"/>
          <p:cNvSpPr txBox="1">
            <a:spLocks noChangeArrowheads="1"/>
          </p:cNvSpPr>
          <p:nvPr/>
        </p:nvSpPr>
        <p:spPr bwMode="auto">
          <a:xfrm>
            <a:off x="7451725" y="4195763"/>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a:t>
            </a:r>
          </a:p>
        </p:txBody>
      </p:sp>
      <p:graphicFrame>
        <p:nvGraphicFramePr>
          <p:cNvPr id="28691" name="Object 19"/>
          <p:cNvGraphicFramePr>
            <a:graphicFrameLocks noGrp="1" noChangeAspect="1"/>
          </p:cNvGraphicFramePr>
          <p:nvPr>
            <p:ph sz="quarter" idx="3"/>
          </p:nvPr>
        </p:nvGraphicFramePr>
        <p:xfrm>
          <a:off x="6324600" y="4697413"/>
          <a:ext cx="468313" cy="871537"/>
        </p:xfrm>
        <a:graphic>
          <a:graphicData uri="http://schemas.openxmlformats.org/presentationml/2006/ole">
            <mc:AlternateContent xmlns:mc="http://schemas.openxmlformats.org/markup-compatibility/2006">
              <mc:Choice xmlns:v="urn:schemas-microsoft-com:vml" Requires="v">
                <p:oleObj spid="_x0000_s1044" name="公式" r:id="rId5" imgW="127000" imgH="228600" progId="Equation.3">
                  <p:embed/>
                </p:oleObj>
              </mc:Choice>
              <mc:Fallback>
                <p:oleObj name="公式" r:id="rId5" imgW="127000" imgH="228600" progId="Equation.3">
                  <p:embed/>
                  <p:pic>
                    <p:nvPicPr>
                      <p:cNvPr id="0" name="图片 10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4697413"/>
                        <a:ext cx="468313" cy="87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92" name="Text Box 20"/>
          <p:cNvSpPr txBox="1">
            <a:spLocks noChangeArrowheads="1"/>
          </p:cNvSpPr>
          <p:nvPr/>
        </p:nvSpPr>
        <p:spPr bwMode="auto">
          <a:xfrm>
            <a:off x="5351463" y="4941888"/>
            <a:ext cx="87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y=</a:t>
            </a:r>
          </a:p>
        </p:txBody>
      </p:sp>
      <p:graphicFrame>
        <p:nvGraphicFramePr>
          <p:cNvPr id="28693" name="Object 2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45" name="公式" r:id="rId7" imgW="114300" imgH="215900" progId="Equation.3">
                  <p:embed/>
                </p:oleObj>
              </mc:Choice>
              <mc:Fallback>
                <p:oleObj name="公式" r:id="rId7" imgW="114300" imgH="215900" progId="Equation.3">
                  <p:embed/>
                  <p:pic>
                    <p:nvPicPr>
                      <p:cNvPr id="0" name="图片 10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94" name="Object 22"/>
          <p:cNvGraphicFramePr>
            <a:graphicFrameLocks noChangeAspect="1"/>
          </p:cNvGraphicFramePr>
          <p:nvPr/>
        </p:nvGraphicFramePr>
        <p:xfrm>
          <a:off x="8101013" y="4005263"/>
          <a:ext cx="441325" cy="792162"/>
        </p:xfrm>
        <a:graphic>
          <a:graphicData uri="http://schemas.openxmlformats.org/presentationml/2006/ole">
            <mc:AlternateContent xmlns:mc="http://schemas.openxmlformats.org/markup-compatibility/2006">
              <mc:Choice xmlns:v="urn:schemas-microsoft-com:vml" Requires="v">
                <p:oleObj spid="_x0000_s1046" name="公式" r:id="rId9" imgW="127000" imgH="228600" progId="Equation.3">
                  <p:embed/>
                </p:oleObj>
              </mc:Choice>
              <mc:Fallback>
                <p:oleObj name="公式" r:id="rId9" imgW="127000" imgH="228600" progId="Equation.3">
                  <p:embed/>
                  <p:pic>
                    <p:nvPicPr>
                      <p:cNvPr id="0" name="图片 10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01013" y="4005263"/>
                        <a:ext cx="441325"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95" name="Text Box 23"/>
          <p:cNvSpPr txBox="1">
            <a:spLocks noChangeArrowheads="1"/>
          </p:cNvSpPr>
          <p:nvPr/>
        </p:nvSpPr>
        <p:spPr bwMode="auto">
          <a:xfrm>
            <a:off x="6588125" y="491648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代入③，得</a:t>
            </a:r>
          </a:p>
        </p:txBody>
      </p:sp>
      <p:sp>
        <p:nvSpPr>
          <p:cNvPr id="28696" name="Text Box 24"/>
          <p:cNvSpPr txBox="1">
            <a:spLocks noChangeArrowheads="1"/>
          </p:cNvSpPr>
          <p:nvPr/>
        </p:nvSpPr>
        <p:spPr bwMode="auto">
          <a:xfrm>
            <a:off x="8243888" y="4941888"/>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a:t>
            </a:r>
          </a:p>
        </p:txBody>
      </p:sp>
      <p:sp>
        <p:nvSpPr>
          <p:cNvPr id="28697" name="Text Box 25"/>
          <p:cNvSpPr txBox="1">
            <a:spLocks noChangeArrowheads="1"/>
          </p:cNvSpPr>
          <p:nvPr/>
        </p:nvSpPr>
        <p:spPr bwMode="auto">
          <a:xfrm>
            <a:off x="5292725" y="5445125"/>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28698" name="Text Box 26"/>
          <p:cNvSpPr txBox="1">
            <a:spLocks noChangeArrowheads="1"/>
          </p:cNvSpPr>
          <p:nvPr/>
        </p:nvSpPr>
        <p:spPr bwMode="auto">
          <a:xfrm>
            <a:off x="6877050" y="5876925"/>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x=2</a:t>
            </a:r>
          </a:p>
        </p:txBody>
      </p:sp>
      <p:sp>
        <p:nvSpPr>
          <p:cNvPr id="28699" name="Text Box 27"/>
          <p:cNvSpPr txBox="1">
            <a:spLocks noChangeArrowheads="1"/>
          </p:cNvSpPr>
          <p:nvPr/>
        </p:nvSpPr>
        <p:spPr bwMode="auto">
          <a:xfrm>
            <a:off x="6948488" y="6237288"/>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a:t>
            </a:r>
          </a:p>
        </p:txBody>
      </p:sp>
      <p:graphicFrame>
        <p:nvGraphicFramePr>
          <p:cNvPr id="28700" name="Object 28"/>
          <p:cNvGraphicFramePr>
            <a:graphicFrameLocks noChangeAspect="1"/>
          </p:cNvGraphicFramePr>
          <p:nvPr/>
        </p:nvGraphicFramePr>
        <p:xfrm>
          <a:off x="7524750" y="6065838"/>
          <a:ext cx="441325" cy="792162"/>
        </p:xfrm>
        <a:graphic>
          <a:graphicData uri="http://schemas.openxmlformats.org/presentationml/2006/ole">
            <mc:AlternateContent xmlns:mc="http://schemas.openxmlformats.org/markup-compatibility/2006">
              <mc:Choice xmlns:v="urn:schemas-microsoft-com:vml" Requires="v">
                <p:oleObj spid="_x0000_s1047" name="公式" r:id="rId11" imgW="127000" imgH="228600" progId="Equation.3">
                  <p:embed/>
                </p:oleObj>
              </mc:Choice>
              <mc:Fallback>
                <p:oleObj name="公式" r:id="rId11" imgW="127000" imgH="228600" progId="Equation.3">
                  <p:embed/>
                  <p:pic>
                    <p:nvPicPr>
                      <p:cNvPr id="0" name="图片 10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24750" y="6065838"/>
                        <a:ext cx="441325"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701" name="AutoShape 29"/>
          <p:cNvSpPr/>
          <p:nvPr/>
        </p:nvSpPr>
        <p:spPr bwMode="auto">
          <a:xfrm>
            <a:off x="6732588" y="6021388"/>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8702" name="AutoShape 30"/>
          <p:cNvSpPr>
            <a:spLocks noChangeArrowheads="1"/>
          </p:cNvSpPr>
          <p:nvPr/>
        </p:nvSpPr>
        <p:spPr bwMode="auto">
          <a:xfrm>
            <a:off x="3132138" y="3573463"/>
            <a:ext cx="1511300" cy="287337"/>
          </a:xfrm>
          <a:prstGeom prst="curvedDownArrow">
            <a:avLst>
              <a:gd name="adj1" fmla="val 105194"/>
              <a:gd name="adj2" fmla="val 210387"/>
              <a:gd name="adj3" fmla="val 33333"/>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checkerboard(across)">
                                      <p:cBhvr>
                                        <p:cTn id="7" dur="500"/>
                                        <p:tgtEl>
                                          <p:spTgt spid="286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8"/>
                                        </p:tgtEl>
                                        <p:attrNameLst>
                                          <p:attrName>style.visibility</p:attrName>
                                        </p:attrNameLst>
                                      </p:cBhvr>
                                      <p:to>
                                        <p:strVal val="visible"/>
                                      </p:to>
                                    </p:set>
                                    <p:animEffect transition="in" filter="checkerboard(across)">
                                      <p:cBhvr>
                                        <p:cTn id="12" dur="500"/>
                                        <p:tgtEl>
                                          <p:spTgt spid="2867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9"/>
                                        </p:tgtEl>
                                        <p:attrNameLst>
                                          <p:attrName>style.visibility</p:attrName>
                                        </p:attrNameLst>
                                      </p:cBhvr>
                                      <p:to>
                                        <p:strVal val="visible"/>
                                      </p:to>
                                    </p:set>
                                    <p:animEffect transition="in" filter="checkerboard(across)">
                                      <p:cBhvr>
                                        <p:cTn id="17" dur="500"/>
                                        <p:tgtEl>
                                          <p:spTgt spid="2867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8684"/>
                                        </p:tgtEl>
                                        <p:attrNameLst>
                                          <p:attrName>style.visibility</p:attrName>
                                        </p:attrNameLst>
                                      </p:cBhvr>
                                      <p:to>
                                        <p:strVal val="visible"/>
                                      </p:to>
                                    </p:set>
                                    <p:animEffect transition="in" filter="strips(downLeft)">
                                      <p:cBhvr>
                                        <p:cTn id="22" dur="500"/>
                                        <p:tgtEl>
                                          <p:spTgt spid="2868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680"/>
                                        </p:tgtEl>
                                        <p:attrNameLst>
                                          <p:attrName>style.visibility</p:attrName>
                                        </p:attrNameLst>
                                      </p:cBhvr>
                                      <p:to>
                                        <p:strVal val="visible"/>
                                      </p:to>
                                    </p:set>
                                    <p:animEffect transition="in" filter="checkerboard(across)">
                                      <p:cBhvr>
                                        <p:cTn id="27" dur="500"/>
                                        <p:tgtEl>
                                          <p:spTgt spid="2868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8686"/>
                                        </p:tgtEl>
                                        <p:attrNameLst>
                                          <p:attrName>style.visibility</p:attrName>
                                        </p:attrNameLst>
                                      </p:cBhvr>
                                      <p:to>
                                        <p:strVal val="visible"/>
                                      </p:to>
                                    </p:set>
                                    <p:animEffect transition="in" filter="checkerboard(across)">
                                      <p:cBhvr>
                                        <p:cTn id="32" dur="500"/>
                                        <p:tgtEl>
                                          <p:spTgt spid="2868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8702"/>
                                        </p:tgtEl>
                                        <p:attrNameLst>
                                          <p:attrName>style.visibility</p:attrName>
                                        </p:attrNameLst>
                                      </p:cBhvr>
                                      <p:to>
                                        <p:strVal val="visible"/>
                                      </p:to>
                                    </p:set>
                                    <p:animEffect transition="in" filter="strips(downRight)">
                                      <p:cBhvr>
                                        <p:cTn id="37" dur="500"/>
                                        <p:tgtEl>
                                          <p:spTgt spid="2870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8681"/>
                                        </p:tgtEl>
                                        <p:attrNameLst>
                                          <p:attrName>style.visibility</p:attrName>
                                        </p:attrNameLst>
                                      </p:cBhvr>
                                      <p:to>
                                        <p:strVal val="visible"/>
                                      </p:to>
                                    </p:set>
                                    <p:animEffect transition="in" filter="checkerboard(across)">
                                      <p:cBhvr>
                                        <p:cTn id="42" dur="500"/>
                                        <p:tgtEl>
                                          <p:spTgt spid="2868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1" nodeType="clickEffect">
                                  <p:stCondLst>
                                    <p:cond delay="0"/>
                                  </p:stCondLst>
                                  <p:childTnLst>
                                    <p:animEffect transition="out" filter="box(in)">
                                      <p:cBhvr>
                                        <p:cTn id="46" dur="500"/>
                                        <p:tgtEl>
                                          <p:spTgt spid="28702"/>
                                        </p:tgtEl>
                                      </p:cBhvr>
                                    </p:animEffect>
                                    <p:set>
                                      <p:cBhvr>
                                        <p:cTn id="47" dur="1" fill="hold">
                                          <p:stCondLst>
                                            <p:cond delay="499"/>
                                          </p:stCondLst>
                                        </p:cTn>
                                        <p:tgtEl>
                                          <p:spTgt spid="2870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8682"/>
                                        </p:tgtEl>
                                        <p:attrNameLst>
                                          <p:attrName>style.visibility</p:attrName>
                                        </p:attrNameLst>
                                      </p:cBhvr>
                                      <p:to>
                                        <p:strVal val="visible"/>
                                      </p:to>
                                    </p:set>
                                    <p:animEffect transition="in" filter="checkerboard(across)">
                                      <p:cBhvr>
                                        <p:cTn id="52" dur="500"/>
                                        <p:tgtEl>
                                          <p:spTgt spid="2868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28676"/>
                                        </p:tgtEl>
                                        <p:attrNameLst>
                                          <p:attrName>style.visibility</p:attrName>
                                        </p:attrNameLst>
                                      </p:cBhvr>
                                      <p:to>
                                        <p:strVal val="visible"/>
                                      </p:to>
                                    </p:set>
                                    <p:animEffect transition="in" filter="strips(downRight)">
                                      <p:cBhvr>
                                        <p:cTn id="57" dur="500"/>
                                        <p:tgtEl>
                                          <p:spTgt spid="28676"/>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8687"/>
                                        </p:tgtEl>
                                        <p:attrNameLst>
                                          <p:attrName>style.visibility</p:attrName>
                                        </p:attrNameLst>
                                      </p:cBhvr>
                                      <p:to>
                                        <p:strVal val="visible"/>
                                      </p:to>
                                    </p:set>
                                    <p:animEffect transition="in" filter="strips(downLeft)">
                                      <p:cBhvr>
                                        <p:cTn id="62" dur="500"/>
                                        <p:tgtEl>
                                          <p:spTgt spid="28687"/>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28685"/>
                                        </p:tgtEl>
                                        <p:attrNameLst>
                                          <p:attrName>style.visibility</p:attrName>
                                        </p:attrNameLst>
                                      </p:cBhvr>
                                      <p:to>
                                        <p:strVal val="visible"/>
                                      </p:to>
                                    </p:set>
                                    <p:animEffect transition="in" filter="strips(downLeft)">
                                      <p:cBhvr>
                                        <p:cTn id="67" dur="500"/>
                                        <p:tgtEl>
                                          <p:spTgt spid="28685"/>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8683"/>
                                        </p:tgtEl>
                                        <p:attrNameLst>
                                          <p:attrName>style.visibility</p:attrName>
                                        </p:attrNameLst>
                                      </p:cBhvr>
                                      <p:to>
                                        <p:strVal val="visible"/>
                                      </p:to>
                                    </p:set>
                                    <p:animEffect transition="in" filter="checkerboard(across)">
                                      <p:cBhvr>
                                        <p:cTn id="72" dur="500"/>
                                        <p:tgtEl>
                                          <p:spTgt spid="28683"/>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8688"/>
                                        </p:tgtEl>
                                        <p:attrNameLst>
                                          <p:attrName>style.visibility</p:attrName>
                                        </p:attrNameLst>
                                      </p:cBhvr>
                                      <p:to>
                                        <p:strVal val="visible"/>
                                      </p:to>
                                    </p:set>
                                    <p:animEffect transition="in" filter="checkerboard(across)">
                                      <p:cBhvr>
                                        <p:cTn id="77" dur="500"/>
                                        <p:tgtEl>
                                          <p:spTgt spid="28688"/>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8689"/>
                                        </p:tgtEl>
                                        <p:attrNameLst>
                                          <p:attrName>style.visibility</p:attrName>
                                        </p:attrNameLst>
                                      </p:cBhvr>
                                      <p:to>
                                        <p:strVal val="visible"/>
                                      </p:to>
                                    </p:set>
                                    <p:animEffect transition="in" filter="checkerboard(across)">
                                      <p:cBhvr>
                                        <p:cTn id="82" dur="500"/>
                                        <p:tgtEl>
                                          <p:spTgt spid="28689"/>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8690"/>
                                        </p:tgtEl>
                                        <p:attrNameLst>
                                          <p:attrName>style.visibility</p:attrName>
                                        </p:attrNameLst>
                                      </p:cBhvr>
                                      <p:to>
                                        <p:strVal val="visible"/>
                                      </p:to>
                                    </p:set>
                                    <p:animEffect transition="in" filter="checkerboard(across)">
                                      <p:cBhvr>
                                        <p:cTn id="87" dur="500"/>
                                        <p:tgtEl>
                                          <p:spTgt spid="28690"/>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12" fill="hold" nodeType="clickEffect">
                                  <p:stCondLst>
                                    <p:cond delay="0"/>
                                  </p:stCondLst>
                                  <p:childTnLst>
                                    <p:set>
                                      <p:cBhvr>
                                        <p:cTn id="91" dur="1" fill="hold">
                                          <p:stCondLst>
                                            <p:cond delay="0"/>
                                          </p:stCondLst>
                                        </p:cTn>
                                        <p:tgtEl>
                                          <p:spTgt spid="28694"/>
                                        </p:tgtEl>
                                        <p:attrNameLst>
                                          <p:attrName>style.visibility</p:attrName>
                                        </p:attrNameLst>
                                      </p:cBhvr>
                                      <p:to>
                                        <p:strVal val="visible"/>
                                      </p:to>
                                    </p:set>
                                    <p:animEffect transition="in" filter="strips(downLeft)">
                                      <p:cBhvr>
                                        <p:cTn id="92" dur="500"/>
                                        <p:tgtEl>
                                          <p:spTgt spid="28694"/>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28692"/>
                                        </p:tgtEl>
                                        <p:attrNameLst>
                                          <p:attrName>style.visibility</p:attrName>
                                        </p:attrNameLst>
                                      </p:cBhvr>
                                      <p:to>
                                        <p:strVal val="visible"/>
                                      </p:to>
                                    </p:set>
                                    <p:animEffect transition="in" filter="checkerboard(across)">
                                      <p:cBhvr>
                                        <p:cTn id="97" dur="500"/>
                                        <p:tgtEl>
                                          <p:spTgt spid="28692"/>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12" fill="hold" nodeType="clickEffect">
                                  <p:stCondLst>
                                    <p:cond delay="0"/>
                                  </p:stCondLst>
                                  <p:childTnLst>
                                    <p:set>
                                      <p:cBhvr>
                                        <p:cTn id="101" dur="1" fill="hold">
                                          <p:stCondLst>
                                            <p:cond delay="0"/>
                                          </p:stCondLst>
                                        </p:cTn>
                                        <p:tgtEl>
                                          <p:spTgt spid="28691"/>
                                        </p:tgtEl>
                                        <p:attrNameLst>
                                          <p:attrName>style.visibility</p:attrName>
                                        </p:attrNameLst>
                                      </p:cBhvr>
                                      <p:to>
                                        <p:strVal val="visible"/>
                                      </p:to>
                                    </p:set>
                                    <p:animEffect transition="in" filter="strips(downLeft)">
                                      <p:cBhvr>
                                        <p:cTn id="102" dur="500"/>
                                        <p:tgtEl>
                                          <p:spTgt spid="28691"/>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28695"/>
                                        </p:tgtEl>
                                        <p:attrNameLst>
                                          <p:attrName>style.visibility</p:attrName>
                                        </p:attrNameLst>
                                      </p:cBhvr>
                                      <p:to>
                                        <p:strVal val="visible"/>
                                      </p:to>
                                    </p:set>
                                    <p:animEffect transition="in" filter="checkerboard(across)">
                                      <p:cBhvr>
                                        <p:cTn id="107" dur="500"/>
                                        <p:tgtEl>
                                          <p:spTgt spid="28695"/>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28696"/>
                                        </p:tgtEl>
                                        <p:attrNameLst>
                                          <p:attrName>style.visibility</p:attrName>
                                        </p:attrNameLst>
                                      </p:cBhvr>
                                      <p:to>
                                        <p:strVal val="visible"/>
                                      </p:to>
                                    </p:set>
                                    <p:animEffect transition="in" filter="checkerboard(across)">
                                      <p:cBhvr>
                                        <p:cTn id="112" dur="500"/>
                                        <p:tgtEl>
                                          <p:spTgt spid="28696"/>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28697"/>
                                        </p:tgtEl>
                                        <p:attrNameLst>
                                          <p:attrName>style.visibility</p:attrName>
                                        </p:attrNameLst>
                                      </p:cBhvr>
                                      <p:to>
                                        <p:strVal val="visible"/>
                                      </p:to>
                                    </p:set>
                                    <p:animEffect transition="in" filter="checkerboard(across)">
                                      <p:cBhvr>
                                        <p:cTn id="117" dur="500"/>
                                        <p:tgtEl>
                                          <p:spTgt spid="28697"/>
                                        </p:tgtEl>
                                      </p:cBhvr>
                                    </p:animEffect>
                                  </p:childTnLst>
                                </p:cTn>
                              </p:par>
                            </p:childTnLst>
                          </p:cTn>
                        </p:par>
                      </p:childTnLst>
                    </p:cTn>
                  </p:par>
                  <p:par>
                    <p:cTn id="118" fill="hold">
                      <p:stCondLst>
                        <p:cond delay="indefinite"/>
                      </p:stCondLst>
                      <p:childTnLst>
                        <p:par>
                          <p:cTn id="119" fill="hold">
                            <p:stCondLst>
                              <p:cond delay="0"/>
                            </p:stCondLst>
                            <p:childTnLst>
                              <p:par>
                                <p:cTn id="120" presetID="5" presetClass="entr" presetSubtype="10" fill="hold" grpId="0" nodeType="clickEffect">
                                  <p:stCondLst>
                                    <p:cond delay="0"/>
                                  </p:stCondLst>
                                  <p:childTnLst>
                                    <p:set>
                                      <p:cBhvr>
                                        <p:cTn id="121" dur="1" fill="hold">
                                          <p:stCondLst>
                                            <p:cond delay="0"/>
                                          </p:stCondLst>
                                        </p:cTn>
                                        <p:tgtEl>
                                          <p:spTgt spid="28698"/>
                                        </p:tgtEl>
                                        <p:attrNameLst>
                                          <p:attrName>style.visibility</p:attrName>
                                        </p:attrNameLst>
                                      </p:cBhvr>
                                      <p:to>
                                        <p:strVal val="visible"/>
                                      </p:to>
                                    </p:set>
                                    <p:animEffect transition="in" filter="checkerboard(across)">
                                      <p:cBhvr>
                                        <p:cTn id="122" dur="500"/>
                                        <p:tgtEl>
                                          <p:spTgt spid="28698"/>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28699"/>
                                        </p:tgtEl>
                                        <p:attrNameLst>
                                          <p:attrName>style.visibility</p:attrName>
                                        </p:attrNameLst>
                                      </p:cBhvr>
                                      <p:to>
                                        <p:strVal val="visible"/>
                                      </p:to>
                                    </p:set>
                                    <p:animEffect transition="in" filter="checkerboard(across)">
                                      <p:cBhvr>
                                        <p:cTn id="127" dur="500"/>
                                        <p:tgtEl>
                                          <p:spTgt spid="28699"/>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12" fill="hold" nodeType="clickEffect">
                                  <p:stCondLst>
                                    <p:cond delay="0"/>
                                  </p:stCondLst>
                                  <p:childTnLst>
                                    <p:set>
                                      <p:cBhvr>
                                        <p:cTn id="131" dur="1" fill="hold">
                                          <p:stCondLst>
                                            <p:cond delay="0"/>
                                          </p:stCondLst>
                                        </p:cTn>
                                        <p:tgtEl>
                                          <p:spTgt spid="28700"/>
                                        </p:tgtEl>
                                        <p:attrNameLst>
                                          <p:attrName>style.visibility</p:attrName>
                                        </p:attrNameLst>
                                      </p:cBhvr>
                                      <p:to>
                                        <p:strVal val="visible"/>
                                      </p:to>
                                    </p:set>
                                    <p:animEffect transition="in" filter="strips(downLeft)">
                                      <p:cBhvr>
                                        <p:cTn id="132" dur="500"/>
                                        <p:tgtEl>
                                          <p:spTgt spid="28700"/>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12" fill="hold" grpId="0" nodeType="clickEffect">
                                  <p:stCondLst>
                                    <p:cond delay="0"/>
                                  </p:stCondLst>
                                  <p:childTnLst>
                                    <p:set>
                                      <p:cBhvr>
                                        <p:cTn id="136" dur="1" fill="hold">
                                          <p:stCondLst>
                                            <p:cond delay="0"/>
                                          </p:stCondLst>
                                        </p:cTn>
                                        <p:tgtEl>
                                          <p:spTgt spid="28701"/>
                                        </p:tgtEl>
                                        <p:attrNameLst>
                                          <p:attrName>style.visibility</p:attrName>
                                        </p:attrNameLst>
                                      </p:cBhvr>
                                      <p:to>
                                        <p:strVal val="visible"/>
                                      </p:to>
                                    </p:set>
                                    <p:animEffect transition="in" filter="strips(downLeft)">
                                      <p:cBhvr>
                                        <p:cTn id="137" dur="500"/>
                                        <p:tgtEl>
                                          <p:spTgt spid="28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8" grpId="0"/>
      <p:bldP spid="28679" grpId="0"/>
      <p:bldP spid="28680" grpId="0"/>
      <p:bldP spid="28681" grpId="0"/>
      <p:bldP spid="28682" grpId="0"/>
      <p:bldP spid="28683" grpId="0"/>
      <p:bldP spid="28684" grpId="0" animBg="1"/>
      <p:bldP spid="28685" grpId="0" animBg="1"/>
      <p:bldP spid="28686" grpId="0"/>
      <p:bldP spid="28687" grpId="0"/>
      <p:bldP spid="28688" grpId="0"/>
      <p:bldP spid="28689" grpId="0"/>
      <p:bldP spid="28690" grpId="0"/>
      <p:bldP spid="28692" grpId="0"/>
      <p:bldP spid="28695" grpId="0"/>
      <p:bldP spid="28696" grpId="0"/>
      <p:bldP spid="28697" grpId="0"/>
      <p:bldP spid="28698" grpId="0"/>
      <p:bldP spid="28699" grpId="0"/>
      <p:bldP spid="28701" grpId="0" animBg="1"/>
      <p:bldP spid="28702" grpId="0" animBg="1"/>
      <p:bldP spid="2870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323850" y="765175"/>
            <a:ext cx="7921625"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800" dirty="0">
                <a:solidFill>
                  <a:srgbClr val="000000"/>
                </a:solidFill>
                <a:latin typeface="Arial Black" panose="020B0A04020102020204" pitchFamily="34" charset="0"/>
              </a:rPr>
              <a:t>代入法解二元一次方程组的步骤 </a:t>
            </a:r>
          </a:p>
          <a:p>
            <a:pPr fontAlgn="base">
              <a:spcBef>
                <a:spcPct val="0"/>
              </a:spcBef>
              <a:spcAft>
                <a:spcPct val="0"/>
              </a:spcAft>
            </a:pPr>
            <a:r>
              <a:rPr lang="zh-CN" altLang="en-US" sz="2800" dirty="0">
                <a:solidFill>
                  <a:srgbClr val="000000"/>
                </a:solidFill>
                <a:latin typeface="Arial Black" panose="020B0A04020102020204" pitchFamily="34" charset="0"/>
              </a:rPr>
              <a:t>①选取一个系数较简单的二元一次方程变形，用含有一个未知数的代数式表示另一个未知数； 　　</a:t>
            </a:r>
          </a:p>
          <a:p>
            <a:pPr fontAlgn="base">
              <a:spcBef>
                <a:spcPct val="0"/>
              </a:spcBef>
              <a:spcAft>
                <a:spcPct val="0"/>
              </a:spcAft>
            </a:pPr>
            <a:r>
              <a:rPr lang="zh-CN" altLang="en-US" sz="2800" dirty="0">
                <a:solidFill>
                  <a:srgbClr val="000000"/>
                </a:solidFill>
                <a:latin typeface="Arial Black" panose="020B0A04020102020204" pitchFamily="34" charset="0"/>
              </a:rPr>
              <a:t>②将变形后的方程代入另一个方程中，消去一个未知数，得到一个一元一次方程（在代入时，要注意不能代入原方程，只能代入另一个没有变形的方程中，以达到消元的目的</a:t>
            </a:r>
            <a:r>
              <a:rPr lang="en-US" altLang="zh-CN" sz="2800" dirty="0">
                <a:solidFill>
                  <a:srgbClr val="000000"/>
                </a:solidFill>
                <a:latin typeface="Arial Black" panose="020B0A04020102020204" pitchFamily="34" charset="0"/>
              </a:rPr>
              <a:t>. </a:t>
            </a:r>
            <a:r>
              <a:rPr lang="zh-CN" altLang="en-US" sz="2800" dirty="0">
                <a:solidFill>
                  <a:srgbClr val="000000"/>
                </a:solidFill>
                <a:latin typeface="Arial Black" panose="020B0A04020102020204" pitchFamily="34" charset="0"/>
              </a:rPr>
              <a:t>）； 　　</a:t>
            </a:r>
          </a:p>
          <a:p>
            <a:pPr fontAlgn="base">
              <a:spcBef>
                <a:spcPct val="0"/>
              </a:spcBef>
              <a:spcAft>
                <a:spcPct val="0"/>
              </a:spcAft>
            </a:pPr>
            <a:r>
              <a:rPr lang="zh-CN" altLang="en-US" sz="2800" dirty="0">
                <a:solidFill>
                  <a:srgbClr val="000000"/>
                </a:solidFill>
                <a:latin typeface="Arial Black" panose="020B0A04020102020204" pitchFamily="34" charset="0"/>
              </a:rPr>
              <a:t>③解这个一元一次方程，求出未知数的值； 　　</a:t>
            </a:r>
          </a:p>
          <a:p>
            <a:pPr fontAlgn="base">
              <a:spcBef>
                <a:spcPct val="0"/>
              </a:spcBef>
              <a:spcAft>
                <a:spcPct val="0"/>
              </a:spcAft>
            </a:pPr>
            <a:r>
              <a:rPr lang="zh-CN" altLang="en-US" sz="2800" dirty="0">
                <a:solidFill>
                  <a:srgbClr val="000000"/>
                </a:solidFill>
                <a:latin typeface="Arial Black" panose="020B0A04020102020204" pitchFamily="34" charset="0"/>
              </a:rPr>
              <a:t>④将求得的未知数的值代入①中变形后的方程中，求出另一个未知数的值； 　　</a:t>
            </a:r>
          </a:p>
          <a:p>
            <a:pPr fontAlgn="base">
              <a:spcBef>
                <a:spcPct val="0"/>
              </a:spcBef>
              <a:spcAft>
                <a:spcPct val="0"/>
              </a:spcAft>
            </a:pPr>
            <a:r>
              <a:rPr lang="zh-CN" altLang="en-US" sz="2800" dirty="0">
                <a:solidFill>
                  <a:srgbClr val="000000"/>
                </a:solidFill>
                <a:latin typeface="Arial Black" panose="020B0A04020102020204" pitchFamily="34" charset="0"/>
              </a:rPr>
              <a:t>⑤用</a:t>
            </a:r>
            <a:r>
              <a:rPr lang="zh-CN" altLang="en-US" sz="2800" dirty="0">
                <a:solidFill>
                  <a:srgbClr val="000000"/>
                </a:solidFill>
              </a:rPr>
              <a:t>“</a:t>
            </a:r>
            <a:r>
              <a:rPr lang="en-US" altLang="zh-CN" sz="2800" dirty="0">
                <a:solidFill>
                  <a:srgbClr val="000000"/>
                </a:solidFill>
                <a:latin typeface="Arial Black" panose="020B0A04020102020204" pitchFamily="34" charset="0"/>
              </a:rPr>
              <a:t>{</a:t>
            </a:r>
            <a:r>
              <a:rPr lang="en-US" altLang="zh-CN" sz="2800" dirty="0">
                <a:solidFill>
                  <a:srgbClr val="000000"/>
                </a:solidFill>
              </a:rPr>
              <a:t>”</a:t>
            </a:r>
            <a:r>
              <a:rPr lang="zh-CN" altLang="en-US" sz="2800" dirty="0">
                <a:solidFill>
                  <a:srgbClr val="000000"/>
                </a:solidFill>
                <a:latin typeface="Arial Black" panose="020B0A04020102020204" pitchFamily="34" charset="0"/>
              </a:rPr>
              <a:t>联立两个未知数的值，就是方程组的解； 　　</a:t>
            </a:r>
          </a:p>
          <a:p>
            <a:pPr fontAlgn="base">
              <a:spcBef>
                <a:spcPct val="0"/>
              </a:spcBef>
              <a:spcAft>
                <a:spcPct val="0"/>
              </a:spcAft>
            </a:pPr>
            <a:r>
              <a:rPr lang="zh-CN" altLang="en-US" sz="2800" dirty="0">
                <a:solidFill>
                  <a:srgbClr val="000000"/>
                </a:solidFill>
                <a:latin typeface="Arial Black" panose="020B0A04020102020204" pitchFamily="34" charset="0"/>
              </a:rPr>
              <a:t>⑥最后检验求得的结果是否正确（代入原方程组中进行检验，方程是否满足左边</a:t>
            </a:r>
            <a:r>
              <a:rPr lang="en-US" altLang="zh-CN" sz="2800" dirty="0">
                <a:solidFill>
                  <a:srgbClr val="000000"/>
                </a:solidFill>
                <a:latin typeface="Arial Black" panose="020B0A04020102020204" pitchFamily="34" charset="0"/>
              </a:rPr>
              <a:t>=</a:t>
            </a:r>
            <a:r>
              <a:rPr lang="zh-CN" altLang="en-US" sz="2800" dirty="0">
                <a:solidFill>
                  <a:srgbClr val="000000"/>
                </a:solidFill>
                <a:latin typeface="Arial Black" panose="020B0A04020102020204" pitchFamily="34" charset="0"/>
              </a:rPr>
              <a:t>右边）</a:t>
            </a:r>
            <a:r>
              <a:rPr lang="en-US" altLang="zh-CN" sz="2800" dirty="0">
                <a:solidFill>
                  <a:srgbClr val="000000"/>
                </a:solidFill>
                <a:latin typeface="Arial Black" panose="020B0A04020102020204" pitchFamily="34"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dirty="0"/>
              <a:t>拓展思维</a:t>
            </a:r>
          </a:p>
        </p:txBody>
      </p:sp>
      <p:graphicFrame>
        <p:nvGraphicFramePr>
          <p:cNvPr id="30724" name="Object 4"/>
          <p:cNvGraphicFramePr>
            <a:graphicFrameLocks noGrp="1" noChangeAspect="1"/>
          </p:cNvGraphicFramePr>
          <p:nvPr>
            <p:ph sz="quarter" idx="2"/>
          </p:nvPr>
        </p:nvGraphicFramePr>
        <p:xfrm>
          <a:off x="2559050" y="5251450"/>
          <a:ext cx="747713" cy="709613"/>
        </p:xfrm>
        <a:graphic>
          <a:graphicData uri="http://schemas.openxmlformats.org/presentationml/2006/ole">
            <mc:AlternateContent xmlns:mc="http://schemas.openxmlformats.org/markup-compatibility/2006">
              <mc:Choice xmlns:v="urn:schemas-microsoft-com:vml" Requires="v">
                <p:oleObj spid="_x0000_s2064" name="公式" r:id="rId3" imgW="431800" imgH="393700" progId="Equation.3">
                  <p:embed/>
                </p:oleObj>
              </mc:Choice>
              <mc:Fallback>
                <p:oleObj name="公式" r:id="rId3" imgW="431800" imgH="393700" progId="Equation.3">
                  <p:embed/>
                  <p:pic>
                    <p:nvPicPr>
                      <p:cNvPr id="0" name="图片 20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9050" y="5251450"/>
                        <a:ext cx="747713"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5" name="Text Box 5"/>
          <p:cNvSpPr txBox="1">
            <a:spLocks noChangeArrowheads="1"/>
          </p:cNvSpPr>
          <p:nvPr/>
        </p:nvSpPr>
        <p:spPr bwMode="auto">
          <a:xfrm>
            <a:off x="900113" y="1557338"/>
            <a:ext cx="343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例</a:t>
            </a:r>
            <a:r>
              <a:rPr lang="en-US" altLang="zh-CN" sz="2400" dirty="0">
                <a:solidFill>
                  <a:srgbClr val="000000"/>
                </a:solidFill>
                <a:latin typeface="Arial Black" panose="020B0A04020102020204" pitchFamily="34" charset="0"/>
              </a:rPr>
              <a:t>3</a:t>
            </a:r>
            <a:r>
              <a:rPr lang="zh-CN" altLang="en-US" sz="2400" dirty="0">
                <a:solidFill>
                  <a:srgbClr val="000000"/>
                </a:solidFill>
                <a:latin typeface="Arial Black" panose="020B0A04020102020204" pitchFamily="34" charset="0"/>
              </a:rPr>
              <a:t>：解二元一次方程组</a:t>
            </a:r>
          </a:p>
        </p:txBody>
      </p:sp>
      <p:sp>
        <p:nvSpPr>
          <p:cNvPr id="30726" name="Text Box 6"/>
          <p:cNvSpPr txBox="1">
            <a:spLocks noChangeArrowheads="1"/>
          </p:cNvSpPr>
          <p:nvPr/>
        </p:nvSpPr>
        <p:spPr bwMode="auto">
          <a:xfrm>
            <a:off x="1835150" y="2060575"/>
            <a:ext cx="272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7x+4y-10=0    </a:t>
            </a:r>
            <a:r>
              <a:rPr lang="en-US" altLang="zh-CN" dirty="0">
                <a:solidFill>
                  <a:srgbClr val="000000"/>
                </a:solidFill>
                <a:latin typeface="Arial Black" panose="020B0A04020102020204" pitchFamily="34" charset="0"/>
              </a:rPr>
              <a:t>①</a:t>
            </a:r>
          </a:p>
        </p:txBody>
      </p:sp>
      <p:sp>
        <p:nvSpPr>
          <p:cNvPr id="30727" name="Text Box 7"/>
          <p:cNvSpPr txBox="1">
            <a:spLocks noChangeArrowheads="1"/>
          </p:cNvSpPr>
          <p:nvPr/>
        </p:nvSpPr>
        <p:spPr bwMode="auto">
          <a:xfrm>
            <a:off x="1835150" y="2565400"/>
            <a:ext cx="2830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dirty="0">
                <a:solidFill>
                  <a:srgbClr val="000000"/>
                </a:solidFill>
                <a:latin typeface="Arial Black" panose="020B0A04020102020204" pitchFamily="34" charset="0"/>
              </a:rPr>
              <a:t>4x+2y-5=0      </a:t>
            </a:r>
            <a:r>
              <a:rPr lang="en-US" altLang="zh-CN" dirty="0">
                <a:solidFill>
                  <a:srgbClr val="000000"/>
                </a:solidFill>
                <a:latin typeface="Arial Black" panose="020B0A04020102020204" pitchFamily="34" charset="0"/>
              </a:rPr>
              <a:t>②</a:t>
            </a:r>
            <a:r>
              <a:rPr lang="en-US" altLang="zh-CN" sz="2400" dirty="0">
                <a:solidFill>
                  <a:srgbClr val="000000"/>
                </a:solidFill>
                <a:latin typeface="Arial Black" panose="020B0A04020102020204" pitchFamily="34" charset="0"/>
              </a:rPr>
              <a:t> </a:t>
            </a:r>
          </a:p>
        </p:txBody>
      </p:sp>
      <p:sp>
        <p:nvSpPr>
          <p:cNvPr id="30728" name="Text Box 8"/>
          <p:cNvSpPr txBox="1">
            <a:spLocks noChangeArrowheads="1"/>
          </p:cNvSpPr>
          <p:nvPr/>
        </p:nvSpPr>
        <p:spPr bwMode="auto">
          <a:xfrm>
            <a:off x="971550" y="3068638"/>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解：</a:t>
            </a:r>
          </a:p>
        </p:txBody>
      </p:sp>
      <p:sp>
        <p:nvSpPr>
          <p:cNvPr id="30730" name="Text Box 10"/>
          <p:cNvSpPr txBox="1">
            <a:spLocks noChangeArrowheads="1"/>
          </p:cNvSpPr>
          <p:nvPr/>
        </p:nvSpPr>
        <p:spPr bwMode="auto">
          <a:xfrm>
            <a:off x="1908175" y="5373688"/>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a:t>
            </a:r>
          </a:p>
        </p:txBody>
      </p:sp>
      <p:sp>
        <p:nvSpPr>
          <p:cNvPr id="30731" name="Text Box 11"/>
          <p:cNvSpPr txBox="1">
            <a:spLocks noChangeArrowheads="1"/>
          </p:cNvSpPr>
          <p:nvPr/>
        </p:nvSpPr>
        <p:spPr bwMode="auto">
          <a:xfrm>
            <a:off x="5292725" y="3284538"/>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把⑤代入③，整理，得</a:t>
            </a:r>
          </a:p>
        </p:txBody>
      </p:sp>
      <p:sp>
        <p:nvSpPr>
          <p:cNvPr id="30732" name="AutoShape 12"/>
          <p:cNvSpPr/>
          <p:nvPr/>
        </p:nvSpPr>
        <p:spPr bwMode="auto">
          <a:xfrm>
            <a:off x="1692275" y="2205038"/>
            <a:ext cx="71438" cy="647700"/>
          </a:xfrm>
          <a:prstGeom prst="leftBrace">
            <a:avLst>
              <a:gd name="adj1" fmla="val 7555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33" name="Line 13"/>
          <p:cNvSpPr>
            <a:spLocks noChangeShapeType="1"/>
          </p:cNvSpPr>
          <p:nvPr/>
        </p:nvSpPr>
        <p:spPr bwMode="auto">
          <a:xfrm>
            <a:off x="5076825" y="3284538"/>
            <a:ext cx="0" cy="3457575"/>
          </a:xfrm>
          <a:prstGeom prst="line">
            <a:avLst/>
          </a:prstGeom>
          <a:noFill/>
          <a:ln w="28575">
            <a:solidFill>
              <a:schemeClr val="tx1"/>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30734" name="Text Box 14"/>
          <p:cNvSpPr txBox="1">
            <a:spLocks noChangeArrowheads="1"/>
          </p:cNvSpPr>
          <p:nvPr/>
        </p:nvSpPr>
        <p:spPr bwMode="auto">
          <a:xfrm>
            <a:off x="1403350" y="4581525"/>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把方程④变形得，</a:t>
            </a:r>
          </a:p>
        </p:txBody>
      </p:sp>
      <p:sp>
        <p:nvSpPr>
          <p:cNvPr id="30735" name="Text Box 15"/>
          <p:cNvSpPr txBox="1">
            <a:spLocks noChangeArrowheads="1"/>
          </p:cNvSpPr>
          <p:nvPr/>
        </p:nvSpPr>
        <p:spPr bwMode="auto">
          <a:xfrm>
            <a:off x="3779838" y="5445125"/>
            <a:ext cx="4924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dirty="0">
                <a:solidFill>
                  <a:srgbClr val="000000"/>
                </a:solidFill>
                <a:latin typeface="Arial Black" panose="020B0A04020102020204" pitchFamily="34" charset="0"/>
              </a:rPr>
              <a:t>⑤ </a:t>
            </a:r>
          </a:p>
        </p:txBody>
      </p:sp>
      <p:sp>
        <p:nvSpPr>
          <p:cNvPr id="30736" name="Text Box 16"/>
          <p:cNvSpPr txBox="1">
            <a:spLocks noChangeArrowheads="1"/>
          </p:cNvSpPr>
          <p:nvPr/>
        </p:nvSpPr>
        <p:spPr bwMode="auto">
          <a:xfrm>
            <a:off x="5867400" y="3789363"/>
            <a:ext cx="150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10-x=10</a:t>
            </a:r>
          </a:p>
        </p:txBody>
      </p:sp>
      <p:sp>
        <p:nvSpPr>
          <p:cNvPr id="30737" name="Text Box 17"/>
          <p:cNvSpPr txBox="1">
            <a:spLocks noChangeArrowheads="1"/>
          </p:cNvSpPr>
          <p:nvPr/>
        </p:nvSpPr>
        <p:spPr bwMode="auto">
          <a:xfrm>
            <a:off x="5364163" y="4221163"/>
            <a:ext cx="201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解这个方程得</a:t>
            </a:r>
          </a:p>
        </p:txBody>
      </p:sp>
      <p:sp>
        <p:nvSpPr>
          <p:cNvPr id="30738" name="Text Box 18"/>
          <p:cNvSpPr txBox="1">
            <a:spLocks noChangeArrowheads="1"/>
          </p:cNvSpPr>
          <p:nvPr/>
        </p:nvSpPr>
        <p:spPr bwMode="auto">
          <a:xfrm>
            <a:off x="7451725" y="4195763"/>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x=0</a:t>
            </a:r>
          </a:p>
        </p:txBody>
      </p:sp>
      <p:sp>
        <p:nvSpPr>
          <p:cNvPr id="30740" name="Text Box 20"/>
          <p:cNvSpPr txBox="1">
            <a:spLocks noChangeArrowheads="1"/>
          </p:cNvSpPr>
          <p:nvPr/>
        </p:nvSpPr>
        <p:spPr bwMode="auto">
          <a:xfrm>
            <a:off x="5351463" y="4941888"/>
            <a:ext cx="1096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把</a:t>
            </a:r>
            <a:r>
              <a:rPr lang="en-US" altLang="zh-CN" sz="2400">
                <a:solidFill>
                  <a:srgbClr val="000000"/>
                </a:solidFill>
                <a:latin typeface="Arial Black" panose="020B0A04020102020204" pitchFamily="34" charset="0"/>
              </a:rPr>
              <a:t>x=0</a:t>
            </a:r>
          </a:p>
        </p:txBody>
      </p:sp>
      <p:graphicFrame>
        <p:nvGraphicFramePr>
          <p:cNvPr id="30741" name="Object 2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65" name="公式" r:id="rId5" imgW="114300" imgH="215900" progId="Equation.3">
                  <p:embed/>
                </p:oleObj>
              </mc:Choice>
              <mc:Fallback>
                <p:oleObj name="公式" r:id="rId5" imgW="114300" imgH="215900" progId="Equation.3">
                  <p:embed/>
                  <p:pic>
                    <p:nvPicPr>
                      <p:cNvPr id="0" name="图片 20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43" name="Text Box 23"/>
          <p:cNvSpPr txBox="1">
            <a:spLocks noChangeArrowheads="1"/>
          </p:cNvSpPr>
          <p:nvPr/>
        </p:nvSpPr>
        <p:spPr bwMode="auto">
          <a:xfrm>
            <a:off x="6372225" y="4916488"/>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代入⑤，得</a:t>
            </a:r>
          </a:p>
        </p:txBody>
      </p:sp>
      <p:sp>
        <p:nvSpPr>
          <p:cNvPr id="30744" name="Text Box 24"/>
          <p:cNvSpPr txBox="1">
            <a:spLocks noChangeArrowheads="1"/>
          </p:cNvSpPr>
          <p:nvPr/>
        </p:nvSpPr>
        <p:spPr bwMode="auto">
          <a:xfrm>
            <a:off x="8101013" y="4941888"/>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a:t>
            </a:r>
          </a:p>
        </p:txBody>
      </p:sp>
      <p:sp>
        <p:nvSpPr>
          <p:cNvPr id="30745" name="Text Box 25"/>
          <p:cNvSpPr txBox="1">
            <a:spLocks noChangeArrowheads="1"/>
          </p:cNvSpPr>
          <p:nvPr/>
        </p:nvSpPr>
        <p:spPr bwMode="auto">
          <a:xfrm>
            <a:off x="5292725" y="5445125"/>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a:solidFill>
                  <a:srgbClr val="000000"/>
                </a:solidFill>
                <a:latin typeface="Arial Black" panose="020B0A04020102020204" pitchFamily="34" charset="0"/>
              </a:rPr>
              <a:t>所以，原方程组的解为</a:t>
            </a:r>
          </a:p>
        </p:txBody>
      </p:sp>
      <p:sp>
        <p:nvSpPr>
          <p:cNvPr id="30746" name="Text Box 26"/>
          <p:cNvSpPr txBox="1">
            <a:spLocks noChangeArrowheads="1"/>
          </p:cNvSpPr>
          <p:nvPr/>
        </p:nvSpPr>
        <p:spPr bwMode="auto">
          <a:xfrm>
            <a:off x="6877050" y="5876925"/>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x=0</a:t>
            </a:r>
          </a:p>
        </p:txBody>
      </p:sp>
      <p:sp>
        <p:nvSpPr>
          <p:cNvPr id="30747" name="Text Box 27"/>
          <p:cNvSpPr txBox="1">
            <a:spLocks noChangeArrowheads="1"/>
          </p:cNvSpPr>
          <p:nvPr/>
        </p:nvSpPr>
        <p:spPr bwMode="auto">
          <a:xfrm>
            <a:off x="6948488" y="6237288"/>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y=</a:t>
            </a:r>
          </a:p>
        </p:txBody>
      </p:sp>
      <p:graphicFrame>
        <p:nvGraphicFramePr>
          <p:cNvPr id="30748" name="Object 28"/>
          <p:cNvGraphicFramePr>
            <a:graphicFrameLocks noChangeAspect="1"/>
          </p:cNvGraphicFramePr>
          <p:nvPr/>
        </p:nvGraphicFramePr>
        <p:xfrm>
          <a:off x="8532813" y="4797425"/>
          <a:ext cx="441325" cy="792163"/>
        </p:xfrm>
        <a:graphic>
          <a:graphicData uri="http://schemas.openxmlformats.org/presentationml/2006/ole">
            <mc:AlternateContent xmlns:mc="http://schemas.openxmlformats.org/markup-compatibility/2006">
              <mc:Choice xmlns:v="urn:schemas-microsoft-com:vml" Requires="v">
                <p:oleObj spid="_x0000_s2066" name="公式" r:id="rId7" imgW="127000" imgH="228600" progId="Equation.3">
                  <p:embed/>
                </p:oleObj>
              </mc:Choice>
              <mc:Fallback>
                <p:oleObj name="公式" r:id="rId7" imgW="127000" imgH="228600" progId="Equation.3">
                  <p:embed/>
                  <p:pic>
                    <p:nvPicPr>
                      <p:cNvPr id="0" name="图片 20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2813" y="4797425"/>
                        <a:ext cx="44132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49" name="AutoShape 29"/>
          <p:cNvSpPr/>
          <p:nvPr/>
        </p:nvSpPr>
        <p:spPr bwMode="auto">
          <a:xfrm>
            <a:off x="6732588" y="6021388"/>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50" name="AutoShape 30"/>
          <p:cNvSpPr>
            <a:spLocks noChangeArrowheads="1"/>
          </p:cNvSpPr>
          <p:nvPr/>
        </p:nvSpPr>
        <p:spPr bwMode="auto">
          <a:xfrm>
            <a:off x="3132138" y="1844675"/>
            <a:ext cx="1511300" cy="287338"/>
          </a:xfrm>
          <a:prstGeom prst="curvedDownArrow">
            <a:avLst>
              <a:gd name="adj1" fmla="val 105193"/>
              <a:gd name="adj2" fmla="val 210386"/>
              <a:gd name="adj3" fmla="val 33333"/>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52" name="Text Box 32"/>
          <p:cNvSpPr txBox="1">
            <a:spLocks noChangeArrowheads="1"/>
          </p:cNvSpPr>
          <p:nvPr/>
        </p:nvSpPr>
        <p:spPr bwMode="auto">
          <a:xfrm>
            <a:off x="1619250" y="3068638"/>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dirty="0">
                <a:solidFill>
                  <a:srgbClr val="000000"/>
                </a:solidFill>
                <a:latin typeface="Arial Black" panose="020B0A04020102020204" pitchFamily="34" charset="0"/>
              </a:rPr>
              <a:t>原方程组可化为，</a:t>
            </a:r>
          </a:p>
        </p:txBody>
      </p:sp>
      <p:sp>
        <p:nvSpPr>
          <p:cNvPr id="30753" name="Text Box 33"/>
          <p:cNvSpPr txBox="1">
            <a:spLocks noChangeArrowheads="1"/>
          </p:cNvSpPr>
          <p:nvPr/>
        </p:nvSpPr>
        <p:spPr bwMode="auto">
          <a:xfrm>
            <a:off x="1692275" y="3573463"/>
            <a:ext cx="2424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7x+4y=10    </a:t>
            </a:r>
            <a:r>
              <a:rPr lang="en-US" altLang="zh-CN">
                <a:solidFill>
                  <a:srgbClr val="000000"/>
                </a:solidFill>
                <a:latin typeface="Arial Black" panose="020B0A04020102020204" pitchFamily="34" charset="0"/>
              </a:rPr>
              <a:t>③</a:t>
            </a:r>
          </a:p>
        </p:txBody>
      </p:sp>
      <p:sp>
        <p:nvSpPr>
          <p:cNvPr id="30754" name="Text Box 34"/>
          <p:cNvSpPr txBox="1">
            <a:spLocks noChangeArrowheads="1"/>
          </p:cNvSpPr>
          <p:nvPr/>
        </p:nvSpPr>
        <p:spPr bwMode="auto">
          <a:xfrm>
            <a:off x="1692275" y="3933825"/>
            <a:ext cx="252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a:solidFill>
                  <a:srgbClr val="000000"/>
                </a:solidFill>
                <a:latin typeface="Arial Black" panose="020B0A04020102020204" pitchFamily="34" charset="0"/>
              </a:rPr>
              <a:t>4x+2y=5      </a:t>
            </a:r>
            <a:r>
              <a:rPr lang="en-US" altLang="zh-CN">
                <a:solidFill>
                  <a:srgbClr val="000000"/>
                </a:solidFill>
                <a:latin typeface="Arial Black" panose="020B0A04020102020204" pitchFamily="34" charset="0"/>
              </a:rPr>
              <a:t>④</a:t>
            </a:r>
            <a:r>
              <a:rPr lang="en-US" altLang="zh-CN" sz="2400">
                <a:solidFill>
                  <a:srgbClr val="000000"/>
                </a:solidFill>
                <a:latin typeface="Arial Black" panose="020B0A04020102020204" pitchFamily="34" charset="0"/>
              </a:rPr>
              <a:t> </a:t>
            </a:r>
          </a:p>
        </p:txBody>
      </p:sp>
      <p:sp>
        <p:nvSpPr>
          <p:cNvPr id="30755" name="AutoShape 35"/>
          <p:cNvSpPr/>
          <p:nvPr/>
        </p:nvSpPr>
        <p:spPr bwMode="auto">
          <a:xfrm>
            <a:off x="1547813" y="3644900"/>
            <a:ext cx="71437" cy="647700"/>
          </a:xfrm>
          <a:prstGeom prst="leftBrace">
            <a:avLst>
              <a:gd name="adj1" fmla="val 7555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aphicFrame>
        <p:nvGraphicFramePr>
          <p:cNvPr id="30757" name="Object 37"/>
          <p:cNvGraphicFramePr>
            <a:graphicFrameLocks noChangeAspect="1"/>
          </p:cNvGraphicFramePr>
          <p:nvPr/>
        </p:nvGraphicFramePr>
        <p:xfrm>
          <a:off x="7451725" y="6065838"/>
          <a:ext cx="441325" cy="792162"/>
        </p:xfrm>
        <a:graphic>
          <a:graphicData uri="http://schemas.openxmlformats.org/presentationml/2006/ole">
            <mc:AlternateContent xmlns:mc="http://schemas.openxmlformats.org/markup-compatibility/2006">
              <mc:Choice xmlns:v="urn:schemas-microsoft-com:vml" Requires="v">
                <p:oleObj spid="_x0000_s2067" name="公式" r:id="rId9" imgW="127000" imgH="228600" progId="Equation.3">
                  <p:embed/>
                </p:oleObj>
              </mc:Choice>
              <mc:Fallback>
                <p:oleObj name="公式" r:id="rId9" imgW="127000" imgH="228600" progId="Equation.3">
                  <p:embed/>
                  <p:pic>
                    <p:nvPicPr>
                      <p:cNvPr id="0" name="图片 205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51725" y="6065838"/>
                        <a:ext cx="441325"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58" name="AutoShape 38"/>
          <p:cNvSpPr>
            <a:spLocks noChangeArrowheads="1"/>
          </p:cNvSpPr>
          <p:nvPr/>
        </p:nvSpPr>
        <p:spPr bwMode="auto">
          <a:xfrm>
            <a:off x="4572000" y="0"/>
            <a:ext cx="4572000" cy="2708275"/>
          </a:xfrm>
          <a:prstGeom prst="wedgeRoundRectCallout">
            <a:avLst>
              <a:gd name="adj1" fmla="val -57847"/>
              <a:gd name="adj2" fmla="val 71394"/>
              <a:gd name="adj3" fmla="val 16667"/>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r>
              <a:rPr lang="zh-CN" altLang="en-US" sz="3200" dirty="0">
                <a:solidFill>
                  <a:srgbClr val="000000"/>
                </a:solidFill>
                <a:latin typeface="Arial Black" panose="020B0A04020102020204" pitchFamily="34" charset="0"/>
              </a:rPr>
              <a:t>较复杂的方程组，可以先化成一般形式，然后再按方程组解题的一般步骤进行计算！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checkerboard(across)">
                                      <p:cBhvr>
                                        <p:cTn id="7" dur="5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26"/>
                                        </p:tgtEl>
                                        <p:attrNameLst>
                                          <p:attrName>style.visibility</p:attrName>
                                        </p:attrNameLst>
                                      </p:cBhvr>
                                      <p:to>
                                        <p:strVal val="visible"/>
                                      </p:to>
                                    </p:set>
                                    <p:animEffect transition="in" filter="checkerboard(across)">
                                      <p:cBhvr>
                                        <p:cTn id="12" dur="500"/>
                                        <p:tgtEl>
                                          <p:spTgt spid="307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Effect transition="in" filter="checkerboard(across)">
                                      <p:cBhvr>
                                        <p:cTn id="17" dur="500"/>
                                        <p:tgtEl>
                                          <p:spTgt spid="3072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0732"/>
                                        </p:tgtEl>
                                        <p:attrNameLst>
                                          <p:attrName>style.visibility</p:attrName>
                                        </p:attrNameLst>
                                      </p:cBhvr>
                                      <p:to>
                                        <p:strVal val="visible"/>
                                      </p:to>
                                    </p:set>
                                    <p:animEffect transition="in" filter="strips(downLeft)">
                                      <p:cBhvr>
                                        <p:cTn id="22" dur="500"/>
                                        <p:tgtEl>
                                          <p:spTgt spid="3073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728"/>
                                        </p:tgtEl>
                                        <p:attrNameLst>
                                          <p:attrName>style.visibility</p:attrName>
                                        </p:attrNameLst>
                                      </p:cBhvr>
                                      <p:to>
                                        <p:strVal val="visible"/>
                                      </p:to>
                                    </p:set>
                                    <p:animEffect transition="in" filter="checkerboard(across)">
                                      <p:cBhvr>
                                        <p:cTn id="27" dur="500"/>
                                        <p:tgtEl>
                                          <p:spTgt spid="3072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752"/>
                                        </p:tgtEl>
                                        <p:attrNameLst>
                                          <p:attrName>style.visibility</p:attrName>
                                        </p:attrNameLst>
                                      </p:cBhvr>
                                      <p:to>
                                        <p:strVal val="visible"/>
                                      </p:to>
                                    </p:set>
                                    <p:animEffect transition="in" filter="checkerboard(across)">
                                      <p:cBhvr>
                                        <p:cTn id="32" dur="500"/>
                                        <p:tgtEl>
                                          <p:spTgt spid="3075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30750"/>
                                        </p:tgtEl>
                                        <p:attrNameLst>
                                          <p:attrName>style.visibility</p:attrName>
                                        </p:attrNameLst>
                                      </p:cBhvr>
                                      <p:to>
                                        <p:strVal val="visible"/>
                                      </p:to>
                                    </p:set>
                                    <p:animEffect transition="in" filter="strips(downRight)">
                                      <p:cBhvr>
                                        <p:cTn id="37" dur="500"/>
                                        <p:tgtEl>
                                          <p:spTgt spid="3075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0753"/>
                                        </p:tgtEl>
                                        <p:attrNameLst>
                                          <p:attrName>style.visibility</p:attrName>
                                        </p:attrNameLst>
                                      </p:cBhvr>
                                      <p:to>
                                        <p:strVal val="visible"/>
                                      </p:to>
                                    </p:set>
                                    <p:animEffect transition="in" filter="checkerboard(across)">
                                      <p:cBhvr>
                                        <p:cTn id="42" dur="500"/>
                                        <p:tgtEl>
                                          <p:spTgt spid="3075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0754"/>
                                        </p:tgtEl>
                                        <p:attrNameLst>
                                          <p:attrName>style.visibility</p:attrName>
                                        </p:attrNameLst>
                                      </p:cBhvr>
                                      <p:to>
                                        <p:strVal val="visible"/>
                                      </p:to>
                                    </p:set>
                                    <p:animEffect transition="in" filter="checkerboard(across)">
                                      <p:cBhvr>
                                        <p:cTn id="47" dur="500"/>
                                        <p:tgtEl>
                                          <p:spTgt spid="3075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1" nodeType="clickEffect">
                                  <p:stCondLst>
                                    <p:cond delay="0"/>
                                  </p:stCondLst>
                                  <p:childTnLst>
                                    <p:animEffect transition="out" filter="box(in)">
                                      <p:cBhvr>
                                        <p:cTn id="51" dur="500"/>
                                        <p:tgtEl>
                                          <p:spTgt spid="30750"/>
                                        </p:tgtEl>
                                      </p:cBhvr>
                                    </p:animEffect>
                                    <p:set>
                                      <p:cBhvr>
                                        <p:cTn id="52" dur="1" fill="hold">
                                          <p:stCondLst>
                                            <p:cond delay="499"/>
                                          </p:stCondLst>
                                        </p:cTn>
                                        <p:tgtEl>
                                          <p:spTgt spid="3075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30755"/>
                                        </p:tgtEl>
                                        <p:attrNameLst>
                                          <p:attrName>style.visibility</p:attrName>
                                        </p:attrNameLst>
                                      </p:cBhvr>
                                      <p:to>
                                        <p:strVal val="visible"/>
                                      </p:to>
                                    </p:set>
                                    <p:animEffect transition="in" filter="strips(downLeft)">
                                      <p:cBhvr>
                                        <p:cTn id="57" dur="500"/>
                                        <p:tgtEl>
                                          <p:spTgt spid="3075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0734"/>
                                        </p:tgtEl>
                                        <p:attrNameLst>
                                          <p:attrName>style.visibility</p:attrName>
                                        </p:attrNameLst>
                                      </p:cBhvr>
                                      <p:to>
                                        <p:strVal val="visible"/>
                                      </p:to>
                                    </p:set>
                                    <p:animEffect transition="in" filter="checkerboard(across)">
                                      <p:cBhvr>
                                        <p:cTn id="62" dur="500"/>
                                        <p:tgtEl>
                                          <p:spTgt spid="30734"/>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0730"/>
                                        </p:tgtEl>
                                        <p:attrNameLst>
                                          <p:attrName>style.visibility</p:attrName>
                                        </p:attrNameLst>
                                      </p:cBhvr>
                                      <p:to>
                                        <p:strVal val="visible"/>
                                      </p:to>
                                    </p:set>
                                    <p:animEffect transition="in" filter="checkerboard(across)">
                                      <p:cBhvr>
                                        <p:cTn id="67" dur="500"/>
                                        <p:tgtEl>
                                          <p:spTgt spid="30730"/>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30724"/>
                                        </p:tgtEl>
                                        <p:attrNameLst>
                                          <p:attrName>style.visibility</p:attrName>
                                        </p:attrNameLst>
                                      </p:cBhvr>
                                      <p:to>
                                        <p:strVal val="visible"/>
                                      </p:to>
                                    </p:set>
                                    <p:animEffect transition="in" filter="strips(downRight)">
                                      <p:cBhvr>
                                        <p:cTn id="72" dur="500"/>
                                        <p:tgtEl>
                                          <p:spTgt spid="30724"/>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grpId="0" nodeType="clickEffect">
                                  <p:stCondLst>
                                    <p:cond delay="0"/>
                                  </p:stCondLst>
                                  <p:childTnLst>
                                    <p:set>
                                      <p:cBhvr>
                                        <p:cTn id="76" dur="1" fill="hold">
                                          <p:stCondLst>
                                            <p:cond delay="0"/>
                                          </p:stCondLst>
                                        </p:cTn>
                                        <p:tgtEl>
                                          <p:spTgt spid="30735"/>
                                        </p:tgtEl>
                                        <p:attrNameLst>
                                          <p:attrName>style.visibility</p:attrName>
                                        </p:attrNameLst>
                                      </p:cBhvr>
                                      <p:to>
                                        <p:strVal val="visible"/>
                                      </p:to>
                                    </p:set>
                                    <p:animEffect transition="in" filter="strips(downLeft)">
                                      <p:cBhvr>
                                        <p:cTn id="77" dur="500"/>
                                        <p:tgtEl>
                                          <p:spTgt spid="30735"/>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grpId="0" nodeType="clickEffect">
                                  <p:stCondLst>
                                    <p:cond delay="0"/>
                                  </p:stCondLst>
                                  <p:childTnLst>
                                    <p:set>
                                      <p:cBhvr>
                                        <p:cTn id="81" dur="1" fill="hold">
                                          <p:stCondLst>
                                            <p:cond delay="0"/>
                                          </p:stCondLst>
                                        </p:cTn>
                                        <p:tgtEl>
                                          <p:spTgt spid="30733"/>
                                        </p:tgtEl>
                                        <p:attrNameLst>
                                          <p:attrName>style.visibility</p:attrName>
                                        </p:attrNameLst>
                                      </p:cBhvr>
                                      <p:to>
                                        <p:strVal val="visible"/>
                                      </p:to>
                                    </p:set>
                                    <p:animEffect transition="in" filter="strips(downLeft)">
                                      <p:cBhvr>
                                        <p:cTn id="82" dur="500"/>
                                        <p:tgtEl>
                                          <p:spTgt spid="30733"/>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0731"/>
                                        </p:tgtEl>
                                        <p:attrNameLst>
                                          <p:attrName>style.visibility</p:attrName>
                                        </p:attrNameLst>
                                      </p:cBhvr>
                                      <p:to>
                                        <p:strVal val="visible"/>
                                      </p:to>
                                    </p:set>
                                    <p:animEffect transition="in" filter="checkerboard(across)">
                                      <p:cBhvr>
                                        <p:cTn id="87" dur="500"/>
                                        <p:tgtEl>
                                          <p:spTgt spid="30731"/>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0736"/>
                                        </p:tgtEl>
                                        <p:attrNameLst>
                                          <p:attrName>style.visibility</p:attrName>
                                        </p:attrNameLst>
                                      </p:cBhvr>
                                      <p:to>
                                        <p:strVal val="visible"/>
                                      </p:to>
                                    </p:set>
                                    <p:animEffect transition="in" filter="checkerboard(across)">
                                      <p:cBhvr>
                                        <p:cTn id="92" dur="500"/>
                                        <p:tgtEl>
                                          <p:spTgt spid="30736"/>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30737"/>
                                        </p:tgtEl>
                                        <p:attrNameLst>
                                          <p:attrName>style.visibility</p:attrName>
                                        </p:attrNameLst>
                                      </p:cBhvr>
                                      <p:to>
                                        <p:strVal val="visible"/>
                                      </p:to>
                                    </p:set>
                                    <p:animEffect transition="in" filter="checkerboard(across)">
                                      <p:cBhvr>
                                        <p:cTn id="97" dur="500"/>
                                        <p:tgtEl>
                                          <p:spTgt spid="30737"/>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30738"/>
                                        </p:tgtEl>
                                        <p:attrNameLst>
                                          <p:attrName>style.visibility</p:attrName>
                                        </p:attrNameLst>
                                      </p:cBhvr>
                                      <p:to>
                                        <p:strVal val="visible"/>
                                      </p:to>
                                    </p:set>
                                    <p:animEffect transition="in" filter="checkerboard(across)">
                                      <p:cBhvr>
                                        <p:cTn id="102" dur="500"/>
                                        <p:tgtEl>
                                          <p:spTgt spid="30738"/>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30740"/>
                                        </p:tgtEl>
                                        <p:attrNameLst>
                                          <p:attrName>style.visibility</p:attrName>
                                        </p:attrNameLst>
                                      </p:cBhvr>
                                      <p:to>
                                        <p:strVal val="visible"/>
                                      </p:to>
                                    </p:set>
                                    <p:animEffect transition="in" filter="checkerboard(across)">
                                      <p:cBhvr>
                                        <p:cTn id="107" dur="500"/>
                                        <p:tgtEl>
                                          <p:spTgt spid="30740"/>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30743"/>
                                        </p:tgtEl>
                                        <p:attrNameLst>
                                          <p:attrName>style.visibility</p:attrName>
                                        </p:attrNameLst>
                                      </p:cBhvr>
                                      <p:to>
                                        <p:strVal val="visible"/>
                                      </p:to>
                                    </p:set>
                                    <p:animEffect transition="in" filter="checkerboard(across)">
                                      <p:cBhvr>
                                        <p:cTn id="112" dur="500"/>
                                        <p:tgtEl>
                                          <p:spTgt spid="30743"/>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30744"/>
                                        </p:tgtEl>
                                        <p:attrNameLst>
                                          <p:attrName>style.visibility</p:attrName>
                                        </p:attrNameLst>
                                      </p:cBhvr>
                                      <p:to>
                                        <p:strVal val="visible"/>
                                      </p:to>
                                    </p:set>
                                    <p:animEffect transition="in" filter="checkerboard(across)">
                                      <p:cBhvr>
                                        <p:cTn id="117" dur="500"/>
                                        <p:tgtEl>
                                          <p:spTgt spid="30744"/>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12" fill="hold" nodeType="clickEffect">
                                  <p:stCondLst>
                                    <p:cond delay="0"/>
                                  </p:stCondLst>
                                  <p:childTnLst>
                                    <p:set>
                                      <p:cBhvr>
                                        <p:cTn id="121" dur="1" fill="hold">
                                          <p:stCondLst>
                                            <p:cond delay="0"/>
                                          </p:stCondLst>
                                        </p:cTn>
                                        <p:tgtEl>
                                          <p:spTgt spid="30748"/>
                                        </p:tgtEl>
                                        <p:attrNameLst>
                                          <p:attrName>style.visibility</p:attrName>
                                        </p:attrNameLst>
                                      </p:cBhvr>
                                      <p:to>
                                        <p:strVal val="visible"/>
                                      </p:to>
                                    </p:set>
                                    <p:animEffect transition="in" filter="strips(downLeft)">
                                      <p:cBhvr>
                                        <p:cTn id="122" dur="500"/>
                                        <p:tgtEl>
                                          <p:spTgt spid="30748"/>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30745"/>
                                        </p:tgtEl>
                                        <p:attrNameLst>
                                          <p:attrName>style.visibility</p:attrName>
                                        </p:attrNameLst>
                                      </p:cBhvr>
                                      <p:to>
                                        <p:strVal val="visible"/>
                                      </p:to>
                                    </p:set>
                                    <p:animEffect transition="in" filter="checkerboard(across)">
                                      <p:cBhvr>
                                        <p:cTn id="127" dur="500"/>
                                        <p:tgtEl>
                                          <p:spTgt spid="30745"/>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grpId="0" nodeType="clickEffect">
                                  <p:stCondLst>
                                    <p:cond delay="0"/>
                                  </p:stCondLst>
                                  <p:childTnLst>
                                    <p:set>
                                      <p:cBhvr>
                                        <p:cTn id="131" dur="1" fill="hold">
                                          <p:stCondLst>
                                            <p:cond delay="0"/>
                                          </p:stCondLst>
                                        </p:cTn>
                                        <p:tgtEl>
                                          <p:spTgt spid="30746"/>
                                        </p:tgtEl>
                                        <p:attrNameLst>
                                          <p:attrName>style.visibility</p:attrName>
                                        </p:attrNameLst>
                                      </p:cBhvr>
                                      <p:to>
                                        <p:strVal val="visible"/>
                                      </p:to>
                                    </p:set>
                                    <p:animEffect transition="in" filter="checkerboard(across)">
                                      <p:cBhvr>
                                        <p:cTn id="132" dur="500"/>
                                        <p:tgtEl>
                                          <p:spTgt spid="30746"/>
                                        </p:tgtEl>
                                      </p:cBhvr>
                                    </p:animEffect>
                                  </p:childTnLst>
                                </p:cTn>
                              </p:par>
                            </p:childTnLst>
                          </p:cTn>
                        </p:par>
                      </p:childTnLst>
                    </p:cTn>
                  </p:par>
                  <p:par>
                    <p:cTn id="133" fill="hold">
                      <p:stCondLst>
                        <p:cond delay="indefinite"/>
                      </p:stCondLst>
                      <p:childTnLst>
                        <p:par>
                          <p:cTn id="134" fill="hold">
                            <p:stCondLst>
                              <p:cond delay="0"/>
                            </p:stCondLst>
                            <p:childTnLst>
                              <p:par>
                                <p:cTn id="135" presetID="5" presetClass="entr" presetSubtype="10" fill="hold" grpId="0" nodeType="clickEffect">
                                  <p:stCondLst>
                                    <p:cond delay="0"/>
                                  </p:stCondLst>
                                  <p:childTnLst>
                                    <p:set>
                                      <p:cBhvr>
                                        <p:cTn id="136" dur="1" fill="hold">
                                          <p:stCondLst>
                                            <p:cond delay="0"/>
                                          </p:stCondLst>
                                        </p:cTn>
                                        <p:tgtEl>
                                          <p:spTgt spid="30747"/>
                                        </p:tgtEl>
                                        <p:attrNameLst>
                                          <p:attrName>style.visibility</p:attrName>
                                        </p:attrNameLst>
                                      </p:cBhvr>
                                      <p:to>
                                        <p:strVal val="visible"/>
                                      </p:to>
                                    </p:set>
                                    <p:animEffect transition="in" filter="checkerboard(across)">
                                      <p:cBhvr>
                                        <p:cTn id="137" dur="500"/>
                                        <p:tgtEl>
                                          <p:spTgt spid="30747"/>
                                        </p:tgtEl>
                                      </p:cBhvr>
                                    </p:animEffect>
                                  </p:childTnLst>
                                </p:cTn>
                              </p:par>
                            </p:childTnLst>
                          </p:cTn>
                        </p:par>
                      </p:childTnLst>
                    </p:cTn>
                  </p:par>
                  <p:par>
                    <p:cTn id="138" fill="hold">
                      <p:stCondLst>
                        <p:cond delay="indefinite"/>
                      </p:stCondLst>
                      <p:childTnLst>
                        <p:par>
                          <p:cTn id="139" fill="hold">
                            <p:stCondLst>
                              <p:cond delay="0"/>
                            </p:stCondLst>
                            <p:childTnLst>
                              <p:par>
                                <p:cTn id="140" presetID="18" presetClass="entr" presetSubtype="12" fill="hold" nodeType="clickEffect">
                                  <p:stCondLst>
                                    <p:cond delay="0"/>
                                  </p:stCondLst>
                                  <p:childTnLst>
                                    <p:set>
                                      <p:cBhvr>
                                        <p:cTn id="141" dur="1" fill="hold">
                                          <p:stCondLst>
                                            <p:cond delay="0"/>
                                          </p:stCondLst>
                                        </p:cTn>
                                        <p:tgtEl>
                                          <p:spTgt spid="30757"/>
                                        </p:tgtEl>
                                        <p:attrNameLst>
                                          <p:attrName>style.visibility</p:attrName>
                                        </p:attrNameLst>
                                      </p:cBhvr>
                                      <p:to>
                                        <p:strVal val="visible"/>
                                      </p:to>
                                    </p:set>
                                    <p:animEffect transition="in" filter="strips(downLeft)">
                                      <p:cBhvr>
                                        <p:cTn id="142" dur="500"/>
                                        <p:tgtEl>
                                          <p:spTgt spid="30757"/>
                                        </p:tgtEl>
                                      </p:cBhvr>
                                    </p:animEffect>
                                  </p:childTnLst>
                                </p:cTn>
                              </p:par>
                            </p:childTnLst>
                          </p:cTn>
                        </p:par>
                      </p:childTnLst>
                    </p:cTn>
                  </p:par>
                  <p:par>
                    <p:cTn id="143" fill="hold">
                      <p:stCondLst>
                        <p:cond delay="indefinite"/>
                      </p:stCondLst>
                      <p:childTnLst>
                        <p:par>
                          <p:cTn id="144" fill="hold">
                            <p:stCondLst>
                              <p:cond delay="0"/>
                            </p:stCondLst>
                            <p:childTnLst>
                              <p:par>
                                <p:cTn id="145" presetID="18" presetClass="entr" presetSubtype="12" fill="hold" grpId="0" nodeType="clickEffect">
                                  <p:stCondLst>
                                    <p:cond delay="0"/>
                                  </p:stCondLst>
                                  <p:childTnLst>
                                    <p:set>
                                      <p:cBhvr>
                                        <p:cTn id="146" dur="1" fill="hold">
                                          <p:stCondLst>
                                            <p:cond delay="0"/>
                                          </p:stCondLst>
                                        </p:cTn>
                                        <p:tgtEl>
                                          <p:spTgt spid="30749"/>
                                        </p:tgtEl>
                                        <p:attrNameLst>
                                          <p:attrName>style.visibility</p:attrName>
                                        </p:attrNameLst>
                                      </p:cBhvr>
                                      <p:to>
                                        <p:strVal val="visible"/>
                                      </p:to>
                                    </p:set>
                                    <p:animEffect transition="in" filter="strips(downLeft)">
                                      <p:cBhvr>
                                        <p:cTn id="147" dur="500"/>
                                        <p:tgtEl>
                                          <p:spTgt spid="30749"/>
                                        </p:tgtEl>
                                      </p:cBhvr>
                                    </p:animEffec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30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6" grpId="0"/>
      <p:bldP spid="30727" grpId="0"/>
      <p:bldP spid="30728" grpId="0"/>
      <p:bldP spid="30730" grpId="0"/>
      <p:bldP spid="30731" grpId="0"/>
      <p:bldP spid="30732" grpId="0" animBg="1"/>
      <p:bldP spid="30733" grpId="0" animBg="1"/>
      <p:bldP spid="30734" grpId="0"/>
      <p:bldP spid="30735" grpId="0"/>
      <p:bldP spid="30736" grpId="0"/>
      <p:bldP spid="30737" grpId="0"/>
      <p:bldP spid="30738" grpId="0"/>
      <p:bldP spid="30740" grpId="0"/>
      <p:bldP spid="30743" grpId="0"/>
      <p:bldP spid="30744" grpId="0"/>
      <p:bldP spid="30745" grpId="0"/>
      <p:bldP spid="30746" grpId="0"/>
      <p:bldP spid="30747" grpId="0"/>
      <p:bldP spid="30749" grpId="0" animBg="1"/>
      <p:bldP spid="30750" grpId="0" animBg="1"/>
      <p:bldP spid="30750" grpId="1" animBg="1"/>
      <p:bldP spid="30752" grpId="0"/>
      <p:bldP spid="30753" grpId="0"/>
      <p:bldP spid="30754" grpId="0"/>
      <p:bldP spid="30755" grpId="0" animBg="1"/>
      <p:bldP spid="30758" grpId="0" animBg="1"/>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622</Words>
  <Application>Microsoft Office PowerPoint</Application>
  <PresentationFormat>全屏显示(4:3)</PresentationFormat>
  <Paragraphs>132</Paragraphs>
  <Slides>11</Slides>
  <Notes>2</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8" baseType="lpstr">
      <vt:lpstr>宋体</vt:lpstr>
      <vt:lpstr>微软雅黑</vt:lpstr>
      <vt:lpstr>Arial</vt:lpstr>
      <vt:lpstr>Arial Black</vt:lpstr>
      <vt:lpstr>Calibri</vt:lpstr>
      <vt:lpstr>WWW.2PPT.COM
</vt:lpstr>
      <vt:lpstr>公式</vt:lpstr>
      <vt:lpstr>6.2  二元一次方程组的解法</vt:lpstr>
      <vt:lpstr>试一试</vt:lpstr>
      <vt:lpstr>试一试</vt:lpstr>
      <vt:lpstr>小结</vt:lpstr>
      <vt:lpstr>例1  求二元一次方程组</vt:lpstr>
      <vt:lpstr>PowerPoint 演示文稿</vt:lpstr>
      <vt:lpstr>课堂回顾</vt:lpstr>
      <vt:lpstr>PowerPoint 演示文稿</vt:lpstr>
      <vt:lpstr>拓展思维</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2018-07-11T01:05:00Z</dcterms:created>
  <dcterms:modified xsi:type="dcterms:W3CDTF">2023-01-16T21:51:44Z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176CF3C2C22A496BB8BC29BCD234B229</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