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8" r:id="rId11"/>
    <p:sldId id="285" r:id="rId12"/>
    <p:sldId id="271" r:id="rId13"/>
    <p:sldId id="272" r:id="rId14"/>
    <p:sldId id="273" r:id="rId15"/>
    <p:sldId id="280" r:id="rId16"/>
    <p:sldId id="282" r:id="rId17"/>
    <p:sldId id="284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0">
          <p15:clr>
            <a:srgbClr val="A4A3A4"/>
          </p15:clr>
        </p15:guide>
        <p15:guide id="2" pos="285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00FF"/>
    <a:srgbClr val="FF0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16"/>
      </p:cViewPr>
      <p:guideLst>
        <p:guide orient="horz" pos="2130"/>
        <p:guide pos="285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image" Target="../media/image32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0F13AFDF-8A78-4598-A65C-DDA0C2903F4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3AFDF-8A78-4598-A65C-DDA0C2903F4C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23" Type="http://schemas.openxmlformats.org/officeDocument/2006/relationships/image" Target="../media/image10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Relationship Id="rId22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副本3"/>
          <p:cNvPicPr>
            <a:picLocks noChangeAspect="1" noChangeArrowheads="1"/>
          </p:cNvPicPr>
          <p:nvPr userDrawn="1"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282575" y="501650"/>
            <a:ext cx="8643938" cy="606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6" descr="未标题-1"/>
          <p:cNvPicPr>
            <a:picLocks noChangeAspect="1" noChangeArrowheads="1"/>
          </p:cNvPicPr>
          <p:nvPr userDrawn="1"/>
        </p:nvPicPr>
        <p:blipFill>
          <a:blip r:embed="rId16" cstate="email"/>
          <a:srcRect/>
          <a:stretch>
            <a:fillRect/>
          </a:stretch>
        </p:blipFill>
        <p:spPr bwMode="auto">
          <a:xfrm rot="7475063">
            <a:off x="7725569" y="3483769"/>
            <a:ext cx="1449387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7" descr="未标题-1"/>
          <p:cNvPicPr>
            <a:picLocks noChangeAspect="1" noChangeArrowheads="1"/>
          </p:cNvPicPr>
          <p:nvPr userDrawn="1"/>
        </p:nvPicPr>
        <p:blipFill>
          <a:blip r:embed="rId17" cstate="email"/>
          <a:srcRect/>
          <a:stretch>
            <a:fillRect/>
          </a:stretch>
        </p:blipFill>
        <p:spPr bwMode="auto">
          <a:xfrm>
            <a:off x="8340725" y="2632075"/>
            <a:ext cx="550863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8" descr="未标题-1"/>
          <p:cNvPicPr>
            <a:picLocks noChangeAspect="1" noChangeArrowheads="1"/>
          </p:cNvPicPr>
          <p:nvPr userDrawn="1"/>
        </p:nvPicPr>
        <p:blipFill>
          <a:blip r:embed="rId17" cstate="email"/>
          <a:srcRect/>
          <a:stretch>
            <a:fillRect/>
          </a:stretch>
        </p:blipFill>
        <p:spPr bwMode="auto">
          <a:xfrm rot="20877891">
            <a:off x="7861300" y="3954463"/>
            <a:ext cx="550863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 descr="未标题-1"/>
          <p:cNvPicPr>
            <a:picLocks noChangeAspect="1" noChangeArrowheads="1"/>
          </p:cNvPicPr>
          <p:nvPr userDrawn="1"/>
        </p:nvPicPr>
        <p:blipFill>
          <a:blip r:embed="rId18" cstate="email"/>
          <a:srcRect/>
          <a:stretch>
            <a:fillRect/>
          </a:stretch>
        </p:blipFill>
        <p:spPr bwMode="auto">
          <a:xfrm rot="20873640" flipH="1">
            <a:off x="8342313" y="2066925"/>
            <a:ext cx="49212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0" descr="未标题-1"/>
          <p:cNvPicPr>
            <a:picLocks noChangeAspect="1" noChangeArrowheads="1"/>
          </p:cNvPicPr>
          <p:nvPr userDrawn="1"/>
        </p:nvPicPr>
        <p:blipFill>
          <a:blip r:embed="rId19" cstate="email"/>
          <a:srcRect/>
          <a:stretch>
            <a:fillRect/>
          </a:stretch>
        </p:blipFill>
        <p:spPr bwMode="auto">
          <a:xfrm rot="617908" flipH="1">
            <a:off x="8043863" y="4673600"/>
            <a:ext cx="608012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未标题-1"/>
          <p:cNvPicPr>
            <a:picLocks noChangeAspect="1" noChangeArrowheads="1"/>
          </p:cNvPicPr>
          <p:nvPr userDrawn="1"/>
        </p:nvPicPr>
        <p:blipFill>
          <a:blip r:embed="rId20" cstate="email"/>
          <a:srcRect/>
          <a:stretch>
            <a:fillRect/>
          </a:stretch>
        </p:blipFill>
        <p:spPr bwMode="auto">
          <a:xfrm rot="20873640" flipH="1">
            <a:off x="8329613" y="1751013"/>
            <a:ext cx="28733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3" descr="未标题-1"/>
          <p:cNvPicPr>
            <a:picLocks noChangeAspect="1" noChangeArrowheads="1"/>
          </p:cNvPicPr>
          <p:nvPr userDrawn="1"/>
        </p:nvPicPr>
        <p:blipFill>
          <a:blip r:embed="rId21" cstate="email"/>
          <a:srcRect/>
          <a:stretch>
            <a:fillRect/>
          </a:stretch>
        </p:blipFill>
        <p:spPr bwMode="auto">
          <a:xfrm rot="7475063">
            <a:off x="326232" y="699294"/>
            <a:ext cx="67151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4" descr="未标题-1"/>
          <p:cNvPicPr>
            <a:picLocks noChangeAspect="1" noChangeArrowheads="1"/>
          </p:cNvPicPr>
          <p:nvPr userDrawn="1"/>
        </p:nvPicPr>
        <p:blipFill>
          <a:blip r:embed="rId22" cstate="email"/>
          <a:srcRect/>
          <a:stretch>
            <a:fillRect/>
          </a:stretch>
        </p:blipFill>
        <p:spPr bwMode="auto">
          <a:xfrm rot="447492">
            <a:off x="395288" y="1035050"/>
            <a:ext cx="35083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5" descr="未标题-1"/>
          <p:cNvPicPr>
            <a:picLocks noChangeAspect="1" noChangeArrowheads="1"/>
          </p:cNvPicPr>
          <p:nvPr userDrawn="1"/>
        </p:nvPicPr>
        <p:blipFill>
          <a:blip r:embed="rId23" cstate="email"/>
          <a:srcRect/>
          <a:stretch>
            <a:fillRect/>
          </a:stretch>
        </p:blipFill>
        <p:spPr bwMode="auto">
          <a:xfrm rot="16634938" flipH="1">
            <a:off x="908050" y="604838"/>
            <a:ext cx="3206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6" descr="未标题-1"/>
          <p:cNvPicPr>
            <a:picLocks noChangeAspect="1" noChangeArrowheads="1"/>
          </p:cNvPicPr>
          <p:nvPr userDrawn="1"/>
        </p:nvPicPr>
        <p:blipFill>
          <a:blip r:embed="rId24" cstate="email"/>
          <a:srcRect/>
          <a:stretch>
            <a:fillRect/>
          </a:stretch>
        </p:blipFill>
        <p:spPr bwMode="auto">
          <a:xfrm rot="5454910" flipH="1">
            <a:off x="1474787" y="561976"/>
            <a:ext cx="2254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 tmFilter="0, 0; .2, .5; .8, .5; 1, 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500" autoRev="1" fill="hold"/>
                                        <p:tgtEl>
                                          <p:spTgt spid="10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repeatCount="indefinite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10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6" presetClass="emph" presetSubtype="0" repeatCount="indefinite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 tmFilter="0, 0; .2, .5; .8, .5; 1, 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500" autoRev="1" fill="hold"/>
                                        <p:tgtEl>
                                          <p:spTgt spid="10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 tmFilter="0, 0; .2, .5; .8, .5; 1, 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autoRev="1" fill="hold"/>
                                        <p:tgtEl>
                                          <p:spTgt spid="10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 tmFilter="0, 0; .2, .5; .8, .5; 1, 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500" autoRev="1" fill="hold"/>
                                        <p:tgtEl>
                                          <p:spTgt spid="10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 tmFilter="0, 0; .2, .5; .8, .5; 1, 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500" autoRev="1" fill="hold"/>
                                        <p:tgtEl>
                                          <p:spTgt spid="10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6" presetClass="emph" presetSubtype="0" repeatCount="indefinite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 tmFilter="0, 0; .2, .5; .8, .5; 1, 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500" autoRev="1" fill="hold"/>
                                        <p:tgtEl>
                                          <p:spTgt spid="10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 tmFilter="0, 0; .2, .5; .8, .5; 1, 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500" autoRev="1" fill="hold"/>
                                        <p:tgtEl>
                                          <p:spTgt spid="10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 tmFilter="0, 0; .2, .5; .8, .5; 1, 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500" autoRev="1" fill="hold"/>
                                        <p:tgtEl>
                                          <p:spTgt spid="10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6" presetClass="emph" presetSubtype="0" repeatCount="indefinite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 tmFilter="0, 0; .2, .5; .8, .5; 1, 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500" autoRev="1" fill="hold"/>
                                        <p:tgtEl>
                                          <p:spTgt spid="10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3" Type="http://schemas.openxmlformats.org/officeDocument/2006/relationships/image" Target="../media/image34.pn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2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40.wmf"/><Relationship Id="rId3" Type="http://schemas.openxmlformats.org/officeDocument/2006/relationships/image" Target="../media/image41.png"/><Relationship Id="rId7" Type="http://schemas.openxmlformats.org/officeDocument/2006/relationships/image" Target="../media/image44.png"/><Relationship Id="rId12" Type="http://schemas.openxmlformats.org/officeDocument/2006/relationships/image" Target="../media/image37.wmf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3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43.png"/><Relationship Id="rId11" Type="http://schemas.openxmlformats.org/officeDocument/2006/relationships/oleObject" Target="../embeddings/oleObject8.bin"/><Relationship Id="rId5" Type="http://schemas.openxmlformats.org/officeDocument/2006/relationships/image" Target="../media/image42.png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36.wmf"/><Relationship Id="rId4" Type="http://schemas.openxmlformats.org/officeDocument/2006/relationships/image" Target="../media/image35.png"/><Relationship Id="rId9" Type="http://schemas.openxmlformats.org/officeDocument/2006/relationships/oleObject" Target="../embeddings/oleObject7.bin"/><Relationship Id="rId14" Type="http://schemas.openxmlformats.org/officeDocument/2006/relationships/image" Target="../media/image3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47.png"/><Relationship Id="rId4" Type="http://schemas.openxmlformats.org/officeDocument/2006/relationships/image" Target="../media/image46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50.emf"/><Relationship Id="rId4" Type="http://schemas.openxmlformats.org/officeDocument/2006/relationships/oleObject" Target="../embeddings/oleObject13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5.png"/><Relationship Id="rId9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542995" y="838268"/>
            <a:ext cx="800078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solidFill>
                  <a:srgbClr val="003300"/>
                </a:solidFill>
                <a:latin typeface="方正正大黑简体" pitchFamily="2" charset="-122"/>
                <a:ea typeface="方正正大黑简体" pitchFamily="2" charset="-122"/>
              </a:rPr>
              <a:t>7.2 </a:t>
            </a:r>
            <a:r>
              <a:rPr lang="zh-CN" altLang="en-US" sz="5400" dirty="0">
                <a:solidFill>
                  <a:srgbClr val="003300"/>
                </a:solidFill>
                <a:latin typeface="方正正大黑简体" pitchFamily="2" charset="-122"/>
                <a:ea typeface="方正正大黑简体" pitchFamily="2" charset="-122"/>
              </a:rPr>
              <a:t>直棱柱的侧面展开</a:t>
            </a:r>
            <a:r>
              <a:rPr lang="zh-CN" altLang="en-US" sz="5400" dirty="0" smtClean="0">
                <a:solidFill>
                  <a:srgbClr val="003300"/>
                </a:solidFill>
                <a:latin typeface="方正正大黑简体" pitchFamily="2" charset="-122"/>
                <a:ea typeface="方正正大黑简体" pitchFamily="2" charset="-122"/>
              </a:rPr>
              <a:t>图</a:t>
            </a:r>
            <a:endParaRPr lang="zh-CN" altLang="en-US" sz="3600" dirty="0">
              <a:solidFill>
                <a:srgbClr val="003300"/>
              </a:solidFill>
              <a:latin typeface="方正正大黑简体" pitchFamily="2" charset="-122"/>
              <a:ea typeface="方正正大黑简体" pitchFamily="2" charset="-122"/>
            </a:endParaRPr>
          </a:p>
        </p:txBody>
      </p:sp>
      <p:pic>
        <p:nvPicPr>
          <p:cNvPr id="3075" name="Picture 8" descr="u=1594899086,4141137151&amp;fm=23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1049" y="1905040"/>
            <a:ext cx="5604679" cy="3736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2641869" y="592441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609496" y="946196"/>
            <a:ext cx="79248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201549" bIns="0" anchor="ctr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</a:rPr>
              <a:t>如图直三棱柱的上下底面是直角三角形，请根据图中所标的数据求直三棱柱表面展开图的面积．</a:t>
            </a:r>
            <a:r>
              <a:rPr lang="zh-CN" altLang="en-US" dirty="0"/>
              <a:t> </a:t>
            </a:r>
          </a:p>
        </p:txBody>
      </p:sp>
      <p:pic>
        <p:nvPicPr>
          <p:cNvPr id="12291" name="Picture 7" descr="菁优网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3875" y="1676400"/>
            <a:ext cx="20129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8" descr="典例透析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0955" y="76154"/>
            <a:ext cx="28194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80955" y="1752554"/>
            <a:ext cx="57912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201549" bIns="0" anchor="ctr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解：在直角△</a:t>
            </a:r>
            <a:r>
              <a:rPr lang="en-US" sz="2400" b="1" dirty="0">
                <a:solidFill>
                  <a:srgbClr val="0000FF"/>
                </a:solidFill>
                <a:latin typeface="EU-BX" pitchFamily="1" charset="-122"/>
                <a:ea typeface="EU-BX" pitchFamily="1" charset="-122"/>
              </a:rPr>
              <a:t>ABE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中，根据勾股定理得到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endParaRPr lang="zh-CN" altLang="en-US" sz="2400" b="1" dirty="0">
              <a:solidFill>
                <a:srgbClr val="0000FF"/>
              </a:solidFill>
            </a:endParaRPr>
          </a:p>
        </p:txBody>
      </p:sp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1342955" y="2362154"/>
          <a:ext cx="2438400" cy="113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公式" r:id="rId5" imgW="1739900" imgH="749300" progId="Equation.3">
                  <p:embed/>
                </p:oleObj>
              </mc:Choice>
              <mc:Fallback>
                <p:oleObj name="公式" r:id="rId5" imgW="1739900" imgH="749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2955" y="2362154"/>
                        <a:ext cx="2438400" cy="1138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296" name="Group 12"/>
          <p:cNvGrpSpPr/>
          <p:nvPr/>
        </p:nvGrpSpPr>
        <p:grpSpPr bwMode="auto">
          <a:xfrm>
            <a:off x="1114355" y="3733754"/>
            <a:ext cx="6124575" cy="1447800"/>
            <a:chOff x="0" y="0"/>
            <a:chExt cx="3858" cy="912"/>
          </a:xfrm>
        </p:grpSpPr>
        <p:graphicFrame>
          <p:nvGraphicFramePr>
            <p:cNvPr id="12297" name="Object 9"/>
            <p:cNvGraphicFramePr>
              <a:graphicFrameLocks noChangeAspect="1"/>
            </p:cNvGraphicFramePr>
            <p:nvPr/>
          </p:nvGraphicFramePr>
          <p:xfrm>
            <a:off x="480" y="336"/>
            <a:ext cx="223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0" r:id="rId7" imgW="203200" imgH="520700" progId="">
                    <p:embed/>
                  </p:oleObj>
                </mc:Choice>
                <mc:Fallback>
                  <p:oleObj r:id="rId7" imgW="203200" imgH="520700" progId="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" y="336"/>
                          <a:ext cx="223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298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3858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则直棱柱的面积</a:t>
              </a:r>
            </a:p>
            <a:p>
              <a:endPara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endParaRPr>
            </a:p>
            <a:p>
              <a:r>
                <a:rPr lang="en-US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=2×  ×3×4+4×6+3×6+5×6=84</a:t>
              </a:r>
              <a:r>
                <a:rPr lang="zh-CN" altLang="en-US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（</a:t>
              </a:r>
              <a:r>
                <a:rPr lang="en-US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cm</a:t>
              </a:r>
              <a:r>
                <a:rPr lang="en-US" sz="2400" b="1" baseline="30000" dirty="0">
                  <a:solidFill>
                    <a:srgbClr val="0000FF"/>
                  </a:solidFill>
                  <a:latin typeface="宋体" panose="02010600030101010101" pitchFamily="2" charset="-122"/>
                  <a:cs typeface="Arial" panose="020B0604020202020204" pitchFamily="34" charset="0"/>
                </a:rPr>
                <a:t>2</a:t>
              </a:r>
              <a:r>
                <a:rPr lang="zh-CN" altLang="en-US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）．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38200"/>
            <a:ext cx="8582025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14" name="Picture 8" descr="典例透析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8194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5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1447800"/>
            <a:ext cx="222885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17" name="Picture 1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1905000"/>
            <a:ext cx="48577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18" name="Picture 1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14400" y="2438400"/>
            <a:ext cx="305752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19" name="Picture 1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14400" y="2895600"/>
            <a:ext cx="22574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1520" name="Object 16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838200" y="3352800"/>
          <a:ext cx="40386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6" name="公式" r:id="rId9" imgW="2005965" imgH="393700" progId="Equation.3">
                  <p:embed/>
                </p:oleObj>
              </mc:Choice>
              <mc:Fallback>
                <p:oleObj name="公式" r:id="rId9" imgW="2005965" imgH="393700" progId="Equation.3">
                  <p:embed/>
                  <p:pic>
                    <p:nvPicPr>
                      <p:cNvPr id="0" name="Object 1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352800"/>
                        <a:ext cx="4038600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2" name="Object 1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876800" y="3276600"/>
          <a:ext cx="236220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7" name="公式" r:id="rId11" imgW="1155700" imgH="431800" progId="Equation.3">
                  <p:embed/>
                </p:oleObj>
              </mc:Choice>
              <mc:Fallback>
                <p:oleObj name="公式" r:id="rId11" imgW="1155700" imgH="431800" progId="Equation.3">
                  <p:embed/>
                  <p:pic>
                    <p:nvPicPr>
                      <p:cNvPr id="0" name="Object 1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276600"/>
                        <a:ext cx="2362200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8" name="Object 2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762000" y="4343400"/>
          <a:ext cx="2971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8" name="公式" r:id="rId13" imgW="1409065" imgH="241300" progId="Equation.3">
                  <p:embed/>
                </p:oleObj>
              </mc:Choice>
              <mc:Fallback>
                <p:oleObj name="公式" r:id="rId13" imgW="1409065" imgH="241300" progId="Equation.3">
                  <p:embed/>
                  <p:pic>
                    <p:nvPicPr>
                      <p:cNvPr id="0" name="Object 2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343400"/>
                        <a:ext cx="2971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5" name="Object 21"/>
          <p:cNvGraphicFramePr>
            <a:graphicFrameLocks noGrp="1" noChangeAspect="1"/>
          </p:cNvGraphicFramePr>
          <p:nvPr/>
        </p:nvGraphicFramePr>
        <p:xfrm>
          <a:off x="7315200" y="3352800"/>
          <a:ext cx="1143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9" name="公式" r:id="rId15" imgW="444500" imgH="431800" progId="Equation.3">
                  <p:embed/>
                </p:oleObj>
              </mc:Choice>
              <mc:Fallback>
                <p:oleObj name="公式" r:id="rId15" imgW="444500" imgH="431800" progId="Equation.3">
                  <p:embed/>
                  <p:pic>
                    <p:nvPicPr>
                      <p:cNvPr id="0" name="Object 2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3352800"/>
                        <a:ext cx="1143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1" name="Object 27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3962400" y="4343400"/>
          <a:ext cx="15240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0" name="公式" r:id="rId17" imgW="711200" imgH="228600" progId="Equation.3">
                  <p:embed/>
                </p:oleObj>
              </mc:Choice>
              <mc:Fallback>
                <p:oleObj name="公式" r:id="rId17" imgW="711200" imgH="228600" progId="Equation.3">
                  <p:embed/>
                  <p:pic>
                    <p:nvPicPr>
                      <p:cNvPr id="0" name="Object 2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343400"/>
                        <a:ext cx="15240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304800" y="1676400"/>
            <a:ext cx="88392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如图是一个立方体纸盒的展开图，使展开图沿虚线折叠成正方</a:t>
            </a:r>
          </a:p>
          <a:p>
            <a:pPr algn="just"/>
            <a:endParaRPr lang="zh-CN" altLang="en-US" sz="24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 algn="just"/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体后相对面上的两个数互为</a:t>
            </a:r>
            <a:r>
              <a:rPr lang="zh-CN" altLang="en-US" sz="2400" b="1" dirty="0">
                <a:solidFill>
                  <a:srgbClr val="FF3300"/>
                </a:solidFill>
                <a:latin typeface="宋体" panose="02010600030101010101" pitchFamily="2" charset="-122"/>
              </a:rPr>
              <a:t>相反数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</a:p>
          <a:p>
            <a:pPr algn="just"/>
            <a:endParaRPr lang="en-US" sz="24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 algn="just"/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则</a:t>
            </a:r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914400" y="3100388"/>
          <a:ext cx="3810000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1" r:id="rId3" imgW="2171700" imgH="266700" progId="">
                  <p:embed/>
                </p:oleObj>
              </mc:Choice>
              <mc:Fallback>
                <p:oleObj r:id="rId3" imgW="2171700" imgH="26670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100388"/>
                        <a:ext cx="3810000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340" name="Group 7"/>
          <p:cNvGrpSpPr/>
          <p:nvPr/>
        </p:nvGrpSpPr>
        <p:grpSpPr bwMode="auto">
          <a:xfrm>
            <a:off x="5410178" y="2858029"/>
            <a:ext cx="3600450" cy="2517775"/>
            <a:chOff x="0" y="0"/>
            <a:chExt cx="1541" cy="1161"/>
          </a:xfrm>
        </p:grpSpPr>
        <p:grpSp>
          <p:nvGrpSpPr>
            <p:cNvPr id="14341" name="Group 8"/>
            <p:cNvGrpSpPr/>
            <p:nvPr/>
          </p:nvGrpSpPr>
          <p:grpSpPr bwMode="auto">
            <a:xfrm>
              <a:off x="0" y="0"/>
              <a:ext cx="1533" cy="1161"/>
              <a:chOff x="0" y="0"/>
              <a:chExt cx="1440" cy="936"/>
            </a:xfrm>
          </p:grpSpPr>
          <p:grpSp>
            <p:nvGrpSpPr>
              <p:cNvPr id="14342" name="Group 9"/>
              <p:cNvGrpSpPr/>
              <p:nvPr/>
            </p:nvGrpSpPr>
            <p:grpSpPr bwMode="auto">
              <a:xfrm>
                <a:off x="0" y="0"/>
                <a:ext cx="1440" cy="936"/>
                <a:chOff x="0" y="0"/>
                <a:chExt cx="1440" cy="936"/>
              </a:xfrm>
            </p:grpSpPr>
            <p:grpSp>
              <p:nvGrpSpPr>
                <p:cNvPr id="14343" name="Group 10"/>
                <p:cNvGrpSpPr/>
                <p:nvPr/>
              </p:nvGrpSpPr>
              <p:grpSpPr bwMode="auto">
                <a:xfrm>
                  <a:off x="0" y="0"/>
                  <a:ext cx="1440" cy="936"/>
                  <a:chOff x="0" y="0"/>
                  <a:chExt cx="1440" cy="936"/>
                </a:xfrm>
              </p:grpSpPr>
              <p:sp>
                <p:nvSpPr>
                  <p:cNvPr id="14344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0"/>
                    <a:ext cx="3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4345" name="Group 12"/>
                  <p:cNvGrpSpPr/>
                  <p:nvPr/>
                </p:nvGrpSpPr>
                <p:grpSpPr bwMode="auto">
                  <a:xfrm>
                    <a:off x="0" y="0"/>
                    <a:ext cx="1440" cy="936"/>
                    <a:chOff x="0" y="0"/>
                    <a:chExt cx="1440" cy="936"/>
                  </a:xfrm>
                </p:grpSpPr>
                <p:sp>
                  <p:nvSpPr>
                    <p:cNvPr id="14346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312"/>
                      <a:ext cx="1440" cy="312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47" name="Line 1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720" y="0"/>
                      <a:ext cx="0" cy="31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14348" name="Group 15"/>
                    <p:cNvGrpSpPr/>
                    <p:nvPr/>
                  </p:nvGrpSpPr>
                  <p:grpSpPr bwMode="auto">
                    <a:xfrm>
                      <a:off x="0" y="0"/>
                      <a:ext cx="1440" cy="936"/>
                      <a:chOff x="0" y="0"/>
                      <a:chExt cx="1440" cy="936"/>
                    </a:xfrm>
                  </p:grpSpPr>
                  <p:sp>
                    <p:nvSpPr>
                      <p:cNvPr id="14349" name="Rectangle 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0"/>
                        <a:ext cx="360" cy="3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2857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350" name="Rectangle 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624"/>
                        <a:ext cx="360" cy="3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2857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351" name="Line 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080" y="312"/>
                        <a:ext cx="0" cy="312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352" name="Line 1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60" y="312"/>
                        <a:ext cx="0" cy="312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353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312"/>
                        <a:ext cx="720" cy="0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354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312"/>
                        <a:ext cx="0" cy="312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355" name="Line 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624"/>
                        <a:ext cx="720" cy="0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356" name="Line 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080" y="312"/>
                        <a:ext cx="360" cy="0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357" name="Line 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0" y="312"/>
                        <a:ext cx="0" cy="312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358" name="Line 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080" y="624"/>
                        <a:ext cx="360" cy="0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359" name="Line 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20" y="936"/>
                        <a:ext cx="360" cy="0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</p:grpSp>
            <p:sp>
              <p:nvSpPr>
                <p:cNvPr id="14360" name="Line 27"/>
                <p:cNvSpPr>
                  <a:spLocks noChangeShapeType="1"/>
                </p:cNvSpPr>
                <p:nvPr/>
              </p:nvSpPr>
              <p:spPr bwMode="auto">
                <a:xfrm>
                  <a:off x="720" y="312"/>
                  <a:ext cx="0" cy="31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61" name="Line 28"/>
                <p:cNvSpPr>
                  <a:spLocks noChangeShapeType="1"/>
                </p:cNvSpPr>
                <p:nvPr/>
              </p:nvSpPr>
              <p:spPr bwMode="auto">
                <a:xfrm>
                  <a:off x="1080" y="0"/>
                  <a:ext cx="0" cy="31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4362" name="Line 29"/>
              <p:cNvSpPr>
                <a:spLocks noChangeShapeType="1"/>
              </p:cNvSpPr>
              <p:nvPr/>
            </p:nvSpPr>
            <p:spPr bwMode="auto">
              <a:xfrm>
                <a:off x="1080" y="624"/>
                <a:ext cx="0" cy="31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63" name="Line 30"/>
              <p:cNvSpPr>
                <a:spLocks noChangeShapeType="1"/>
              </p:cNvSpPr>
              <p:nvPr/>
            </p:nvSpPr>
            <p:spPr bwMode="auto">
              <a:xfrm>
                <a:off x="720" y="624"/>
                <a:ext cx="0" cy="31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4364" name="Text Box 31"/>
            <p:cNvSpPr txBox="1">
              <a:spLocks noChangeArrowheads="1"/>
            </p:cNvSpPr>
            <p:nvPr/>
          </p:nvSpPr>
          <p:spPr bwMode="auto">
            <a:xfrm>
              <a:off x="28" y="378"/>
              <a:ext cx="280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600" b="1">
                  <a:latin typeface="EU-BX" pitchFamily="1" charset="-122"/>
                  <a:ea typeface="EU-BX" pitchFamily="1" charset="-122"/>
                </a:rPr>
                <a:t>c</a:t>
              </a:r>
            </a:p>
          </p:txBody>
        </p:sp>
        <p:sp>
          <p:nvSpPr>
            <p:cNvPr id="14365" name="Text Box 32"/>
            <p:cNvSpPr txBox="1">
              <a:spLocks noChangeArrowheads="1"/>
            </p:cNvSpPr>
            <p:nvPr/>
          </p:nvSpPr>
          <p:spPr bwMode="auto">
            <a:xfrm>
              <a:off x="420" y="399"/>
              <a:ext cx="280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600" b="1"/>
                <a:t>7</a:t>
              </a:r>
            </a:p>
          </p:txBody>
        </p:sp>
        <p:sp>
          <p:nvSpPr>
            <p:cNvPr id="14366" name="Text Box 33"/>
            <p:cNvSpPr txBox="1">
              <a:spLocks noChangeArrowheads="1"/>
            </p:cNvSpPr>
            <p:nvPr/>
          </p:nvSpPr>
          <p:spPr bwMode="auto">
            <a:xfrm>
              <a:off x="813" y="399"/>
              <a:ext cx="401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600" b="1"/>
                <a:t>-1</a:t>
              </a:r>
            </a:p>
          </p:txBody>
        </p:sp>
        <p:sp>
          <p:nvSpPr>
            <p:cNvPr id="14367" name="Text Box 34"/>
            <p:cNvSpPr txBox="1">
              <a:spLocks noChangeArrowheads="1"/>
            </p:cNvSpPr>
            <p:nvPr/>
          </p:nvSpPr>
          <p:spPr bwMode="auto">
            <a:xfrm>
              <a:off x="1261" y="399"/>
              <a:ext cx="280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600" b="1">
                  <a:latin typeface="EU-BX" pitchFamily="1" charset="-122"/>
                  <a:ea typeface="EU-BX" pitchFamily="1" charset="-122"/>
                </a:rPr>
                <a:t>b</a:t>
              </a:r>
            </a:p>
          </p:txBody>
        </p:sp>
        <p:sp>
          <p:nvSpPr>
            <p:cNvPr id="14368" name="Text Box 35"/>
            <p:cNvSpPr txBox="1">
              <a:spLocks noChangeArrowheads="1"/>
            </p:cNvSpPr>
            <p:nvPr/>
          </p:nvSpPr>
          <p:spPr bwMode="auto">
            <a:xfrm>
              <a:off x="803" y="758"/>
              <a:ext cx="281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600" b="1" dirty="0">
                  <a:latin typeface="EU-BX" pitchFamily="1" charset="-122"/>
                  <a:ea typeface="EU-BX" pitchFamily="1" charset="-122"/>
                </a:rPr>
                <a:t>a</a:t>
              </a:r>
            </a:p>
          </p:txBody>
        </p:sp>
        <p:sp>
          <p:nvSpPr>
            <p:cNvPr id="14369" name="Text Box 36"/>
            <p:cNvSpPr txBox="1">
              <a:spLocks noChangeArrowheads="1"/>
            </p:cNvSpPr>
            <p:nvPr/>
          </p:nvSpPr>
          <p:spPr bwMode="auto">
            <a:xfrm>
              <a:off x="822" y="19"/>
              <a:ext cx="401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600" b="1"/>
                <a:t>2</a:t>
              </a:r>
            </a:p>
          </p:txBody>
        </p:sp>
      </p:grpSp>
      <p:sp>
        <p:nvSpPr>
          <p:cNvPr id="14371" name="Text Box 38"/>
          <p:cNvSpPr txBox="1">
            <a:spLocks noChangeArrowheads="1"/>
          </p:cNvSpPr>
          <p:nvPr/>
        </p:nvSpPr>
        <p:spPr bwMode="auto">
          <a:xfrm>
            <a:off x="1447800" y="3048000"/>
            <a:ext cx="720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-2</a:t>
            </a:r>
          </a:p>
        </p:txBody>
      </p:sp>
      <p:sp>
        <p:nvSpPr>
          <p:cNvPr id="14372" name="Text Box 39"/>
          <p:cNvSpPr txBox="1">
            <a:spLocks noChangeArrowheads="1"/>
          </p:cNvSpPr>
          <p:nvPr/>
        </p:nvSpPr>
        <p:spPr bwMode="auto">
          <a:xfrm>
            <a:off x="2743200" y="3048000"/>
            <a:ext cx="720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-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7  </a:t>
            </a:r>
          </a:p>
        </p:txBody>
      </p:sp>
      <p:sp>
        <p:nvSpPr>
          <p:cNvPr id="14373" name="Text Box 40"/>
          <p:cNvSpPr txBox="1">
            <a:spLocks noChangeArrowheads="1"/>
          </p:cNvSpPr>
          <p:nvPr/>
        </p:nvSpPr>
        <p:spPr bwMode="auto">
          <a:xfrm>
            <a:off x="4038600" y="3124200"/>
            <a:ext cx="720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1</a:t>
            </a:r>
          </a:p>
        </p:txBody>
      </p:sp>
      <p:pic>
        <p:nvPicPr>
          <p:cNvPr id="14374" name="Picture 41" descr="图片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81000" y="609600"/>
            <a:ext cx="41910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1" grpId="0" autoUpdateAnimBg="0"/>
      <p:bldP spid="14372" grpId="0" autoUpdateAnimBg="0"/>
      <p:bldP spid="1437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1066892" y="462240"/>
            <a:ext cx="720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sym typeface="Wingdings" panose="05000000000000000000" pitchFamily="2" charset="2"/>
              </a:rPr>
              <a:t>2.</a:t>
            </a:r>
          </a:p>
        </p:txBody>
      </p:sp>
      <p:grpSp>
        <p:nvGrpSpPr>
          <p:cNvPr id="15363" name="Group 4"/>
          <p:cNvGrpSpPr/>
          <p:nvPr/>
        </p:nvGrpSpPr>
        <p:grpSpPr bwMode="auto">
          <a:xfrm>
            <a:off x="1258888" y="1773238"/>
            <a:ext cx="3213100" cy="4279900"/>
            <a:chOff x="0" y="0"/>
            <a:chExt cx="2024" cy="2696"/>
          </a:xfrm>
        </p:grpSpPr>
        <p:grpSp>
          <p:nvGrpSpPr>
            <p:cNvPr id="15364" name="Group 5"/>
            <p:cNvGrpSpPr/>
            <p:nvPr/>
          </p:nvGrpSpPr>
          <p:grpSpPr bwMode="auto">
            <a:xfrm>
              <a:off x="672" y="2016"/>
              <a:ext cx="680" cy="680"/>
              <a:chOff x="0" y="0"/>
              <a:chExt cx="680" cy="680"/>
            </a:xfrm>
          </p:grpSpPr>
          <p:sp>
            <p:nvSpPr>
              <p:cNvPr id="15365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680" cy="680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366" name="Text Box 7"/>
              <p:cNvSpPr txBox="1">
                <a:spLocks noChangeArrowheads="1"/>
              </p:cNvSpPr>
              <p:nvPr/>
            </p:nvSpPr>
            <p:spPr bwMode="auto">
              <a:xfrm>
                <a:off x="144" y="144"/>
                <a:ext cx="384" cy="36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 sz="3200" b="1">
                    <a:solidFill>
                      <a:srgbClr val="0000CC"/>
                    </a:solidFill>
                    <a:latin typeface="Times New Roman" panose="02020603050405020304" pitchFamily="18" charset="0"/>
                  </a:rPr>
                  <a:t>利</a:t>
                </a:r>
              </a:p>
            </p:txBody>
          </p:sp>
        </p:grpSp>
        <p:grpSp>
          <p:nvGrpSpPr>
            <p:cNvPr id="15367" name="Group 8"/>
            <p:cNvGrpSpPr/>
            <p:nvPr/>
          </p:nvGrpSpPr>
          <p:grpSpPr bwMode="auto">
            <a:xfrm>
              <a:off x="672" y="1344"/>
              <a:ext cx="680" cy="680"/>
              <a:chOff x="0" y="0"/>
              <a:chExt cx="680" cy="680"/>
            </a:xfrm>
          </p:grpSpPr>
          <p:sp>
            <p:nvSpPr>
              <p:cNvPr id="15368" name="Rectangle 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680" cy="680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369" name="Text Box 10"/>
              <p:cNvSpPr txBox="1">
                <a:spLocks noChangeArrowheads="1"/>
              </p:cNvSpPr>
              <p:nvPr/>
            </p:nvSpPr>
            <p:spPr bwMode="auto">
              <a:xfrm>
                <a:off x="144" y="144"/>
                <a:ext cx="384" cy="36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 sz="3200" b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胜</a:t>
                </a:r>
              </a:p>
            </p:txBody>
          </p:sp>
        </p:grpSp>
        <p:grpSp>
          <p:nvGrpSpPr>
            <p:cNvPr id="15370" name="Group 11"/>
            <p:cNvGrpSpPr/>
            <p:nvPr/>
          </p:nvGrpSpPr>
          <p:grpSpPr bwMode="auto">
            <a:xfrm>
              <a:off x="0" y="672"/>
              <a:ext cx="680" cy="680"/>
              <a:chOff x="0" y="0"/>
              <a:chExt cx="680" cy="680"/>
            </a:xfrm>
          </p:grpSpPr>
          <p:sp>
            <p:nvSpPr>
              <p:cNvPr id="15371" name="Rectangle 1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680" cy="680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372" name="Text Box 13"/>
              <p:cNvSpPr txBox="1">
                <a:spLocks noChangeArrowheads="1"/>
              </p:cNvSpPr>
              <p:nvPr/>
            </p:nvSpPr>
            <p:spPr bwMode="auto">
              <a:xfrm>
                <a:off x="144" y="144"/>
                <a:ext cx="384" cy="36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 sz="3200" b="1">
                    <a:solidFill>
                      <a:srgbClr val="FF00FF"/>
                    </a:solidFill>
                    <a:latin typeface="Times New Roman" panose="02020603050405020304" pitchFamily="18" charset="0"/>
                  </a:rPr>
                  <a:t>持</a:t>
                </a:r>
              </a:p>
            </p:txBody>
          </p:sp>
        </p:grpSp>
        <p:grpSp>
          <p:nvGrpSpPr>
            <p:cNvPr id="15373" name="Group 14"/>
            <p:cNvGrpSpPr/>
            <p:nvPr/>
          </p:nvGrpSpPr>
          <p:grpSpPr bwMode="auto">
            <a:xfrm>
              <a:off x="1344" y="672"/>
              <a:ext cx="680" cy="680"/>
              <a:chOff x="0" y="0"/>
              <a:chExt cx="680" cy="680"/>
            </a:xfrm>
          </p:grpSpPr>
          <p:sp>
            <p:nvSpPr>
              <p:cNvPr id="15374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680" cy="680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375" name="Text Box 16"/>
              <p:cNvSpPr txBox="1">
                <a:spLocks noChangeArrowheads="1"/>
              </p:cNvSpPr>
              <p:nvPr/>
            </p:nvSpPr>
            <p:spPr bwMode="auto">
              <a:xfrm>
                <a:off x="144" y="144"/>
                <a:ext cx="384" cy="36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 sz="3200" b="1">
                    <a:solidFill>
                      <a:srgbClr val="FF00FF"/>
                    </a:solidFill>
                    <a:latin typeface="Times New Roman" panose="02020603050405020304" pitchFamily="18" charset="0"/>
                  </a:rPr>
                  <a:t>是</a:t>
                </a:r>
              </a:p>
            </p:txBody>
          </p:sp>
        </p:grpSp>
        <p:grpSp>
          <p:nvGrpSpPr>
            <p:cNvPr id="15376" name="Group 17"/>
            <p:cNvGrpSpPr/>
            <p:nvPr/>
          </p:nvGrpSpPr>
          <p:grpSpPr bwMode="auto">
            <a:xfrm>
              <a:off x="672" y="672"/>
              <a:ext cx="680" cy="680"/>
              <a:chOff x="0" y="0"/>
              <a:chExt cx="680" cy="680"/>
            </a:xfrm>
          </p:grpSpPr>
          <p:sp>
            <p:nvSpPr>
              <p:cNvPr id="15377" name="Rectangle 1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680" cy="680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378" name="Text Box 19"/>
              <p:cNvSpPr txBox="1">
                <a:spLocks noChangeArrowheads="1"/>
              </p:cNvSpPr>
              <p:nvPr/>
            </p:nvSpPr>
            <p:spPr bwMode="auto">
              <a:xfrm>
                <a:off x="144" y="144"/>
                <a:ext cx="384" cy="36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 sz="3200" b="1">
                    <a:solidFill>
                      <a:srgbClr val="0000CC"/>
                    </a:solidFill>
                    <a:latin typeface="Times New Roman" panose="02020603050405020304" pitchFamily="18" charset="0"/>
                  </a:rPr>
                  <a:t>就</a:t>
                </a:r>
              </a:p>
            </p:txBody>
          </p:sp>
        </p:grpSp>
        <p:grpSp>
          <p:nvGrpSpPr>
            <p:cNvPr id="15379" name="Group 20"/>
            <p:cNvGrpSpPr/>
            <p:nvPr/>
          </p:nvGrpSpPr>
          <p:grpSpPr bwMode="auto">
            <a:xfrm>
              <a:off x="672" y="0"/>
              <a:ext cx="680" cy="680"/>
              <a:chOff x="0" y="0"/>
              <a:chExt cx="680" cy="680"/>
            </a:xfrm>
          </p:grpSpPr>
          <p:sp>
            <p:nvSpPr>
              <p:cNvPr id="15380" name="Rectangle 2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680" cy="680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381" name="Text Box 22"/>
              <p:cNvSpPr txBox="1">
                <a:spLocks noChangeArrowheads="1"/>
              </p:cNvSpPr>
              <p:nvPr/>
            </p:nvSpPr>
            <p:spPr bwMode="auto">
              <a:xfrm>
                <a:off x="144" y="144"/>
                <a:ext cx="384" cy="365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 sz="3200" b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坚</a:t>
                </a:r>
              </a:p>
            </p:txBody>
          </p:sp>
        </p:grpSp>
      </p:grpSp>
      <p:sp>
        <p:nvSpPr>
          <p:cNvPr id="15382" name="Text Box 23"/>
          <p:cNvSpPr txBox="1">
            <a:spLocks noChangeArrowheads="1"/>
          </p:cNvSpPr>
          <p:nvPr/>
        </p:nvSpPr>
        <p:spPr bwMode="auto">
          <a:xfrm>
            <a:off x="1066892" y="458133"/>
            <a:ext cx="74373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 b="1" dirty="0">
                <a:latin typeface="宋体" panose="02010600030101010101" pitchFamily="2" charset="-122"/>
              </a:rPr>
              <a:t>“</a:t>
            </a:r>
            <a:r>
              <a:rPr lang="zh-CN" altLang="en-US" sz="2400" b="1" dirty="0">
                <a:latin typeface="Times New Roman" panose="02020603050405020304" pitchFamily="18" charset="0"/>
              </a:rPr>
              <a:t>坚</a:t>
            </a:r>
            <a:r>
              <a:rPr lang="zh-CN" altLang="en-US" sz="2400" b="1" dirty="0">
                <a:latin typeface="宋体" panose="02010600030101010101" pitchFamily="2" charset="-122"/>
              </a:rPr>
              <a:t>”</a:t>
            </a:r>
            <a:r>
              <a:rPr lang="zh-CN" altLang="en-US" sz="2400" b="1" dirty="0">
                <a:latin typeface="Times New Roman" panose="02020603050405020304" pitchFamily="18" charset="0"/>
              </a:rPr>
              <a:t>在下，</a:t>
            </a:r>
            <a:r>
              <a:rPr lang="zh-CN" altLang="en-US" sz="2400" b="1" dirty="0">
                <a:latin typeface="宋体" panose="02010600030101010101" pitchFamily="2" charset="-122"/>
              </a:rPr>
              <a:t>“</a:t>
            </a:r>
            <a:r>
              <a:rPr lang="zh-CN" altLang="en-US" sz="2400" b="1" dirty="0">
                <a:latin typeface="Times New Roman" panose="02020603050405020304" pitchFamily="18" charset="0"/>
              </a:rPr>
              <a:t>就</a:t>
            </a:r>
            <a:r>
              <a:rPr lang="zh-CN" altLang="en-US" sz="2400" b="1" dirty="0">
                <a:latin typeface="宋体" panose="02010600030101010101" pitchFamily="2" charset="-122"/>
              </a:rPr>
              <a:t>”</a:t>
            </a:r>
            <a:r>
              <a:rPr lang="zh-CN" altLang="en-US" sz="2400" b="1" dirty="0">
                <a:latin typeface="Times New Roman" panose="02020603050405020304" pitchFamily="18" charset="0"/>
              </a:rPr>
              <a:t>在后，胜、利、在哪里？</a:t>
            </a:r>
            <a:r>
              <a:rPr lang="zh-CN" altLang="en-US" sz="2800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5383" name="WordArt 24"/>
          <p:cNvSpPr>
            <a:spLocks noChangeArrowheads="1" noChangeShapeType="1" noTextEdit="1"/>
          </p:cNvSpPr>
          <p:nvPr/>
        </p:nvSpPr>
        <p:spPr bwMode="auto">
          <a:xfrm>
            <a:off x="6172200" y="4114800"/>
            <a:ext cx="2011363" cy="1019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800" kern="10">
                <a:ln w="12700">
                  <a:solidFill>
                    <a:srgbClr val="FF00FF"/>
                  </a:solidFill>
                  <a:round/>
                </a:ln>
                <a:solidFill>
                  <a:srgbClr val="00FF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“胜”在上，</a:t>
            </a:r>
          </a:p>
          <a:p>
            <a:pPr algn="ctr"/>
            <a:r>
              <a:rPr lang="zh-CN" altLang="en-US" sz="2800" kern="10">
                <a:ln w="12700">
                  <a:solidFill>
                    <a:srgbClr val="FF00FF"/>
                  </a:solidFill>
                  <a:round/>
                </a:ln>
                <a:solidFill>
                  <a:srgbClr val="00FF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“利”在前！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450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800" b="1">
                <a:latin typeface="Times New Roman" panose="02020603050405020304" pitchFamily="18" charset="0"/>
                <a:sym typeface="Wingdings" panose="05000000000000000000" pitchFamily="2" charset="2"/>
              </a:rPr>
              <a:t>3.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755650" y="981075"/>
            <a:ext cx="8007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/>
              <a:t>下列的三幅平面图是</a:t>
            </a:r>
            <a:r>
              <a:rPr lang="zh-CN" altLang="en-US" sz="2400" b="1">
                <a:solidFill>
                  <a:srgbClr val="0000FF"/>
                </a:solidFill>
              </a:rPr>
              <a:t>三棱柱</a:t>
            </a:r>
            <a:r>
              <a:rPr lang="zh-CN" altLang="en-US" sz="2400" b="1"/>
              <a:t>的表面展开图的有</a:t>
            </a:r>
            <a:r>
              <a:rPr lang="zh-CN" altLang="en-US" sz="2800" b="1"/>
              <a:t>（        ）</a:t>
            </a:r>
          </a:p>
        </p:txBody>
      </p:sp>
      <p:grpSp>
        <p:nvGrpSpPr>
          <p:cNvPr id="16388" name="Group 5"/>
          <p:cNvGrpSpPr/>
          <p:nvPr/>
        </p:nvGrpSpPr>
        <p:grpSpPr bwMode="auto">
          <a:xfrm>
            <a:off x="611188" y="2492375"/>
            <a:ext cx="2160587" cy="3103563"/>
            <a:chOff x="0" y="0"/>
            <a:chExt cx="1270" cy="1637"/>
          </a:xfrm>
        </p:grpSpPr>
        <p:sp>
          <p:nvSpPr>
            <p:cNvPr id="16389" name="Rectangle 6"/>
            <p:cNvSpPr>
              <a:spLocks noChangeArrowheads="1"/>
            </p:cNvSpPr>
            <p:nvPr/>
          </p:nvSpPr>
          <p:spPr bwMode="auto">
            <a:xfrm>
              <a:off x="0" y="339"/>
              <a:ext cx="1270" cy="74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0" name="AutoShape 7"/>
            <p:cNvSpPr>
              <a:spLocks noChangeArrowheads="1"/>
            </p:cNvSpPr>
            <p:nvPr/>
          </p:nvSpPr>
          <p:spPr bwMode="auto">
            <a:xfrm>
              <a:off x="403" y="0"/>
              <a:ext cx="483" cy="34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1" name="Line 8"/>
            <p:cNvSpPr>
              <a:spLocks noChangeShapeType="1"/>
            </p:cNvSpPr>
            <p:nvPr/>
          </p:nvSpPr>
          <p:spPr bwMode="auto">
            <a:xfrm>
              <a:off x="400" y="347"/>
              <a:ext cx="15" cy="77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2" name="AutoShape 9"/>
            <p:cNvSpPr>
              <a:spLocks noChangeArrowheads="1"/>
            </p:cNvSpPr>
            <p:nvPr/>
          </p:nvSpPr>
          <p:spPr bwMode="auto">
            <a:xfrm flipV="1">
              <a:off x="411" y="1094"/>
              <a:ext cx="483" cy="29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3" name="Text Box 10"/>
            <p:cNvSpPr txBox="1">
              <a:spLocks noChangeArrowheads="1"/>
            </p:cNvSpPr>
            <p:nvPr/>
          </p:nvSpPr>
          <p:spPr bwMode="auto">
            <a:xfrm>
              <a:off x="453" y="1444"/>
              <a:ext cx="408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zh-CN" altLang="en-US" b="1"/>
                <a:t>甲</a:t>
              </a:r>
            </a:p>
          </p:txBody>
        </p:sp>
        <p:sp>
          <p:nvSpPr>
            <p:cNvPr id="16394" name="Line 11"/>
            <p:cNvSpPr>
              <a:spLocks noChangeShapeType="1"/>
            </p:cNvSpPr>
            <p:nvPr/>
          </p:nvSpPr>
          <p:spPr bwMode="auto">
            <a:xfrm>
              <a:off x="878" y="331"/>
              <a:ext cx="15" cy="77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6395" name="Group 12"/>
          <p:cNvGrpSpPr>
            <a:grpSpLocks noChangeAspect="1"/>
          </p:cNvGrpSpPr>
          <p:nvPr/>
        </p:nvGrpSpPr>
        <p:grpSpPr bwMode="auto">
          <a:xfrm>
            <a:off x="3059113" y="2708275"/>
            <a:ext cx="3321050" cy="2930525"/>
            <a:chOff x="0" y="0"/>
            <a:chExt cx="1745" cy="1540"/>
          </a:xfrm>
        </p:grpSpPr>
        <p:sp>
          <p:nvSpPr>
            <p:cNvPr id="16396" name="Text Box 13"/>
            <p:cNvSpPr txBox="1">
              <a:spLocks noChangeAspect="1" noChangeArrowheads="1"/>
            </p:cNvSpPr>
            <p:nvPr/>
          </p:nvSpPr>
          <p:spPr bwMode="auto">
            <a:xfrm>
              <a:off x="545" y="1347"/>
              <a:ext cx="408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zh-CN" altLang="en-US" b="1"/>
                <a:t>乙</a:t>
              </a:r>
            </a:p>
          </p:txBody>
        </p:sp>
        <p:pic>
          <p:nvPicPr>
            <p:cNvPr id="16397" name="Picture 14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1745" cy="1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398" name="Group 15"/>
          <p:cNvGrpSpPr/>
          <p:nvPr/>
        </p:nvGrpSpPr>
        <p:grpSpPr bwMode="auto">
          <a:xfrm>
            <a:off x="6588125" y="2852738"/>
            <a:ext cx="2171700" cy="2592387"/>
            <a:chOff x="0" y="0"/>
            <a:chExt cx="1368" cy="1633"/>
          </a:xfrm>
        </p:grpSpPr>
        <p:sp>
          <p:nvSpPr>
            <p:cNvPr id="16399" name="Text Box 16"/>
            <p:cNvSpPr txBox="1">
              <a:spLocks noChangeArrowheads="1"/>
            </p:cNvSpPr>
            <p:nvPr/>
          </p:nvSpPr>
          <p:spPr bwMode="auto">
            <a:xfrm>
              <a:off x="454" y="1402"/>
              <a:ext cx="4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zh-CN" altLang="en-US" b="1"/>
                <a:t>丙</a:t>
              </a:r>
            </a:p>
          </p:txBody>
        </p:sp>
        <p:pic>
          <p:nvPicPr>
            <p:cNvPr id="16400" name="Picture 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0"/>
              <a:ext cx="1368" cy="1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401" name="Text Box 18"/>
          <p:cNvSpPr txBox="1">
            <a:spLocks noChangeArrowheads="1"/>
          </p:cNvSpPr>
          <p:nvPr/>
        </p:nvSpPr>
        <p:spPr bwMode="auto">
          <a:xfrm>
            <a:off x="7315200" y="990600"/>
            <a:ext cx="796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  <a:ea typeface="黑体" panose="02010609060101010101" charset="-122"/>
              </a:rPr>
              <a:t>甲乙</a:t>
            </a:r>
          </a:p>
        </p:txBody>
      </p:sp>
    </p:spTree>
  </p:cSld>
  <p:clrMapOvr>
    <a:masterClrMapping/>
  </p:clrMapOvr>
  <p:transition spd="med">
    <p:wipe dir="d"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152396" y="249466"/>
            <a:ext cx="8991484" cy="2569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300" b="1" dirty="0">
                <a:latin typeface="宋体" panose="02010600030101010101" pitchFamily="2" charset="-122"/>
              </a:rPr>
              <a:t>4.</a:t>
            </a:r>
            <a:r>
              <a:rPr lang="zh-CN" altLang="en-US" sz="2300" b="1" dirty="0">
                <a:latin typeface="宋体" panose="02010600030101010101" pitchFamily="2" charset="-122"/>
              </a:rPr>
              <a:t>如图，是一个直三棱柱的模型，其底面是两直角边长分别为</a:t>
            </a:r>
            <a:r>
              <a:rPr lang="en-US" sz="2300" b="1" dirty="0" smtClean="0">
                <a:latin typeface="宋体" panose="02010600030101010101" pitchFamily="2" charset="-122"/>
              </a:rPr>
              <a:t>3cm</a:t>
            </a:r>
            <a:r>
              <a:rPr lang="zh-CN" altLang="en-US" sz="2300" b="1" dirty="0">
                <a:latin typeface="宋体" panose="02010600030101010101" pitchFamily="2" charset="-122"/>
              </a:rPr>
              <a:t>、</a:t>
            </a:r>
            <a:r>
              <a:rPr lang="en-US" sz="2300" b="1" dirty="0" smtClean="0">
                <a:latin typeface="宋体" panose="02010600030101010101" pitchFamily="2" charset="-122"/>
              </a:rPr>
              <a:t>4cm</a:t>
            </a:r>
            <a:r>
              <a:rPr lang="zh-CN" altLang="en-US" sz="2300" b="1" dirty="0">
                <a:latin typeface="宋体" panose="02010600030101010101" pitchFamily="2" charset="-122"/>
              </a:rPr>
              <a:t>的直角三角形，侧棱长都是</a:t>
            </a:r>
            <a:r>
              <a:rPr lang="en-US" sz="2300" b="1" dirty="0" smtClean="0">
                <a:latin typeface="宋体" panose="02010600030101010101" pitchFamily="2" charset="-122"/>
              </a:rPr>
              <a:t>8cm</a:t>
            </a:r>
            <a:r>
              <a:rPr lang="zh-CN" altLang="en-US" sz="2300" b="1" dirty="0">
                <a:latin typeface="宋体" panose="02010600030101010101" pitchFamily="2" charset="-122"/>
              </a:rPr>
              <a:t>．</a:t>
            </a:r>
            <a:br>
              <a:rPr lang="zh-CN" altLang="en-US" sz="2300" b="1" dirty="0">
                <a:latin typeface="宋体" panose="02010600030101010101" pitchFamily="2" charset="-122"/>
              </a:rPr>
            </a:br>
            <a:r>
              <a:rPr lang="zh-CN" altLang="en-US" sz="2300" b="1" dirty="0">
                <a:latin typeface="宋体" panose="02010600030101010101" pitchFamily="2" charset="-122"/>
              </a:rPr>
              <a:t>（</a:t>
            </a:r>
            <a:r>
              <a:rPr lang="en-US" sz="2300" b="1" dirty="0">
                <a:latin typeface="宋体" panose="02010600030101010101" pitchFamily="2" charset="-122"/>
              </a:rPr>
              <a:t>1</a:t>
            </a:r>
            <a:r>
              <a:rPr lang="zh-CN" altLang="en-US" sz="2300" b="1" dirty="0">
                <a:latin typeface="宋体" panose="02010600030101010101" pitchFamily="2" charset="-122"/>
              </a:rPr>
              <a:t>）设这个直棱柱的面数为</a:t>
            </a:r>
            <a:r>
              <a:rPr lang="en-US" sz="2300" b="1" dirty="0">
                <a:latin typeface="EU-BX" pitchFamily="1" charset="-122"/>
                <a:ea typeface="EU-BX" pitchFamily="1" charset="-122"/>
              </a:rPr>
              <a:t>f</a:t>
            </a:r>
            <a:r>
              <a:rPr lang="zh-CN" altLang="en-US" sz="2300" b="1" dirty="0">
                <a:latin typeface="宋体" panose="02010600030101010101" pitchFamily="2" charset="-122"/>
              </a:rPr>
              <a:t>，棱数为</a:t>
            </a:r>
            <a:r>
              <a:rPr lang="en-US" sz="2300" b="1" dirty="0">
                <a:latin typeface="EU-BX" pitchFamily="1" charset="-122"/>
                <a:ea typeface="EU-BX" pitchFamily="1" charset="-122"/>
              </a:rPr>
              <a:t>e</a:t>
            </a:r>
            <a:r>
              <a:rPr lang="zh-CN" altLang="en-US" sz="2300" b="1" dirty="0">
                <a:latin typeface="宋体" panose="02010600030101010101" pitchFamily="2" charset="-122"/>
              </a:rPr>
              <a:t>，顶点数为</a:t>
            </a:r>
            <a:r>
              <a:rPr lang="en-US" sz="2300" b="1" dirty="0">
                <a:latin typeface="EU-BX" pitchFamily="1" charset="-122"/>
                <a:ea typeface="EU-BX" pitchFamily="1" charset="-122"/>
              </a:rPr>
              <a:t>v</a:t>
            </a:r>
            <a:r>
              <a:rPr lang="zh-CN" altLang="en-US" sz="2300" b="1" dirty="0">
                <a:latin typeface="宋体" panose="02010600030101010101" pitchFamily="2" charset="-122"/>
              </a:rPr>
              <a:t>，求</a:t>
            </a:r>
            <a:r>
              <a:rPr lang="en-US" sz="2300" b="1" dirty="0" err="1">
                <a:latin typeface="EU-BX" pitchFamily="1" charset="-122"/>
                <a:ea typeface="EU-BX" pitchFamily="1" charset="-122"/>
              </a:rPr>
              <a:t>f+v</a:t>
            </a:r>
            <a:r>
              <a:rPr lang="en-US" sz="2300" b="1" dirty="0" err="1">
                <a:latin typeface="宋体" panose="02010600030101010101" pitchFamily="2" charset="-122"/>
              </a:rPr>
              <a:t>-</a:t>
            </a:r>
            <a:r>
              <a:rPr lang="en-US" sz="2300" b="1" dirty="0" err="1">
                <a:latin typeface="EU-BX" pitchFamily="1" charset="-122"/>
                <a:ea typeface="EU-BX" pitchFamily="1" charset="-122"/>
              </a:rPr>
              <a:t>e</a:t>
            </a:r>
            <a:r>
              <a:rPr lang="zh-CN" altLang="en-US" sz="2300" b="1" dirty="0">
                <a:latin typeface="宋体" panose="02010600030101010101" pitchFamily="2" charset="-122"/>
              </a:rPr>
              <a:t>的值；</a:t>
            </a:r>
            <a:br>
              <a:rPr lang="zh-CN" altLang="en-US" sz="2300" b="1" dirty="0">
                <a:latin typeface="宋体" panose="02010600030101010101" pitchFamily="2" charset="-122"/>
              </a:rPr>
            </a:br>
            <a:r>
              <a:rPr lang="zh-CN" altLang="en-US" sz="2300" b="1" dirty="0">
                <a:latin typeface="宋体" panose="02010600030101010101" pitchFamily="2" charset="-122"/>
              </a:rPr>
              <a:t>（</a:t>
            </a:r>
            <a:r>
              <a:rPr lang="en-US" sz="2300" b="1" dirty="0">
                <a:latin typeface="宋体" panose="02010600030101010101" pitchFamily="2" charset="-122"/>
              </a:rPr>
              <a:t>2</a:t>
            </a:r>
            <a:r>
              <a:rPr lang="zh-CN" altLang="en-US" sz="2300" b="1" dirty="0">
                <a:latin typeface="宋体" panose="02010600030101010101" pitchFamily="2" charset="-122"/>
              </a:rPr>
              <a:t>）如果将这个直棱柱用铁丝扎出来，至少需要多少长的铁丝？（不计接头长度）</a:t>
            </a:r>
            <a:br>
              <a:rPr lang="zh-CN" altLang="en-US" sz="2300" b="1" dirty="0">
                <a:latin typeface="宋体" panose="02010600030101010101" pitchFamily="2" charset="-122"/>
              </a:rPr>
            </a:br>
            <a:r>
              <a:rPr lang="zh-CN" altLang="en-US" sz="2300" b="1" dirty="0">
                <a:latin typeface="宋体" panose="02010600030101010101" pitchFamily="2" charset="-122"/>
              </a:rPr>
              <a:t>（</a:t>
            </a:r>
            <a:r>
              <a:rPr lang="en-US" sz="2300" b="1" dirty="0">
                <a:latin typeface="宋体" panose="02010600030101010101" pitchFamily="2" charset="-122"/>
              </a:rPr>
              <a:t>3</a:t>
            </a:r>
            <a:r>
              <a:rPr lang="zh-CN" altLang="en-US" sz="2300" b="1" dirty="0">
                <a:latin typeface="宋体" panose="02010600030101010101" pitchFamily="2" charset="-122"/>
              </a:rPr>
              <a:t>）给你一张长</a:t>
            </a:r>
            <a:r>
              <a:rPr lang="en-US" sz="2300" b="1" dirty="0" smtClean="0">
                <a:latin typeface="宋体" panose="02010600030101010101" pitchFamily="2" charset="-122"/>
              </a:rPr>
              <a:t>15cm</a:t>
            </a:r>
            <a:r>
              <a:rPr lang="zh-CN" altLang="en-US" sz="2300" b="1" dirty="0">
                <a:latin typeface="宋体" panose="02010600030101010101" pitchFamily="2" charset="-122"/>
              </a:rPr>
              <a:t>，宽</a:t>
            </a:r>
            <a:r>
              <a:rPr lang="en-US" sz="2300" b="1" dirty="0" smtClean="0">
                <a:latin typeface="宋体" panose="02010600030101010101" pitchFamily="2" charset="-122"/>
              </a:rPr>
              <a:t>8cm</a:t>
            </a:r>
            <a:r>
              <a:rPr lang="zh-CN" altLang="en-US" sz="2300" b="1" dirty="0">
                <a:latin typeface="宋体" panose="02010600030101010101" pitchFamily="2" charset="-122"/>
              </a:rPr>
              <a:t>的长方形纸片，能否糊出这个三棱柱模型？请通过计算说明．</a:t>
            </a:r>
          </a:p>
        </p:txBody>
      </p:sp>
      <p:pic>
        <p:nvPicPr>
          <p:cNvPr id="17411" name="Picture 6" descr="菁优网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2819400"/>
            <a:ext cx="15716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7467600" y="29718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 b="1"/>
              <a:t>3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6781800" y="28956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 b="1"/>
              <a:t>4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762000" y="3124200"/>
            <a:ext cx="42783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0000FF"/>
                </a:solidFill>
              </a:rPr>
              <a:t>（</a:t>
            </a:r>
            <a:r>
              <a:rPr lang="en-US" b="1" dirty="0">
                <a:solidFill>
                  <a:srgbClr val="0000FF"/>
                </a:solidFill>
              </a:rPr>
              <a:t>1</a:t>
            </a:r>
            <a:r>
              <a:rPr lang="zh-CN" altLang="en-US" b="1" dirty="0">
                <a:solidFill>
                  <a:srgbClr val="0000FF"/>
                </a:solidFill>
              </a:rPr>
              <a:t>）∵</a:t>
            </a:r>
            <a:r>
              <a:rPr lang="en-US" b="1" dirty="0">
                <a:solidFill>
                  <a:srgbClr val="0000FF"/>
                </a:solidFill>
              </a:rPr>
              <a:t>f=5</a:t>
            </a:r>
            <a:r>
              <a:rPr lang="zh-CN" altLang="en-US" b="1" dirty="0">
                <a:solidFill>
                  <a:srgbClr val="0000FF"/>
                </a:solidFill>
              </a:rPr>
              <a:t>，</a:t>
            </a:r>
            <a:r>
              <a:rPr lang="en-US" b="1" dirty="0">
                <a:solidFill>
                  <a:srgbClr val="0000FF"/>
                </a:solidFill>
              </a:rPr>
              <a:t>e=9</a:t>
            </a:r>
            <a:r>
              <a:rPr lang="zh-CN" altLang="en-US" b="1" dirty="0">
                <a:solidFill>
                  <a:srgbClr val="0000FF"/>
                </a:solidFill>
              </a:rPr>
              <a:t>，</a:t>
            </a:r>
            <a:r>
              <a:rPr lang="en-US" b="1" dirty="0">
                <a:solidFill>
                  <a:srgbClr val="0000FF"/>
                </a:solidFill>
              </a:rPr>
              <a:t>v=6</a:t>
            </a:r>
            <a:r>
              <a:rPr lang="en-US" altLang="zh-CN" b="1" dirty="0">
                <a:solidFill>
                  <a:srgbClr val="0000FF"/>
                </a:solidFill>
              </a:rPr>
              <a:t>       </a:t>
            </a:r>
            <a:r>
              <a:rPr lang="en-US" b="1" dirty="0">
                <a:solidFill>
                  <a:srgbClr val="0000FF"/>
                </a:solidFill>
              </a:rPr>
              <a:t>∴</a:t>
            </a:r>
            <a:r>
              <a:rPr lang="en-US" b="1" dirty="0" err="1">
                <a:solidFill>
                  <a:srgbClr val="0000FF"/>
                </a:solidFill>
              </a:rPr>
              <a:t>f+v-e</a:t>
            </a:r>
            <a:r>
              <a:rPr lang="en-US" b="1" dirty="0">
                <a:solidFill>
                  <a:srgbClr val="0000FF"/>
                </a:solidFill>
              </a:rPr>
              <a:t>=2</a:t>
            </a:r>
            <a:r>
              <a:rPr lang="zh-CN" altLang="en-US" b="1" dirty="0">
                <a:solidFill>
                  <a:srgbClr val="0000FF"/>
                </a:solidFill>
              </a:rPr>
              <a:t>．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3048000"/>
            <a:ext cx="644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0000FF"/>
                </a:solidFill>
              </a:rPr>
              <a:t>解：</a:t>
            </a:r>
          </a:p>
        </p:txBody>
      </p:sp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1676400" y="3733800"/>
          <a:ext cx="24860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" name="公式" r:id="rId4" imgW="2146300" imgH="342900" progId="Equation.3">
                  <p:embed/>
                </p:oleObj>
              </mc:Choice>
              <mc:Fallback>
                <p:oleObj name="公式" r:id="rId4" imgW="2146300" imgH="342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733800"/>
                        <a:ext cx="2486025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762000" y="3733800"/>
            <a:ext cx="771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0000FF"/>
                </a:solidFill>
              </a:rPr>
              <a:t>（</a:t>
            </a:r>
            <a:r>
              <a:rPr lang="en-US" b="1">
                <a:solidFill>
                  <a:srgbClr val="0000FF"/>
                </a:solidFill>
              </a:rPr>
              <a:t>2</a:t>
            </a:r>
            <a:r>
              <a:rPr lang="zh-CN" altLang="en-US" b="1">
                <a:solidFill>
                  <a:srgbClr val="0000FF"/>
                </a:solidFill>
              </a:rPr>
              <a:t>）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1295486" y="4357687"/>
            <a:ext cx="4683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∴</a:t>
            </a:r>
            <a:r>
              <a:rPr lang="zh-CN" altLang="en-US" b="1" dirty="0">
                <a:solidFill>
                  <a:srgbClr val="0000FF"/>
                </a:solidFill>
              </a:rPr>
              <a:t>共需铁丝   </a:t>
            </a:r>
            <a:r>
              <a:rPr lang="en-US" b="1" dirty="0" smtClean="0">
                <a:solidFill>
                  <a:srgbClr val="0000FF"/>
                </a:solidFill>
              </a:rPr>
              <a:t>2</a:t>
            </a:r>
            <a:r>
              <a:rPr lang="en-US" b="1" dirty="0">
                <a:solidFill>
                  <a:srgbClr val="0000FF"/>
                </a:solidFill>
              </a:rPr>
              <a:t>×</a:t>
            </a:r>
            <a:r>
              <a:rPr lang="zh-CN" altLang="en-US" b="1" dirty="0">
                <a:solidFill>
                  <a:srgbClr val="0000FF"/>
                </a:solidFill>
              </a:rPr>
              <a:t>（</a:t>
            </a:r>
            <a:r>
              <a:rPr lang="en-US" b="1" dirty="0">
                <a:solidFill>
                  <a:srgbClr val="0000FF"/>
                </a:solidFill>
              </a:rPr>
              <a:t>5+3+4</a:t>
            </a:r>
            <a:r>
              <a:rPr lang="zh-CN" altLang="en-US" b="1" dirty="0">
                <a:solidFill>
                  <a:srgbClr val="0000FF"/>
                </a:solidFill>
              </a:rPr>
              <a:t>）</a:t>
            </a:r>
            <a:r>
              <a:rPr lang="en-US" b="1" dirty="0">
                <a:solidFill>
                  <a:srgbClr val="0000FF"/>
                </a:solidFill>
              </a:rPr>
              <a:t>+3×8=48 cm</a:t>
            </a:r>
            <a:r>
              <a:rPr lang="zh-CN" altLang="en-US" b="1" dirty="0">
                <a:solidFill>
                  <a:srgbClr val="0000FF"/>
                </a:solidFill>
              </a:rPr>
              <a:t>．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7010400" y="31242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761878" y="4937043"/>
            <a:ext cx="84582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000" b="1" dirty="0">
                <a:solidFill>
                  <a:srgbClr val="0000FF"/>
                </a:solidFill>
              </a:rPr>
              <a:t>（</a:t>
            </a:r>
            <a:r>
              <a:rPr lang="en-US" sz="2000" b="1" dirty="0">
                <a:solidFill>
                  <a:srgbClr val="0000FF"/>
                </a:solidFill>
              </a:rPr>
              <a:t>3</a:t>
            </a:r>
            <a:r>
              <a:rPr lang="zh-CN" altLang="en-US" sz="2000" b="1" dirty="0">
                <a:solidFill>
                  <a:srgbClr val="0000FF"/>
                </a:solidFill>
              </a:rPr>
              <a:t>）该直棱柱的侧面展开图是一组邻边分别为</a:t>
            </a:r>
            <a:r>
              <a:rPr lang="en-US" sz="2000" b="1" dirty="0">
                <a:solidFill>
                  <a:srgbClr val="0000FF"/>
                </a:solidFill>
              </a:rPr>
              <a:t>8 cm</a:t>
            </a:r>
            <a:r>
              <a:rPr lang="zh-CN" altLang="en-US" sz="2000" b="1" dirty="0">
                <a:solidFill>
                  <a:srgbClr val="0000FF"/>
                </a:solidFill>
              </a:rPr>
              <a:t>，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12 cm</a:t>
            </a:r>
            <a:r>
              <a:rPr lang="zh-CN" altLang="en-US" sz="2000" b="1" dirty="0">
                <a:solidFill>
                  <a:srgbClr val="0000FF"/>
                </a:solidFill>
              </a:rPr>
              <a:t>的长方形，</a:t>
            </a:r>
            <a:br>
              <a:rPr lang="zh-CN" altLang="en-US" sz="2000" b="1" dirty="0">
                <a:solidFill>
                  <a:srgbClr val="0000FF"/>
                </a:solidFill>
              </a:rPr>
            </a:br>
            <a:r>
              <a:rPr lang="zh-CN" altLang="en-US" sz="2000" b="1" dirty="0">
                <a:solidFill>
                  <a:srgbClr val="0000FF"/>
                </a:solidFill>
              </a:rPr>
              <a:t>显然在</a:t>
            </a:r>
            <a:r>
              <a:rPr lang="en-US" sz="2000" b="1" dirty="0">
                <a:solidFill>
                  <a:srgbClr val="0000FF"/>
                </a:solidFill>
              </a:rPr>
              <a:t>3 cm×8 cm</a:t>
            </a:r>
            <a:r>
              <a:rPr lang="zh-CN" altLang="en-US" sz="2000" b="1" dirty="0">
                <a:solidFill>
                  <a:srgbClr val="0000FF"/>
                </a:solidFill>
              </a:rPr>
              <a:t>的长方形中可以裁出两个直角边分别为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3 cm</a:t>
            </a:r>
            <a:r>
              <a:rPr lang="zh-CN" altLang="en-US" sz="2000" b="1" dirty="0">
                <a:solidFill>
                  <a:srgbClr val="0000FF"/>
                </a:solidFill>
              </a:rPr>
              <a:t>，</a:t>
            </a:r>
            <a:r>
              <a:rPr lang="en-US" sz="2000" b="1" dirty="0">
                <a:solidFill>
                  <a:srgbClr val="0000FF"/>
                </a:solidFill>
              </a:rPr>
              <a:t>4 cm</a:t>
            </a:r>
            <a:r>
              <a:rPr lang="zh-CN" altLang="en-US" sz="2000" b="1" dirty="0">
                <a:solidFill>
                  <a:srgbClr val="0000FF"/>
                </a:solidFill>
              </a:rPr>
              <a:t>的直角三角形</a:t>
            </a:r>
            <a:br>
              <a:rPr lang="zh-CN" altLang="en-US" sz="2000" b="1" dirty="0">
                <a:solidFill>
                  <a:srgbClr val="0000FF"/>
                </a:solidFill>
              </a:rPr>
            </a:br>
            <a:r>
              <a:rPr lang="zh-CN" altLang="en-US" sz="2000" b="1" dirty="0">
                <a:solidFill>
                  <a:srgbClr val="0000FF"/>
                </a:solidFill>
              </a:rPr>
              <a:t>∴能糊出这个三棱柱模型．</a:t>
            </a:r>
            <a:r>
              <a:rPr lang="zh-CN" altLang="en-US" sz="2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  <p:bldP spid="17415" grpId="0"/>
      <p:bldP spid="17417" grpId="0"/>
      <p:bldP spid="17418" grpId="0"/>
      <p:bldP spid="17419" grpId="0"/>
      <p:bldP spid="174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图片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762000"/>
            <a:ext cx="3657600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533284" y="2362200"/>
            <a:ext cx="845820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/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 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棱柱的有关概念和简单性质，认识棱柱的底面、侧面侧棱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  <a:p>
            <a:pPr marL="342900" indent="-342900"/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 </a:t>
            </a:r>
          </a:p>
          <a:p>
            <a:pPr marL="342900" indent="-342900"/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 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棱柱的侧面展开图和表面展开图，根据展开图想象所描述</a:t>
            </a:r>
          </a:p>
          <a:p>
            <a:pPr marL="342900" indent="-342900"/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 的实际物体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  <a:p>
            <a:pPr marL="342900" indent="-342900"/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 </a:t>
            </a:r>
          </a:p>
          <a:p>
            <a:pPr marL="342900" indent="-342900"/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 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画出简单的棱柱侧面展开图，计算棱柱的侧面积和表面积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  <a:p>
            <a:pPr marL="342900" indent="-342900"/>
            <a:endParaRPr lang="en-US" sz="24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 marL="342900" indent="-342900"/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 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理解棱柱的侧面展开图，体会空间图形和平面图形的相互</a:t>
            </a:r>
          </a:p>
          <a:p>
            <a:pPr marL="342900" indent="-342900"/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 转化</a:t>
            </a:r>
            <a:r>
              <a:rPr 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/>
          <p:cNvSpPr>
            <a:spLocks noChangeArrowheads="1" noChangeShapeType="1" noTextEdit="1"/>
          </p:cNvSpPr>
          <p:nvPr/>
        </p:nvSpPr>
        <p:spPr bwMode="auto">
          <a:xfrm>
            <a:off x="2209862" y="1371654"/>
            <a:ext cx="4381494" cy="29908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7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b="1" dirty="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再见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04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638969" y="2438425"/>
            <a:ext cx="7993063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B050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3200" b="1" dirty="0">
                <a:solidFill>
                  <a:srgbClr val="00B050"/>
                </a:solidFill>
                <a:latin typeface="宋体" panose="02010600030101010101" pitchFamily="2" charset="-122"/>
              </a:rPr>
              <a:t>知道棱柱的相关元素和结构特征；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B050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3200" b="1" dirty="0">
                <a:solidFill>
                  <a:srgbClr val="00B050"/>
                </a:solidFill>
                <a:latin typeface="宋体" panose="02010600030101010101" pitchFamily="2" charset="-122"/>
              </a:rPr>
              <a:t>知道棱柱的表示方法；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B050"/>
                </a:solidFill>
                <a:latin typeface="宋体" panose="02010600030101010101" pitchFamily="2" charset="-122"/>
              </a:rPr>
              <a:t>3.</a:t>
            </a:r>
            <a:r>
              <a:rPr lang="zh-CN" altLang="en-US" sz="3200" b="1" dirty="0">
                <a:solidFill>
                  <a:srgbClr val="00B050"/>
                </a:solidFill>
                <a:latin typeface="宋体" panose="02010600030101010101" pitchFamily="2" charset="-122"/>
              </a:rPr>
              <a:t>知道棱柱的侧面展开图是矩形；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B050"/>
                </a:solidFill>
                <a:latin typeface="宋体" panose="02010600030101010101" pitchFamily="2" charset="-122"/>
              </a:rPr>
              <a:t>4.</a:t>
            </a:r>
            <a:r>
              <a:rPr lang="zh-CN" altLang="en-US" sz="3200" b="1" dirty="0">
                <a:solidFill>
                  <a:srgbClr val="00B050"/>
                </a:solidFill>
                <a:latin typeface="宋体" panose="02010600030101010101" pitchFamily="2" charset="-122"/>
              </a:rPr>
              <a:t>能够利用侧面展开图解决简单问题</a:t>
            </a:r>
            <a:r>
              <a:rPr lang="en-US" sz="3200" b="1" dirty="0">
                <a:solidFill>
                  <a:srgbClr val="00B050"/>
                </a:solidFill>
                <a:latin typeface="宋体" panose="02010600030101010101" pitchFamily="2" charset="-122"/>
              </a:rPr>
              <a:t>.</a:t>
            </a:r>
          </a:p>
        </p:txBody>
      </p:sp>
      <p:pic>
        <p:nvPicPr>
          <p:cNvPr id="4099" name="Picture 4" descr="童趣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738" y="914466"/>
            <a:ext cx="3887788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33400" y="1295400"/>
            <a:ext cx="594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棱柱的分类</a:t>
            </a:r>
          </a:p>
        </p:txBody>
      </p:sp>
      <p:sp>
        <p:nvSpPr>
          <p:cNvPr id="5123" name="Rectangle 13"/>
          <p:cNvSpPr>
            <a:spLocks noChangeArrowheads="1"/>
          </p:cNvSpPr>
          <p:nvPr/>
        </p:nvSpPr>
        <p:spPr bwMode="auto">
          <a:xfrm>
            <a:off x="457200" y="1700213"/>
            <a:ext cx="8229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</a:rPr>
              <a:t>根据棱柱底面多边形的边数，棱柱的底面可以是三角形、四边形、五边形</a:t>
            </a:r>
            <a:r>
              <a:rPr lang="en-US" sz="2400" b="1" dirty="0">
                <a:latin typeface="宋体" panose="02010600030101010101" pitchFamily="2" charset="-122"/>
              </a:rPr>
              <a:t>……</a:t>
            </a:r>
          </a:p>
        </p:txBody>
      </p:sp>
      <p:sp>
        <p:nvSpPr>
          <p:cNvPr id="5124" name="Rectangle 15"/>
          <p:cNvSpPr>
            <a:spLocks noChangeArrowheads="1"/>
          </p:cNvSpPr>
          <p:nvPr/>
        </p:nvSpPr>
        <p:spPr bwMode="auto">
          <a:xfrm>
            <a:off x="457200" y="2667000"/>
            <a:ext cx="8964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宋体" panose="02010600030101010101" pitchFamily="2" charset="-122"/>
              </a:rPr>
              <a:t>把这样的棱柱分别叫做三棱柱、四棱柱、五棱柱</a:t>
            </a:r>
            <a:r>
              <a:rPr lang="en-US" sz="2400" b="1" dirty="0">
                <a:latin typeface="宋体" panose="02010600030101010101" pitchFamily="2" charset="-122"/>
              </a:rPr>
              <a:t>……</a:t>
            </a:r>
          </a:p>
        </p:txBody>
      </p:sp>
      <p:grpSp>
        <p:nvGrpSpPr>
          <p:cNvPr id="5125" name="Group 3"/>
          <p:cNvGrpSpPr>
            <a:grpSpLocks noChangeAspect="1"/>
          </p:cNvGrpSpPr>
          <p:nvPr/>
        </p:nvGrpSpPr>
        <p:grpSpPr bwMode="auto">
          <a:xfrm>
            <a:off x="1600200" y="3276600"/>
            <a:ext cx="5446713" cy="1663700"/>
            <a:chOff x="0" y="0"/>
            <a:chExt cx="3744" cy="1194"/>
          </a:xfrm>
        </p:grpSpPr>
        <p:graphicFrame>
          <p:nvGraphicFramePr>
            <p:cNvPr id="5126" name="Object 4"/>
            <p:cNvGraphicFramePr>
              <a:graphicFrameLocks noChangeAspect="1"/>
            </p:cNvGraphicFramePr>
            <p:nvPr/>
          </p:nvGraphicFramePr>
          <p:xfrm>
            <a:off x="0" y="0"/>
            <a:ext cx="1248" cy="11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8" r:id="rId3" imgW="2619375" imgH="2505075" progId="PBrush">
                    <p:embed/>
                  </p:oleObj>
                </mc:Choice>
                <mc:Fallback>
                  <p:oleObj r:id="rId3" imgW="2619375" imgH="2505075" progId="PBrush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9314" r="9961"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1248" cy="11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7" name="Object 5"/>
            <p:cNvGraphicFramePr>
              <a:graphicFrameLocks noChangeAspect="1"/>
            </p:cNvGraphicFramePr>
            <p:nvPr/>
          </p:nvGraphicFramePr>
          <p:xfrm>
            <a:off x="1296" y="0"/>
            <a:ext cx="1056" cy="11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9" r:id="rId5" imgW="2743200" imgH="2457450" progId="PBrush">
                    <p:embed/>
                  </p:oleObj>
                </mc:Choice>
                <mc:Fallback>
                  <p:oleObj r:id="rId5" imgW="2743200" imgH="2457450" progId="PBrush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10068" r="24707"/>
                        <a:stretch>
                          <a:fillRect/>
                        </a:stretch>
                      </p:blipFill>
                      <p:spPr bwMode="auto">
                        <a:xfrm>
                          <a:off x="1296" y="0"/>
                          <a:ext cx="1056" cy="11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8" name="Object 6"/>
            <p:cNvGraphicFramePr>
              <a:graphicFrameLocks noChangeAspect="1"/>
            </p:cNvGraphicFramePr>
            <p:nvPr/>
          </p:nvGraphicFramePr>
          <p:xfrm>
            <a:off x="2400" y="0"/>
            <a:ext cx="1344" cy="1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0" r:id="rId7" imgW="2438400" imgH="3124200" progId="PBrush">
                    <p:embed/>
                  </p:oleObj>
                </mc:Choice>
                <mc:Fallback>
                  <p:oleObj r:id="rId7" imgW="2438400" imgH="3124200" progId="PBrush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9435"/>
                        <a:stretch>
                          <a:fillRect/>
                        </a:stretch>
                      </p:blipFill>
                      <p:spPr bwMode="auto">
                        <a:xfrm>
                          <a:off x="2400" y="0"/>
                          <a:ext cx="1344" cy="11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29" name="Text Box 7"/>
          <p:cNvSpPr txBox="1">
            <a:spLocks noChangeArrowheads="1"/>
          </p:cNvSpPr>
          <p:nvPr/>
        </p:nvSpPr>
        <p:spPr bwMode="auto">
          <a:xfrm>
            <a:off x="1597025" y="5084763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三棱柱</a:t>
            </a:r>
          </a:p>
        </p:txBody>
      </p:sp>
      <p:sp>
        <p:nvSpPr>
          <p:cNvPr id="5130" name="Text Box 8"/>
          <p:cNvSpPr txBox="1">
            <a:spLocks noChangeArrowheads="1"/>
          </p:cNvSpPr>
          <p:nvPr/>
        </p:nvSpPr>
        <p:spPr bwMode="auto">
          <a:xfrm>
            <a:off x="3654425" y="5084763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四棱柱</a:t>
            </a:r>
          </a:p>
        </p:txBody>
      </p:sp>
      <p:sp>
        <p:nvSpPr>
          <p:cNvPr id="5131" name="Text Box 9"/>
          <p:cNvSpPr txBox="1">
            <a:spLocks noChangeArrowheads="1"/>
          </p:cNvSpPr>
          <p:nvPr/>
        </p:nvSpPr>
        <p:spPr bwMode="auto">
          <a:xfrm>
            <a:off x="5562600" y="51054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五棱柱</a:t>
            </a:r>
          </a:p>
        </p:txBody>
      </p:sp>
      <p:sp>
        <p:nvSpPr>
          <p:cNvPr id="5132" name="Text Box 13"/>
          <p:cNvSpPr txBox="1">
            <a:spLocks noChangeArrowheads="1"/>
          </p:cNvSpPr>
          <p:nvPr/>
        </p:nvSpPr>
        <p:spPr bwMode="auto">
          <a:xfrm>
            <a:off x="381000" y="5562600"/>
            <a:ext cx="8064500" cy="5286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棱柱的每个面都是多边形，棱柱是多面体</a:t>
            </a:r>
          </a:p>
        </p:txBody>
      </p:sp>
      <p:pic>
        <p:nvPicPr>
          <p:cNvPr id="5133" name="Picture 15" descr="图片2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33400" y="609600"/>
            <a:ext cx="34448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  <p:bldP spid="5124" grpId="0" autoUpdateAnimBg="0"/>
      <p:bldP spid="5129" grpId="0" autoUpdateAnimBg="0"/>
      <p:bldP spid="5130" grpId="0" autoUpdateAnimBg="0"/>
      <p:bldP spid="5131" grpId="0" autoUpdateAnimBg="0"/>
      <p:bldP spid="5132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609600" y="16764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按侧棱与底面是否垂直可分为：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323850" y="2303463"/>
            <a:ext cx="5775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（</a:t>
            </a:r>
            <a:r>
              <a:rPr lang="en-US" sz="2400" b="1" dirty="0">
                <a:latin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</a:rPr>
              <a:t>） 侧棱不垂直于底的棱柱叫做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斜棱柱</a:t>
            </a:r>
            <a:r>
              <a:rPr lang="en-US" sz="2400" b="1" dirty="0">
                <a:latin typeface="宋体" panose="02010600030101010101" pitchFamily="2" charset="-122"/>
              </a:rPr>
              <a:t>.</a:t>
            </a:r>
            <a:endParaRPr lang="en-US" sz="2400" dirty="0">
              <a:latin typeface="宋体" panose="02010600030101010101" pitchFamily="2" charset="-122"/>
            </a:endParaRPr>
          </a:p>
        </p:txBody>
      </p:sp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68538" y="2781300"/>
            <a:ext cx="1990725" cy="21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419130" y="5183188"/>
            <a:ext cx="5392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（</a:t>
            </a:r>
            <a:r>
              <a:rPr lang="en-US" sz="2400" b="1" dirty="0">
                <a:latin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</a:rPr>
              <a:t>）侧棱垂直于底的棱柱叫做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直棱柱</a:t>
            </a:r>
            <a:r>
              <a:rPr lang="en-US" sz="2400" b="1" dirty="0">
                <a:latin typeface="宋体" panose="02010600030101010101" pitchFamily="2" charset="-122"/>
              </a:rPr>
              <a:t>.</a:t>
            </a:r>
            <a:endParaRPr lang="en-US" sz="2400" dirty="0">
              <a:latin typeface="宋体" panose="02010600030101010101" pitchFamily="2" charset="-122"/>
            </a:endParaRPr>
          </a:p>
        </p:txBody>
      </p:sp>
      <p:pic>
        <p:nvPicPr>
          <p:cNvPr id="6150" name="Picture 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8625" y="2924175"/>
            <a:ext cx="1543050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1609725" y="3505200"/>
            <a:ext cx="549275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斜棱柱</a:t>
            </a:r>
          </a:p>
        </p:txBody>
      </p:sp>
      <p:sp>
        <p:nvSpPr>
          <p:cNvPr id="6152" name="Text Box 9"/>
          <p:cNvSpPr txBox="1">
            <a:spLocks noChangeArrowheads="1"/>
          </p:cNvSpPr>
          <p:nvPr/>
        </p:nvSpPr>
        <p:spPr bwMode="auto">
          <a:xfrm>
            <a:off x="7081838" y="3284538"/>
            <a:ext cx="549275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直棱柱</a:t>
            </a:r>
          </a:p>
        </p:txBody>
      </p:sp>
      <p:sp>
        <p:nvSpPr>
          <p:cNvPr id="6153" name="Text Box 10"/>
          <p:cNvSpPr txBox="1">
            <a:spLocks noChangeArrowheads="1"/>
          </p:cNvSpPr>
          <p:nvPr/>
        </p:nvSpPr>
        <p:spPr bwMode="auto">
          <a:xfrm>
            <a:off x="8215313" y="1066800"/>
            <a:ext cx="549275" cy="3875088"/>
          </a:xfrm>
          <a:prstGeom prst="rect">
            <a:avLst/>
          </a:prstGeom>
          <a:solidFill>
            <a:srgbClr val="89D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2400" b="1">
                <a:solidFill>
                  <a:srgbClr val="FF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我们只研究直棱柱</a:t>
            </a:r>
          </a:p>
        </p:txBody>
      </p:sp>
      <p:pic>
        <p:nvPicPr>
          <p:cNvPr id="6154" name="Picture 11" descr="图片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" y="685800"/>
            <a:ext cx="388620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autoUpdateAnimBg="0"/>
      <p:bldP spid="6149" grpId="0" autoUpdateAnimBg="0"/>
      <p:bldP spid="6151" grpId="0" autoUpdateAnimBg="0"/>
      <p:bldP spid="6152" grpId="0" autoUpdateAnimBg="0"/>
      <p:bldP spid="6153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33400" y="1371600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通常用表示底面各顶点的字母来表示棱柱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7171" name="Group 3"/>
          <p:cNvGrpSpPr/>
          <p:nvPr/>
        </p:nvGrpSpPr>
        <p:grpSpPr bwMode="auto">
          <a:xfrm>
            <a:off x="1390650" y="2984500"/>
            <a:ext cx="6762750" cy="3333750"/>
            <a:chOff x="0" y="0"/>
            <a:chExt cx="4704" cy="2580"/>
          </a:xfrm>
        </p:grpSpPr>
        <p:pic>
          <p:nvPicPr>
            <p:cNvPr id="7172" name="Picture 4" descr="未命名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0"/>
              <a:ext cx="4416" cy="2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3" name="Text Box 5"/>
            <p:cNvSpPr txBox="1">
              <a:spLocks noChangeArrowheads="1"/>
            </p:cNvSpPr>
            <p:nvPr/>
          </p:nvSpPr>
          <p:spPr bwMode="auto">
            <a:xfrm>
              <a:off x="3072" y="1920"/>
              <a:ext cx="192" cy="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EU-BX" pitchFamily="1" charset="-122"/>
                  <a:ea typeface="EU-BX" pitchFamily="1" charset="-122"/>
                </a:rPr>
                <a:t>B</a:t>
              </a:r>
            </a:p>
          </p:txBody>
        </p:sp>
        <p:sp>
          <p:nvSpPr>
            <p:cNvPr id="7174" name="Text Box 6"/>
            <p:cNvSpPr txBox="1">
              <a:spLocks noChangeArrowheads="1"/>
            </p:cNvSpPr>
            <p:nvPr/>
          </p:nvSpPr>
          <p:spPr bwMode="auto">
            <a:xfrm>
              <a:off x="3937" y="1920"/>
              <a:ext cx="383" cy="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EU-BX" pitchFamily="1" charset="-122"/>
                  <a:ea typeface="EU-BX" pitchFamily="1" charset="-122"/>
                </a:rPr>
                <a:t>C</a:t>
              </a:r>
            </a:p>
          </p:txBody>
        </p:sp>
        <p:sp>
          <p:nvSpPr>
            <p:cNvPr id="7175" name="Text Box 7"/>
            <p:cNvSpPr txBox="1">
              <a:spLocks noChangeArrowheads="1"/>
            </p:cNvSpPr>
            <p:nvPr/>
          </p:nvSpPr>
          <p:spPr bwMode="auto">
            <a:xfrm>
              <a:off x="4320" y="1679"/>
              <a:ext cx="384" cy="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EU-BX" pitchFamily="1" charset="-122"/>
                  <a:ea typeface="EU-BX" pitchFamily="1" charset="-122"/>
                </a:rPr>
                <a:t>D</a:t>
              </a:r>
            </a:p>
          </p:txBody>
        </p:sp>
        <p:grpSp>
          <p:nvGrpSpPr>
            <p:cNvPr id="7176" name="Group 8"/>
            <p:cNvGrpSpPr/>
            <p:nvPr/>
          </p:nvGrpSpPr>
          <p:grpSpPr bwMode="auto">
            <a:xfrm>
              <a:off x="0" y="96"/>
              <a:ext cx="4563" cy="2082"/>
              <a:chOff x="0" y="0"/>
              <a:chExt cx="4563" cy="2082"/>
            </a:xfrm>
          </p:grpSpPr>
          <p:sp>
            <p:nvSpPr>
              <p:cNvPr id="7177" name="Text Box 9"/>
              <p:cNvSpPr txBox="1">
                <a:spLocks noChangeArrowheads="1"/>
              </p:cNvSpPr>
              <p:nvPr/>
            </p:nvSpPr>
            <p:spPr bwMode="auto">
              <a:xfrm>
                <a:off x="96" y="1681"/>
                <a:ext cx="288" cy="3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latin typeface="EU-BX" pitchFamily="1" charset="-122"/>
                    <a:ea typeface="EU-BX" pitchFamily="1" charset="-122"/>
                  </a:rPr>
                  <a:t>A</a:t>
                </a:r>
              </a:p>
            </p:txBody>
          </p:sp>
          <p:sp>
            <p:nvSpPr>
              <p:cNvPr id="7178" name="Text Box 10"/>
              <p:cNvSpPr txBox="1">
                <a:spLocks noChangeArrowheads="1"/>
              </p:cNvSpPr>
              <p:nvPr/>
            </p:nvSpPr>
            <p:spPr bwMode="auto">
              <a:xfrm>
                <a:off x="1056" y="1728"/>
                <a:ext cx="288" cy="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latin typeface="EU-BX" pitchFamily="1" charset="-122"/>
                    <a:ea typeface="EU-BX" pitchFamily="1" charset="-122"/>
                  </a:rPr>
                  <a:t>B</a:t>
                </a:r>
              </a:p>
            </p:txBody>
          </p:sp>
          <p:sp>
            <p:nvSpPr>
              <p:cNvPr id="7179" name="Text Box 11"/>
              <p:cNvSpPr txBox="1">
                <a:spLocks noChangeArrowheads="1"/>
              </p:cNvSpPr>
              <p:nvPr/>
            </p:nvSpPr>
            <p:spPr bwMode="auto">
              <a:xfrm>
                <a:off x="1392" y="1344"/>
                <a:ext cx="384" cy="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latin typeface="EU-BX" pitchFamily="1" charset="-122"/>
                    <a:ea typeface="EU-BX" pitchFamily="1" charset="-122"/>
                  </a:rPr>
                  <a:t>C</a:t>
                </a:r>
              </a:p>
            </p:txBody>
          </p:sp>
          <p:sp>
            <p:nvSpPr>
              <p:cNvPr id="7180" name="Text Box 12"/>
              <p:cNvSpPr txBox="1">
                <a:spLocks noChangeArrowheads="1"/>
              </p:cNvSpPr>
              <p:nvPr/>
            </p:nvSpPr>
            <p:spPr bwMode="auto">
              <a:xfrm>
                <a:off x="624" y="1200"/>
                <a:ext cx="192" cy="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latin typeface="EU-BX" pitchFamily="1" charset="-122"/>
                    <a:ea typeface="EU-BX" pitchFamily="1" charset="-122"/>
                  </a:rPr>
                  <a:t>D</a:t>
                </a:r>
              </a:p>
            </p:txBody>
          </p:sp>
          <p:sp>
            <p:nvSpPr>
              <p:cNvPr id="7181" name="Rectangle 13"/>
              <p:cNvSpPr>
                <a:spLocks noChangeArrowheads="1"/>
              </p:cNvSpPr>
              <p:nvPr/>
            </p:nvSpPr>
            <p:spPr bwMode="auto">
              <a:xfrm>
                <a:off x="0" y="432"/>
                <a:ext cx="316" cy="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latin typeface="EU-BX" pitchFamily="1" charset="-122"/>
                    <a:ea typeface="EU-BX" pitchFamily="1" charset="-122"/>
                  </a:rPr>
                  <a:t>A</a:t>
                </a:r>
                <a:r>
                  <a:rPr lang="en-US" sz="2400" baseline="-25000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7182" name="Rectangle 14"/>
              <p:cNvSpPr>
                <a:spLocks noChangeArrowheads="1"/>
              </p:cNvSpPr>
              <p:nvPr/>
            </p:nvSpPr>
            <p:spPr bwMode="auto">
              <a:xfrm>
                <a:off x="1728" y="528"/>
                <a:ext cx="337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400">
                    <a:latin typeface="Times New Roman" panose="02020603050405020304" pitchFamily="18" charset="0"/>
                  </a:rPr>
                  <a:t>A</a:t>
                </a:r>
                <a:r>
                  <a:rPr lang="en-US" sz="2400" baseline="-25000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7183" name="Rectangle 15"/>
              <p:cNvSpPr>
                <a:spLocks noChangeArrowheads="1"/>
              </p:cNvSpPr>
              <p:nvPr/>
            </p:nvSpPr>
            <p:spPr bwMode="auto">
              <a:xfrm>
                <a:off x="2976" y="337"/>
                <a:ext cx="316" cy="3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latin typeface="EU-BX" pitchFamily="1" charset="-122"/>
                    <a:ea typeface="EU-BX" pitchFamily="1" charset="-122"/>
                  </a:rPr>
                  <a:t>A</a:t>
                </a:r>
                <a:r>
                  <a:rPr lang="en-US" sz="2400" baseline="-25000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7184" name="Rectangle 16"/>
              <p:cNvSpPr>
                <a:spLocks noChangeArrowheads="1"/>
              </p:cNvSpPr>
              <p:nvPr/>
            </p:nvSpPr>
            <p:spPr bwMode="auto">
              <a:xfrm>
                <a:off x="1104" y="480"/>
                <a:ext cx="340" cy="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latin typeface="Times New Roman" panose="02020603050405020304" pitchFamily="18" charset="0"/>
                  </a:rPr>
                  <a:t>B</a:t>
                </a:r>
                <a:r>
                  <a:rPr lang="en-US" sz="2400" baseline="-25000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7185" name="Rectangle 17"/>
              <p:cNvSpPr>
                <a:spLocks noChangeArrowheads="1"/>
              </p:cNvSpPr>
              <p:nvPr/>
            </p:nvSpPr>
            <p:spPr bwMode="auto">
              <a:xfrm>
                <a:off x="2833" y="672"/>
                <a:ext cx="340" cy="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latin typeface="Times New Roman" panose="02020603050405020304" pitchFamily="18" charset="0"/>
                  </a:rPr>
                  <a:t>B</a:t>
                </a:r>
                <a:r>
                  <a:rPr lang="en-US" sz="2400" baseline="-25000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7186" name="Rectangle 18"/>
              <p:cNvSpPr>
                <a:spLocks noChangeArrowheads="1"/>
              </p:cNvSpPr>
              <p:nvPr/>
            </p:nvSpPr>
            <p:spPr bwMode="auto">
              <a:xfrm>
                <a:off x="3216" y="672"/>
                <a:ext cx="327" cy="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latin typeface="EU-BX" pitchFamily="1" charset="-122"/>
                    <a:ea typeface="EU-BX" pitchFamily="1" charset="-122"/>
                  </a:rPr>
                  <a:t>B</a:t>
                </a:r>
                <a:r>
                  <a:rPr lang="en-US" sz="2400" baseline="-25000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7187" name="Rectangle 19"/>
              <p:cNvSpPr>
                <a:spLocks noChangeArrowheads="1"/>
              </p:cNvSpPr>
              <p:nvPr/>
            </p:nvSpPr>
            <p:spPr bwMode="auto">
              <a:xfrm>
                <a:off x="1392" y="48"/>
                <a:ext cx="327" cy="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latin typeface="EU-BX" pitchFamily="1" charset="-122"/>
                    <a:ea typeface="EU-BX" pitchFamily="1" charset="-122"/>
                  </a:rPr>
                  <a:t>C</a:t>
                </a:r>
                <a:r>
                  <a:rPr lang="en-US" sz="2400" baseline="-25000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7188" name="Rectangle 20"/>
              <p:cNvSpPr>
                <a:spLocks noChangeArrowheads="1"/>
              </p:cNvSpPr>
              <p:nvPr/>
            </p:nvSpPr>
            <p:spPr bwMode="auto">
              <a:xfrm>
                <a:off x="2544" y="190"/>
                <a:ext cx="327" cy="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latin typeface="EU-BX" pitchFamily="1" charset="-122"/>
                    <a:ea typeface="EU-BX" pitchFamily="1" charset="-122"/>
                  </a:rPr>
                  <a:t>C</a:t>
                </a:r>
                <a:r>
                  <a:rPr lang="en-US" sz="2400" baseline="-25000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7189" name="Rectangle 21"/>
              <p:cNvSpPr>
                <a:spLocks noChangeArrowheads="1"/>
              </p:cNvSpPr>
              <p:nvPr/>
            </p:nvSpPr>
            <p:spPr bwMode="auto">
              <a:xfrm>
                <a:off x="4032" y="720"/>
                <a:ext cx="327" cy="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latin typeface="EU-BX" pitchFamily="1" charset="-122"/>
                    <a:ea typeface="EU-BX" pitchFamily="1" charset="-122"/>
                  </a:rPr>
                  <a:t>C</a:t>
                </a:r>
                <a:r>
                  <a:rPr lang="en-US" sz="2400" baseline="-25000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7190" name="Rectangle 22"/>
              <p:cNvSpPr>
                <a:spLocks noChangeArrowheads="1"/>
              </p:cNvSpPr>
              <p:nvPr/>
            </p:nvSpPr>
            <p:spPr bwMode="auto">
              <a:xfrm>
                <a:off x="529" y="0"/>
                <a:ext cx="339" cy="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latin typeface="EU-BX" pitchFamily="1" charset="-122"/>
                    <a:ea typeface="EU-BX" pitchFamily="1" charset="-122"/>
                  </a:rPr>
                  <a:t>D</a:t>
                </a:r>
                <a:r>
                  <a:rPr lang="en-US" sz="2400" baseline="-25000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7191" name="Rectangle 23"/>
              <p:cNvSpPr>
                <a:spLocks noChangeArrowheads="1"/>
              </p:cNvSpPr>
              <p:nvPr/>
            </p:nvSpPr>
            <p:spPr bwMode="auto">
              <a:xfrm>
                <a:off x="4224" y="384"/>
                <a:ext cx="339" cy="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latin typeface="EU-BX" pitchFamily="1" charset="-122"/>
                    <a:ea typeface="EU-BX" pitchFamily="1" charset="-122"/>
                  </a:rPr>
                  <a:t>D</a:t>
                </a:r>
                <a:r>
                  <a:rPr lang="en-US" sz="2400" baseline="-25000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7192" name="Rectangle 24"/>
              <p:cNvSpPr>
                <a:spLocks noChangeArrowheads="1"/>
              </p:cNvSpPr>
              <p:nvPr/>
            </p:nvSpPr>
            <p:spPr bwMode="auto">
              <a:xfrm>
                <a:off x="3696" y="191"/>
                <a:ext cx="380" cy="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latin typeface="Times New Roman" panose="02020603050405020304" pitchFamily="18" charset="0"/>
                  </a:rPr>
                  <a:t> </a:t>
                </a:r>
                <a:r>
                  <a:rPr lang="en-US" sz="2400">
                    <a:latin typeface="EU-BX" pitchFamily="1" charset="-122"/>
                    <a:ea typeface="EU-BX" pitchFamily="1" charset="-122"/>
                  </a:rPr>
                  <a:t>E</a:t>
                </a:r>
                <a:r>
                  <a:rPr lang="en-US" sz="2400" baseline="-25000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7193" name="Text Box 25"/>
              <p:cNvSpPr txBox="1">
                <a:spLocks noChangeArrowheads="1"/>
              </p:cNvSpPr>
              <p:nvPr/>
            </p:nvSpPr>
            <p:spPr bwMode="auto">
              <a:xfrm>
                <a:off x="1440" y="1728"/>
                <a:ext cx="288" cy="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latin typeface="EU-BX" pitchFamily="1" charset="-122"/>
                    <a:ea typeface="EU-BX" pitchFamily="1" charset="-122"/>
                  </a:rPr>
                  <a:t>A</a:t>
                </a:r>
              </a:p>
            </p:txBody>
          </p:sp>
          <p:sp>
            <p:nvSpPr>
              <p:cNvPr id="7194" name="Text Box 26"/>
              <p:cNvSpPr txBox="1">
                <a:spLocks noChangeArrowheads="1"/>
              </p:cNvSpPr>
              <p:nvPr/>
            </p:nvSpPr>
            <p:spPr bwMode="auto">
              <a:xfrm>
                <a:off x="2496" y="1681"/>
                <a:ext cx="385" cy="3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latin typeface="EU-BX" pitchFamily="1" charset="-122"/>
                    <a:ea typeface="EU-BX" pitchFamily="1" charset="-122"/>
                  </a:rPr>
                  <a:t>B</a:t>
                </a:r>
              </a:p>
            </p:txBody>
          </p:sp>
          <p:sp>
            <p:nvSpPr>
              <p:cNvPr id="7195" name="Text Box 27"/>
              <p:cNvSpPr txBox="1">
                <a:spLocks noChangeArrowheads="1"/>
              </p:cNvSpPr>
              <p:nvPr/>
            </p:nvSpPr>
            <p:spPr bwMode="auto">
              <a:xfrm>
                <a:off x="2065" y="1296"/>
                <a:ext cx="431" cy="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latin typeface="EU-BX" pitchFamily="1" charset="-122"/>
                    <a:ea typeface="EU-BX" pitchFamily="1" charset="-122"/>
                  </a:rPr>
                  <a:t>C</a:t>
                </a:r>
              </a:p>
            </p:txBody>
          </p:sp>
          <p:sp>
            <p:nvSpPr>
              <p:cNvPr id="7196" name="Text Box 28"/>
              <p:cNvSpPr txBox="1">
                <a:spLocks noChangeArrowheads="1"/>
              </p:cNvSpPr>
              <p:nvPr/>
            </p:nvSpPr>
            <p:spPr bwMode="auto">
              <a:xfrm>
                <a:off x="2928" y="1488"/>
                <a:ext cx="240" cy="3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latin typeface="EU-BX" pitchFamily="1" charset="-122"/>
                    <a:ea typeface="EU-BX" pitchFamily="1" charset="-122"/>
                  </a:rPr>
                  <a:t>A</a:t>
                </a:r>
              </a:p>
            </p:txBody>
          </p:sp>
          <p:sp>
            <p:nvSpPr>
              <p:cNvPr id="7197" name="Text Box 29"/>
              <p:cNvSpPr txBox="1">
                <a:spLocks noChangeArrowheads="1"/>
              </p:cNvSpPr>
              <p:nvPr/>
            </p:nvSpPr>
            <p:spPr bwMode="auto">
              <a:xfrm>
                <a:off x="3696" y="1200"/>
                <a:ext cx="336" cy="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latin typeface="Times New Roman" panose="02020603050405020304" pitchFamily="18" charset="0"/>
                  </a:rPr>
                  <a:t>E</a:t>
                </a:r>
              </a:p>
            </p:txBody>
          </p:sp>
        </p:grpSp>
      </p:grpSp>
      <p:graphicFrame>
        <p:nvGraphicFramePr>
          <p:cNvPr id="7198" name="Object 30"/>
          <p:cNvGraphicFramePr>
            <a:graphicFrameLocks noChangeAspect="1"/>
          </p:cNvGraphicFramePr>
          <p:nvPr/>
        </p:nvGraphicFramePr>
        <p:xfrm>
          <a:off x="4421188" y="338137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r:id="rId5" imgW="114300" imgH="215900" progId="">
                  <p:embed/>
                </p:oleObj>
              </mc:Choice>
              <mc:Fallback>
                <p:oleObj r:id="rId5" imgW="114300" imgH="215900" progId="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188" y="3381375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9" name="Rectangle 32"/>
          <p:cNvSpPr>
            <a:spLocks noChangeArrowheads="1"/>
          </p:cNvSpPr>
          <p:nvPr/>
        </p:nvSpPr>
        <p:spPr bwMode="auto">
          <a:xfrm>
            <a:off x="457200" y="1981200"/>
            <a:ext cx="5672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</a:rPr>
              <a:t>棱柱</a:t>
            </a:r>
            <a:r>
              <a:rPr lang="en-US" sz="2400" b="1" dirty="0">
                <a:solidFill>
                  <a:srgbClr val="FF0000"/>
                </a:solidFill>
                <a:latin typeface="EU-BX" pitchFamily="1" charset="-122"/>
                <a:ea typeface="EU-BX" pitchFamily="1" charset="-122"/>
              </a:rPr>
              <a:t>ABCD</a:t>
            </a:r>
            <a:r>
              <a:rPr lang="en-US" sz="2400" b="1" dirty="0">
                <a:solidFill>
                  <a:srgbClr val="FF0000"/>
                </a:solidFill>
              </a:rPr>
              <a:t>- </a:t>
            </a:r>
            <a:r>
              <a:rPr lang="en-US" sz="2400" b="1" dirty="0">
                <a:solidFill>
                  <a:srgbClr val="FF0000"/>
                </a:solidFill>
                <a:latin typeface="EU-BX" pitchFamily="1" charset="-122"/>
                <a:ea typeface="EU-BX" pitchFamily="1" charset="-122"/>
              </a:rPr>
              <a:t>A</a:t>
            </a:r>
            <a:r>
              <a:rPr lang="en-US" sz="2400" b="1" baseline="-25000" dirty="0">
                <a:solidFill>
                  <a:srgbClr val="FF0000"/>
                </a:solidFill>
              </a:rPr>
              <a:t>1</a:t>
            </a:r>
            <a:r>
              <a:rPr lang="en-US" sz="2400" b="1" dirty="0">
                <a:solidFill>
                  <a:srgbClr val="FF0000"/>
                </a:solidFill>
                <a:latin typeface="EU-BX" pitchFamily="1" charset="-122"/>
                <a:ea typeface="EU-BX" pitchFamily="1" charset="-122"/>
              </a:rPr>
              <a:t>B</a:t>
            </a:r>
            <a:r>
              <a:rPr lang="en-US" sz="2400" b="1" baseline="-25000" dirty="0">
                <a:solidFill>
                  <a:srgbClr val="FF0000"/>
                </a:solidFill>
              </a:rPr>
              <a:t>1</a:t>
            </a:r>
            <a:r>
              <a:rPr lang="en-US" sz="2400" b="1" dirty="0">
                <a:solidFill>
                  <a:srgbClr val="FF0000"/>
                </a:solidFill>
                <a:latin typeface="EU-BX" pitchFamily="1" charset="-122"/>
                <a:ea typeface="EU-BX" pitchFamily="1" charset="-122"/>
              </a:rPr>
              <a:t>C</a:t>
            </a:r>
            <a:r>
              <a:rPr lang="en-US" sz="2400" b="1" baseline="-25000" dirty="0">
                <a:solidFill>
                  <a:srgbClr val="FF0000"/>
                </a:solidFill>
              </a:rPr>
              <a:t>1</a:t>
            </a:r>
            <a:r>
              <a:rPr lang="en-US" sz="2400" b="1" dirty="0">
                <a:solidFill>
                  <a:srgbClr val="FF0000"/>
                </a:solidFill>
                <a:latin typeface="EU-BX" pitchFamily="1" charset="-122"/>
                <a:ea typeface="EU-BX" pitchFamily="1" charset="-122"/>
              </a:rPr>
              <a:t>D</a:t>
            </a:r>
            <a:r>
              <a:rPr lang="en-US" sz="2400" b="1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200" name="Line 33"/>
          <p:cNvSpPr>
            <a:spLocks noChangeShapeType="1"/>
          </p:cNvSpPr>
          <p:nvPr/>
        </p:nvSpPr>
        <p:spPr bwMode="auto">
          <a:xfrm flipH="1" flipV="1">
            <a:off x="2466975" y="2552700"/>
            <a:ext cx="360363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201" name="Text Box 35"/>
          <p:cNvSpPr txBox="1">
            <a:spLocks noChangeArrowheads="1"/>
          </p:cNvSpPr>
          <p:nvPr/>
        </p:nvSpPr>
        <p:spPr bwMode="auto">
          <a:xfrm>
            <a:off x="533400" y="790575"/>
            <a:ext cx="2328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/>
              <a:t>棱柱的表示方法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0" y="1981200"/>
            <a:ext cx="339407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195" name="Group 4"/>
          <p:cNvGrpSpPr/>
          <p:nvPr/>
        </p:nvGrpSpPr>
        <p:grpSpPr bwMode="auto">
          <a:xfrm>
            <a:off x="3962400" y="2262562"/>
            <a:ext cx="4648200" cy="3122238"/>
            <a:chOff x="0" y="87"/>
            <a:chExt cx="2858" cy="1324"/>
          </a:xfrm>
        </p:grpSpPr>
        <p:sp>
          <p:nvSpPr>
            <p:cNvPr id="8196" name="Text Box 5"/>
            <p:cNvSpPr txBox="1">
              <a:spLocks noChangeArrowheads="1"/>
            </p:cNvSpPr>
            <p:nvPr/>
          </p:nvSpPr>
          <p:spPr bwMode="auto">
            <a:xfrm>
              <a:off x="0" y="87"/>
              <a:ext cx="2858" cy="1308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sz="2800" b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endParaRPr>
            </a:p>
            <a:p>
              <a:pPr eaLnBrk="1" hangingPunct="1">
                <a:spcBef>
                  <a:spcPct val="50000"/>
                </a:spcBef>
              </a:pPr>
              <a:endParaRPr lang="en-US" sz="2800" b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endParaRPr>
            </a:p>
            <a:p>
              <a:pPr eaLnBrk="1" hangingPunct="1">
                <a:spcBef>
                  <a:spcPct val="50000"/>
                </a:spcBef>
              </a:pPr>
              <a:endParaRPr lang="en-US" sz="2800" b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endParaRPr>
            </a:p>
            <a:p>
              <a:pPr eaLnBrk="1" hangingPunct="1">
                <a:spcBef>
                  <a:spcPct val="50000"/>
                </a:spcBef>
              </a:pPr>
              <a:endParaRPr lang="en-US" sz="2800" b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endParaRPr>
            </a:p>
            <a:p>
              <a:pPr eaLnBrk="1" hangingPunct="1">
                <a:spcBef>
                  <a:spcPct val="50000"/>
                </a:spcBef>
              </a:pPr>
              <a:endParaRPr lang="en-US" sz="2800" b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endParaRPr>
            </a:p>
          </p:txBody>
        </p:sp>
        <p:sp>
          <p:nvSpPr>
            <p:cNvPr id="8197" name="Rectangle 61"/>
            <p:cNvSpPr>
              <a:spLocks noChangeArrowheads="1"/>
            </p:cNvSpPr>
            <p:nvPr/>
          </p:nvSpPr>
          <p:spPr bwMode="auto">
            <a:xfrm>
              <a:off x="123" y="210"/>
              <a:ext cx="1243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 dirty="0">
                  <a:solidFill>
                    <a:srgbClr val="FF0066"/>
                  </a:solidFill>
                </a:rPr>
                <a:t>底面</a:t>
              </a:r>
            </a:p>
          </p:txBody>
        </p:sp>
        <p:sp>
          <p:nvSpPr>
            <p:cNvPr id="8198" name="Rectangle 63"/>
            <p:cNvSpPr>
              <a:spLocks noChangeArrowheads="1"/>
            </p:cNvSpPr>
            <p:nvPr/>
          </p:nvSpPr>
          <p:spPr bwMode="auto">
            <a:xfrm>
              <a:off x="123" y="839"/>
              <a:ext cx="552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>
                  <a:solidFill>
                    <a:srgbClr val="FF0066"/>
                  </a:solidFill>
                </a:rPr>
                <a:t>侧棱</a:t>
              </a:r>
            </a:p>
          </p:txBody>
        </p:sp>
        <p:sp>
          <p:nvSpPr>
            <p:cNvPr id="8199" name="Text Box 64"/>
            <p:cNvSpPr txBox="1">
              <a:spLocks noChangeArrowheads="1"/>
            </p:cNvSpPr>
            <p:nvPr/>
          </p:nvSpPr>
          <p:spPr bwMode="auto">
            <a:xfrm>
              <a:off x="123" y="542"/>
              <a:ext cx="571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rgbClr val="FF0066"/>
                  </a:solidFill>
                </a:rPr>
                <a:t>侧面</a:t>
              </a:r>
            </a:p>
          </p:txBody>
        </p:sp>
        <p:sp>
          <p:nvSpPr>
            <p:cNvPr id="8200" name="Text Box 65"/>
            <p:cNvSpPr txBox="1">
              <a:spLocks noChangeArrowheads="1"/>
            </p:cNvSpPr>
            <p:nvPr/>
          </p:nvSpPr>
          <p:spPr bwMode="auto">
            <a:xfrm>
              <a:off x="968" y="210"/>
              <a:ext cx="1541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sz="2800" b="1">
                  <a:solidFill>
                    <a:srgbClr val="FF0066"/>
                  </a:solidFill>
                </a:rPr>
                <a:t> </a:t>
              </a:r>
              <a:r>
                <a:rPr lang="zh-CN" altLang="en-US" sz="2800" b="1">
                  <a:solidFill>
                    <a:srgbClr val="FF0066"/>
                  </a:solidFill>
                </a:rPr>
                <a:t>平行且全等</a:t>
              </a:r>
            </a:p>
          </p:txBody>
        </p:sp>
        <p:sp>
          <p:nvSpPr>
            <p:cNvPr id="8201" name="Text Box 67"/>
            <p:cNvSpPr txBox="1">
              <a:spLocks noChangeArrowheads="1"/>
            </p:cNvSpPr>
            <p:nvPr/>
          </p:nvSpPr>
          <p:spPr bwMode="auto">
            <a:xfrm>
              <a:off x="1018" y="839"/>
              <a:ext cx="1591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rgbClr val="FF0066"/>
                  </a:solidFill>
                </a:rPr>
                <a:t>平行且相等</a:t>
              </a:r>
            </a:p>
          </p:txBody>
        </p:sp>
        <p:sp>
          <p:nvSpPr>
            <p:cNvPr id="8202" name="Text Box 68"/>
            <p:cNvSpPr txBox="1">
              <a:spLocks noChangeArrowheads="1"/>
            </p:cNvSpPr>
            <p:nvPr/>
          </p:nvSpPr>
          <p:spPr bwMode="auto">
            <a:xfrm>
              <a:off x="969" y="542"/>
              <a:ext cx="1391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sz="2800" b="1">
                  <a:solidFill>
                    <a:srgbClr val="FF0066"/>
                  </a:solidFill>
                </a:rPr>
                <a:t> </a:t>
              </a:r>
              <a:r>
                <a:rPr lang="zh-CN" altLang="en-US" sz="2800" b="1">
                  <a:solidFill>
                    <a:srgbClr val="FF0066"/>
                  </a:solidFill>
                </a:rPr>
                <a:t>矩形</a:t>
              </a:r>
            </a:p>
          </p:txBody>
        </p:sp>
        <p:sp>
          <p:nvSpPr>
            <p:cNvPr id="8203" name="Text Box 12"/>
            <p:cNvSpPr txBox="1">
              <a:spLocks noChangeArrowheads="1"/>
            </p:cNvSpPr>
            <p:nvPr/>
          </p:nvSpPr>
          <p:spPr bwMode="auto">
            <a:xfrm>
              <a:off x="123" y="1191"/>
              <a:ext cx="2735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800" b="1">
                  <a:solidFill>
                    <a:srgbClr val="FF0066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侧面（棱）数 </a:t>
              </a:r>
              <a:r>
                <a:rPr lang="en-US" sz="2800" b="1">
                  <a:solidFill>
                    <a:srgbClr val="FF0066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= </a:t>
              </a:r>
              <a:r>
                <a:rPr lang="zh-CN" altLang="en-US" sz="2800" b="1">
                  <a:solidFill>
                    <a:srgbClr val="FF0066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底面边数</a:t>
              </a:r>
            </a:p>
          </p:txBody>
        </p:sp>
      </p:grpSp>
      <p:sp>
        <p:nvSpPr>
          <p:cNvPr id="8204" name="Text Box 13"/>
          <p:cNvSpPr txBox="1">
            <a:spLocks noChangeArrowheads="1"/>
          </p:cNvSpPr>
          <p:nvPr/>
        </p:nvSpPr>
        <p:spPr bwMode="auto">
          <a:xfrm>
            <a:off x="2362200" y="990600"/>
            <a:ext cx="472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棱柱的相关元素和特征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4"/>
          <p:cNvGrpSpPr/>
          <p:nvPr/>
        </p:nvGrpSpPr>
        <p:grpSpPr bwMode="auto">
          <a:xfrm>
            <a:off x="5292725" y="765175"/>
            <a:ext cx="2160588" cy="3103563"/>
            <a:chOff x="0" y="0"/>
            <a:chExt cx="1270" cy="1637"/>
          </a:xfrm>
        </p:grpSpPr>
        <p:sp>
          <p:nvSpPr>
            <p:cNvPr id="9219" name="Rectangle 5"/>
            <p:cNvSpPr>
              <a:spLocks noChangeArrowheads="1"/>
            </p:cNvSpPr>
            <p:nvPr/>
          </p:nvSpPr>
          <p:spPr bwMode="auto">
            <a:xfrm>
              <a:off x="0" y="339"/>
              <a:ext cx="1270" cy="74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0" name="AutoShape 6"/>
            <p:cNvSpPr>
              <a:spLocks noChangeArrowheads="1"/>
            </p:cNvSpPr>
            <p:nvPr/>
          </p:nvSpPr>
          <p:spPr bwMode="auto">
            <a:xfrm>
              <a:off x="403" y="0"/>
              <a:ext cx="483" cy="34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1" name="Line 7"/>
            <p:cNvSpPr>
              <a:spLocks noChangeShapeType="1"/>
            </p:cNvSpPr>
            <p:nvPr/>
          </p:nvSpPr>
          <p:spPr bwMode="auto">
            <a:xfrm>
              <a:off x="400" y="347"/>
              <a:ext cx="15" cy="77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2" name="AutoShape 8"/>
            <p:cNvSpPr>
              <a:spLocks noChangeArrowheads="1"/>
            </p:cNvSpPr>
            <p:nvPr/>
          </p:nvSpPr>
          <p:spPr bwMode="auto">
            <a:xfrm flipV="1">
              <a:off x="411" y="1094"/>
              <a:ext cx="483" cy="29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3" name="Text Box 9"/>
            <p:cNvSpPr txBox="1">
              <a:spLocks noChangeArrowheads="1"/>
            </p:cNvSpPr>
            <p:nvPr/>
          </p:nvSpPr>
          <p:spPr bwMode="auto">
            <a:xfrm>
              <a:off x="453" y="1444"/>
              <a:ext cx="408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zh-CN" altLang="en-US" b="1"/>
                <a:t>甲</a:t>
              </a:r>
            </a:p>
          </p:txBody>
        </p:sp>
        <p:sp>
          <p:nvSpPr>
            <p:cNvPr id="9224" name="Line 10"/>
            <p:cNvSpPr>
              <a:spLocks noChangeShapeType="1"/>
            </p:cNvSpPr>
            <p:nvPr/>
          </p:nvSpPr>
          <p:spPr bwMode="auto">
            <a:xfrm>
              <a:off x="878" y="331"/>
              <a:ext cx="15" cy="77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9225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268413"/>
            <a:ext cx="1262062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42988" y="3716338"/>
            <a:ext cx="1223962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7" name="Group 13"/>
          <p:cNvGrpSpPr/>
          <p:nvPr/>
        </p:nvGrpSpPr>
        <p:grpSpPr bwMode="auto">
          <a:xfrm>
            <a:off x="4572000" y="3644900"/>
            <a:ext cx="2971800" cy="2667000"/>
            <a:chOff x="0" y="0"/>
            <a:chExt cx="818" cy="1044"/>
          </a:xfrm>
        </p:grpSpPr>
        <p:sp>
          <p:nvSpPr>
            <p:cNvPr id="9228" name="Rectangle 14"/>
            <p:cNvSpPr>
              <a:spLocks noChangeArrowheads="1"/>
            </p:cNvSpPr>
            <p:nvPr/>
          </p:nvSpPr>
          <p:spPr bwMode="auto">
            <a:xfrm>
              <a:off x="0" y="137"/>
              <a:ext cx="272" cy="781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29" name="Rectangle 15"/>
            <p:cNvSpPr>
              <a:spLocks noChangeArrowheads="1"/>
            </p:cNvSpPr>
            <p:nvPr/>
          </p:nvSpPr>
          <p:spPr bwMode="auto">
            <a:xfrm>
              <a:off x="0" y="0"/>
              <a:ext cx="272" cy="137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30" name="Rectangle 16"/>
            <p:cNvSpPr>
              <a:spLocks noChangeArrowheads="1"/>
            </p:cNvSpPr>
            <p:nvPr/>
          </p:nvSpPr>
          <p:spPr bwMode="auto">
            <a:xfrm>
              <a:off x="409" y="908"/>
              <a:ext cx="272" cy="136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31" name="Rectangle 17"/>
            <p:cNvSpPr>
              <a:spLocks noChangeArrowheads="1"/>
            </p:cNvSpPr>
            <p:nvPr/>
          </p:nvSpPr>
          <p:spPr bwMode="auto">
            <a:xfrm>
              <a:off x="409" y="137"/>
              <a:ext cx="272" cy="781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32" name="Rectangle 18"/>
            <p:cNvSpPr>
              <a:spLocks noChangeArrowheads="1"/>
            </p:cNvSpPr>
            <p:nvPr/>
          </p:nvSpPr>
          <p:spPr bwMode="auto">
            <a:xfrm>
              <a:off x="272" y="137"/>
              <a:ext cx="137" cy="781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33" name="Rectangle 19"/>
            <p:cNvSpPr>
              <a:spLocks noChangeArrowheads="1"/>
            </p:cNvSpPr>
            <p:nvPr/>
          </p:nvSpPr>
          <p:spPr bwMode="auto">
            <a:xfrm>
              <a:off x="681" y="137"/>
              <a:ext cx="137" cy="781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9234" name="Group 20"/>
          <p:cNvGrpSpPr/>
          <p:nvPr/>
        </p:nvGrpSpPr>
        <p:grpSpPr bwMode="auto">
          <a:xfrm>
            <a:off x="2555875" y="4437063"/>
            <a:ext cx="1943100" cy="1150937"/>
            <a:chOff x="0" y="0"/>
            <a:chExt cx="1224" cy="725"/>
          </a:xfrm>
        </p:grpSpPr>
        <p:sp>
          <p:nvSpPr>
            <p:cNvPr id="9235" name="AutoShape 21"/>
            <p:cNvSpPr>
              <a:spLocks noChangeArrowheads="1"/>
            </p:cNvSpPr>
            <p:nvPr/>
          </p:nvSpPr>
          <p:spPr bwMode="auto">
            <a:xfrm>
              <a:off x="0" y="0"/>
              <a:ext cx="1224" cy="725"/>
            </a:xfrm>
            <a:prstGeom prst="rightArrow">
              <a:avLst>
                <a:gd name="adj1" fmla="val 55315"/>
                <a:gd name="adj2" fmla="val 4220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36" name="Text Box 22"/>
            <p:cNvSpPr txBox="1">
              <a:spLocks noChangeArrowheads="1"/>
            </p:cNvSpPr>
            <p:nvPr/>
          </p:nvSpPr>
          <p:spPr bwMode="auto">
            <a:xfrm>
              <a:off x="181" y="227"/>
              <a:ext cx="567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>
                  <a:solidFill>
                    <a:srgbClr val="000000"/>
                  </a:solidFill>
                </a:rPr>
                <a:t>展开</a:t>
              </a:r>
            </a:p>
          </p:txBody>
        </p:sp>
      </p:grpSp>
      <p:grpSp>
        <p:nvGrpSpPr>
          <p:cNvPr id="9237" name="Group 23"/>
          <p:cNvGrpSpPr/>
          <p:nvPr/>
        </p:nvGrpSpPr>
        <p:grpSpPr bwMode="auto">
          <a:xfrm>
            <a:off x="2916238" y="1700213"/>
            <a:ext cx="1943100" cy="1150937"/>
            <a:chOff x="0" y="0"/>
            <a:chExt cx="1224" cy="725"/>
          </a:xfrm>
        </p:grpSpPr>
        <p:sp>
          <p:nvSpPr>
            <p:cNvPr id="9238" name="AutoShape 24"/>
            <p:cNvSpPr>
              <a:spLocks noChangeArrowheads="1"/>
            </p:cNvSpPr>
            <p:nvPr/>
          </p:nvSpPr>
          <p:spPr bwMode="auto">
            <a:xfrm>
              <a:off x="0" y="0"/>
              <a:ext cx="1224" cy="725"/>
            </a:xfrm>
            <a:prstGeom prst="rightArrow">
              <a:avLst>
                <a:gd name="adj1" fmla="val 55315"/>
                <a:gd name="adj2" fmla="val 4220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39" name="Text Box 25"/>
            <p:cNvSpPr txBox="1">
              <a:spLocks noChangeArrowheads="1"/>
            </p:cNvSpPr>
            <p:nvPr/>
          </p:nvSpPr>
          <p:spPr bwMode="auto">
            <a:xfrm>
              <a:off x="181" y="227"/>
              <a:ext cx="567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>
                  <a:solidFill>
                    <a:srgbClr val="000000"/>
                  </a:solidFill>
                </a:rPr>
                <a:t>展开</a:t>
              </a:r>
            </a:p>
          </p:txBody>
        </p:sp>
      </p:grpSp>
      <p:sp>
        <p:nvSpPr>
          <p:cNvPr id="9240" name="Text Box 26"/>
          <p:cNvSpPr txBox="1">
            <a:spLocks noChangeArrowheads="1"/>
          </p:cNvSpPr>
          <p:nvPr/>
        </p:nvSpPr>
        <p:spPr bwMode="auto">
          <a:xfrm>
            <a:off x="1447800" y="661988"/>
            <a:ext cx="30416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棱柱的侧面展开图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8" y="1270000"/>
            <a:ext cx="1485900" cy="137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463" y="477838"/>
            <a:ext cx="3810000" cy="296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44" name="Group 4"/>
          <p:cNvGrpSpPr/>
          <p:nvPr/>
        </p:nvGrpSpPr>
        <p:grpSpPr bwMode="auto">
          <a:xfrm>
            <a:off x="2339975" y="1412875"/>
            <a:ext cx="1943100" cy="1150938"/>
            <a:chOff x="0" y="0"/>
            <a:chExt cx="1224" cy="725"/>
          </a:xfrm>
        </p:grpSpPr>
        <p:sp>
          <p:nvSpPr>
            <p:cNvPr id="10245" name="AutoShape 5"/>
            <p:cNvSpPr>
              <a:spLocks noChangeArrowheads="1"/>
            </p:cNvSpPr>
            <p:nvPr/>
          </p:nvSpPr>
          <p:spPr bwMode="auto">
            <a:xfrm>
              <a:off x="0" y="0"/>
              <a:ext cx="1224" cy="725"/>
            </a:xfrm>
            <a:prstGeom prst="rightArrow">
              <a:avLst>
                <a:gd name="adj1" fmla="val 55315"/>
                <a:gd name="adj2" fmla="val 4220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46" name="Text Box 6"/>
            <p:cNvSpPr txBox="1">
              <a:spLocks noChangeArrowheads="1"/>
            </p:cNvSpPr>
            <p:nvPr/>
          </p:nvSpPr>
          <p:spPr bwMode="auto">
            <a:xfrm>
              <a:off x="181" y="227"/>
              <a:ext cx="567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>
                  <a:solidFill>
                    <a:srgbClr val="000000"/>
                  </a:solidFill>
                </a:rPr>
                <a:t>展开</a:t>
              </a:r>
            </a:p>
          </p:txBody>
        </p:sp>
      </p:grp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900113" y="2708275"/>
            <a:ext cx="21605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pitchFamily="18" charset="0"/>
                <a:sym typeface="Wingdings" panose="05000000000000000000" pitchFamily="2" charset="2"/>
              </a:rPr>
              <a:t>五棱柱</a:t>
            </a:r>
          </a:p>
        </p:txBody>
      </p:sp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00113" y="3429000"/>
            <a:ext cx="1181100" cy="223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03800" y="3716338"/>
            <a:ext cx="271303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50" name="Group 10"/>
          <p:cNvGrpSpPr/>
          <p:nvPr/>
        </p:nvGrpSpPr>
        <p:grpSpPr bwMode="auto">
          <a:xfrm>
            <a:off x="2484438" y="4005263"/>
            <a:ext cx="1943100" cy="1150937"/>
            <a:chOff x="0" y="0"/>
            <a:chExt cx="1224" cy="725"/>
          </a:xfrm>
        </p:grpSpPr>
        <p:sp>
          <p:nvSpPr>
            <p:cNvPr id="10251" name="AutoShape 11"/>
            <p:cNvSpPr>
              <a:spLocks noChangeArrowheads="1"/>
            </p:cNvSpPr>
            <p:nvPr/>
          </p:nvSpPr>
          <p:spPr bwMode="auto">
            <a:xfrm>
              <a:off x="0" y="0"/>
              <a:ext cx="1224" cy="725"/>
            </a:xfrm>
            <a:prstGeom prst="rightArrow">
              <a:avLst>
                <a:gd name="adj1" fmla="val 55315"/>
                <a:gd name="adj2" fmla="val 4220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2" name="Text Box 12"/>
            <p:cNvSpPr txBox="1">
              <a:spLocks noChangeArrowheads="1"/>
            </p:cNvSpPr>
            <p:nvPr/>
          </p:nvSpPr>
          <p:spPr bwMode="auto">
            <a:xfrm>
              <a:off x="181" y="227"/>
              <a:ext cx="567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>
                  <a:solidFill>
                    <a:srgbClr val="000000"/>
                  </a:solidFill>
                </a:rPr>
                <a:t>展开</a:t>
              </a:r>
            </a:p>
          </p:txBody>
        </p:sp>
      </p:grp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827088" y="5805488"/>
            <a:ext cx="21605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pitchFamily="18" charset="0"/>
                <a:sym typeface="Wingdings" panose="05000000000000000000" pitchFamily="2" charset="2"/>
              </a:rPr>
              <a:t>六棱柱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 descr="知识归纳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" y="838200"/>
            <a:ext cx="2449513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7"/>
          <p:cNvSpPr>
            <a:spLocks noChangeArrowheads="1"/>
          </p:cNvSpPr>
          <p:nvPr/>
        </p:nvSpPr>
        <p:spPr bwMode="auto">
          <a:xfrm>
            <a:off x="533400" y="2514600"/>
            <a:ext cx="8153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00B050"/>
                </a:solidFill>
                <a:latin typeface="宋体" panose="02010600030101010101" pitchFamily="2" charset="-122"/>
              </a:rPr>
              <a:t>棱柱的侧面展开图是一个矩形，矩形的宽等于棱柱的侧棱长，矩形的长等于棱柱的周长</a:t>
            </a:r>
            <a:r>
              <a:rPr lang="en-US" sz="3200" b="1" dirty="0" smtClean="0">
                <a:solidFill>
                  <a:srgbClr val="00B050"/>
                </a:solidFill>
                <a:latin typeface="宋体" panose="02010600030101010101" pitchFamily="2" charset="-122"/>
              </a:rPr>
              <a:t>.</a:t>
            </a:r>
            <a:endParaRPr lang="en-US" sz="3200" b="1" dirty="0">
              <a:solidFill>
                <a:srgbClr val="00B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2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2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571</Words>
  <Application>Microsoft Office PowerPoint</Application>
  <PresentationFormat>全屏显示(4:3)</PresentationFormat>
  <Paragraphs>123</Paragraphs>
  <Slides>17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EU-BX</vt:lpstr>
      <vt:lpstr>方正正大黑简体</vt:lpstr>
      <vt:lpstr>黑体</vt:lpstr>
      <vt:lpstr>隶书</vt:lpstr>
      <vt:lpstr>宋体</vt:lpstr>
      <vt:lpstr>微软雅黑</vt:lpstr>
      <vt:lpstr>Arial</vt:lpstr>
      <vt:lpstr>Times New Roman</vt:lpstr>
      <vt:lpstr>Wingdings</vt:lpstr>
      <vt:lpstr>WWW.2PPT.COM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2022-01-04T03:33:04Z</dcterms:created>
  <dcterms:modified xsi:type="dcterms:W3CDTF">2023-01-16T21:51:50Z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DF4169DAE28B4006A70AA5645D02F213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