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310" r:id="rId4"/>
    <p:sldId id="312" r:id="rId5"/>
    <p:sldId id="314" r:id="rId6"/>
    <p:sldId id="545" r:id="rId7"/>
    <p:sldId id="540" r:id="rId8"/>
    <p:sldId id="541" r:id="rId9"/>
    <p:sldId id="542" r:id="rId10"/>
    <p:sldId id="544" r:id="rId11"/>
    <p:sldId id="546" r:id="rId12"/>
    <p:sldId id="543" r:id="rId13"/>
    <p:sldId id="517" r:id="rId14"/>
    <p:sldId id="588" r:id="rId15"/>
    <p:sldId id="591" r:id="rId16"/>
    <p:sldId id="593" r:id="rId17"/>
    <p:sldId id="600" r:id="rId18"/>
    <p:sldId id="594" r:id="rId19"/>
    <p:sldId id="596" r:id="rId20"/>
    <p:sldId id="603" r:id="rId21"/>
    <p:sldId id="606" r:id="rId22"/>
    <p:sldId id="607" r:id="rId23"/>
    <p:sldId id="608" r:id="rId24"/>
    <p:sldId id="609" r:id="rId25"/>
    <p:sldId id="261" r:id="rId26"/>
  </p:sldIdLst>
  <p:sldSz cx="12192000" cy="6858000"/>
  <p:notesSz cx="6858000" cy="9144000"/>
  <p:embeddedFontLst>
    <p:embeddedFont>
      <p:font typeface="微软雅黑" panose="020B0503020204020204" pitchFamily="34" charset="-122"/>
      <p:regular r:id="rId28"/>
      <p:bold r:id="rId29"/>
    </p:embeddedFont>
    <p:embeddedFont>
      <p:font typeface="等线" panose="02010600030101010101" pitchFamily="2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>
        <p:scale>
          <a:sx n="66" d="100"/>
          <a:sy n="66" d="100"/>
        </p:scale>
        <p:origin x="238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627B700-B9FA-45AD-ACAF-782D6252973B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45245FB-03DC-461E-AEAF-78A83438474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381992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4001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84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271" y="-132470"/>
            <a:ext cx="239486" cy="1259456"/>
          </a:xfrm>
          <a:prstGeom prst="rect">
            <a:avLst/>
          </a:prstGeom>
          <a:solidFill>
            <a:srgbClr val="84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slide" Target="slide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7" Type="http://schemas.openxmlformats.org/officeDocument/2006/relationships/image" Target="../media/image6.png"/><Relationship Id="rId2" Type="http://schemas.microsoft.com/office/2007/relationships/media" Target="../media/media4.mp4"/><Relationship Id="rId1" Type="http://schemas.openxmlformats.org/officeDocument/2006/relationships/tags" Target="../tags/tag3.xml"/><Relationship Id="rId6" Type="http://schemas.openxmlformats.org/officeDocument/2006/relationships/slide" Target="slide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H="1">
            <a:off x="871936" y="1462313"/>
            <a:ext cx="7433735" cy="37509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空心弧 5"/>
          <p:cNvSpPr/>
          <p:nvPr/>
        </p:nvSpPr>
        <p:spPr>
          <a:xfrm rot="11621069">
            <a:off x="4618551" y="-5635055"/>
            <a:ext cx="7549553" cy="7549553"/>
          </a:xfrm>
          <a:prstGeom prst="blockArc">
            <a:avLst>
              <a:gd name="adj1" fmla="val 10800000"/>
              <a:gd name="adj2" fmla="val 20609865"/>
              <a:gd name="adj3" fmla="val 1778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61654" y="1462313"/>
            <a:ext cx="2677659" cy="3933372"/>
          </a:xfrm>
          <a:prstGeom prst="rect">
            <a:avLst/>
          </a:prstGeom>
          <a:solidFill>
            <a:srgbClr val="84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9576285" y="3305890"/>
            <a:ext cx="4113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语文精品课件 二年级下册</a:t>
            </a:r>
          </a:p>
        </p:txBody>
      </p:sp>
      <p:sp>
        <p:nvSpPr>
          <p:cNvPr id="9" name="空心弧 8"/>
          <p:cNvSpPr/>
          <p:nvPr/>
        </p:nvSpPr>
        <p:spPr>
          <a:xfrm rot="3879494">
            <a:off x="-2677233" y="4718117"/>
            <a:ext cx="3326924" cy="3326924"/>
          </a:xfrm>
          <a:prstGeom prst="blockArc">
            <a:avLst>
              <a:gd name="adj1" fmla="val 10800000"/>
              <a:gd name="adj2" fmla="val 2023149"/>
              <a:gd name="adj3" fmla="val 328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771" y="-132470"/>
            <a:ext cx="239486" cy="1259456"/>
          </a:xfrm>
          <a:prstGeom prst="rect">
            <a:avLst/>
          </a:prstGeom>
          <a:solidFill>
            <a:srgbClr val="84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5021026" y="5758498"/>
            <a:ext cx="488950" cy="415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438356" y="5625148"/>
            <a:ext cx="0" cy="6826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438356" y="2143125"/>
            <a:ext cx="0" cy="2597658"/>
          </a:xfrm>
          <a:prstGeom prst="line">
            <a:avLst/>
          </a:prstGeom>
          <a:ln>
            <a:solidFill>
              <a:srgbClr val="84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 flipH="1">
            <a:off x="1565458" y="2050038"/>
            <a:ext cx="4031873" cy="2668840"/>
            <a:chOff x="7226878" y="2188973"/>
            <a:chExt cx="4031873" cy="2668840"/>
          </a:xfrm>
        </p:grpSpPr>
        <p:sp>
          <p:nvSpPr>
            <p:cNvPr id="16" name="AutoShape2"/>
            <p:cNvSpPr/>
            <p:nvPr/>
          </p:nvSpPr>
          <p:spPr>
            <a:xfrm flipH="1">
              <a:off x="7226878" y="2755643"/>
              <a:ext cx="4031873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500" dirty="0">
                  <a:solidFill>
                    <a:srgbClr val="84001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古诗两首</a:t>
              </a:r>
            </a:p>
          </p:txBody>
        </p:sp>
        <p:sp>
          <p:nvSpPr>
            <p:cNvPr id="17" name="AutoShape3"/>
            <p:cNvSpPr/>
            <p:nvPr/>
          </p:nvSpPr>
          <p:spPr>
            <a:xfrm flipH="1">
              <a:off x="7366080" y="4043043"/>
              <a:ext cx="3753458" cy="369332"/>
            </a:xfrm>
            <a:prstGeom prst="rect">
              <a:avLst/>
            </a:prstGeom>
            <a:solidFill>
              <a:srgbClr val="84001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09600" dist="152400" dir="13500000" sx="55000" sy="55000" algn="b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/>
                <a:ea typeface="思源黑体 CN Bold" panose="020B0800000000000000"/>
                <a:cs typeface="+mn-ea"/>
              </a:endParaRPr>
            </a:p>
          </p:txBody>
        </p:sp>
        <p:sp>
          <p:nvSpPr>
            <p:cNvPr id="18" name="AutoShape4"/>
            <p:cNvSpPr/>
            <p:nvPr/>
          </p:nvSpPr>
          <p:spPr>
            <a:xfrm flipH="1">
              <a:off x="7366079" y="4089210"/>
              <a:ext cx="37534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</a:t>
              </a:r>
            </a:p>
          </p:txBody>
        </p:sp>
        <p:sp>
          <p:nvSpPr>
            <p:cNvPr id="19" name="Text box1"/>
            <p:cNvSpPr txBox="1"/>
            <p:nvPr/>
          </p:nvSpPr>
          <p:spPr>
            <a:xfrm flipH="1">
              <a:off x="7366087" y="4596203"/>
              <a:ext cx="3753444" cy="261610"/>
            </a:xfrm>
            <a:prstGeom prst="rect">
              <a:avLst/>
            </a:prstGeom>
            <a:noFill/>
            <a:ln>
              <a:solidFill>
                <a:srgbClr val="840019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1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    </a:t>
              </a:r>
              <a:r>
                <a:rPr lang="en-US" altLang="zh-CN" sz="11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|   </a:t>
              </a:r>
              <a:r>
                <a:rPr lang="zh-CN" altLang="en-US" sz="11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1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lang="zh-CN" altLang="en-US" sz="1100" dirty="0">
                <a:solidFill>
                  <a:prstClr val="black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0" name="AutoShape2"/>
            <p:cNvSpPr/>
            <p:nvPr/>
          </p:nvSpPr>
          <p:spPr>
            <a:xfrm flipH="1">
              <a:off x="7366079" y="2188973"/>
              <a:ext cx="37534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 </a:t>
              </a: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6.1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21" name="图片 20" descr="图片包含 桌子, 风景, 树, 灯光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5310"/>
          <a:stretch>
            <a:fillRect/>
          </a:stretch>
        </p:blipFill>
        <p:spPr>
          <a:xfrm>
            <a:off x="6351983" y="0"/>
            <a:ext cx="4572000" cy="68580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hán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4601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0275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包含   含义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这个制度中包含着几个新条款。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“人”的撇、捺舒展，“口”略扁。</a:t>
            </a:r>
          </a:p>
        </p:txBody>
      </p:sp>
      <p:graphicFrame>
        <p:nvGraphicFramePr>
          <p:cNvPr id="23" name="Group 47"/>
          <p:cNvGraphicFramePr>
            <a:graphicFrameLocks noGrp="1"/>
          </p:cNvGraphicFramePr>
          <p:nvPr/>
        </p:nvGraphicFramePr>
        <p:xfrm>
          <a:off x="9318640" y="21905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矩形 27">
            <a:hlinkClick r:id="" action="ppaction://noaction"/>
          </p:cNvPr>
          <p:cNvSpPr/>
          <p:nvPr/>
        </p:nvSpPr>
        <p:spPr>
          <a:xfrm>
            <a:off x="9324086" y="21884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含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3680" y="2345055"/>
            <a:ext cx="2875915" cy="2755900"/>
          </a:xfrm>
          <a:prstGeom prst="rect">
            <a:avLst/>
          </a:prstGeom>
        </p:spPr>
      </p:pic>
      <p:sp>
        <p:nvSpPr>
          <p:cNvPr id="4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67957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lǐng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山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山岭   秦岭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这是一座险峻的山岭。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“山”作偏旁时竖折要斜，“令”起笔于竖中线上，第六笔点在横中线上。</a:t>
            </a: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9264030" y="232194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>
            <a:hlinkClick r:id="" action="ppaction://noaction"/>
          </p:cNvPr>
          <p:cNvSpPr/>
          <p:nvPr/>
        </p:nvSpPr>
        <p:spPr>
          <a:xfrm>
            <a:off x="9274496" y="233137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岭</a:t>
            </a:r>
          </a:p>
        </p:txBody>
      </p:sp>
      <p:pic>
        <p:nvPicPr>
          <p:cNvPr id="25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5427" y="2331375"/>
            <a:ext cx="2954020" cy="294386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39319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wú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东吴   吴国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东吴是三国时期孙权建立的国家。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上窄下宽，“口”写在上半格，略扁。最后两笔撇捺舒展。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吴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0170" y="2286000"/>
            <a:ext cx="3084195" cy="292989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249670" y="2486858"/>
            <a:ext cx="4456430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杨万里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廷秀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诚斋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南宋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杰出诗人，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与尤袤、范成大、陆游合称“中兴四大家”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，亦作“南宋四大家”。一生作诗两万多首。有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《诚斋集》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行世。 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090930" y="1327150"/>
            <a:ext cx="4385310" cy="4682609"/>
            <a:chOff x="5070" y="1007"/>
            <a:chExt cx="6059" cy="6953"/>
          </a:xfrm>
        </p:grpSpPr>
        <p:pic>
          <p:nvPicPr>
            <p:cNvPr id="48" name="图片 47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0" y="1007"/>
              <a:ext cx="6059" cy="6952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5195" y="2729"/>
              <a:ext cx="5808" cy="52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晓出净慈寺送林子方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[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宋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]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杨万里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毕竟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/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西湖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||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六月中，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风光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/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不与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||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四时同。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接天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/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莲叶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||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无穷碧，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映日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/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荷花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||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别样红。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4" name="矩形 1"/>
          <p:cNvSpPr/>
          <p:nvPr/>
        </p:nvSpPr>
        <p:spPr>
          <a:xfrm>
            <a:off x="1394460" y="2607858"/>
            <a:ext cx="65512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毕竟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西湖六月中，风光不与四时同。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46650" y="1714500"/>
            <a:ext cx="4319905" cy="510181"/>
          </a:xfrm>
          <a:prstGeom prst="wedgeRoundRectCallout">
            <a:avLst>
              <a:gd name="adj1" fmla="val -14493"/>
              <a:gd name="adj2" fmla="val 92905"/>
              <a:gd name="adj3" fmla="val 16667"/>
            </a:avLst>
          </a:prstGeom>
          <a:solidFill>
            <a:schemeClr val="bg1"/>
          </a:solidFill>
          <a:ln>
            <a:solidFill>
              <a:srgbClr val="840019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四时：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在这里泛指其他时节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800860" y="3541763"/>
            <a:ext cx="5248275" cy="1255805"/>
          </a:xfrm>
          <a:prstGeom prst="wedgeRoundRectCallout">
            <a:avLst>
              <a:gd name="adj1" fmla="val -40042"/>
              <a:gd name="adj2" fmla="val -68674"/>
              <a:gd name="adj3" fmla="val 16667"/>
            </a:avLst>
          </a:prstGeom>
          <a:solidFill>
            <a:schemeClr val="bg1"/>
          </a:solidFill>
          <a:ln w="28575">
            <a:solidFill>
              <a:srgbClr val="840019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毕竟：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终于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、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到底的意思，突出了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六月西湖风光，非同一般的独特性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7" name="椭圆 46"/>
          <p:cNvSpPr/>
          <p:nvPr/>
        </p:nvSpPr>
        <p:spPr>
          <a:xfrm>
            <a:off x="6068060" y="2564678"/>
            <a:ext cx="667385" cy="575945"/>
          </a:xfrm>
          <a:prstGeom prst="ellipse">
            <a:avLst/>
          </a:prstGeom>
          <a:noFill/>
          <a:ln w="38100">
            <a:solidFill>
              <a:srgbClr val="84001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750060" y="5281295"/>
            <a:ext cx="810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诗意：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到底是六月的西湖，风光不与其他时节相同。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ldLvl="0" animBg="1"/>
      <p:bldP spid="46" grpId="0" bldLvl="0" animBg="1"/>
      <p:bldP spid="47" grpId="0" bldLvl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2884170" y="2605405"/>
            <a:ext cx="720090" cy="720090"/>
          </a:xfrm>
          <a:prstGeom prst="cloudCallout">
            <a:avLst/>
          </a:prstGeom>
          <a:noFill/>
          <a:ln>
            <a:solidFill>
              <a:srgbClr val="84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403985" y="2605405"/>
            <a:ext cx="832485" cy="647700"/>
          </a:xfrm>
          <a:prstGeom prst="wedgeRoundRectCallout">
            <a:avLst>
              <a:gd name="adj1" fmla="val 23110"/>
              <a:gd name="adj2" fmla="val -81372"/>
              <a:gd name="adj3" fmla="val 16667"/>
            </a:avLst>
          </a:prstGeom>
          <a:noFill/>
          <a:ln>
            <a:solidFill>
              <a:srgbClr val="84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03985" y="1661795"/>
            <a:ext cx="7784465" cy="5865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接天：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既写出莲叶的一碧万顷，又渲染了天地的壮阔。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3985" y="2520950"/>
            <a:ext cx="2698175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接天莲叶无穷碧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60182" y="2562243"/>
            <a:ext cx="3629660" cy="588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无穷：表现了绿的远阔。</a:t>
            </a: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缺角矩形 48"/>
          <p:cNvSpPr/>
          <p:nvPr/>
        </p:nvSpPr>
        <p:spPr>
          <a:xfrm>
            <a:off x="3570605" y="3817472"/>
            <a:ext cx="504190" cy="1584325"/>
          </a:xfrm>
          <a:prstGeom prst="plaque">
            <a:avLst/>
          </a:prstGeom>
          <a:noFill/>
          <a:ln>
            <a:solidFill>
              <a:srgbClr val="84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90770" y="4930099"/>
            <a:ext cx="4167505" cy="645160"/>
            <a:chOff x="8714" y="5606"/>
            <a:chExt cx="6563" cy="1016"/>
          </a:xfrm>
          <a:noFill/>
        </p:grpSpPr>
        <p:sp>
          <p:nvSpPr>
            <p:cNvPr id="51" name="云形标注 2"/>
            <p:cNvSpPr/>
            <p:nvPr/>
          </p:nvSpPr>
          <p:spPr>
            <a:xfrm>
              <a:off x="8714" y="5715"/>
              <a:ext cx="6236" cy="907"/>
            </a:xfrm>
            <a:prstGeom prst="cloudCallout">
              <a:avLst>
                <a:gd name="adj1" fmla="val -64416"/>
                <a:gd name="adj2" fmla="val -88809"/>
              </a:avLst>
            </a:prstGeom>
            <a:grpFill/>
            <a:ln>
              <a:solidFill>
                <a:srgbClr val="840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8714" y="5606"/>
              <a:ext cx="6563" cy="9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别样：强调了红的明丽。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1403985" y="3625702"/>
            <a:ext cx="3057247" cy="1685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接天莲叶无穷碧，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映日荷花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别样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红。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4801870" y="3472667"/>
            <a:ext cx="4765040" cy="1135054"/>
          </a:xfrm>
          <a:prstGeom prst="borderCallout1">
            <a:avLst>
              <a:gd name="adj1" fmla="val 20021"/>
              <a:gd name="adj2" fmla="val -306"/>
              <a:gd name="adj3" fmla="val 87023"/>
              <a:gd name="adj4" fmla="val -15578"/>
            </a:avLst>
          </a:prstGeom>
          <a:noFill/>
          <a:ln w="38100">
            <a:solidFill>
              <a:srgbClr val="8400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红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突出色彩，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对比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强烈，碧荷红莲。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/>
      <p:bldP spid="10" grpId="0"/>
      <p:bldP spid="49" grpId="0" bldLvl="0" animBg="1"/>
      <p:bldP spid="8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4600" y="2165576"/>
            <a:ext cx="9702799" cy="967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这两句诗对仗工整，具体描绘西湖六月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毕竟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不同的风景：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满湖的莲叶清新碧绿，一望无垠，一直铺到水天相接的地方，荷花在朝阳的映衬下显得更加红艳。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62685" y="1255236"/>
            <a:ext cx="6381115" cy="1008544"/>
            <a:chOff x="3375" y="1952"/>
            <a:chExt cx="12882" cy="2018"/>
          </a:xfrm>
        </p:grpSpPr>
        <p:pic>
          <p:nvPicPr>
            <p:cNvPr id="8" name="图片 7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5" y="1952"/>
              <a:ext cx="12882" cy="2018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3375" y="2723"/>
              <a:ext cx="9414" cy="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接天莲叶无穷碧，映日荷花别样红。</a:t>
              </a:r>
            </a:p>
          </p:txBody>
        </p:sp>
      </p:grp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348740" y="3257331"/>
            <a:ext cx="9344660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我们平时写关于风景的文章，都是先描写景物再表明自己的观点。这首诗是这样的吗？作者这样安排有什么好处？</a:t>
            </a:r>
          </a:p>
        </p:txBody>
      </p:sp>
      <p:sp>
        <p:nvSpPr>
          <p:cNvPr id="50" name="圆角矩形 2"/>
          <p:cNvSpPr/>
          <p:nvPr/>
        </p:nvSpPr>
        <p:spPr>
          <a:xfrm>
            <a:off x="4522470" y="4885332"/>
            <a:ext cx="1369695" cy="664210"/>
          </a:xfrm>
          <a:prstGeom prst="roundRect">
            <a:avLst/>
          </a:prstGeom>
          <a:noFill/>
          <a:ln>
            <a:solidFill>
              <a:srgbClr val="84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议论</a:t>
            </a:r>
          </a:p>
        </p:txBody>
      </p:sp>
      <p:sp>
        <p:nvSpPr>
          <p:cNvPr id="51" name="圆角矩形 1"/>
          <p:cNvSpPr/>
          <p:nvPr/>
        </p:nvSpPr>
        <p:spPr>
          <a:xfrm>
            <a:off x="9665970" y="4878347"/>
            <a:ext cx="1369695" cy="678180"/>
          </a:xfrm>
          <a:prstGeom prst="roundRect">
            <a:avLst/>
          </a:prstGeom>
          <a:noFill/>
          <a:ln>
            <a:solidFill>
              <a:srgbClr val="84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写景</a:t>
            </a:r>
          </a:p>
        </p:txBody>
      </p:sp>
      <p:sp>
        <p:nvSpPr>
          <p:cNvPr id="80" name="圆角矩形 8"/>
          <p:cNvSpPr/>
          <p:nvPr/>
        </p:nvSpPr>
        <p:spPr>
          <a:xfrm>
            <a:off x="1348740" y="4695238"/>
            <a:ext cx="2760980" cy="1044399"/>
          </a:xfrm>
          <a:prstGeom prst="roundRect">
            <a:avLst/>
          </a:prstGeom>
          <a:noFill/>
          <a:ln>
            <a:solidFill>
              <a:srgbClr val="840019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毕竟西湖六月中，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风光不与四时同。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6492240" y="4695238"/>
            <a:ext cx="2792730" cy="1044399"/>
          </a:xfrm>
          <a:prstGeom prst="roundRect">
            <a:avLst/>
          </a:prstGeom>
          <a:noFill/>
          <a:ln>
            <a:solidFill>
              <a:srgbClr val="840019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接天莲叶无穷碧，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映日荷花别样红。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2" name="圆角矩形 7"/>
          <p:cNvSpPr/>
          <p:nvPr/>
        </p:nvSpPr>
        <p:spPr>
          <a:xfrm>
            <a:off x="5682615" y="3877211"/>
            <a:ext cx="2626995" cy="674158"/>
          </a:xfrm>
          <a:prstGeom prst="roundRect">
            <a:avLst/>
          </a:prstGeom>
          <a:noFill/>
          <a:ln>
            <a:solidFill>
              <a:srgbClr val="84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凸显景色美丽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bldLvl="0" animBg="1"/>
      <p:bldP spid="51" grpId="0" bldLvl="0" animBg="1"/>
      <p:bldP spid="80" grpId="0" bldLvl="0" animBg="1"/>
      <p:bldP spid="81" grpId="0" bldLvl="0" animBg="1"/>
      <p:bldP spid="8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3030" y="2139323"/>
            <a:ext cx="3571875" cy="33093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绝  句</a:t>
            </a:r>
            <a:endParaRPr lang="en-US" altLang="zh-CN" sz="2400" spc="45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［唐］ 杜 甫</a:t>
            </a:r>
            <a:endParaRPr kumimoji="0" lang="en-US" altLang="zh-CN" sz="2400" b="0" i="0" u="none" strike="noStrike" kern="1200" cap="none" spc="4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两个</a:t>
            </a:r>
            <a:r>
              <a:rPr kumimoji="0" lang="en-US" altLang="zh-CN" sz="2400" b="0" i="0" u="none" strike="noStrike" kern="1200" cap="none" spc="4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黄</a:t>
            </a:r>
            <a:r>
              <a:rPr kumimoji="0" lang="en-US" altLang="zh-CN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鹂</a:t>
            </a:r>
            <a:r>
              <a:rPr kumimoji="0" lang="en-US" altLang="zh-CN" sz="2400" b="0" i="0" u="none" strike="noStrike" kern="1200" cap="none" spc="4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鸣翠柳，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一行</a:t>
            </a:r>
            <a:r>
              <a:rPr kumimoji="0" lang="en-US" altLang="zh-CN" sz="2400" b="0" i="0" u="none" strike="noStrike" kern="1200" cap="none" spc="4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白鹭</a:t>
            </a:r>
            <a:r>
              <a:rPr kumimoji="0" lang="en-US" altLang="zh-CN" sz="2400" b="0" i="0" u="none" strike="noStrike" kern="1200" cap="none" spc="4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上青天。</a:t>
            </a:r>
            <a:endParaRPr kumimoji="0" lang="zh-CN" altLang="en-US" sz="2400" b="0" i="0" u="none" strike="noStrike" kern="1200" cap="none" spc="4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窗含</a:t>
            </a:r>
            <a:r>
              <a:rPr kumimoji="0" lang="en-US" altLang="zh-CN" sz="2400" b="0" i="0" u="none" strike="noStrike" kern="1200" cap="none" spc="4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西岭</a:t>
            </a:r>
            <a:r>
              <a:rPr kumimoji="0" lang="en-US" altLang="zh-CN" sz="2400" b="0" i="0" u="none" strike="noStrike" kern="1200" cap="none" spc="4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千秋雪，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门泊</a:t>
            </a:r>
            <a:r>
              <a:rPr kumimoji="0" lang="en-US" altLang="zh-CN" sz="2400" b="0" i="0" u="none" strike="noStrike" kern="1200" cap="none" spc="4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东吴</a:t>
            </a:r>
            <a:r>
              <a:rPr kumimoji="0" lang="en-US" altLang="zh-CN" sz="2400" b="0" i="0" u="none" strike="noStrike" kern="1200" cap="none" spc="4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kumimoji="0" lang="zh-CN" altLang="en-US" sz="2400" b="0" i="0" u="none" strike="noStrike" kern="1200" cap="none" spc="4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万里船。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4945" y="2270301"/>
            <a:ext cx="5597525" cy="1044399"/>
          </a:xfrm>
          <a:prstGeom prst="roundRect">
            <a:avLst/>
          </a:prstGeom>
          <a:noFill/>
          <a:ln>
            <a:solidFill>
              <a:srgbClr val="840019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绝句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是一种古诗的体裁，一首四句，每句五个字的叫五言绝句，每句七个字的叫七言绝句。</a:t>
            </a: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274945" y="3905603"/>
            <a:ext cx="5597525" cy="1428724"/>
          </a:xfrm>
          <a:prstGeom prst="rect">
            <a:avLst/>
          </a:prstGeom>
          <a:noFill/>
          <a:ln>
            <a:solidFill>
              <a:srgbClr val="840019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杜甫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子美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代著名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现实主义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诗人。与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李白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合称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李杜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。主要作品有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春夜喜雨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春望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绝句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等，著有《杜工部集》。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泪滴形 23"/>
          <p:cNvSpPr/>
          <p:nvPr/>
        </p:nvSpPr>
        <p:spPr>
          <a:xfrm>
            <a:off x="3123565" y="2138892"/>
            <a:ext cx="432435" cy="575945"/>
          </a:xfrm>
          <a:prstGeom prst="teardrop">
            <a:avLst/>
          </a:prstGeom>
          <a:noFill/>
          <a:ln>
            <a:solidFill>
              <a:srgbClr val="84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7270" y="2028402"/>
            <a:ext cx="4083050" cy="1308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两 个 黄 鹂 鸣 翠 柳，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 行 白 鹭 上 青 天。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32045" y="2263352"/>
            <a:ext cx="1865630" cy="663747"/>
          </a:xfrm>
          <a:prstGeom prst="wedgeEllipseCallout">
            <a:avLst>
              <a:gd name="adj1" fmla="val -63410"/>
              <a:gd name="adj2" fmla="val 44926"/>
            </a:avLst>
          </a:prstGeom>
          <a:noFill/>
          <a:ln>
            <a:solidFill>
              <a:srgbClr val="8400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对仗句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7270" y="2028402"/>
            <a:ext cx="4083050" cy="1308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两 个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鹂 鸣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柳，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 行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白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鹭 上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青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天。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51914" y="3498216"/>
            <a:ext cx="7731760" cy="559160"/>
          </a:xfrm>
          <a:prstGeom prst="wedgeRoundRectCallout">
            <a:avLst>
              <a:gd name="adj1" fmla="val -35534"/>
              <a:gd name="adj2" fmla="val -77670"/>
              <a:gd name="adj3" fmla="val 16667"/>
            </a:avLst>
          </a:prstGeom>
          <a:noFill/>
          <a:ln w="38100">
            <a:solidFill>
              <a:srgbClr val="8400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黄、翠、白、青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四个写颜色的词语，黄翠互衬，白青相映。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51914" y="1388777"/>
            <a:ext cx="7995285" cy="559160"/>
          </a:xfrm>
          <a:prstGeom prst="wedgeRoundRectCallout">
            <a:avLst>
              <a:gd name="adj1" fmla="val -24807"/>
              <a:gd name="adj2" fmla="val 82900"/>
              <a:gd name="adj3" fmla="val 16667"/>
            </a:avLst>
          </a:prstGeom>
          <a:noFill/>
          <a:ln w="38100">
            <a:solidFill>
              <a:srgbClr val="8400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鸣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字让人感受到黄鹂歌声的婉转动听，传达出欢快愉悦的心情。</a:t>
            </a:r>
          </a:p>
        </p:txBody>
      </p:sp>
      <p:sp>
        <p:nvSpPr>
          <p:cNvPr id="4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351914" y="4925752"/>
            <a:ext cx="9862185" cy="1135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诗意：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两只黄鹂在翠绿的柳树梢上欢乐地歌唱，一行白鹭在晴朗的天空中自由飞翔。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115060" y="4339181"/>
            <a:ext cx="6936105" cy="5865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一行白鹭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将视线从近处引向蓝天，引向高处。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6" grpId="0" bldLvl="0" animBg="1"/>
      <p:bldP spid="8" grpId="0"/>
      <p:bldP spid="9" grpId="0" bldLvl="0" animBg="1"/>
      <p:bldP spid="25" grpId="0" bldLvl="0" animBg="1"/>
      <p:bldP spid="50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8550" y="2151651"/>
            <a:ext cx="10237470" cy="16960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黄鹂”“翠柳”“白鹭”“青天”两两相对，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在蓝蓝的天空下，白鹭展翅飞行，黄鹂在绿柳丛中鸣叫，四种景物有声有色，描绘了一幅色彩明丽、清新动人的春景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。表达了诗人闲适、喜悦的心情 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1890" y="1629681"/>
            <a:ext cx="8361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这两句诗描绘了怎样的画面？表达了诗人什么情感？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 25"/>
          <p:cNvSpPr/>
          <p:nvPr/>
        </p:nvSpPr>
        <p:spPr>
          <a:xfrm>
            <a:off x="977265" y="4841240"/>
            <a:ext cx="10147935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千秋、万里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都是虚数，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千年的意思，指时间的恒久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万里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东吴到成都遥远的路程，给人广阔的空间感。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098550" y="4181475"/>
            <a:ext cx="6062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窗含西岭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千秋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雪，门泊东吴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万里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船。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995160" y="4043680"/>
            <a:ext cx="1221105" cy="702766"/>
          </a:xfrm>
          <a:prstGeom prst="cloud">
            <a:avLst/>
          </a:prstGeom>
          <a:noFill/>
          <a:ln>
            <a:solidFill>
              <a:srgbClr val="8400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夸张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23915" y="2362835"/>
            <a:ext cx="4528185" cy="2804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上有天堂，下有苏杭，杭州历来就被人们称为“人间天堂”你知道杭州西湖这个有名的景点吗？今天，我们就来学习一首描写西湖的古诗。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桌子, 风景, 树, 灯光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5310"/>
          <a:stretch>
            <a:fillRect/>
          </a:stretch>
        </p:blipFill>
        <p:spPr>
          <a:xfrm>
            <a:off x="1928150" y="1447800"/>
            <a:ext cx="3031066" cy="45466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>
            <a:off x="1480820" y="2154524"/>
            <a:ext cx="504190" cy="575945"/>
          </a:xfrm>
          <a:prstGeom prst="cloud">
            <a:avLst/>
          </a:prstGeom>
          <a:noFill/>
          <a:ln>
            <a:solidFill>
              <a:srgbClr val="84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矩形 25"/>
          <p:cNvSpPr/>
          <p:nvPr/>
        </p:nvSpPr>
        <p:spPr>
          <a:xfrm>
            <a:off x="1088390" y="2799656"/>
            <a:ext cx="10328910" cy="505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诗意：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透过窗户看得见西岭雪山千年不化的积雪，门外江面上停泊着即将驶往东吴的客船。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8390" y="2177384"/>
            <a:ext cx="6062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窗含西岭千秋雪，门泊东吴万里船。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78977" y="1477112"/>
            <a:ext cx="8234045" cy="459228"/>
          </a:xfrm>
          <a:prstGeom prst="borderCallout1">
            <a:avLst>
              <a:gd name="adj1" fmla="val 59492"/>
              <a:gd name="adj2" fmla="val 255"/>
              <a:gd name="adj3" fmla="val 145267"/>
              <a:gd name="adj4" fmla="val -1287"/>
            </a:avLst>
          </a:prstGeom>
          <a:noFill/>
          <a:ln>
            <a:solidFill>
              <a:srgbClr val="840019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“含”字用得好。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窗含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是说由窗往外望，西岭雪山好似嵌在窗框中。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矩形 25"/>
          <p:cNvSpPr/>
          <p:nvPr/>
        </p:nvSpPr>
        <p:spPr>
          <a:xfrm>
            <a:off x="1088391" y="4021609"/>
            <a:ext cx="10176510" cy="505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运用了动静结合的写法，前两句写动景，后两句写静景，整诗更加生动鲜活富有感染力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88708" y="3429000"/>
            <a:ext cx="9178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想一想：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这首诗运用了什么写法，这种写法有什么作用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矩形 25"/>
          <p:cNvSpPr/>
          <p:nvPr/>
        </p:nvSpPr>
        <p:spPr>
          <a:xfrm>
            <a:off x="1125221" y="4765161"/>
            <a:ext cx="6306820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绝句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勾画出一幅色彩明丽、清新开阔的春景，表达了诗人愉悦的心情。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7913370" y="4819928"/>
            <a:ext cx="2807970" cy="930910"/>
            <a:chOff x="2853" y="5233"/>
            <a:chExt cx="4422" cy="1466"/>
          </a:xfrm>
          <a:solidFill>
            <a:srgbClr val="92D050"/>
          </a:solidFill>
        </p:grpSpPr>
        <p:sp>
          <p:nvSpPr>
            <p:cNvPr id="80" name="云形标注 1"/>
            <p:cNvSpPr/>
            <p:nvPr/>
          </p:nvSpPr>
          <p:spPr>
            <a:xfrm>
              <a:off x="2853" y="5233"/>
              <a:ext cx="4422" cy="1466"/>
            </a:xfrm>
            <a:prstGeom prst="cloudCallout">
              <a:avLst>
                <a:gd name="adj1" fmla="val -23925"/>
                <a:gd name="adj2" fmla="val 67548"/>
              </a:avLst>
            </a:prstGeom>
            <a:noFill/>
            <a:ln>
              <a:solidFill>
                <a:srgbClr val="840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3045" y="5294"/>
              <a:ext cx="4038" cy="1053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  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主题思想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49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左大括号 8"/>
          <p:cNvSpPr/>
          <p:nvPr/>
        </p:nvSpPr>
        <p:spPr>
          <a:xfrm>
            <a:off x="4066540" y="2687955"/>
            <a:ext cx="277495" cy="2108200"/>
          </a:xfrm>
          <a:prstGeom prst="leftBrace">
            <a:avLst>
              <a:gd name="adj1" fmla="val 24246"/>
              <a:gd name="adj2" fmla="val 50000"/>
            </a:avLst>
          </a:prstGeom>
          <a:ln w="28575">
            <a:solidFill>
              <a:srgbClr val="84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49115" y="2649855"/>
            <a:ext cx="2604770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毕竟西湖六月中</a:t>
            </a:r>
          </a:p>
        </p:txBody>
      </p:sp>
      <p:sp>
        <p:nvSpPr>
          <p:cNvPr id="14" name="左大括号 13"/>
          <p:cNvSpPr/>
          <p:nvPr/>
        </p:nvSpPr>
        <p:spPr>
          <a:xfrm flipH="1">
            <a:off x="6843077" y="2768600"/>
            <a:ext cx="260350" cy="810895"/>
          </a:xfrm>
          <a:prstGeom prst="leftBrace">
            <a:avLst>
              <a:gd name="adj1" fmla="val 20274"/>
              <a:gd name="adj2" fmla="val 50000"/>
            </a:avLst>
          </a:prstGeom>
          <a:ln w="28575">
            <a:solidFill>
              <a:srgbClr val="84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120900" y="3217545"/>
            <a:ext cx="1946275" cy="1049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晓出净慈寺送林子方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349115" y="3213735"/>
            <a:ext cx="2718435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风光不与四时同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179310" y="2944495"/>
            <a:ext cx="1085850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议论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49115" y="3777615"/>
            <a:ext cx="2893695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接天莲叶无穷碧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349115" y="4341495"/>
            <a:ext cx="2604770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映日荷花别样红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79945" y="4090670"/>
            <a:ext cx="1085850" cy="459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写景</a:t>
            </a:r>
          </a:p>
        </p:txBody>
      </p:sp>
      <p:grpSp>
        <p:nvGrpSpPr>
          <p:cNvPr id="8" name="组合 31"/>
          <p:cNvGrpSpPr/>
          <p:nvPr/>
        </p:nvGrpSpPr>
        <p:grpSpPr bwMode="auto">
          <a:xfrm>
            <a:off x="8021004" y="2687955"/>
            <a:ext cx="2193925" cy="2108200"/>
            <a:chOff x="6459041" y="1438275"/>
            <a:chExt cx="2194289" cy="2108200"/>
          </a:xfrm>
        </p:grpSpPr>
        <p:sp>
          <p:nvSpPr>
            <p:cNvPr id="23" name="左大括号 22"/>
            <p:cNvSpPr/>
            <p:nvPr/>
          </p:nvSpPr>
          <p:spPr>
            <a:xfrm flipH="1">
              <a:off x="6459041" y="1438275"/>
              <a:ext cx="295324" cy="2108200"/>
            </a:xfrm>
            <a:prstGeom prst="leftBrace">
              <a:avLst>
                <a:gd name="adj1" fmla="val 32887"/>
                <a:gd name="adj2" fmla="val 50000"/>
              </a:avLst>
            </a:prstGeom>
            <a:ln w="28575">
              <a:solidFill>
                <a:srgbClr val="8400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TextBox 7"/>
            <p:cNvSpPr txBox="1">
              <a:spLocks noChangeArrowheads="1"/>
            </p:cNvSpPr>
            <p:nvPr/>
          </p:nvSpPr>
          <p:spPr bwMode="auto">
            <a:xfrm>
              <a:off x="6707782" y="1941051"/>
              <a:ext cx="1945548" cy="10057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西湖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六月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景色明丽</a:t>
              </a:r>
            </a:p>
          </p:txBody>
        </p:sp>
      </p:grpSp>
      <p:sp>
        <p:nvSpPr>
          <p:cNvPr id="25" name="左大括号 24"/>
          <p:cNvSpPr/>
          <p:nvPr/>
        </p:nvSpPr>
        <p:spPr>
          <a:xfrm flipH="1">
            <a:off x="6843077" y="3892550"/>
            <a:ext cx="260350" cy="810895"/>
          </a:xfrm>
          <a:prstGeom prst="leftBrace">
            <a:avLst>
              <a:gd name="adj1" fmla="val 20274"/>
              <a:gd name="adj2" fmla="val 50000"/>
            </a:avLst>
          </a:prstGeom>
          <a:ln w="28575">
            <a:solidFill>
              <a:srgbClr val="84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872287" y="2907030"/>
            <a:ext cx="10858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动景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723957" y="2519045"/>
            <a:ext cx="2934970" cy="116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两个黄鹂鸣翠柳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一行白鹭上青天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23957" y="3837305"/>
            <a:ext cx="2934970" cy="116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窗含西岭千秋雪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门泊东吴万里船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72922" y="4130675"/>
            <a:ext cx="115760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静景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010092" y="3536950"/>
            <a:ext cx="15970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绝 句</a:t>
            </a: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8222297" y="3229928"/>
            <a:ext cx="1959610" cy="1134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绚丽多彩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清新开阔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3329622" y="2743200"/>
            <a:ext cx="277495" cy="2108200"/>
          </a:xfrm>
          <a:prstGeom prst="leftBrace">
            <a:avLst>
              <a:gd name="adj1" fmla="val 88532"/>
              <a:gd name="adj2" fmla="val 50000"/>
            </a:avLst>
          </a:prstGeom>
          <a:ln w="28575">
            <a:solidFill>
              <a:srgbClr val="84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左大括号 11"/>
          <p:cNvSpPr/>
          <p:nvPr/>
        </p:nvSpPr>
        <p:spPr>
          <a:xfrm flipH="1">
            <a:off x="7735252" y="2743200"/>
            <a:ext cx="295275" cy="2108200"/>
          </a:xfrm>
          <a:prstGeom prst="leftBrace">
            <a:avLst>
              <a:gd name="adj1" fmla="val 88532"/>
              <a:gd name="adj2" fmla="val 50000"/>
            </a:avLst>
          </a:prstGeom>
          <a:ln w="28575">
            <a:solidFill>
              <a:srgbClr val="84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左大括号 12"/>
          <p:cNvSpPr/>
          <p:nvPr/>
        </p:nvSpPr>
        <p:spPr>
          <a:xfrm rot="10800000">
            <a:off x="6523672" y="2754630"/>
            <a:ext cx="139700" cy="810895"/>
          </a:xfrm>
          <a:prstGeom prst="leftBrace">
            <a:avLst>
              <a:gd name="adj1" fmla="val 88532"/>
              <a:gd name="adj2" fmla="val 36966"/>
            </a:avLst>
          </a:prstGeom>
          <a:ln w="28575">
            <a:solidFill>
              <a:srgbClr val="84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左大括号 13"/>
          <p:cNvSpPr/>
          <p:nvPr/>
        </p:nvSpPr>
        <p:spPr>
          <a:xfrm rot="10800000">
            <a:off x="6523672" y="4039870"/>
            <a:ext cx="139700" cy="810895"/>
          </a:xfrm>
          <a:prstGeom prst="leftBrace">
            <a:avLst>
              <a:gd name="adj1" fmla="val 88532"/>
              <a:gd name="adj2" fmla="val 50000"/>
            </a:avLst>
          </a:prstGeom>
          <a:ln w="28575">
            <a:solidFill>
              <a:srgbClr val="84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863725" y="1514475"/>
            <a:ext cx="947229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选一选。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①“毕竟西湖六月中”中“毕竟”的意思是（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A.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了结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B.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到底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C.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必定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②“晓出”指的是（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A.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太阳刚升起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B.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太阳刚落下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C.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正午的太阳。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③“接天莲叶无穷碧”中的“穷”指（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A.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贫穷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B.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破旧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C.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极 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93810" y="2346960"/>
            <a:ext cx="426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B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5390" y="3640455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A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72095" y="4910455"/>
            <a:ext cx="4222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812290" y="1898650"/>
            <a:ext cx="1067625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二、照样子写词语。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例子：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两个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----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黄鹂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----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      ）     千秋雪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         ）   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----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      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翠柳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----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      ）      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-----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       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10585" y="390382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白鹭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25260" y="3887312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万里船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17635" y="3887312"/>
            <a:ext cx="643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泊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10585" y="475742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青天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3315" y="4757420"/>
            <a:ext cx="643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H="1">
            <a:off x="871936" y="1462313"/>
            <a:ext cx="7433735" cy="37509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空心弧 5"/>
          <p:cNvSpPr/>
          <p:nvPr/>
        </p:nvSpPr>
        <p:spPr>
          <a:xfrm rot="11621069">
            <a:off x="4618551" y="-5635055"/>
            <a:ext cx="7549553" cy="7549553"/>
          </a:xfrm>
          <a:prstGeom prst="blockArc">
            <a:avLst>
              <a:gd name="adj1" fmla="val 10800000"/>
              <a:gd name="adj2" fmla="val 20609865"/>
              <a:gd name="adj3" fmla="val 1778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61654" y="1462313"/>
            <a:ext cx="2677659" cy="3933372"/>
          </a:xfrm>
          <a:prstGeom prst="rect">
            <a:avLst/>
          </a:prstGeom>
          <a:solidFill>
            <a:srgbClr val="84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9576285" y="3305890"/>
            <a:ext cx="4113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语文精品课件 二年级下册</a:t>
            </a:r>
          </a:p>
        </p:txBody>
      </p:sp>
      <p:sp>
        <p:nvSpPr>
          <p:cNvPr id="9" name="空心弧 8"/>
          <p:cNvSpPr/>
          <p:nvPr/>
        </p:nvSpPr>
        <p:spPr>
          <a:xfrm rot="3879494">
            <a:off x="-2677233" y="4718117"/>
            <a:ext cx="3326924" cy="3326924"/>
          </a:xfrm>
          <a:prstGeom prst="blockArc">
            <a:avLst>
              <a:gd name="adj1" fmla="val 10800000"/>
              <a:gd name="adj2" fmla="val 2023149"/>
              <a:gd name="adj3" fmla="val 328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771" y="-132470"/>
            <a:ext cx="239486" cy="1259456"/>
          </a:xfrm>
          <a:prstGeom prst="rect">
            <a:avLst/>
          </a:prstGeom>
          <a:solidFill>
            <a:srgbClr val="84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5021026" y="5758498"/>
            <a:ext cx="488950" cy="415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438356" y="5625148"/>
            <a:ext cx="0" cy="6826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438356" y="2143125"/>
            <a:ext cx="0" cy="2597658"/>
          </a:xfrm>
          <a:prstGeom prst="line">
            <a:avLst/>
          </a:prstGeom>
          <a:ln>
            <a:solidFill>
              <a:srgbClr val="84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 flipH="1">
            <a:off x="1565458" y="2050038"/>
            <a:ext cx="4031873" cy="2668840"/>
            <a:chOff x="7226878" y="2188973"/>
            <a:chExt cx="4031873" cy="2668840"/>
          </a:xfrm>
        </p:grpSpPr>
        <p:sp>
          <p:nvSpPr>
            <p:cNvPr id="16" name="AutoShape2"/>
            <p:cNvSpPr/>
            <p:nvPr/>
          </p:nvSpPr>
          <p:spPr>
            <a:xfrm flipH="1">
              <a:off x="7226878" y="2755643"/>
              <a:ext cx="4031873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500" dirty="0">
                  <a:solidFill>
                    <a:srgbClr val="840019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谢谢观看</a:t>
              </a:r>
            </a:p>
          </p:txBody>
        </p:sp>
        <p:sp>
          <p:nvSpPr>
            <p:cNvPr id="17" name="AutoShape3"/>
            <p:cNvSpPr/>
            <p:nvPr/>
          </p:nvSpPr>
          <p:spPr>
            <a:xfrm flipH="1">
              <a:off x="7366080" y="4043043"/>
              <a:ext cx="3753458" cy="369332"/>
            </a:xfrm>
            <a:prstGeom prst="rect">
              <a:avLst/>
            </a:prstGeom>
            <a:solidFill>
              <a:srgbClr val="84001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09600" dist="152400" dir="13500000" sx="55000" sy="55000" algn="b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/>
                <a:ea typeface="思源黑体 CN Bold" panose="020B0800000000000000"/>
                <a:cs typeface="+mn-ea"/>
              </a:endParaRPr>
            </a:p>
          </p:txBody>
        </p:sp>
        <p:sp>
          <p:nvSpPr>
            <p:cNvPr id="18" name="AutoShape4"/>
            <p:cNvSpPr/>
            <p:nvPr/>
          </p:nvSpPr>
          <p:spPr>
            <a:xfrm flipH="1">
              <a:off x="7366079" y="4089210"/>
              <a:ext cx="37534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</a:t>
              </a:r>
            </a:p>
          </p:txBody>
        </p:sp>
        <p:sp>
          <p:nvSpPr>
            <p:cNvPr id="19" name="Text box1"/>
            <p:cNvSpPr txBox="1"/>
            <p:nvPr/>
          </p:nvSpPr>
          <p:spPr>
            <a:xfrm flipH="1">
              <a:off x="7366087" y="4596203"/>
              <a:ext cx="3753444" cy="261610"/>
            </a:xfrm>
            <a:prstGeom prst="rect">
              <a:avLst/>
            </a:prstGeom>
            <a:noFill/>
            <a:ln>
              <a:solidFill>
                <a:srgbClr val="840019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1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    </a:t>
              </a:r>
              <a:r>
                <a:rPr lang="en-US" altLang="zh-CN" sz="11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|   </a:t>
              </a:r>
              <a:r>
                <a:rPr lang="zh-CN" altLang="en-US" sz="11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lang="en-US" altLang="zh-CN" sz="11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lang="zh-CN" altLang="en-US" sz="1100" dirty="0">
                <a:solidFill>
                  <a:prstClr val="black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0" name="AutoShape2"/>
            <p:cNvSpPr/>
            <p:nvPr/>
          </p:nvSpPr>
          <p:spPr>
            <a:xfrm flipH="1">
              <a:off x="7366079" y="2188973"/>
              <a:ext cx="37534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 </a:t>
              </a: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6.1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21" name="图片 20" descr="图片包含 桌子, 风景, 树, 灯光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5310"/>
          <a:stretch>
            <a:fillRect/>
          </a:stretch>
        </p:blipFill>
        <p:spPr>
          <a:xfrm>
            <a:off x="6351983" y="0"/>
            <a:ext cx="4572000" cy="68580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 bwMode="auto">
          <a:xfrm>
            <a:off x="1976121" y="2788920"/>
            <a:ext cx="7962900" cy="3043555"/>
          </a:xfrm>
          <a:custGeom>
            <a:avLst/>
            <a:gdLst>
              <a:gd name="connsiteX0" fmla="*/ 0 w 3399194"/>
              <a:gd name="connsiteY0" fmla="*/ 0 h 914422"/>
              <a:gd name="connsiteX1" fmla="*/ 3399194 w 3399194"/>
              <a:gd name="connsiteY1" fmla="*/ 0 h 914422"/>
              <a:gd name="connsiteX2" fmla="*/ 3399194 w 3399194"/>
              <a:gd name="connsiteY2" fmla="*/ 914422 h 914422"/>
              <a:gd name="connsiteX3" fmla="*/ 0 w 3399194"/>
              <a:gd name="connsiteY3" fmla="*/ 914422 h 914422"/>
              <a:gd name="connsiteX4" fmla="*/ 0 w 3399194"/>
              <a:gd name="connsiteY4" fmla="*/ 0 h 9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194" h="914422">
                <a:moveTo>
                  <a:pt x="0" y="0"/>
                </a:moveTo>
                <a:lnTo>
                  <a:pt x="3399194" y="0"/>
                </a:lnTo>
                <a:lnTo>
                  <a:pt x="3399194" y="914422"/>
                </a:lnTo>
                <a:lnTo>
                  <a:pt x="0" y="914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/>
          <a:lstStyle/>
          <a:p>
            <a:pPr marL="0" marR="0" lvl="0" indent="0" algn="dist" defTabSz="1066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晓      慈      毕      竟       映       绝    </a:t>
            </a:r>
          </a:p>
          <a:p>
            <a:pPr marL="0" marR="0" lvl="0" indent="0" algn="dist" defTabSz="1066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鹂      鸣      行      含       岭       泊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76120" y="2749550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xiǎo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69970" y="2749550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cí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28540" y="274955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bì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30490" y="2749550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jìnɡ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56630" y="2449011"/>
            <a:ext cx="1047082" cy="83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668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yìnɡ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35770" y="2749550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jué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67965" y="4020010"/>
            <a:ext cx="553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lí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32480" y="4020185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mínɡ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79315" y="405003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hánɡ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13780" y="4020185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hán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30490" y="4020185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lǐnɡ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08160" y="3795395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bó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123555" y="85812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8400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2246327" y="27226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4519627" y="27226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2237755" y="434061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4530105" y="43355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2247092" y="27276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湖</a:t>
            </a:r>
          </a:p>
        </p:txBody>
      </p:sp>
      <p:sp>
        <p:nvSpPr>
          <p:cNvPr id="47" name="矩形 46">
            <a:hlinkClick r:id="rId4" action="ppaction://hlinksldjump"/>
          </p:cNvPr>
          <p:cNvSpPr/>
          <p:nvPr/>
        </p:nvSpPr>
        <p:spPr>
          <a:xfrm>
            <a:off x="4529787" y="27276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莲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2243201" y="433856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绝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4540571" y="43449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含</a:t>
            </a:r>
          </a:p>
        </p:txBody>
      </p:sp>
      <p:graphicFrame>
        <p:nvGraphicFramePr>
          <p:cNvPr id="11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50047" y="273850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160525" y="435140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>
            <a:hlinkClick r:id="rId4" action="ppaction://hlinksldjump"/>
          </p:cNvPr>
          <p:cNvSpPr/>
          <p:nvPr/>
        </p:nvSpPr>
        <p:spPr>
          <a:xfrm>
            <a:off x="9160207" y="27435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荷</a:t>
            </a:r>
          </a:p>
        </p:txBody>
      </p:sp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70991" y="436083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吴</a:t>
            </a: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6867222" y="27226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47"/>
          <p:cNvGraphicFramePr>
            <a:graphicFrameLocks noGrp="1"/>
          </p:cNvGraphicFramePr>
          <p:nvPr/>
        </p:nvGraphicFramePr>
        <p:xfrm>
          <a:off x="6858650" y="434061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矩形 24">
            <a:hlinkClick r:id="rId4" action="ppaction://hlinksldjump"/>
          </p:cNvPr>
          <p:cNvSpPr/>
          <p:nvPr/>
        </p:nvSpPr>
        <p:spPr>
          <a:xfrm>
            <a:off x="6867987" y="27276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穷</a:t>
            </a:r>
          </a:p>
        </p:txBody>
      </p:sp>
      <p:sp>
        <p:nvSpPr>
          <p:cNvPr id="28" name="矩形 27">
            <a:hlinkClick r:id="" action="ppaction://noaction"/>
          </p:cNvPr>
          <p:cNvSpPr/>
          <p:nvPr/>
        </p:nvSpPr>
        <p:spPr>
          <a:xfrm>
            <a:off x="6864096" y="433856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岭</a:t>
            </a:r>
          </a:p>
        </p:txBody>
      </p:sp>
      <p:sp>
        <p:nvSpPr>
          <p:cNvPr id="6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123555" y="85812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8400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2" grpId="0"/>
      <p:bldP spid="53" grpId="0"/>
      <p:bldP spid="13" grpId="0"/>
      <p:bldP spid="14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54749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56530" y="228727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32195" y="2286000"/>
            <a:ext cx="546354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湖水   湖面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湖面明亮如镜。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“氵”位置偏左，“古”字瘦长，“月”要窄，竖撇在竖中线右侧。</a:t>
            </a:r>
          </a:p>
        </p:txBody>
      </p:sp>
      <p:graphicFrame>
        <p:nvGraphicFramePr>
          <p:cNvPr id="34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48777" y="228575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矩形 45">
            <a:hlinkClick r:id="rId6" action="ppaction://hlinksldjump"/>
          </p:cNvPr>
          <p:cNvSpPr/>
          <p:nvPr/>
        </p:nvSpPr>
        <p:spPr>
          <a:xfrm>
            <a:off x="9149542" y="22908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湖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2928" y="2326640"/>
            <a:ext cx="2985770" cy="2775585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lián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56530" y="228727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32195" y="2286000"/>
            <a:ext cx="531114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莲花   雪莲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我很喜欢莲花。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“辶”点收笔与“车”的短横平齐，捺写得舒展，托住上面的“车”。</a:t>
            </a:r>
          </a:p>
        </p:txBody>
      </p:sp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9316417" y="228575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矩形 46">
            <a:hlinkClick r:id="rId5" action="ppaction://hlinksldjump"/>
          </p:cNvPr>
          <p:cNvSpPr/>
          <p:nvPr/>
        </p:nvSpPr>
        <p:spPr>
          <a:xfrm>
            <a:off x="9326577" y="22908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莲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1831" y="2409824"/>
            <a:ext cx="2707005" cy="2569845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57360" y="1443355"/>
            <a:ext cx="141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qióng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2375" y="229044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59475" y="2290445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贫穷   无穷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宇宙是无穷无尽的。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穴宝盖起笔的点写在竖中线上，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第五笔是点不是捺。</a:t>
            </a: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9443417" y="22901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矩形 24">
            <a:hlinkClick r:id="rId5" action="ppaction://hlinksldjump"/>
          </p:cNvPr>
          <p:cNvSpPr/>
          <p:nvPr/>
        </p:nvSpPr>
        <p:spPr>
          <a:xfrm>
            <a:off x="9444182" y="22952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穷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5933" y="2363469"/>
            <a:ext cx="2811145" cy="2668905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96375" y="154432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46015" y="223964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0430" y="2232025"/>
            <a:ext cx="57372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艹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荷花    荷叶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大明湖的荷花最美了。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“何”字右边的“可”，“口”要小，竖钩的起笔不要写在横的末端。</a:t>
            </a:r>
          </a:p>
        </p:txBody>
      </p:sp>
      <p:graphicFrame>
        <p:nvGraphicFramePr>
          <p:cNvPr id="2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944307" y="22393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>
            <a:hlinkClick r:id="rId6" action="ppaction://hlinksldjump"/>
          </p:cNvPr>
          <p:cNvSpPr/>
          <p:nvPr/>
        </p:nvSpPr>
        <p:spPr>
          <a:xfrm>
            <a:off x="8954467" y="22444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荷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8315" y="2239398"/>
            <a:ext cx="2884805" cy="2999105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8930" y="1533525"/>
            <a:ext cx="1505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jué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45355" y="231267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93105" y="2263775"/>
            <a:ext cx="62484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纟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绝句  绝对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他绝对不会做这样的事。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第四笔起笔要比“纟”起笔高。</a:t>
            </a:r>
          </a:p>
        </p:txBody>
      </p:sp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9085595" y="226352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9091041" y="22614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绝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5900" y="2369185"/>
            <a:ext cx="2720975" cy="27559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382588"/>
            <a:ext cx="3173413" cy="40322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8030cd7-96bb-4d0b-ba82-a9f4f5f4b5a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4f66dea-14a1-4358-aecb-ecda7f8e186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8030cd7-96bb-4d0b-ba82-a9f4f5f4b5a8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1597</Words>
  <Application>Microsoft Office PowerPoint</Application>
  <PresentationFormat>宽屏</PresentationFormat>
  <Paragraphs>274</Paragraphs>
  <Slides>25</Slides>
  <Notes>23</Notes>
  <HiddenSlides>0</HiddenSlides>
  <MMClips>8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思源黑体 CN Light</vt:lpstr>
      <vt:lpstr>思源黑体 CN Bold</vt:lpstr>
      <vt:lpstr>Arial</vt:lpstr>
      <vt:lpstr>宋体</vt:lpstr>
      <vt:lpstr>微软雅黑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2021-05-08T00:44:25Z</dcterms:created>
  <dcterms:modified xsi:type="dcterms:W3CDTF">2023-01-13T21:42:09Z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47978B0A2C794524B3DC9E51956D9213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