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258" r:id="rId4"/>
    <p:sldId id="260" r:id="rId5"/>
    <p:sldId id="281" r:id="rId6"/>
    <p:sldId id="261" r:id="rId7"/>
    <p:sldId id="282" r:id="rId8"/>
    <p:sldId id="269" r:id="rId9"/>
    <p:sldId id="272" r:id="rId10"/>
    <p:sldId id="283" r:id="rId11"/>
    <p:sldId id="299" r:id="rId12"/>
    <p:sldId id="307" r:id="rId13"/>
    <p:sldId id="300" r:id="rId14"/>
    <p:sldId id="284" r:id="rId15"/>
    <p:sldId id="270" r:id="rId16"/>
    <p:sldId id="274" r:id="rId17"/>
    <p:sldId id="301" r:id="rId18"/>
    <p:sldId id="302" r:id="rId19"/>
    <p:sldId id="286" r:id="rId20"/>
    <p:sldId id="309" r:id="rId21"/>
    <p:sldId id="276" r:id="rId22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4B84-C340-4921-8316-77AB7575D08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119E-20EF-48A6-A2E0-5C2977949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119E-20EF-48A6-A2E0-5C2977949A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FA4D-E8C6-4494-A32D-15DCD06ACF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5E08-4FD7-400C-B1DD-3A79083776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5D55-BDB6-4540-9F20-B460D27CFA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039A-54AD-440C-823A-979EF64B0B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B210-6743-47D7-8730-3D2E69F6A4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FB5D-4C1E-44ED-A1B9-480FBB376F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A869-B742-41E1-8D41-43820E0BF5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5515-2B0C-47A8-8ED9-184A84E4A5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4825-A70E-4634-B503-B5192A6F01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2FDD-BCF4-4575-92B4-509F435843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2F46-FF0B-41C0-8C6E-55A1BCF956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A17B-7927-409A-8BD9-874FC1C2CE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4853-E76B-4E08-9DC1-C59B39FD9E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2491-F49B-4725-B6FA-31ED15869C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E0F8-3827-40BD-91B5-ECA8131C49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0888-30AF-46B9-9F91-4141E6570F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B1BC-0823-4C89-A7A9-7B4A999273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5325-B3A5-4032-BC1F-B6F0E616FE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57ED-A067-481C-87FF-EFED25CDA8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77D3-F436-4E42-8363-2F3D23BA45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EF24B1-7DAB-4C47-BD7E-7EE74C8ECC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F0CBDB-FA6B-465A-826D-8661C27BE9F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8.emf"/><Relationship Id="rId3" Type="http://schemas.openxmlformats.org/officeDocument/2006/relationships/image" Target="../media/image6.png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7.e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8.png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9.emf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8.e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6.pn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4.wmf"/><Relationship Id="rId5" Type="http://schemas.openxmlformats.org/officeDocument/2006/relationships/image" Target="../media/image19.png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8.wmf"/><Relationship Id="rId4" Type="http://schemas.openxmlformats.org/officeDocument/2006/relationships/image" Target="../media/image5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.png"/><Relationship Id="rId7" Type="http://schemas.openxmlformats.org/officeDocument/2006/relationships/image" Target="../media/image51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3.w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6.png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60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4764" y="784028"/>
            <a:ext cx="913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b="1" dirty="0">
                <a:latin typeface="宋体" panose="02010600030101010101" pitchFamily="2" charset="-122"/>
              </a:rPr>
              <a:t>第四</a:t>
            </a:r>
            <a:r>
              <a:rPr kumimoji="1" lang="zh-CN" altLang="en-US" b="1" dirty="0" smtClean="0">
                <a:latin typeface="宋体" panose="02010600030101010101" pitchFamily="2" charset="-122"/>
              </a:rPr>
              <a:t>章 </a:t>
            </a:r>
            <a:r>
              <a:rPr kumimoji="1" lang="en-US" altLang="zh-CN" b="1" dirty="0" smtClean="0">
                <a:latin typeface="宋体" panose="02010600030101010101" pitchFamily="2" charset="-122"/>
              </a:rPr>
              <a:t> </a:t>
            </a:r>
            <a:r>
              <a:rPr kumimoji="1" lang="zh-CN" altLang="en-US" b="1" dirty="0" smtClean="0">
                <a:latin typeface="宋体" panose="02010600030101010101" pitchFamily="2" charset="-122"/>
              </a:rPr>
              <a:t>图形</a:t>
            </a:r>
            <a:r>
              <a:rPr kumimoji="1" lang="zh-CN" altLang="en-US" b="1" dirty="0">
                <a:latin typeface="宋体" panose="02010600030101010101" pitchFamily="2" charset="-122"/>
              </a:rPr>
              <a:t>的相似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150938" y="2217807"/>
            <a:ext cx="3831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  </a:t>
            </a: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比例线段</a:t>
            </a:r>
          </a:p>
        </p:txBody>
      </p:sp>
      <p:sp>
        <p:nvSpPr>
          <p:cNvPr id="5" name="矩形 4"/>
          <p:cNvSpPr/>
          <p:nvPr/>
        </p:nvSpPr>
        <p:spPr>
          <a:xfrm>
            <a:off x="4764" y="4456693"/>
            <a:ext cx="913447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2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3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Box 24"/>
          <p:cNvSpPr txBox="1">
            <a:spLocks noChangeArrowheads="1"/>
          </p:cNvSpPr>
          <p:nvPr/>
        </p:nvSpPr>
        <p:spPr bwMode="auto">
          <a:xfrm>
            <a:off x="881063" y="895350"/>
            <a:ext cx="76342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四条线段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，如果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的比等于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           ，那么这四条线段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叫做成比例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线段，简称比例线段．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成比例线段是有顺序的，如果说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是成比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例线段，那么得到的比例式是               其中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做比例外项，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叫做比例内项．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特殊比例线段，如果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的比例中项．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4698208" y="3196830"/>
          <a:ext cx="917575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5" imgW="482600" imgH="406400" progId="Equation.DSMT4">
                  <p:embed/>
                </p:oleObj>
              </mc:Choice>
              <mc:Fallback>
                <p:oleObj name="Equation" r:id="rId5" imgW="482600" imgH="40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208" y="3196830"/>
                        <a:ext cx="917575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文本框 26"/>
          <p:cNvSpPr txBox="1">
            <a:spLocks noChangeArrowheads="1"/>
          </p:cNvSpPr>
          <p:nvPr/>
        </p:nvSpPr>
        <p:spPr bwMode="auto">
          <a:xfrm>
            <a:off x="6024565" y="437792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4099" name="Object 24"/>
          <p:cNvGraphicFramePr>
            <a:graphicFrameLocks noChangeAspect="1"/>
          </p:cNvGraphicFramePr>
          <p:nvPr/>
        </p:nvGraphicFramePr>
        <p:xfrm>
          <a:off x="1717678" y="1266825"/>
          <a:ext cx="796925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7" imgW="419100" imgH="406400" progId="Equation.DSMT4">
                  <p:embed/>
                </p:oleObj>
              </mc:Choice>
              <mc:Fallback>
                <p:oleObj name="Equation" r:id="rId7" imgW="419100" imgH="40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8" y="1266825"/>
                        <a:ext cx="796925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9" name="图片 2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1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6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7" name="图片 4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24"/>
          <p:cNvSpPr txBox="1">
            <a:spLocks noChangeArrowheads="1"/>
          </p:cNvSpPr>
          <p:nvPr/>
        </p:nvSpPr>
        <p:spPr bwMode="auto">
          <a:xfrm>
            <a:off x="863600" y="1477566"/>
            <a:ext cx="76342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下列各组不同长度的线段是成比例线段的是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 cm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cm , 0.6 dm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1.8 dm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cm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cm, 2 cm, 3 cm, 4 cm</a:t>
            </a:r>
          </a:p>
        </p:txBody>
      </p:sp>
      <p:sp>
        <p:nvSpPr>
          <p:cNvPr id="12301" name="文本框 26"/>
          <p:cNvSpPr txBox="1">
            <a:spLocks noChangeArrowheads="1"/>
          </p:cNvSpPr>
          <p:nvPr/>
        </p:nvSpPr>
        <p:spPr bwMode="auto">
          <a:xfrm>
            <a:off x="6094415" y="441483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742238" y="1590677"/>
            <a:ext cx="47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文本框 39"/>
          <p:cNvSpPr txBox="1">
            <a:spLocks noChangeArrowheads="1"/>
          </p:cNvSpPr>
          <p:nvPr/>
        </p:nvSpPr>
        <p:spPr bwMode="auto">
          <a:xfrm>
            <a:off x="2178050" y="1215630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0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21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2889" y="1004888"/>
            <a:ext cx="7248525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根据成比例线段的定义，对各选项进行一一分析．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故不是成比例线段；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dm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            故不是成比例线段；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 dm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cm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，从小到大排序为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9 cm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cm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              故是成比例线段；</a:t>
            </a:r>
          </a:p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故不是成比例线段．</a:t>
            </a:r>
          </a:p>
        </p:txBody>
      </p:sp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2108200" y="1495425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6" imgW="609600" imgH="546100" progId="Equation.DSMT4">
                  <p:embed/>
                </p:oleObj>
              </mc:Choice>
              <mc:Fallback>
                <p:oleObj name="Equation" r:id="rId6" imgW="6096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495425"/>
                        <a:ext cx="91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4168775" y="1965722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8" imgW="609600" imgH="546100" progId="Equation.DSMT4">
                  <p:embed/>
                </p:oleObj>
              </mc:Choice>
              <mc:Fallback>
                <p:oleObj name="Equation" r:id="rId8" imgW="609600" imgH="546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1965722"/>
                        <a:ext cx="91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4108450" y="2902744"/>
          <a:ext cx="104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10" imgW="698500" imgH="546100" progId="Equation.DSMT4">
                  <p:embed/>
                </p:oleObj>
              </mc:Choice>
              <mc:Fallback>
                <p:oleObj name="Equation" r:id="rId10" imgW="698500" imgH="546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2902744"/>
                        <a:ext cx="1041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2159000" y="3324225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12" imgW="609600" imgH="546100" progId="Equation.DSMT4">
                  <p:embed/>
                </p:oleObj>
              </mc:Choice>
              <mc:Fallback>
                <p:oleObj name="Equation" r:id="rId12" imgW="609600" imgH="546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324225"/>
                        <a:ext cx="91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文本框 26"/>
          <p:cNvSpPr txBox="1">
            <a:spLocks noChangeArrowheads="1"/>
          </p:cNvSpPr>
          <p:nvPr/>
        </p:nvSpPr>
        <p:spPr bwMode="auto">
          <a:xfrm>
            <a:off x="6094415" y="441483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3330" name="矩形 2"/>
          <p:cNvSpPr>
            <a:spLocks noChangeArrowheads="1"/>
          </p:cNvSpPr>
          <p:nvPr/>
        </p:nvSpPr>
        <p:spPr bwMode="auto">
          <a:xfrm>
            <a:off x="735013" y="1133477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39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4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4"/>
          <p:cNvSpPr txBox="1">
            <a:spLocks noChangeArrowheads="1"/>
          </p:cNvSpPr>
          <p:nvPr/>
        </p:nvSpPr>
        <p:spPr bwMode="auto">
          <a:xfrm>
            <a:off x="1111251" y="1729979"/>
            <a:ext cx="71993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在判断是否成比例线段时，长度单位必须相同，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若长度单位不同，应先统一单位再判断；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在判断是否成比例线段时，应首先将四条线段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按长短顺序排列起来，若两条较短线段的长度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的比等于两条较长的线段的比，则是成比例线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段，否则不是．</a:t>
            </a:r>
          </a:p>
        </p:txBody>
      </p:sp>
      <p:sp>
        <p:nvSpPr>
          <p:cNvPr id="14348" name="文本框 26"/>
          <p:cNvSpPr txBox="1">
            <a:spLocks noChangeArrowheads="1"/>
          </p:cNvSpPr>
          <p:nvPr/>
        </p:nvSpPr>
        <p:spPr bwMode="auto">
          <a:xfrm>
            <a:off x="6284915" y="437911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434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0" name="组 7"/>
          <p:cNvGrpSpPr/>
          <p:nvPr/>
        </p:nvGrpSpPr>
        <p:grpSpPr bwMode="auto">
          <a:xfrm>
            <a:off x="3654426" y="1056084"/>
            <a:ext cx="1905399" cy="553998"/>
            <a:chOff x="3437515" y="1408557"/>
            <a:chExt cx="1906989" cy="738559"/>
          </a:xfrm>
        </p:grpSpPr>
        <p:sp>
          <p:nvSpPr>
            <p:cNvPr id="14354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410536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纳</a:t>
              </a:r>
            </a:p>
          </p:txBody>
        </p:sp>
        <p:pic>
          <p:nvPicPr>
            <p:cNvPr id="14355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1" name="组 38"/>
          <p:cNvGrpSpPr/>
          <p:nvPr/>
        </p:nvGrpSpPr>
        <p:grpSpPr bwMode="auto">
          <a:xfrm>
            <a:off x="984250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3791" y="1220391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533525" y="1140620"/>
            <a:ext cx="6804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下列各组线段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单位：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中，是成比例线段的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13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已知三个数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     ，请你再添上一个数，使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它们能构成一个比例式，则这个数是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5367" name="文本框 36"/>
          <p:cNvSpPr txBox="1">
            <a:spLocks noChangeArrowheads="1"/>
          </p:cNvSpPr>
          <p:nvPr/>
        </p:nvSpPr>
        <p:spPr bwMode="auto">
          <a:xfrm>
            <a:off x="5959478" y="427553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45833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4" name="Object 15"/>
          <p:cNvGraphicFramePr>
            <a:graphicFrameLocks noChangeAspect="1"/>
          </p:cNvGraphicFramePr>
          <p:nvPr/>
        </p:nvGraphicFramePr>
        <p:xfrm>
          <a:off x="3968750" y="2859882"/>
          <a:ext cx="490538" cy="34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6" imgW="241300" imgH="228600" progId="Equation.DSMT4">
                  <p:embed/>
                </p:oleObj>
              </mc:Choice>
              <mc:Fallback>
                <p:oleObj name="Equation" r:id="rId6" imgW="2413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2859882"/>
                        <a:ext cx="490538" cy="34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2"/>
          <p:cNvSpPr/>
          <p:nvPr/>
        </p:nvSpPr>
        <p:spPr>
          <a:xfrm>
            <a:off x="1060450" y="285631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gray">
          <a:xfrm flipH="1">
            <a:off x="2449515" y="1019175"/>
            <a:ext cx="31083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26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16390" name="AutoShape 2"/>
          <p:cNvSpPr>
            <a:spLocks noChangeArrowheads="1"/>
          </p:cNvSpPr>
          <p:nvPr/>
        </p:nvSpPr>
        <p:spPr bwMode="gray">
          <a:xfrm flipH="1">
            <a:off x="850903" y="1019175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16392" name="文本框 2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6393" name="文本框 30"/>
          <p:cNvSpPr txBox="1">
            <a:spLocks noChangeArrowheads="1"/>
          </p:cNvSpPr>
          <p:nvPr/>
        </p:nvSpPr>
        <p:spPr bwMode="auto">
          <a:xfrm>
            <a:off x="3100388" y="990602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比例的性质</a:t>
            </a:r>
            <a:endParaRPr lang="en-US" altLang="zh-CN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43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23"/>
          <p:cNvSpPr txBox="1">
            <a:spLocks noChangeArrowheads="1"/>
          </p:cNvSpPr>
          <p:nvPr/>
        </p:nvSpPr>
        <p:spPr bwMode="auto">
          <a:xfrm>
            <a:off x="1112838" y="1870473"/>
            <a:ext cx="6992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议一议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如果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a, b, c, d</a:t>
            </a:r>
            <a:r>
              <a:rPr lang="zh-CN" altLang="en-US" sz="2400" b="1" dirty="0">
                <a:latin typeface="宋体" panose="02010600030101010101" pitchFamily="2" charset="-122"/>
              </a:rPr>
              <a:t>四个数成比例，即        那么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ad=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bc</a:t>
            </a:r>
            <a:endParaRPr lang="en-US" altLang="zh-CN" sz="2400" b="1" i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吗？反过来，如果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ad=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宋体" panose="02010600030101010101" pitchFamily="2" charset="-122"/>
              </a:rPr>
              <a:t>，那么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a, b, c, d</a:t>
            </a:r>
            <a:r>
              <a:rPr lang="zh-CN" altLang="en-US" sz="2400" b="1" dirty="0">
                <a:latin typeface="宋体" panose="02010600030101010101" pitchFamily="2" charset="-122"/>
              </a:rPr>
              <a:t>四个数成比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例吗？与同伴交流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/>
        </p:nvGraphicFramePr>
        <p:xfrm>
          <a:off x="5421313" y="2220517"/>
          <a:ext cx="9652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482600" imgH="406400" progId="Equation.DSMT4">
                  <p:embed/>
                </p:oleObj>
              </mc:Choice>
              <mc:Fallback>
                <p:oleObj name="Equation" r:id="rId5" imgW="482600" imgH="40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2220517"/>
                        <a:ext cx="9652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文本框 26"/>
          <p:cNvSpPr txBox="1">
            <a:spLocks noChangeArrowheads="1"/>
          </p:cNvSpPr>
          <p:nvPr/>
        </p:nvSpPr>
        <p:spPr bwMode="auto">
          <a:xfrm>
            <a:off x="6538914" y="437078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16402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2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25"/>
          <p:cNvSpPr txBox="1">
            <a:spLocks noChangeArrowheads="1"/>
          </p:cNvSpPr>
          <p:nvPr/>
        </p:nvSpPr>
        <p:spPr bwMode="auto">
          <a:xfrm>
            <a:off x="968376" y="1113235"/>
            <a:ext cx="72056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比例的基本性质：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如果              那么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ad=bc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如果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ad=bc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a, b, c,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都不等于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易错警示：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在运用比例的基本性质时，由比例式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得等积式是唯一的，而由等积式得比例式是不唯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一的，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只要写出的比例式的两内项之积等于两外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项之积且与原等积式相同即可．</a:t>
            </a:r>
          </a:p>
        </p:txBody>
      </p:sp>
      <p:graphicFrame>
        <p:nvGraphicFramePr>
          <p:cNvPr id="8194" name="Object 15"/>
          <p:cNvGraphicFramePr>
            <a:graphicFrameLocks noChangeAspect="1"/>
          </p:cNvGraphicFramePr>
          <p:nvPr/>
        </p:nvGraphicFramePr>
        <p:xfrm>
          <a:off x="2017716" y="1487091"/>
          <a:ext cx="94138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482600" imgH="406400" progId="Equation.DSMT4">
                  <p:embed/>
                </p:oleObj>
              </mc:Choice>
              <mc:Fallback>
                <p:oleObj name="Equation" r:id="rId5" imgW="482600" imgH="40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6" y="1487091"/>
                        <a:ext cx="94138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6"/>
          <p:cNvGraphicFramePr>
            <a:graphicFrameLocks noChangeAspect="1"/>
          </p:cNvGraphicFramePr>
          <p:nvPr/>
        </p:nvGraphicFramePr>
        <p:xfrm>
          <a:off x="6469066" y="1885952"/>
          <a:ext cx="915987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7" imgW="469900" imgH="406400" progId="Equation.DSMT4">
                  <p:embed/>
                </p:oleObj>
              </mc:Choice>
              <mc:Fallback>
                <p:oleObj name="Equation" r:id="rId7" imgW="469900" imgH="40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6" y="1885952"/>
                        <a:ext cx="915987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1" name="图片 4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3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25"/>
          <p:cNvSpPr txBox="1">
            <a:spLocks noChangeArrowheads="1"/>
          </p:cNvSpPr>
          <p:nvPr/>
        </p:nvSpPr>
        <p:spPr bwMode="auto">
          <a:xfrm>
            <a:off x="968376" y="990601"/>
            <a:ext cx="72056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如图，一块矩形绸布的长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，宽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=1m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按照图中所示的方式将它裁成相同的三面矩形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彩旗，且使裁出的每面彩旗的宽与长的比与原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绸布的宽与长的比相同，即                     那么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的值应当是多少？</a:t>
            </a:r>
          </a:p>
        </p:txBody>
      </p:sp>
      <p:pic>
        <p:nvPicPr>
          <p:cNvPr id="1844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3008711"/>
            <a:ext cx="2616200" cy="12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5" name="Object 15"/>
          <p:cNvGraphicFramePr>
            <a:graphicFrameLocks noChangeAspect="1"/>
          </p:cNvGraphicFramePr>
          <p:nvPr/>
        </p:nvGraphicFramePr>
        <p:xfrm>
          <a:off x="5500688" y="2212181"/>
          <a:ext cx="14081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7" imgW="761365" imgH="406400" progId="Equation.DSMT4">
                  <p:embed/>
                </p:oleObj>
              </mc:Choice>
              <mc:Fallback>
                <p:oleObj name="Equation" r:id="rId7" imgW="761365" imgH="40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212181"/>
                        <a:ext cx="140811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文本框 26"/>
          <p:cNvSpPr txBox="1">
            <a:spLocks noChangeArrowheads="1"/>
          </p:cNvSpPr>
          <p:nvPr/>
        </p:nvSpPr>
        <p:spPr bwMode="auto">
          <a:xfrm>
            <a:off x="5981701" y="437078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0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71551" y="1085850"/>
            <a:ext cx="720566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根据题意可知，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1m.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由                      得</a:t>
            </a:r>
          </a:p>
          <a:p>
            <a:pPr>
              <a:lnSpc>
                <a:spcPct val="150000"/>
              </a:lnSpc>
            </a:pP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即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∴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开平方，得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舍去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2066925" y="1593058"/>
          <a:ext cx="1485900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5" imgW="1016000" imgH="546100" progId="Equation.DSMT4">
                  <p:embed/>
                </p:oleObj>
              </mc:Choice>
              <mc:Fallback>
                <p:oleObj name="Equation" r:id="rId5" imgW="1016000" imgH="546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1593058"/>
                        <a:ext cx="1485900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文本框 26"/>
          <p:cNvSpPr txBox="1">
            <a:spLocks noChangeArrowheads="1"/>
          </p:cNvSpPr>
          <p:nvPr/>
        </p:nvSpPr>
        <p:spPr bwMode="auto">
          <a:xfrm>
            <a:off x="6367464" y="4335066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5845178" y="1064419"/>
          <a:ext cx="296863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7" imgW="203200" imgH="546100" progId="Equation.DSMT4">
                  <p:embed/>
                </p:oleObj>
              </mc:Choice>
              <mc:Fallback>
                <p:oleObj name="Equation" r:id="rId7" imgW="203200" imgH="546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8" y="1064419"/>
                        <a:ext cx="296863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4241800" y="1576389"/>
          <a:ext cx="1138238" cy="83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9" imgW="774700" imgH="762000" progId="Equation.DSMT4">
                  <p:embed/>
                </p:oleObj>
              </mc:Choice>
              <mc:Fallback>
                <p:oleObj name="Equation" r:id="rId9" imgW="774700" imgH="762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1576389"/>
                        <a:ext cx="1138238" cy="83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3816350" y="3395663"/>
          <a:ext cx="471488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11" imgW="317500" imgH="304800" progId="Equation.DSMT4">
                  <p:embed/>
                </p:oleObj>
              </mc:Choice>
              <mc:Fallback>
                <p:oleObj name="Equation" r:id="rId11" imgW="317500" imgH="304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395663"/>
                        <a:ext cx="471488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2017713" y="2412208"/>
          <a:ext cx="298450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13" imgW="203200" imgH="546100" progId="Equation.DSMT4">
                  <p:embed/>
                </p:oleObj>
              </mc:Choice>
              <mc:Fallback>
                <p:oleObj name="Equation" r:id="rId13" imgW="203200" imgH="546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412208"/>
                        <a:ext cx="298450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9" name="Object 21"/>
          <p:cNvGraphicFramePr>
            <a:graphicFrameLocks noChangeAspect="1"/>
          </p:cNvGraphicFramePr>
          <p:nvPr/>
        </p:nvGraphicFramePr>
        <p:xfrm>
          <a:off x="5048250" y="3395663"/>
          <a:ext cx="471488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15" imgW="317500" imgH="304800" progId="Equation.DSMT4">
                  <p:embed/>
                </p:oleObj>
              </mc:Choice>
              <mc:Fallback>
                <p:oleObj name="Equation" r:id="rId15" imgW="317500" imgH="304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3395663"/>
                        <a:ext cx="471488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4" name="图片 49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43000" y="2680099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1074741" y="1098949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485" name="内容占位符 7"/>
          <p:cNvSpPr txBox="1">
            <a:spLocks noChangeArrowheads="1"/>
          </p:cNvSpPr>
          <p:nvPr/>
        </p:nvSpPr>
        <p:spPr bwMode="auto">
          <a:xfrm>
            <a:off x="1520826" y="1016794"/>
            <a:ext cx="631507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东营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                                   的值为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     B.                   C.               D.</a:t>
            </a:r>
          </a:p>
          <a:p>
            <a:pPr>
              <a:lnSpc>
                <a:spcPct val="145000"/>
              </a:lnSpc>
            </a:pP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                    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B.                  C.               D.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7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0488" name="文本框 36"/>
          <p:cNvSpPr txBox="1">
            <a:spLocks noChangeArrowheads="1"/>
          </p:cNvSpPr>
          <p:nvPr/>
        </p:nvSpPr>
        <p:spPr bwMode="auto">
          <a:xfrm>
            <a:off x="5868990" y="44577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42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5" name="Object 17"/>
          <p:cNvGraphicFramePr>
            <a:graphicFrameLocks noChangeAspect="1"/>
          </p:cNvGraphicFramePr>
          <p:nvPr/>
        </p:nvGraphicFramePr>
        <p:xfrm>
          <a:off x="2927350" y="970360"/>
          <a:ext cx="21478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tion" r:id="rId6" imgW="1002665" imgH="406400" progId="Equation.DSMT4">
                  <p:embed/>
                </p:oleObj>
              </mc:Choice>
              <mc:Fallback>
                <p:oleObj name="Equation" r:id="rId6" imgW="1002665" imgH="40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970360"/>
                        <a:ext cx="21478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8"/>
          <p:cNvGraphicFramePr>
            <a:graphicFrameLocks noChangeAspect="1"/>
          </p:cNvGraphicFramePr>
          <p:nvPr/>
        </p:nvGraphicFramePr>
        <p:xfrm>
          <a:off x="3381378" y="1762126"/>
          <a:ext cx="327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8" y="1762126"/>
                        <a:ext cx="327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9"/>
          <p:cNvGraphicFramePr>
            <a:graphicFrameLocks noChangeAspect="1"/>
          </p:cNvGraphicFramePr>
          <p:nvPr/>
        </p:nvGraphicFramePr>
        <p:xfrm>
          <a:off x="5060950" y="1765699"/>
          <a:ext cx="300038" cy="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10" imgW="139700" imgH="406400" progId="Equation.DSMT4">
                  <p:embed/>
                </p:oleObj>
              </mc:Choice>
              <mc:Fallback>
                <p:oleObj name="Equation" r:id="rId10" imgW="1397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1765699"/>
                        <a:ext cx="300038" cy="65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20"/>
          <p:cNvGraphicFramePr>
            <a:graphicFrameLocks noChangeAspect="1"/>
          </p:cNvGraphicFramePr>
          <p:nvPr/>
        </p:nvGraphicFramePr>
        <p:xfrm>
          <a:off x="6510341" y="1738312"/>
          <a:ext cx="327025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Equation" r:id="rId12" imgW="152400" imgH="405765" progId="Equation.DSMT4">
                  <p:embed/>
                </p:oleObj>
              </mc:Choice>
              <mc:Fallback>
                <p:oleObj name="Equation" r:id="rId12" imgW="152400" imgH="4057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41" y="1738312"/>
                        <a:ext cx="327025" cy="65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21"/>
          <p:cNvGraphicFramePr>
            <a:graphicFrameLocks noChangeAspect="1"/>
          </p:cNvGraphicFramePr>
          <p:nvPr/>
        </p:nvGraphicFramePr>
        <p:xfrm>
          <a:off x="2300291" y="2549130"/>
          <a:ext cx="3481387" cy="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Equation" r:id="rId14" imgW="1625600" imgH="431800" progId="Equation.DSMT4">
                  <p:embed/>
                </p:oleObj>
              </mc:Choice>
              <mc:Fallback>
                <p:oleObj name="Equation" r:id="rId14" imgW="1625600" imgH="431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91" y="2549130"/>
                        <a:ext cx="3481387" cy="6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2"/>
          <p:cNvGraphicFramePr>
            <a:graphicFrameLocks noChangeAspect="1"/>
          </p:cNvGraphicFramePr>
          <p:nvPr/>
        </p:nvGraphicFramePr>
        <p:xfrm>
          <a:off x="1965328" y="3331370"/>
          <a:ext cx="327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16" imgW="152400" imgH="405765" progId="Equation.DSMT4">
                  <p:embed/>
                </p:oleObj>
              </mc:Choice>
              <mc:Fallback>
                <p:oleObj name="Equation" r:id="rId16" imgW="152400" imgH="40576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8" y="3331370"/>
                        <a:ext cx="327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3"/>
          <p:cNvGraphicFramePr>
            <a:graphicFrameLocks noChangeAspect="1"/>
          </p:cNvGraphicFramePr>
          <p:nvPr/>
        </p:nvGraphicFramePr>
        <p:xfrm>
          <a:off x="3365503" y="3311129"/>
          <a:ext cx="327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18" imgW="152400" imgH="405765" progId="Equation.DSMT4">
                  <p:embed/>
                </p:oleObj>
              </mc:Choice>
              <mc:Fallback>
                <p:oleObj name="Equation" r:id="rId18" imgW="152400" imgH="40576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3" y="3311129"/>
                        <a:ext cx="327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4"/>
          <p:cNvGraphicFramePr>
            <a:graphicFrameLocks noChangeAspect="1"/>
          </p:cNvGraphicFramePr>
          <p:nvPr/>
        </p:nvGraphicFramePr>
        <p:xfrm>
          <a:off x="5038728" y="3325417"/>
          <a:ext cx="327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20" imgW="152400" imgH="405765" progId="Equation.DSMT4">
                  <p:embed/>
                </p:oleObj>
              </mc:Choice>
              <mc:Fallback>
                <p:oleObj name="Equation" r:id="rId20" imgW="152400" imgH="405765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8" y="3325417"/>
                        <a:ext cx="327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25"/>
          <p:cNvGraphicFramePr>
            <a:graphicFrameLocks noChangeAspect="1"/>
          </p:cNvGraphicFramePr>
          <p:nvPr/>
        </p:nvGraphicFramePr>
        <p:xfrm>
          <a:off x="6510341" y="3319463"/>
          <a:ext cx="327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22" imgW="152400" imgH="405765" progId="Equation.DSMT4">
                  <p:embed/>
                </p:oleObj>
              </mc:Choice>
              <mc:Fallback>
                <p:oleObj name="Equation" r:id="rId22" imgW="152400" imgH="40576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41" y="3319463"/>
                        <a:ext cx="327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565673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2" y="142636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510905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51213" y="1464469"/>
            <a:ext cx="32131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两条线段的比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成比例线段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比例的性质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2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6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6625" y="1354931"/>
            <a:ext cx="76342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成比例线段：四条线段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，如果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的比，即             ，那么这四条线段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叫做成比例线段，简称比例线段．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比例的性质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比例的基本性质：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              那么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ad=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ad=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a,b,c,d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都不等于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</a:p>
        </p:txBody>
      </p:sp>
      <p:graphicFrame>
        <p:nvGraphicFramePr>
          <p:cNvPr id="30748" name="Object 28"/>
          <p:cNvGraphicFramePr>
            <a:graphicFrameLocks noChangeAspect="1"/>
          </p:cNvGraphicFramePr>
          <p:nvPr/>
        </p:nvGraphicFramePr>
        <p:xfrm>
          <a:off x="3843338" y="2007990"/>
          <a:ext cx="817562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6" imgW="419100" imgH="406400" progId="Equation.DSMT4">
                  <p:embed/>
                </p:oleObj>
              </mc:Choice>
              <mc:Fallback>
                <p:oleObj name="Equation" r:id="rId6" imgW="419100" imgH="406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2007990"/>
                        <a:ext cx="817562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2343151" y="4166685"/>
          <a:ext cx="941388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8" imgW="482600" imgH="406400" progId="Equation.DSMT4">
                  <p:embed/>
                </p:oleObj>
              </mc:Choice>
              <mc:Fallback>
                <p:oleObj name="Equation" r:id="rId8" imgW="482600" imgH="406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1" y="4166685"/>
                        <a:ext cx="941388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6357941" y="3769519"/>
          <a:ext cx="91598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10" imgW="469900" imgH="406400" progId="Equation.DSMT4">
                  <p:embed/>
                </p:oleObj>
              </mc:Choice>
              <mc:Fallback>
                <p:oleObj name="Equation" r:id="rId10" imgW="469900" imgH="406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41" y="3769519"/>
                        <a:ext cx="91598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7" name="图片 4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2000" y="1259682"/>
            <a:ext cx="763428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判断四条线段是否是成比例线段的方法：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先将线段长度统一单位并按长度的大小排序，然后，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，判断前两条线段的比是否与后两条线段的比相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等；方法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，判断最长的线段与最短的线段的乘积是否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与另外两条线段的乘积相等．若相等，则这四条线段为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成比例线段；若不相等，则这四条线段为不成比例线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段．可简记为：“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一排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排顺序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二算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算比值或乘积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三判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判断是否是成比例线段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22538" name="图片 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17"/>
          <p:cNvSpPr txBox="1">
            <a:spLocks noChangeArrowheads="1"/>
          </p:cNvSpPr>
          <p:nvPr/>
        </p:nvSpPr>
        <p:spPr bwMode="auto">
          <a:xfrm>
            <a:off x="908050" y="1333501"/>
            <a:ext cx="746918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在实际生活中，我们经常会看到许多形状相同的图片</a:t>
            </a:r>
            <a:r>
              <a:rPr lang="en-US" altLang="zh-CN" sz="2200" b="1">
                <a:latin typeface="宋体" panose="02010600030101010101" pitchFamily="2" charset="-122"/>
              </a:rPr>
              <a:t>.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5715" y="1916908"/>
            <a:ext cx="6588125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8" y="1409700"/>
            <a:ext cx="337026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974978" y="1381126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两条线段的比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892175" y="1959769"/>
            <a:ext cx="7500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你能在下面这些图形中找出形状相同的图形吗？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这些形状相同的图形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有什么不同？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22545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3216" y="2557463"/>
            <a:ext cx="3768725" cy="1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4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9"/>
          <p:cNvSpPr txBox="1">
            <a:spLocks noChangeArrowheads="1"/>
          </p:cNvSpPr>
          <p:nvPr/>
        </p:nvSpPr>
        <p:spPr bwMode="auto">
          <a:xfrm>
            <a:off x="877889" y="1050133"/>
            <a:ext cx="70691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/>
              <a:t>         形状相同而大小不同的两个平面图形，较大的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图形可以看成是由较小的图形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zh-CN" altLang="en-US" sz="2000" b="1" dirty="0"/>
              <a:t>放大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r>
              <a:rPr lang="zh-CN" altLang="en-US" sz="2000" b="1" dirty="0"/>
              <a:t>得到的，较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小的图形可以看成是由较大的图形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zh-CN" altLang="en-US" sz="2000" b="1" dirty="0"/>
              <a:t>缩小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r>
              <a:rPr lang="zh-CN" altLang="en-US" sz="2000" b="1" dirty="0"/>
              <a:t>得到的。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在这个过程中，两个图形上的相应线段也被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zh-CN" altLang="en-US" sz="2000" b="1" dirty="0"/>
              <a:t>放大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或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zh-CN" altLang="en-US" sz="2000" b="1" dirty="0"/>
              <a:t>缩小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r>
              <a:rPr lang="zh-CN" altLang="en-US" sz="2000" b="1" dirty="0"/>
              <a:t>，因此，对于形状相同而大小不同的两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个图形，我们可以用相应线段长度的比来描述它们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的大小关系</a:t>
            </a:r>
            <a:r>
              <a:rPr lang="en-US" altLang="zh-CN" sz="2000" b="1" dirty="0"/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7953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5" name="文本框 22"/>
          <p:cNvSpPr txBox="1">
            <a:spLocks noChangeArrowheads="1"/>
          </p:cNvSpPr>
          <p:nvPr/>
        </p:nvSpPr>
        <p:spPr bwMode="auto">
          <a:xfrm>
            <a:off x="7669216" y="7953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3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Box 25"/>
          <p:cNvSpPr txBox="1">
            <a:spLocks noChangeArrowheads="1"/>
          </p:cNvSpPr>
          <p:nvPr/>
        </p:nvSpPr>
        <p:spPr bwMode="auto">
          <a:xfrm>
            <a:off x="823915" y="1154906"/>
            <a:ext cx="7424737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两条线段的比：</a:t>
            </a:r>
          </a:p>
          <a:p>
            <a:pPr>
              <a:lnSpc>
                <a:spcPct val="14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如果选用同一个长度单位量得两条线段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长度分别是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，那么这两条线段的比就是它们长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度的比，即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，或写成      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中线段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分别叫做这个线段比的前项和后项，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如果把      表示成比值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       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k·CD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两条线段的比实际上就是两个数的比．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2139950" y="3075385"/>
          <a:ext cx="40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203200" imgH="405765" progId="Equation.DSMT4">
                  <p:embed/>
                </p:oleObj>
              </mc:Choice>
              <mc:Fallback>
                <p:oleObj name="Equation" r:id="rId6" imgW="203200" imgH="4057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075385"/>
                        <a:ext cx="406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1"/>
          <p:cNvGraphicFramePr>
            <a:graphicFrameLocks noChangeAspect="1"/>
          </p:cNvGraphicFramePr>
          <p:nvPr/>
        </p:nvGraphicFramePr>
        <p:xfrm>
          <a:off x="5146675" y="3075385"/>
          <a:ext cx="58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8" imgW="292100" imgH="405765" progId="Equation.DSMT4">
                  <p:embed/>
                </p:oleObj>
              </mc:Choice>
              <mc:Fallback>
                <p:oleObj name="Equation" r:id="rId8" imgW="292100" imgH="40576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075385"/>
                        <a:ext cx="58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2"/>
          <p:cNvGraphicFramePr>
            <a:graphicFrameLocks noChangeAspect="1"/>
          </p:cNvGraphicFramePr>
          <p:nvPr/>
        </p:nvGraphicFramePr>
        <p:xfrm>
          <a:off x="6175375" y="2318147"/>
          <a:ext cx="11938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0" imgW="596900" imgH="406400" progId="Equation.DSMT4">
                  <p:embed/>
                </p:oleObj>
              </mc:Choice>
              <mc:Fallback>
                <p:oleObj name="Equation" r:id="rId10" imgW="596900" imgH="406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2318147"/>
                        <a:ext cx="11938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Box 22"/>
          <p:cNvSpPr txBox="1">
            <a:spLocks noChangeArrowheads="1"/>
          </p:cNvSpPr>
          <p:nvPr/>
        </p:nvSpPr>
        <p:spPr bwMode="auto">
          <a:xfrm>
            <a:off x="795339" y="1098948"/>
            <a:ext cx="7629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如图，五边形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与五边形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A′B′C′D′E′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形状相同，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=5cm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A′B′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=3cm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A′B′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=5 :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   就是线段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A′B′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的比，这个比值刻画了这两个五边形的大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小关系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203" name="图片 4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837511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6551613" y="1469231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1469231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文本框 26"/>
          <p:cNvSpPr txBox="1">
            <a:spLocks noChangeArrowheads="1"/>
          </p:cNvSpPr>
          <p:nvPr/>
        </p:nvSpPr>
        <p:spPr bwMode="auto">
          <a:xfrm>
            <a:off x="6362701" y="4292204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2066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7678" y="2989660"/>
            <a:ext cx="3897313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4214" y="309800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684214" y="1047750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21" name="内容占位符 7"/>
          <p:cNvSpPr txBox="1">
            <a:spLocks noChangeArrowheads="1"/>
          </p:cNvSpPr>
          <p:nvPr/>
        </p:nvSpPr>
        <p:spPr bwMode="auto">
          <a:xfrm>
            <a:off x="1092203" y="953693"/>
            <a:ext cx="7515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嘉兴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如图是百度地图的一部分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比例尺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1∶4 000 000)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，按图可估测杭州在嘉兴的南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偏西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度方向上，到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嘉兴的实际距离约为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在比例尺为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1∶5 000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的地图上，量得甲、乙两地的距离为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，则甲、乙两地间的实际距离是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1 250 km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125 km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12.5 km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1.25 km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3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文本框 26"/>
          <p:cNvSpPr txBox="1">
            <a:spLocks noChangeArrowheads="1"/>
          </p:cNvSpPr>
          <p:nvPr/>
        </p:nvSpPr>
        <p:spPr bwMode="auto">
          <a:xfrm>
            <a:off x="5853116" y="436006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9230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7188" y="1394223"/>
            <a:ext cx="2252662" cy="14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28844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0246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0247" name="文本框 40"/>
          <p:cNvSpPr txBox="1">
            <a:spLocks noChangeArrowheads="1"/>
          </p:cNvSpPr>
          <p:nvPr/>
        </p:nvSpPr>
        <p:spPr bwMode="auto">
          <a:xfrm>
            <a:off x="2863850" y="1002507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成比例线段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52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0253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Box 33"/>
          <p:cNvSpPr txBox="1">
            <a:spLocks noChangeArrowheads="1"/>
          </p:cNvSpPr>
          <p:nvPr/>
        </p:nvSpPr>
        <p:spPr bwMode="auto">
          <a:xfrm>
            <a:off x="996950" y="1541860"/>
            <a:ext cx="71961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做一做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如图，设小方格的边长为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，四边形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宋体" panose="02010600030101010101" pitchFamily="2" charset="-122"/>
              </a:rPr>
              <a:t>与四边形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</a:rPr>
              <a:t>EFGH</a:t>
            </a:r>
            <a:r>
              <a:rPr lang="zh-CN" altLang="en-US" sz="2400" b="1" dirty="0">
                <a:latin typeface="宋体" panose="02010600030101010101" pitchFamily="2" charset="-122"/>
              </a:rPr>
              <a:t>的顶点都在格点上，那么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AB, AD, EF, EH</a:t>
            </a:r>
            <a:r>
              <a:rPr lang="zh-CN" altLang="en-US" sz="2400" b="1" dirty="0">
                <a:latin typeface="宋体" panose="02010600030101010101" pitchFamily="2" charset="-122"/>
              </a:rPr>
              <a:t>的长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度分别是多少？分别计算                  的值，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你发现了什么？</a:t>
            </a: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4629150" y="2734866"/>
          <a:ext cx="250825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1320165" imgH="406400" progId="Equation.DSMT4">
                  <p:embed/>
                </p:oleObj>
              </mc:Choice>
              <mc:Fallback>
                <p:oleObj name="Equation" r:id="rId5" imgW="1320165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734866"/>
                        <a:ext cx="2508250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0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0925" y="3361135"/>
            <a:ext cx="2727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文本框 26"/>
          <p:cNvSpPr txBox="1">
            <a:spLocks noChangeArrowheads="1"/>
          </p:cNvSpPr>
          <p:nvPr/>
        </p:nvSpPr>
        <p:spPr bwMode="auto">
          <a:xfrm>
            <a:off x="6670676" y="4373166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10259" name="图片 4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91075" y="4837511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全屏显示(16:9)</PresentationFormat>
  <Paragraphs>174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2023-01-16T21:52:13Z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AAE5A60EC2764B2EA23B05FEC7E4027F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