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2"/>
  </p:notesMasterIdLst>
  <p:sldIdLst>
    <p:sldId id="464" r:id="rId2"/>
    <p:sldId id="465" r:id="rId3"/>
    <p:sldId id="466" r:id="rId4"/>
    <p:sldId id="467" r:id="rId5"/>
    <p:sldId id="468" r:id="rId6"/>
    <p:sldId id="469" r:id="rId7"/>
    <p:sldId id="470" r:id="rId8"/>
    <p:sldId id="471" r:id="rId9"/>
    <p:sldId id="472" r:id="rId10"/>
    <p:sldId id="473" r:id="rId11"/>
    <p:sldId id="474" r:id="rId12"/>
    <p:sldId id="475" r:id="rId13"/>
    <p:sldId id="476" r:id="rId14"/>
    <p:sldId id="477" r:id="rId15"/>
    <p:sldId id="478" r:id="rId16"/>
    <p:sldId id="479" r:id="rId17"/>
    <p:sldId id="480" r:id="rId18"/>
    <p:sldId id="481" r:id="rId19"/>
    <p:sldId id="482" r:id="rId20"/>
    <p:sldId id="483" r:id="rId21"/>
  </p:sldIdLst>
  <p:sldSz cx="9144000" cy="5184775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41">
          <p15:clr>
            <a:srgbClr val="A4A3A4"/>
          </p15:clr>
        </p15:guide>
        <p15:guide id="2" pos="289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 autoAdjust="0"/>
  </p:normalViewPr>
  <p:slideViewPr>
    <p:cSldViewPr>
      <p:cViewPr varScale="1">
        <p:scale>
          <a:sx n="107" d="100"/>
          <a:sy n="107" d="100"/>
        </p:scale>
        <p:origin x="-84" y="-672"/>
      </p:cViewPr>
      <p:guideLst>
        <p:guide orient="horz" pos="1541"/>
        <p:guide pos="289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72005" cy="72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buFont typeface="Arial" panose="020B0604020202020204" pitchFamily="34" charset="0"/>
              <a:buNone/>
              <a:defRPr sz="1200" noProof="1"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buFont typeface="Arial" panose="020B0604020202020204" pitchFamily="34" charset="0"/>
              <a:buNone/>
              <a:defRPr sz="1200" noProof="1">
                <a:latin typeface="Calibri" panose="020F0502020204030204" pitchFamily="34" charset="0"/>
                <a:ea typeface="宋体" panose="02010600030101010101" pitchFamily="2" charset="-122"/>
                <a:cs typeface="+mn-ea"/>
              </a:defRPr>
            </a:lvl1pPr>
          </a:lstStyle>
          <a:p>
            <a:pPr>
              <a:defRPr/>
            </a:pPr>
            <a:fld id="{EBFEC8BC-85E5-4086-9FDC-56B3AF613610}" type="datetimeFigureOut">
              <a:rPr lang="zh-CN" altLang="en-US"/>
              <a:t>2023-01-17</a:t>
            </a:fld>
            <a:endParaRPr lang="zh-CN" altLang="en-US">
              <a:latin typeface="Calibri" panose="020F0502020204030204" pitchFamily="34" charset="0"/>
              <a:cs typeface="+mn-cs"/>
            </a:endParaRPr>
          </a:p>
        </p:txBody>
      </p:sp>
      <p:sp>
        <p:nvSpPr>
          <p:cNvPr id="23556" name="幻灯片图像占位符 3"/>
          <p:cNvSpPr>
            <a:spLocks noGrp="1" noRot="1" noChangeAspect="1" noChangeArrowheads="1"/>
          </p:cNvSpPr>
          <p:nvPr>
            <p:ph type="sldImg" idx="4294967295"/>
          </p:nvPr>
        </p:nvSpPr>
        <p:spPr bwMode="auto">
          <a:xfrm>
            <a:off x="708025" y="1143000"/>
            <a:ext cx="5441950" cy="3086100"/>
          </a:xfrm>
          <a:prstGeom prst="rect">
            <a:avLst/>
          </a:prstGeom>
          <a:noFill/>
          <a:ln w="12700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备注占位符 4"/>
          <p:cNvSpPr>
            <a:spLocks noGrp="1" noChangeArrowheads="1"/>
          </p:cNvSpPr>
          <p:nvPr>
            <p:ph type="body" sz="quarter" idx="9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buFont typeface="Arial" panose="020B0604020202020204" pitchFamily="34" charset="0"/>
              <a:buNone/>
              <a:defRPr sz="1200" noProof="1"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buFont typeface="Arial" panose="020B0604020202020204" pitchFamily="34" charset="0"/>
              <a:buNone/>
              <a:defRPr sz="120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91BF4181-9A00-44B3-A5F7-53D1A90250C8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708025" y="1143000"/>
            <a:ext cx="5441950" cy="3086100"/>
          </a:xfrm>
          <a:ln>
            <a:miter lim="800000"/>
          </a:ln>
        </p:spPr>
      </p:sp>
      <p:sp>
        <p:nvSpPr>
          <p:cNvPr id="24579" name="文本占位符 2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708025" y="1143000"/>
            <a:ext cx="5441950" cy="3086100"/>
          </a:xfrm>
          <a:ln>
            <a:miter lim="800000"/>
          </a:ln>
        </p:spPr>
      </p:sp>
      <p:sp>
        <p:nvSpPr>
          <p:cNvPr id="25603" name="文本占位符 2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fld id="{1330DF21-3F30-4B32-AAED-253D70951173}" type="slidenum">
              <a:rPr lang="en-US" altLang="zh-CN" smtClean="0"/>
              <a:t>6</a:t>
            </a:fld>
            <a:endParaRPr lang="en-US" altLang="zh-CN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708025" y="1143000"/>
            <a:ext cx="5441950" cy="3086100"/>
          </a:xfrm>
          <a:ln>
            <a:miter lim="800000"/>
          </a:ln>
        </p:spPr>
      </p:sp>
      <p:sp>
        <p:nvSpPr>
          <p:cNvPr id="26628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zh-CN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fld id="{77CDDF32-98A4-4954-B576-9AF02CF539BB}" type="slidenum">
              <a:rPr lang="en-US" altLang="zh-CN" smtClean="0"/>
              <a:t>7</a:t>
            </a:fld>
            <a:endParaRPr lang="en-US" altLang="zh-CN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708025" y="1143000"/>
            <a:ext cx="5441950" cy="3086100"/>
          </a:xfrm>
          <a:ln>
            <a:miter lim="800000"/>
          </a:ln>
        </p:spPr>
      </p:sp>
      <p:sp>
        <p:nvSpPr>
          <p:cNvPr id="27652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zh-CN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fld id="{A8FEC17D-CFD8-4D78-97C3-D36BFFFD6177}" type="slidenum">
              <a:rPr lang="en-US" altLang="zh-CN" smtClean="0"/>
              <a:t>8</a:t>
            </a:fld>
            <a:endParaRPr lang="en-US" altLang="zh-CN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708025" y="1143000"/>
            <a:ext cx="5441950" cy="3086100"/>
          </a:xfrm>
          <a:ln>
            <a:miter lim="800000"/>
          </a:ln>
        </p:spPr>
      </p:sp>
      <p:sp>
        <p:nvSpPr>
          <p:cNvPr id="28676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zh-CN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708025" y="1143000"/>
            <a:ext cx="5441950" cy="3086100"/>
          </a:xfrm>
          <a:ln>
            <a:miter lim="800000"/>
          </a:ln>
        </p:spPr>
      </p:sp>
      <p:sp>
        <p:nvSpPr>
          <p:cNvPr id="29699" name="文本占位符 2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708025" y="1143000"/>
            <a:ext cx="5441950" cy="3086100"/>
          </a:xfrm>
          <a:ln>
            <a:miter lim="800000"/>
          </a:ln>
        </p:spPr>
      </p:sp>
      <p:sp>
        <p:nvSpPr>
          <p:cNvPr id="30723" name="文本占位符 2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708025" y="1143000"/>
            <a:ext cx="5441950" cy="3086100"/>
          </a:xfrm>
          <a:ln>
            <a:miter lim="800000"/>
          </a:ln>
        </p:spPr>
      </p:sp>
      <p:sp>
        <p:nvSpPr>
          <p:cNvPr id="31747" name="文本占位符 2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708025" y="1143000"/>
            <a:ext cx="5441950" cy="3086100"/>
          </a:xfrm>
          <a:ln>
            <a:miter lim="800000"/>
          </a:ln>
        </p:spPr>
      </p:sp>
      <p:sp>
        <p:nvSpPr>
          <p:cNvPr id="32771" name="文本占位符 2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610641"/>
            <a:ext cx="7772400" cy="1111366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38039"/>
            <a:ext cx="6400800" cy="132499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E155E7-FA44-495E-B841-D1B5C8F8A349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441F14-2BA5-422C-824B-CF3DFE39605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29343"/>
            <a:ext cx="5486400" cy="42846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63269"/>
            <a:ext cx="5486400" cy="31108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57809"/>
            <a:ext cx="5486400" cy="60849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9FE899-BA87-4719-B43F-92D768FFC7A4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ACE1E6-F30E-4174-9D18-302086F08B0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E34C9B-599C-4C16-9D5B-BB93408265CD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5C5E1A-D7F7-4A7F-80B5-9E428E16BB6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7634"/>
            <a:ext cx="2057400" cy="4423861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7634"/>
            <a:ext cx="6019800" cy="4423861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217473-8CC2-4302-A4C6-937D61748504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725D9D-9F1D-45DF-BE33-247110FB07F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7DA96-F24D-4BE7-A353-18C268A210A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15EAEB-073B-4C42-B4CA-1ECF8325ADC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6EAB0D-2FA9-46B6-A7D1-A5FEA4BD6E8C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04126-081C-4924-AD73-FBB363936CC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C03978-B4CF-4D67-B815-B3AF5A2B9BC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66EBEC-D0FF-404D-9558-FD64D1DA6E7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3ACB2C-9812-4EA6-87BF-60BF975706A7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82FB12-20CF-4D3C-9675-DF2EEB797AE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E0B434-CC5B-475A-87D3-5F09FC3CA3BA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470470-C765-4687-89CF-0C672C3BEA0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38EAD3-2910-48F0-81C2-5D1C093683EB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36662A-BD7C-42F6-898D-3D78BAE9CC8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6529B2-87B1-4249-B3F9-4901015E8E50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327554-8224-43AC-B8D5-DD50CF46FA4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C9A2DB-3318-47CD-A465-ECB75DB961BA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67F229-8281-4DD7-9D02-2343641BB9A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C78B7A-CAE1-40FF-BB79-E219A90DEF70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255C03-0615-4DE1-BF1C-F8D8D75E5A5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07633"/>
            <a:ext cx="8229600" cy="4423861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buFontTx/>
              <a:buNone/>
              <a:defRPr sz="1400" noProof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buFontTx/>
              <a:buNone/>
              <a:defRPr sz="1400" noProof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ABCA447E-78CF-40C3-AED9-1EB49DBA0F8D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F343DC-6D16-40BD-965F-5386272045C6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BCCE9D-D8CD-43A9-A976-15B42FFE0B4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31698"/>
            <a:ext cx="7772400" cy="1029754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97531"/>
            <a:ext cx="7772400" cy="113416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71AB21-80CC-4E9B-84CF-20411953DFD9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36D213-31C7-4697-AAC0-C0217C9C6A4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9781"/>
            <a:ext cx="4038600" cy="34217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9781"/>
            <a:ext cx="4038600" cy="34217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748661-C672-413D-B02D-B39409367978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1AAB46-C238-4767-989E-E632EDFCF34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60574"/>
            <a:ext cx="4040188" cy="48367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44246"/>
            <a:ext cx="4040188" cy="298724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30" y="1160574"/>
            <a:ext cx="4041775" cy="48367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30" y="1644246"/>
            <a:ext cx="4041775" cy="298724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E0EC87-595B-459C-B134-CFE05D7FF3C8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E5D76F-B56E-47F5-8509-AAD3259984A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BCD1D7-52AA-4B3D-AD66-874B3F050B47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28B2F8-5A83-49CE-B48D-AA7D3D0BF01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19A323-6FAF-4D83-8A4A-7EC0D338393B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F53B39-78DF-4E42-955E-ECE3AE1EDA3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5" y="206433"/>
            <a:ext cx="3008313" cy="87853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6431"/>
            <a:ext cx="5111750" cy="44250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5" y="1084963"/>
            <a:ext cx="3008313" cy="35465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F9A8A1-EF47-4F45-B7B7-886DF425439F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9516ED-82B6-4451-9391-EA9D1031570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4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68313" y="215900"/>
            <a:ext cx="82296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9"/>
          </p:nvPr>
        </p:nvSpPr>
        <p:spPr bwMode="auto">
          <a:xfrm>
            <a:off x="457200" y="1209677"/>
            <a:ext cx="8229600" cy="3421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805363"/>
            <a:ext cx="2133600" cy="2762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buFont typeface="Arial" panose="020B0604020202020204" pitchFamily="34" charset="0"/>
              <a:buNone/>
              <a:defRPr sz="1200" noProof="1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BA390CF3-BC48-49F7-BEF4-6E01985A7E61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805363"/>
            <a:ext cx="2895600" cy="2762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buFont typeface="Arial" panose="020B0604020202020204" pitchFamily="34" charset="0"/>
              <a:buNone/>
              <a:defRPr sz="1200" noProof="1">
                <a:solidFill>
                  <a:schemeClr val="tx1">
                    <a:tint val="75000"/>
                  </a:schemeClr>
                </a:solidFill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805363"/>
            <a:ext cx="2133600" cy="2762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>
              <a:buFont typeface="Arial" panose="020B0604020202020204" pitchFamily="34" charset="0"/>
              <a:buNone/>
              <a:defRPr sz="1200">
                <a:solidFill>
                  <a:srgbClr val="898989"/>
                </a:solidFill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40702BF2-B187-43DB-B5A5-6753E5F383DD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9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notesSlide" Target="../notesSlides/notesSlide9.xml"/><Relationship Id="rId5" Type="http://schemas.openxmlformats.org/officeDocument/2006/relationships/tags" Target="../tags/tag5.xml"/><Relationship Id="rId10" Type="http://schemas.openxmlformats.org/officeDocument/2006/relationships/slideLayout" Target="../slideLayouts/slideLayout20.xml"/><Relationship Id="rId4" Type="http://schemas.openxmlformats.org/officeDocument/2006/relationships/tags" Target="../tags/tag4.xml"/><Relationship Id="rId9" Type="http://schemas.openxmlformats.org/officeDocument/2006/relationships/tags" Target="../tags/tag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标题 1"/>
          <p:cNvSpPr>
            <a:spLocks noGrp="1" noChangeArrowheads="1"/>
          </p:cNvSpPr>
          <p:nvPr>
            <p:ph type="ctrTitle"/>
          </p:nvPr>
        </p:nvSpPr>
        <p:spPr>
          <a:xfrm>
            <a:off x="1043755" y="288228"/>
            <a:ext cx="1922462" cy="385763"/>
          </a:xfrm>
        </p:spPr>
        <p:txBody>
          <a:bodyPr/>
          <a:lstStyle/>
          <a:p>
            <a:pPr eaLnBrk="1" hangingPunct="1"/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六年级上册</a:t>
            </a:r>
          </a:p>
        </p:txBody>
      </p:sp>
      <p:sp>
        <p:nvSpPr>
          <p:cNvPr id="3075" name="副标题 2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1584317"/>
            <a:ext cx="9144000" cy="864060"/>
          </a:xfrm>
        </p:spPr>
        <p:txBody>
          <a:bodyPr/>
          <a:lstStyle/>
          <a:p>
            <a:pPr algn="ctr" eaLnBrk="1" hangingPunct="1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zh-CN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百分数的应用（三）</a:t>
            </a:r>
          </a:p>
        </p:txBody>
      </p:sp>
      <p:sp>
        <p:nvSpPr>
          <p:cNvPr id="4" name="矩形 3"/>
          <p:cNvSpPr/>
          <p:nvPr/>
        </p:nvSpPr>
        <p:spPr>
          <a:xfrm>
            <a:off x="0" y="3888477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可选过程 1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知识运用</a:t>
            </a:r>
          </a:p>
        </p:txBody>
      </p:sp>
      <p:sp>
        <p:nvSpPr>
          <p:cNvPr id="12291" name="矩形 10"/>
          <p:cNvSpPr>
            <a:spLocks noChangeArrowheads="1"/>
          </p:cNvSpPr>
          <p:nvPr/>
        </p:nvSpPr>
        <p:spPr bwMode="auto">
          <a:xfrm>
            <a:off x="917579" y="877888"/>
            <a:ext cx="757237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、东山乡今年苹果大丰收，产量达到</a:t>
            </a:r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</a:rPr>
              <a:t>3.6</a:t>
            </a: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万吨，比去年增产二成，东山乡去年苹果的产量是多少万吨？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214563" y="2020889"/>
            <a:ext cx="4843462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dirty="0" err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解：设</a:t>
            </a:r>
            <a:r>
              <a:rPr 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东山乡去年苹果的产量是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</a:t>
            </a:r>
            <a:r>
              <a:rPr 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万吨</a:t>
            </a:r>
            <a:r>
              <a:rPr lang="zh-CN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（1+20%）x=3.6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1.2x=3.6                  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X=3</a:t>
            </a:r>
          </a:p>
        </p:txBody>
      </p:sp>
      <p:sp>
        <p:nvSpPr>
          <p:cNvPr id="8" name="TextBox 6"/>
          <p:cNvSpPr txBox="1">
            <a:spLocks noChangeArrowheads="1"/>
          </p:cNvSpPr>
          <p:nvPr/>
        </p:nvSpPr>
        <p:spPr bwMode="auto">
          <a:xfrm>
            <a:off x="2286000" y="3949700"/>
            <a:ext cx="40005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答：</a:t>
            </a:r>
            <a:r>
              <a:rPr lang="zh-CN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东山乡去年苹果的产量是</a:t>
            </a:r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万吨</a:t>
            </a:r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allAtOnce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可选过程 1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知识运用</a:t>
            </a:r>
          </a:p>
        </p:txBody>
      </p:sp>
      <p:sp>
        <p:nvSpPr>
          <p:cNvPr id="13315" name="矩形 10"/>
          <p:cNvSpPr>
            <a:spLocks noChangeArrowheads="1"/>
          </p:cNvSpPr>
          <p:nvPr/>
        </p:nvSpPr>
        <p:spPr bwMode="auto">
          <a:xfrm>
            <a:off x="623892" y="877888"/>
            <a:ext cx="842962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、笑笑参加学校的冬季长跑活动，已经跑来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70%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，还剩下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300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米，笑笑一共要跑多少米？</a:t>
            </a:r>
          </a:p>
        </p:txBody>
      </p:sp>
      <p:sp>
        <p:nvSpPr>
          <p:cNvPr id="9" name="TextBox 6"/>
          <p:cNvSpPr txBox="1">
            <a:spLocks noChangeArrowheads="1"/>
          </p:cNvSpPr>
          <p:nvPr/>
        </p:nvSpPr>
        <p:spPr bwMode="auto">
          <a:xfrm>
            <a:off x="2106613" y="1963738"/>
            <a:ext cx="51816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总路程×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(1-70%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=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剩下的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300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米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149479" y="2378075"/>
            <a:ext cx="4843463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dirty="0" err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解：设</a:t>
            </a:r>
            <a:r>
              <a:rPr 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笑笑一共要跑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</a:t>
            </a:r>
            <a:r>
              <a:rPr 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米</a:t>
            </a:r>
            <a:r>
              <a:rPr lang="zh-CN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（1-70%）x=300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0.3x=300                 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X=1000</a:t>
            </a:r>
          </a:p>
        </p:txBody>
      </p:sp>
      <p:sp>
        <p:nvSpPr>
          <p:cNvPr id="8" name="TextBox 6"/>
          <p:cNvSpPr txBox="1">
            <a:spLocks noChangeArrowheads="1"/>
          </p:cNvSpPr>
          <p:nvPr/>
        </p:nvSpPr>
        <p:spPr bwMode="auto">
          <a:xfrm>
            <a:off x="2176466" y="4164013"/>
            <a:ext cx="33242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答：</a:t>
            </a:r>
            <a:r>
              <a:rPr 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笑笑一共要跑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1000</a:t>
            </a:r>
            <a:r>
              <a:rPr 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米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allAtOnce"/>
      <p:bldP spid="8" grpId="0" build="allAtOnce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可选过程 1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随堂检测</a:t>
            </a:r>
          </a:p>
        </p:txBody>
      </p:sp>
      <p:sp>
        <p:nvSpPr>
          <p:cNvPr id="14339" name="TextBox 4"/>
          <p:cNvSpPr txBox="1">
            <a:spLocks noChangeArrowheads="1"/>
          </p:cNvSpPr>
          <p:nvPr/>
        </p:nvSpPr>
        <p:spPr bwMode="auto">
          <a:xfrm>
            <a:off x="696917" y="709614"/>
            <a:ext cx="8143875" cy="216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下表是笑笑的奶奶记录的家庭消费情况。</a:t>
            </a:r>
          </a:p>
          <a:p>
            <a:pPr eaLnBrk="1" hangingPunct="1">
              <a:lnSpc>
                <a:spcPct val="150000"/>
              </a:lnSpc>
            </a:pPr>
            <a:endParaRPr lang="zh-CN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lnSpc>
                <a:spcPct val="150000"/>
              </a:lnSpc>
            </a:pPr>
            <a:endParaRPr lang="zh-CN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lnSpc>
                <a:spcPct val="150000"/>
              </a:lnSpc>
            </a:pPr>
            <a:endParaRPr lang="zh-CN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lnSpc>
                <a:spcPct val="150000"/>
              </a:lnSpc>
            </a:pP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（1）2005年其他支出比食品支出少340元，这个家庭的总支出是多少元？</a:t>
            </a:r>
          </a:p>
        </p:txBody>
      </p:sp>
      <p:sp>
        <p:nvSpPr>
          <p:cNvPr id="4" name="TextBox 7"/>
          <p:cNvSpPr txBox="1">
            <a:spLocks noChangeArrowheads="1"/>
          </p:cNvSpPr>
          <p:nvPr/>
        </p:nvSpPr>
        <p:spPr bwMode="auto">
          <a:xfrm>
            <a:off x="1846263" y="2782888"/>
            <a:ext cx="409575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dirty="0" err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解：设这个家庭的总支出是x元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（52%-48%）x=340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0.04x=340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X=8500</a:t>
            </a:r>
          </a:p>
        </p:txBody>
      </p:sp>
      <p:sp>
        <p:nvSpPr>
          <p:cNvPr id="3" name="TextBox 7"/>
          <p:cNvSpPr txBox="1">
            <a:spLocks noChangeArrowheads="1"/>
          </p:cNvSpPr>
          <p:nvPr/>
        </p:nvSpPr>
        <p:spPr bwMode="auto">
          <a:xfrm>
            <a:off x="1846263" y="4537075"/>
            <a:ext cx="40957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答：这个家庭的总支出是8500元。</a:t>
            </a:r>
          </a:p>
        </p:txBody>
      </p:sp>
      <p:pic>
        <p:nvPicPr>
          <p:cNvPr id="14342" name="图片 -2147482615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286000" y="1219202"/>
            <a:ext cx="3797300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charRg st="0" end="3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charRg st="0" end="3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char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char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可选过程 1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随堂检测</a:t>
            </a:r>
          </a:p>
        </p:txBody>
      </p:sp>
      <p:sp>
        <p:nvSpPr>
          <p:cNvPr id="15363" name="TextBox 4"/>
          <p:cNvSpPr txBox="1">
            <a:spLocks noChangeArrowheads="1"/>
          </p:cNvSpPr>
          <p:nvPr/>
        </p:nvSpPr>
        <p:spPr bwMode="auto">
          <a:xfrm>
            <a:off x="696917" y="684214"/>
            <a:ext cx="8143875" cy="2585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下表是笑笑的奶奶记录的家庭消费情况。</a:t>
            </a:r>
          </a:p>
          <a:p>
            <a:pPr eaLnBrk="1" hangingPunct="1">
              <a:lnSpc>
                <a:spcPct val="150000"/>
              </a:lnSpc>
            </a:pPr>
            <a:endParaRPr lang="zh-CN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lnSpc>
                <a:spcPct val="150000"/>
              </a:lnSpc>
            </a:pPr>
            <a:endParaRPr lang="zh-CN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lnSpc>
                <a:spcPct val="150000"/>
              </a:lnSpc>
            </a:pPr>
            <a:endParaRPr lang="zh-CN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lnSpc>
                <a:spcPct val="150000"/>
              </a:lnSpc>
            </a:pP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（2）2010年，食品支出占这个家庭总支出的50%，旅游支出占10%，两项支出一共是7200元，这个家庭的总支出是多少元？</a:t>
            </a:r>
          </a:p>
        </p:txBody>
      </p:sp>
      <p:sp>
        <p:nvSpPr>
          <p:cNvPr id="4" name="TextBox 7"/>
          <p:cNvSpPr txBox="1">
            <a:spLocks noChangeArrowheads="1"/>
          </p:cNvSpPr>
          <p:nvPr/>
        </p:nvSpPr>
        <p:spPr bwMode="auto">
          <a:xfrm>
            <a:off x="1928813" y="3163888"/>
            <a:ext cx="409575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dirty="0" err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解：设这个家庭的总支出是x元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（52%+10%）x=7200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0.62x=7200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 X=12000</a:t>
            </a:r>
          </a:p>
        </p:txBody>
      </p:sp>
      <p:sp>
        <p:nvSpPr>
          <p:cNvPr id="3" name="TextBox 7"/>
          <p:cNvSpPr txBox="1">
            <a:spLocks noChangeArrowheads="1"/>
          </p:cNvSpPr>
          <p:nvPr/>
        </p:nvSpPr>
        <p:spPr bwMode="auto">
          <a:xfrm>
            <a:off x="4929188" y="4521200"/>
            <a:ext cx="40957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答：这个家庭的总支出是12000元。</a:t>
            </a:r>
          </a:p>
        </p:txBody>
      </p:sp>
      <p:pic>
        <p:nvPicPr>
          <p:cNvPr id="15366" name="图片 -2147482615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276350" y="1189040"/>
            <a:ext cx="3797300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charRg st="0" end="3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charRg st="0" end="3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char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char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可选过程 1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随堂检测</a:t>
            </a:r>
          </a:p>
        </p:txBody>
      </p:sp>
      <p:sp>
        <p:nvSpPr>
          <p:cNvPr id="16387" name="TextBox 4"/>
          <p:cNvSpPr txBox="1">
            <a:spLocks noChangeArrowheads="1"/>
          </p:cNvSpPr>
          <p:nvPr/>
        </p:nvSpPr>
        <p:spPr bwMode="auto">
          <a:xfrm>
            <a:off x="696917" y="647702"/>
            <a:ext cx="8143875" cy="216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下表是笑笑的奶奶记录的家庭消费情况。</a:t>
            </a:r>
          </a:p>
          <a:p>
            <a:pPr eaLnBrk="1" hangingPunct="1">
              <a:lnSpc>
                <a:spcPct val="150000"/>
              </a:lnSpc>
            </a:pPr>
            <a:endParaRPr lang="zh-CN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lnSpc>
                <a:spcPct val="150000"/>
              </a:lnSpc>
            </a:pPr>
            <a:endParaRPr lang="zh-CN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lnSpc>
                <a:spcPct val="150000"/>
              </a:lnSpc>
            </a:pPr>
            <a:endParaRPr lang="zh-CN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lnSpc>
                <a:spcPct val="150000"/>
              </a:lnSpc>
            </a:pP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（3）比较家庭支出情况的有关数据，你发现了什么？</a:t>
            </a:r>
          </a:p>
        </p:txBody>
      </p:sp>
      <p:sp>
        <p:nvSpPr>
          <p:cNvPr id="4" name="TextBox 7"/>
          <p:cNvSpPr txBox="1">
            <a:spLocks noChangeArrowheads="1"/>
          </p:cNvSpPr>
          <p:nvPr/>
        </p:nvSpPr>
        <p:spPr bwMode="auto">
          <a:xfrm>
            <a:off x="1928813" y="3235325"/>
            <a:ext cx="60706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dirty="0" err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这个家庭的食品支出总额占家庭总支出的百分比在逐年减少。其他支出总额占家庭总支出的百分比在逐年增加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</a:p>
        </p:txBody>
      </p:sp>
      <p:pic>
        <p:nvPicPr>
          <p:cNvPr id="16389" name="图片 -2147482615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276350" y="1152525"/>
            <a:ext cx="3797300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charRg st="0" end="3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charRg st="0" end="3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Box 3"/>
          <p:cNvSpPr txBox="1">
            <a:spLocks noChangeArrowheads="1"/>
          </p:cNvSpPr>
          <p:nvPr/>
        </p:nvSpPr>
        <p:spPr bwMode="auto">
          <a:xfrm>
            <a:off x="1058867" y="877888"/>
            <a:ext cx="701357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2、同学们收集图片，收集的名山图片占60%，河流图片占30%，名山图片比河流图片多30张，一共收集了多少张图片？</a:t>
            </a:r>
          </a:p>
        </p:txBody>
      </p:sp>
      <p:sp>
        <p:nvSpPr>
          <p:cNvPr id="3" name="流程图: 可选过程 2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随堂检测</a:t>
            </a:r>
          </a:p>
        </p:txBody>
      </p:sp>
      <p:sp>
        <p:nvSpPr>
          <p:cNvPr id="5" name="TextBox 6"/>
          <p:cNvSpPr txBox="1">
            <a:spLocks noChangeArrowheads="1"/>
          </p:cNvSpPr>
          <p:nvPr/>
        </p:nvSpPr>
        <p:spPr bwMode="auto">
          <a:xfrm>
            <a:off x="2657475" y="1878013"/>
            <a:ext cx="3271838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dirty="0" err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解：设一共收集了x张图片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（60%-30%）x=30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0.3x=30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X=100</a:t>
            </a:r>
          </a:p>
        </p:txBody>
      </p:sp>
      <p:sp>
        <p:nvSpPr>
          <p:cNvPr id="4" name="TextBox 6"/>
          <p:cNvSpPr txBox="1">
            <a:spLocks noChangeArrowheads="1"/>
          </p:cNvSpPr>
          <p:nvPr/>
        </p:nvSpPr>
        <p:spPr bwMode="auto">
          <a:xfrm>
            <a:off x="2714625" y="3735388"/>
            <a:ext cx="32146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答：一共收集了100张图片。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  <p:bldP spid="4" grpId="0" build="allAtOnce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Box 3"/>
          <p:cNvSpPr txBox="1">
            <a:spLocks noChangeArrowheads="1"/>
          </p:cNvSpPr>
          <p:nvPr/>
        </p:nvSpPr>
        <p:spPr bwMode="auto">
          <a:xfrm>
            <a:off x="1017592" y="806450"/>
            <a:ext cx="701357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zh-CN">
                <a:latin typeface="微软雅黑" panose="020B0503020204020204" pitchFamily="34" charset="-122"/>
                <a:ea typeface="微软雅黑" panose="020B0503020204020204" pitchFamily="34" charset="-122"/>
              </a:rPr>
              <a:t>3、奇思买了一本《少年百科全书》，比原价便宜6元，这本书的原价是多少元？</a:t>
            </a:r>
          </a:p>
        </p:txBody>
      </p:sp>
      <p:sp>
        <p:nvSpPr>
          <p:cNvPr id="3" name="流程图: 可选过程 2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随堂检测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674817" y="2054225"/>
            <a:ext cx="3254375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解：设这本书的原价是x元。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（1-95%）x=6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0.05x=6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X=120</a:t>
            </a:r>
          </a:p>
        </p:txBody>
      </p:sp>
      <p:sp>
        <p:nvSpPr>
          <p:cNvPr id="4" name="TextBox 6"/>
          <p:cNvSpPr txBox="1">
            <a:spLocks noChangeArrowheads="1"/>
          </p:cNvSpPr>
          <p:nvPr/>
        </p:nvSpPr>
        <p:spPr bwMode="auto">
          <a:xfrm>
            <a:off x="1714500" y="3735389"/>
            <a:ext cx="3500438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zh-CN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答：这本书的原价是120元。</a:t>
            </a:r>
          </a:p>
        </p:txBody>
      </p:sp>
      <p:pic>
        <p:nvPicPr>
          <p:cNvPr id="18438" name="图片 -214748261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786317" y="1449388"/>
            <a:ext cx="357187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/>
      <p:bldP spid="4" grpId="0" build="allAtOnce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可选过程 1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随堂检测</a:t>
            </a:r>
          </a:p>
        </p:txBody>
      </p:sp>
      <p:sp>
        <p:nvSpPr>
          <p:cNvPr id="19459" name="TextBox 3"/>
          <p:cNvSpPr txBox="1">
            <a:spLocks noChangeArrowheads="1"/>
          </p:cNvSpPr>
          <p:nvPr/>
        </p:nvSpPr>
        <p:spPr bwMode="auto">
          <a:xfrm>
            <a:off x="1122363" y="635001"/>
            <a:ext cx="4640262" cy="3831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zh-CN">
                <a:latin typeface="微软雅黑" panose="020B0503020204020204" pitchFamily="34" charset="-122"/>
                <a:ea typeface="微软雅黑" panose="020B0503020204020204" pitchFamily="34" charset="-122"/>
              </a:rPr>
              <a:t>4、售票处售出网球比赛门票情况如下表。</a:t>
            </a:r>
          </a:p>
          <a:p>
            <a:pPr eaLnBrk="1" hangingPunct="1">
              <a:lnSpc>
                <a:spcPct val="150000"/>
              </a:lnSpc>
            </a:pPr>
            <a:endParaRPr lang="zh-CN" altLang="zh-CN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lnSpc>
                <a:spcPct val="150000"/>
              </a:lnSpc>
            </a:pPr>
            <a:endParaRPr lang="zh-CN" altLang="zh-CN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lnSpc>
                <a:spcPct val="150000"/>
              </a:lnSpc>
            </a:pPr>
            <a:endParaRPr lang="zh-CN" altLang="zh-CN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lnSpc>
                <a:spcPct val="150000"/>
              </a:lnSpc>
            </a:pPr>
            <a:endParaRPr lang="zh-CN" altLang="zh-CN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lnSpc>
                <a:spcPct val="150000"/>
              </a:lnSpc>
            </a:pPr>
            <a:endParaRPr lang="zh-CN" altLang="zh-CN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lnSpc>
                <a:spcPct val="150000"/>
              </a:lnSpc>
            </a:pPr>
            <a:r>
              <a:rPr lang="zh-CN" altLang="zh-CN">
                <a:latin typeface="微软雅黑" panose="020B0503020204020204" pitchFamily="34" charset="-122"/>
                <a:ea typeface="微软雅黑" panose="020B0503020204020204" pitchFamily="34" charset="-122"/>
              </a:rPr>
              <a:t>其中，乙级门票比丙级门票多售出60张。计算售票处一共售出多少张网球比赛门票，并填写上表。</a:t>
            </a:r>
          </a:p>
        </p:txBody>
      </p:sp>
      <p:sp>
        <p:nvSpPr>
          <p:cNvPr id="3" name="TextBox 7"/>
          <p:cNvSpPr txBox="1">
            <a:spLocks noChangeArrowheads="1"/>
          </p:cNvSpPr>
          <p:nvPr/>
        </p:nvSpPr>
        <p:spPr bwMode="auto">
          <a:xfrm>
            <a:off x="5834064" y="1227139"/>
            <a:ext cx="3095625" cy="2585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zh-CN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1-40%-25%=35%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zh-CN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解：设售票处一共售出x张网球比赛门票。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zh-CN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（40%-35%）x=60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zh-CN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0.05x=60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zh-CN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X=1200</a:t>
            </a:r>
          </a:p>
        </p:txBody>
      </p:sp>
      <p:sp>
        <p:nvSpPr>
          <p:cNvPr id="4" name="TextBox 7"/>
          <p:cNvSpPr txBox="1">
            <a:spLocks noChangeArrowheads="1"/>
          </p:cNvSpPr>
          <p:nvPr/>
        </p:nvSpPr>
        <p:spPr bwMode="auto">
          <a:xfrm>
            <a:off x="3714754" y="4235450"/>
            <a:ext cx="50387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答：售票处一共售出1200张网球比赛门票。</a:t>
            </a:r>
          </a:p>
        </p:txBody>
      </p:sp>
      <p:pic>
        <p:nvPicPr>
          <p:cNvPr id="19462" name="图片 -214748261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928688" y="1377950"/>
            <a:ext cx="4754562" cy="151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7"/>
          <p:cNvSpPr txBox="1">
            <a:spLocks noChangeArrowheads="1"/>
          </p:cNvSpPr>
          <p:nvPr/>
        </p:nvSpPr>
        <p:spPr bwMode="auto">
          <a:xfrm>
            <a:off x="4356100" y="2509838"/>
            <a:ext cx="7874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35%</a:t>
            </a:r>
          </a:p>
        </p:txBody>
      </p:sp>
      <p:sp>
        <p:nvSpPr>
          <p:cNvPr id="6" name="TextBox 7"/>
          <p:cNvSpPr txBox="1">
            <a:spLocks noChangeArrowheads="1"/>
          </p:cNvSpPr>
          <p:nvPr/>
        </p:nvSpPr>
        <p:spPr bwMode="auto">
          <a:xfrm>
            <a:off x="2479675" y="1720850"/>
            <a:ext cx="7874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300</a:t>
            </a:r>
          </a:p>
        </p:txBody>
      </p:sp>
      <p:sp>
        <p:nvSpPr>
          <p:cNvPr id="7" name="TextBox 7"/>
          <p:cNvSpPr txBox="1">
            <a:spLocks noChangeArrowheads="1"/>
          </p:cNvSpPr>
          <p:nvPr/>
        </p:nvSpPr>
        <p:spPr bwMode="auto">
          <a:xfrm>
            <a:off x="2479675" y="2135188"/>
            <a:ext cx="7874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480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498725" y="2511425"/>
            <a:ext cx="7874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420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0" end="3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charRg st="0" end="3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char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char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可选过程 1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随堂检测</a:t>
            </a:r>
          </a:p>
        </p:txBody>
      </p:sp>
      <p:sp>
        <p:nvSpPr>
          <p:cNvPr id="20483" name="TextBox 3"/>
          <p:cNvSpPr txBox="1">
            <a:spLocks noChangeArrowheads="1"/>
          </p:cNvSpPr>
          <p:nvPr/>
        </p:nvSpPr>
        <p:spPr bwMode="auto">
          <a:xfrm>
            <a:off x="857254" y="852488"/>
            <a:ext cx="7326313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zh-CN"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>
                <a:latin typeface="微软雅黑" panose="020B0503020204020204" pitchFamily="34" charset="-122"/>
                <a:ea typeface="微软雅黑" panose="020B0503020204020204" pitchFamily="34" charset="-122"/>
              </a:rPr>
              <a:t>、右图表示的是</a:t>
            </a:r>
            <a:r>
              <a:rPr lang="zh-CN" altLang="zh-CN">
                <a:latin typeface="微软雅黑" panose="020B0503020204020204" pitchFamily="34" charset="-122"/>
                <a:ea typeface="微软雅黑" panose="020B0503020204020204" pitchFamily="34" charset="-122"/>
              </a:rPr>
              <a:t>2008</a:t>
            </a:r>
            <a:r>
              <a:rPr lang="zh-CN">
                <a:latin typeface="微软雅黑" panose="020B0503020204020204" pitchFamily="34" charset="-122"/>
                <a:ea typeface="微软雅黑" panose="020B0503020204020204" pitchFamily="34" charset="-122"/>
              </a:rPr>
              <a:t>年检测的</a:t>
            </a:r>
            <a:r>
              <a:rPr lang="zh-CN" altLang="zh-CN">
                <a:latin typeface="微软雅黑" panose="020B0503020204020204" pitchFamily="34" charset="-122"/>
                <a:ea typeface="微软雅黑" panose="020B0503020204020204" pitchFamily="34" charset="-122"/>
              </a:rPr>
              <a:t>519</a:t>
            </a:r>
            <a:r>
              <a:rPr lang="zh-CN">
                <a:latin typeface="微软雅黑" panose="020B0503020204020204" pitchFamily="34" charset="-122"/>
                <a:ea typeface="微软雅黑" panose="020B0503020204020204" pitchFamily="34" charset="-122"/>
              </a:rPr>
              <a:t>个城市的空气质量情况。请你提出两个数学问题，并尝试解答。</a:t>
            </a:r>
          </a:p>
        </p:txBody>
      </p:sp>
      <p:sp>
        <p:nvSpPr>
          <p:cNvPr id="3" name="TextBox 7"/>
          <p:cNvSpPr txBox="1">
            <a:spLocks noChangeArrowheads="1"/>
          </p:cNvSpPr>
          <p:nvPr/>
        </p:nvSpPr>
        <p:spPr bwMode="auto">
          <a:xfrm>
            <a:off x="995367" y="1884363"/>
            <a:ext cx="46640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zh-CN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空气质量达到或劣于三级的城市有多少个？</a:t>
            </a:r>
          </a:p>
        </p:txBody>
      </p:sp>
      <p:sp>
        <p:nvSpPr>
          <p:cNvPr id="4" name="TextBox 7"/>
          <p:cNvSpPr txBox="1">
            <a:spLocks noChangeArrowheads="1"/>
          </p:cNvSpPr>
          <p:nvPr/>
        </p:nvSpPr>
        <p:spPr bwMode="auto">
          <a:xfrm>
            <a:off x="1138242" y="2833688"/>
            <a:ext cx="50387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519×（1-72.8%-4.0%）≈120（个）</a:t>
            </a:r>
          </a:p>
        </p:txBody>
      </p:sp>
      <p:pic>
        <p:nvPicPr>
          <p:cNvPr id="20486" name="图片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583238" y="2020890"/>
            <a:ext cx="2774950" cy="1652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7"/>
          <p:cNvSpPr txBox="1">
            <a:spLocks noChangeArrowheads="1"/>
          </p:cNvSpPr>
          <p:nvPr/>
        </p:nvSpPr>
        <p:spPr bwMode="auto">
          <a:xfrm>
            <a:off x="1389067" y="4152900"/>
            <a:ext cx="50387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答：空气质量达到或劣于三级的城市有120个。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可选过程 1"/>
          <p:cNvSpPr/>
          <p:nvPr/>
        </p:nvSpPr>
        <p:spPr>
          <a:xfrm>
            <a:off x="290279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>
              <a:buFont typeface="Arial" panose="020B0604020202020204" pitchFamily="34" charset="0"/>
              <a:buNone/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本课小结</a:t>
            </a:r>
          </a:p>
        </p:txBody>
      </p:sp>
      <p:grpSp>
        <p:nvGrpSpPr>
          <p:cNvPr id="3" name="组合 2"/>
          <p:cNvGrpSpPr/>
          <p:nvPr/>
        </p:nvGrpSpPr>
        <p:grpSpPr bwMode="auto">
          <a:xfrm>
            <a:off x="1500188" y="1296990"/>
            <a:ext cx="1090612" cy="733425"/>
            <a:chOff x="2257426" y="1609441"/>
            <a:chExt cx="1358900" cy="734510"/>
          </a:xfrm>
        </p:grpSpPr>
        <p:cxnSp>
          <p:nvCxnSpPr>
            <p:cNvPr id="4" name="MH_Other_1"/>
            <p:cNvCxnSpPr/>
            <p:nvPr>
              <p:custDataLst>
                <p:tags r:id="rId8"/>
              </p:custDataLst>
            </p:nvPr>
          </p:nvCxnSpPr>
          <p:spPr>
            <a:xfrm>
              <a:off x="2257426" y="1617390"/>
              <a:ext cx="1008791" cy="726561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MH_Other_2"/>
            <p:cNvSpPr/>
            <p:nvPr>
              <p:custDataLst>
                <p:tags r:id="rId9"/>
              </p:custDataLst>
            </p:nvPr>
          </p:nvSpPr>
          <p:spPr>
            <a:xfrm>
              <a:off x="2374129" y="1609441"/>
              <a:ext cx="1242197" cy="426079"/>
            </a:xfrm>
            <a:custGeom>
              <a:avLst/>
              <a:gdLst>
                <a:gd name="connsiteX0" fmla="*/ 0 w 928918"/>
                <a:gd name="connsiteY0" fmla="*/ 0 h 459023"/>
                <a:gd name="connsiteX1" fmla="*/ 928918 w 928918"/>
                <a:gd name="connsiteY1" fmla="*/ 0 h 459023"/>
                <a:gd name="connsiteX2" fmla="*/ 464459 w 928918"/>
                <a:gd name="connsiteY2" fmla="*/ 459023 h 4590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28918" h="459023">
                  <a:moveTo>
                    <a:pt x="0" y="0"/>
                  </a:moveTo>
                  <a:lnTo>
                    <a:pt x="928918" y="0"/>
                  </a:lnTo>
                  <a:lnTo>
                    <a:pt x="464459" y="45902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10800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None/>
                <a:defRPr/>
              </a:pPr>
              <a:r>
                <a:rPr lang="en-US" altLang="zh-CN" sz="2400" b="1" noProof="1">
                  <a:solidFill>
                    <a:srgbClr val="FFFFFF"/>
                  </a:solidFill>
                  <a:latin typeface="Agency FB" panose="020B0503020202020204" pitchFamily="34" charset="0"/>
                  <a:ea typeface="黑体" panose="02010609060101010101" pitchFamily="2" charset="-122"/>
                </a:rPr>
                <a:t>01</a:t>
              </a:r>
              <a:endParaRPr lang="zh-CN" altLang="en-US" sz="2400" b="1" noProof="1">
                <a:solidFill>
                  <a:srgbClr val="FFFFFF"/>
                </a:solidFill>
                <a:latin typeface="Agency FB" panose="020B0503020202020204" pitchFamily="34" charset="0"/>
                <a:ea typeface="黑体" panose="02010609060101010101" pitchFamily="2" charset="-122"/>
              </a:endParaRPr>
            </a:p>
          </p:txBody>
        </p:sp>
      </p:grpSp>
      <p:grpSp>
        <p:nvGrpSpPr>
          <p:cNvPr id="6" name="组合 6"/>
          <p:cNvGrpSpPr/>
          <p:nvPr/>
        </p:nvGrpSpPr>
        <p:grpSpPr bwMode="auto">
          <a:xfrm>
            <a:off x="1500188" y="2439990"/>
            <a:ext cx="1090612" cy="733425"/>
            <a:chOff x="2257426" y="2743610"/>
            <a:chExt cx="1358900" cy="733310"/>
          </a:xfrm>
        </p:grpSpPr>
        <p:cxnSp>
          <p:nvCxnSpPr>
            <p:cNvPr id="8" name="MH_Other_3"/>
            <p:cNvCxnSpPr/>
            <p:nvPr>
              <p:custDataLst>
                <p:tags r:id="rId6"/>
              </p:custDataLst>
            </p:nvPr>
          </p:nvCxnSpPr>
          <p:spPr>
            <a:xfrm>
              <a:off x="2257426" y="2751546"/>
              <a:ext cx="1008791" cy="725374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MH_Other_4"/>
            <p:cNvSpPr/>
            <p:nvPr>
              <p:custDataLst>
                <p:tags r:id="rId7"/>
              </p:custDataLst>
            </p:nvPr>
          </p:nvSpPr>
          <p:spPr>
            <a:xfrm>
              <a:off x="2374129" y="2743610"/>
              <a:ext cx="1242197" cy="425383"/>
            </a:xfrm>
            <a:custGeom>
              <a:avLst/>
              <a:gdLst>
                <a:gd name="connsiteX0" fmla="*/ 0 w 928918"/>
                <a:gd name="connsiteY0" fmla="*/ 0 h 459023"/>
                <a:gd name="connsiteX1" fmla="*/ 928918 w 928918"/>
                <a:gd name="connsiteY1" fmla="*/ 0 h 459023"/>
                <a:gd name="connsiteX2" fmla="*/ 464459 w 928918"/>
                <a:gd name="connsiteY2" fmla="*/ 459023 h 4590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28918" h="459023">
                  <a:moveTo>
                    <a:pt x="0" y="0"/>
                  </a:moveTo>
                  <a:lnTo>
                    <a:pt x="928918" y="0"/>
                  </a:lnTo>
                  <a:lnTo>
                    <a:pt x="464459" y="459023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108000" anchor="ctr">
              <a:norm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None/>
                <a:defRPr/>
              </a:pPr>
              <a:r>
                <a:rPr lang="en-US" altLang="zh-CN" sz="2000" b="1" noProof="1">
                  <a:solidFill>
                    <a:srgbClr val="FFFFFF"/>
                  </a:solidFill>
                  <a:latin typeface="Agency FB" panose="020B0503020202020204" pitchFamily="34" charset="0"/>
                  <a:ea typeface="黑体" panose="02010609060101010101" pitchFamily="2" charset="-122"/>
                </a:rPr>
                <a:t>02</a:t>
              </a:r>
              <a:endParaRPr lang="zh-CN" altLang="en-US" sz="2000" b="1" noProof="1">
                <a:solidFill>
                  <a:srgbClr val="FFFFFF"/>
                </a:solidFill>
                <a:latin typeface="Agency FB" panose="020B0503020202020204" pitchFamily="34" charset="0"/>
                <a:ea typeface="黑体" panose="02010609060101010101" pitchFamily="2" charset="-122"/>
              </a:endParaRPr>
            </a:p>
          </p:txBody>
        </p:sp>
      </p:grpSp>
      <p:grpSp>
        <p:nvGrpSpPr>
          <p:cNvPr id="7" name="组合 10"/>
          <p:cNvGrpSpPr/>
          <p:nvPr/>
        </p:nvGrpSpPr>
        <p:grpSpPr bwMode="auto">
          <a:xfrm>
            <a:off x="1500188" y="3617915"/>
            <a:ext cx="1090612" cy="733425"/>
            <a:chOff x="2257426" y="3877780"/>
            <a:chExt cx="1358900" cy="733309"/>
          </a:xfrm>
        </p:grpSpPr>
        <p:cxnSp>
          <p:nvCxnSpPr>
            <p:cNvPr id="12" name="MH_Other_5"/>
            <p:cNvCxnSpPr/>
            <p:nvPr>
              <p:custDataLst>
                <p:tags r:id="rId4"/>
              </p:custDataLst>
            </p:nvPr>
          </p:nvCxnSpPr>
          <p:spPr>
            <a:xfrm>
              <a:off x="2257426" y="3885716"/>
              <a:ext cx="1008791" cy="725373"/>
            </a:xfrm>
            <a:prstGeom prst="line">
              <a:avLst/>
            </a:prstGeom>
            <a:ln w="3810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MH_Other_6"/>
            <p:cNvSpPr/>
            <p:nvPr>
              <p:custDataLst>
                <p:tags r:id="rId5"/>
              </p:custDataLst>
            </p:nvPr>
          </p:nvSpPr>
          <p:spPr>
            <a:xfrm>
              <a:off x="2374129" y="3877780"/>
              <a:ext cx="1242197" cy="425383"/>
            </a:xfrm>
            <a:custGeom>
              <a:avLst/>
              <a:gdLst>
                <a:gd name="connsiteX0" fmla="*/ 0 w 928918"/>
                <a:gd name="connsiteY0" fmla="*/ 0 h 459023"/>
                <a:gd name="connsiteX1" fmla="*/ 928918 w 928918"/>
                <a:gd name="connsiteY1" fmla="*/ 0 h 459023"/>
                <a:gd name="connsiteX2" fmla="*/ 464459 w 928918"/>
                <a:gd name="connsiteY2" fmla="*/ 459023 h 4590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28918" h="459023">
                  <a:moveTo>
                    <a:pt x="0" y="0"/>
                  </a:moveTo>
                  <a:lnTo>
                    <a:pt x="928918" y="0"/>
                  </a:lnTo>
                  <a:lnTo>
                    <a:pt x="464459" y="459023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108000" anchor="ctr">
              <a:norm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None/>
                <a:defRPr/>
              </a:pPr>
              <a:r>
                <a:rPr lang="en-US" altLang="zh-CN" sz="2000" b="1" noProof="1">
                  <a:solidFill>
                    <a:srgbClr val="FFFFFF"/>
                  </a:solidFill>
                  <a:latin typeface="Agency FB" panose="020B0503020202020204" pitchFamily="34" charset="0"/>
                  <a:ea typeface="黑体" panose="02010609060101010101" pitchFamily="2" charset="-122"/>
                </a:rPr>
                <a:t>03</a:t>
              </a:r>
              <a:endParaRPr lang="zh-CN" altLang="en-US" sz="2000" b="1" noProof="1">
                <a:solidFill>
                  <a:srgbClr val="FFFFFF"/>
                </a:solidFill>
                <a:latin typeface="Agency FB" panose="020B0503020202020204" pitchFamily="34" charset="0"/>
                <a:ea typeface="黑体" panose="02010609060101010101" pitchFamily="2" charset="-122"/>
              </a:endParaRPr>
            </a:p>
          </p:txBody>
        </p:sp>
      </p:grpSp>
      <p:sp>
        <p:nvSpPr>
          <p:cNvPr id="15" name="MH_SubTitle_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590801" y="1219202"/>
            <a:ext cx="5872163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画图的方法可以帮助我们分析题里的数量关系等式。</a:t>
            </a:r>
          </a:p>
        </p:txBody>
      </p:sp>
      <p:sp>
        <p:nvSpPr>
          <p:cNvPr id="16" name="MH_SubTitle_2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652713" y="2439988"/>
            <a:ext cx="5810250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40000"/>
              </a:lnSpc>
            </a:pPr>
            <a:r>
              <a:rPr lang="zh-CN" altLang="en-US" dirty="0">
                <a:solidFill>
                  <a:srgbClr val="08080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求“已知比一个数增加（减少）百分之几的数是多少，求这个数”用方程解比较简便。</a:t>
            </a:r>
          </a:p>
        </p:txBody>
      </p:sp>
      <p:sp>
        <p:nvSpPr>
          <p:cNvPr id="17" name="MH_SubTitle_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652717" y="3625852"/>
            <a:ext cx="5680075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4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求“已知比一个数增加（减少）百分之几的数是多少，求这个数”也可以用算术法：</a:t>
            </a:r>
          </a:p>
          <a:p>
            <a:pPr eaLnBrk="1" hangingPunct="1">
              <a:lnSpc>
                <a:spcPct val="14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具体的数量÷它所对应的分率=单位“1”的数量来解答。</a:t>
            </a:r>
          </a:p>
        </p:txBody>
      </p:sp>
      <p:sp>
        <p:nvSpPr>
          <p:cNvPr id="21513" name="矩形 17"/>
          <p:cNvSpPr>
            <a:spLocks noChangeArrowheads="1"/>
          </p:cNvSpPr>
          <p:nvPr/>
        </p:nvSpPr>
        <p:spPr bwMode="auto">
          <a:xfrm>
            <a:off x="3286129" y="520702"/>
            <a:ext cx="29257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zh-CN" altLang="zh-CN" sz="2400">
                <a:latin typeface="微软雅黑" panose="020B0503020204020204" pitchFamily="34" charset="-122"/>
                <a:ea typeface="微软雅黑" panose="020B0503020204020204" pitchFamily="34" charset="-122"/>
              </a:rPr>
              <a:t>百分数的应用（三）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流程图: 可选过程 3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buFont typeface="Arial" panose="020B0604020202020204" pitchFamily="34" charset="0"/>
              <a:buNone/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情境导入</a:t>
            </a:r>
          </a:p>
        </p:txBody>
      </p:sp>
      <p:sp>
        <p:nvSpPr>
          <p:cNvPr id="7" name="副标题 2"/>
          <p:cNvSpPr txBox="1">
            <a:spLocks noChangeArrowheads="1"/>
          </p:cNvSpPr>
          <p:nvPr/>
        </p:nvSpPr>
        <p:spPr bwMode="auto">
          <a:xfrm>
            <a:off x="1714500" y="3949702"/>
            <a:ext cx="4000500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你从中能读出哪些数学信息？</a:t>
            </a:r>
          </a:p>
        </p:txBody>
      </p:sp>
      <p:sp>
        <p:nvSpPr>
          <p:cNvPr id="4100" name="Text Box 6"/>
          <p:cNvSpPr txBox="1">
            <a:spLocks noChangeArrowheads="1"/>
          </p:cNvSpPr>
          <p:nvPr/>
        </p:nvSpPr>
        <p:spPr bwMode="auto">
          <a:xfrm>
            <a:off x="1071567" y="949325"/>
            <a:ext cx="6681787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笑笑家2000年食品支出总额占家庭总支出的55%，其他支出总额占家庭总支出的45%，</a:t>
            </a:r>
          </a:p>
        </p:txBody>
      </p:sp>
      <p:pic>
        <p:nvPicPr>
          <p:cNvPr id="4101" name="图片 -2147482609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017842" y="1871663"/>
            <a:ext cx="2789237" cy="1830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可选过程 1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作业布置</a:t>
            </a:r>
          </a:p>
        </p:txBody>
      </p:sp>
      <p:sp>
        <p:nvSpPr>
          <p:cNvPr id="22531" name="副标题 2"/>
          <p:cNvSpPr txBox="1">
            <a:spLocks noChangeArrowheads="1"/>
          </p:cNvSpPr>
          <p:nvPr/>
        </p:nvSpPr>
        <p:spPr bwMode="auto">
          <a:xfrm>
            <a:off x="971550" y="1314450"/>
            <a:ext cx="7200900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marL="307975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1、课本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95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页第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题。</a:t>
            </a:r>
          </a:p>
        </p:txBody>
      </p:sp>
      <p:sp>
        <p:nvSpPr>
          <p:cNvPr id="22532" name="副标题 2"/>
          <p:cNvSpPr txBox="1">
            <a:spLocks noChangeArrowheads="1"/>
          </p:cNvSpPr>
          <p:nvPr/>
        </p:nvSpPr>
        <p:spPr bwMode="auto">
          <a:xfrm>
            <a:off x="1285875" y="2020889"/>
            <a:ext cx="6072188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2、预习课本第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96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页。</a:t>
            </a:r>
          </a:p>
          <a:p>
            <a:pPr eaLnBrk="1" hangingPunct="1">
              <a:lnSpc>
                <a:spcPct val="150000"/>
              </a:lnSpc>
            </a:pP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3、讨论：说说你在日常生活中遇到的利息的有关问题。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可选过程 1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buFont typeface="Arial" panose="020B0604020202020204" pitchFamily="34" charset="0"/>
              <a:buNone/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本节目标</a:t>
            </a:r>
          </a:p>
        </p:txBody>
      </p:sp>
      <p:sp>
        <p:nvSpPr>
          <p:cNvPr id="5123" name="文本框 2"/>
          <p:cNvSpPr txBox="1">
            <a:spLocks noChangeArrowheads="1"/>
          </p:cNvSpPr>
          <p:nvPr/>
        </p:nvSpPr>
        <p:spPr bwMode="auto">
          <a:xfrm>
            <a:off x="1000129" y="1377950"/>
            <a:ext cx="7440613" cy="1338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1．会利用百分数的意义列出方程解决实际问题，体会百分数与现实生活的密切联系。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2．进一步培养对解题结果进行检验和解释的习惯。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可选过程 1"/>
          <p:cNvSpPr/>
          <p:nvPr/>
        </p:nvSpPr>
        <p:spPr>
          <a:xfrm>
            <a:off x="290195" y="203200"/>
            <a:ext cx="1629410" cy="431165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buFont typeface="Arial" panose="020B0604020202020204" pitchFamily="34" charset="0"/>
              <a:buNone/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自主学习反馈</a:t>
            </a:r>
          </a:p>
        </p:txBody>
      </p:sp>
      <p:sp>
        <p:nvSpPr>
          <p:cNvPr id="6147" name="副标题 2"/>
          <p:cNvSpPr txBox="1">
            <a:spLocks noChangeArrowheads="1"/>
          </p:cNvSpPr>
          <p:nvPr/>
        </p:nvSpPr>
        <p:spPr bwMode="auto">
          <a:xfrm>
            <a:off x="1406525" y="1663700"/>
            <a:ext cx="6165850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１、讨论：说说利用百分数的意义列方程解决实际问题。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857250" y="896938"/>
            <a:ext cx="77724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、某校儿童剧团中有五年级学生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20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人，四年级学生比五年级学生多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25%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，五年级学生比三年级学生少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20%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。三年级学生有多少人？  </a:t>
            </a:r>
          </a:p>
        </p:txBody>
      </p:sp>
      <p:sp>
        <p:nvSpPr>
          <p:cNvPr id="3" name="流程图: 可选过程 2"/>
          <p:cNvSpPr/>
          <p:nvPr/>
        </p:nvSpPr>
        <p:spPr>
          <a:xfrm>
            <a:off x="290195" y="203200"/>
            <a:ext cx="1629410" cy="431165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buFont typeface="Arial" panose="020B0604020202020204" pitchFamily="34" charset="0"/>
              <a:buNone/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自主学习反馈</a:t>
            </a:r>
          </a:p>
        </p:txBody>
      </p:sp>
      <p:sp>
        <p:nvSpPr>
          <p:cNvPr id="47113" name="Text Box 9"/>
          <p:cNvSpPr txBox="1">
            <a:spLocks noChangeArrowheads="1"/>
          </p:cNvSpPr>
          <p:nvPr/>
        </p:nvSpPr>
        <p:spPr bwMode="auto">
          <a:xfrm>
            <a:off x="2708279" y="1878014"/>
            <a:ext cx="3859213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解：设三年级学生有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x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人。</a:t>
            </a:r>
          </a:p>
        </p:txBody>
      </p:sp>
      <p:sp>
        <p:nvSpPr>
          <p:cNvPr id="47114" name="Text Box 10"/>
          <p:cNvSpPr txBox="1">
            <a:spLocks noChangeArrowheads="1"/>
          </p:cNvSpPr>
          <p:nvPr/>
        </p:nvSpPr>
        <p:spPr bwMode="auto">
          <a:xfrm>
            <a:off x="4108450" y="2751139"/>
            <a:ext cx="2565400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0.8x= 20</a:t>
            </a:r>
          </a:p>
        </p:txBody>
      </p:sp>
      <p:sp>
        <p:nvSpPr>
          <p:cNvPr id="47115" name="Text Box 11"/>
          <p:cNvSpPr txBox="1">
            <a:spLocks noChangeArrowheads="1"/>
          </p:cNvSpPr>
          <p:nvPr/>
        </p:nvSpPr>
        <p:spPr bwMode="auto">
          <a:xfrm>
            <a:off x="4302125" y="3132139"/>
            <a:ext cx="2025650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el-GR" dirty="0">
                <a:latin typeface="微软雅黑" panose="020B0503020204020204" pitchFamily="34" charset="-122"/>
                <a:ea typeface="微软雅黑" panose="020B0503020204020204" pitchFamily="34" charset="-122"/>
              </a:rPr>
              <a:t>x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= 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25</a:t>
            </a:r>
          </a:p>
        </p:txBody>
      </p:sp>
      <p:sp>
        <p:nvSpPr>
          <p:cNvPr id="47116" name="Text Box 12"/>
          <p:cNvSpPr txBox="1">
            <a:spLocks noChangeArrowheads="1"/>
          </p:cNvSpPr>
          <p:nvPr/>
        </p:nvSpPr>
        <p:spPr bwMode="auto">
          <a:xfrm>
            <a:off x="3792538" y="3640139"/>
            <a:ext cx="3935412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答：三年级学生有 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25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人。</a:t>
            </a:r>
          </a:p>
        </p:txBody>
      </p:sp>
      <p:sp>
        <p:nvSpPr>
          <p:cNvPr id="47117" name="Text Box 13"/>
          <p:cNvSpPr txBox="1">
            <a:spLocks noChangeArrowheads="1"/>
          </p:cNvSpPr>
          <p:nvPr/>
        </p:nvSpPr>
        <p:spPr bwMode="auto">
          <a:xfrm>
            <a:off x="3035300" y="2306638"/>
            <a:ext cx="3886200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el-GR" dirty="0">
                <a:latin typeface="微软雅黑" panose="020B0503020204020204" pitchFamily="34" charset="-122"/>
                <a:ea typeface="微软雅黑" panose="020B0503020204020204" pitchFamily="34" charset="-122"/>
              </a:rPr>
              <a:t>x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 ×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1-20%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= 20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7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7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7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7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47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13" grpId="0"/>
      <p:bldP spid="47114" grpId="0"/>
      <p:bldP spid="47115" grpId="0"/>
      <p:bldP spid="47116" grpId="0"/>
      <p:bldP spid="471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流程图: 可选过程 3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探究新知</a:t>
            </a:r>
          </a:p>
        </p:txBody>
      </p:sp>
      <p:sp>
        <p:nvSpPr>
          <p:cNvPr id="8195" name="副标题 2"/>
          <p:cNvSpPr txBox="1">
            <a:spLocks noChangeArrowheads="1"/>
          </p:cNvSpPr>
          <p:nvPr/>
        </p:nvSpPr>
        <p:spPr bwMode="auto">
          <a:xfrm>
            <a:off x="808042" y="735015"/>
            <a:ext cx="1093787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探究一：</a:t>
            </a:r>
          </a:p>
        </p:txBody>
      </p:sp>
      <p:sp>
        <p:nvSpPr>
          <p:cNvPr id="8196" name="TextBox 2"/>
          <p:cNvSpPr txBox="1">
            <a:spLocks noChangeArrowheads="1"/>
          </p:cNvSpPr>
          <p:nvPr/>
        </p:nvSpPr>
        <p:spPr bwMode="auto">
          <a:xfrm>
            <a:off x="1758950" y="763588"/>
            <a:ext cx="65659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笑笑家2000年食品支出总额占家庭总支出的55%，其他支出总额占家庭总支出的45%，笑笑家的家庭总支出是多少元？</a:t>
            </a:r>
          </a:p>
        </p:txBody>
      </p:sp>
      <p:sp>
        <p:nvSpPr>
          <p:cNvPr id="8197" name="矩形 4"/>
          <p:cNvSpPr>
            <a:spLocks noChangeArrowheads="1"/>
          </p:cNvSpPr>
          <p:nvPr/>
        </p:nvSpPr>
        <p:spPr bwMode="auto">
          <a:xfrm>
            <a:off x="2047875" y="2130427"/>
            <a:ext cx="2808288" cy="142875"/>
          </a:xfrm>
          <a:prstGeom prst="rect">
            <a:avLst/>
          </a:prstGeom>
          <a:solidFill>
            <a:srgbClr val="92D050"/>
          </a:solidFill>
          <a:ln w="25400">
            <a:solidFill>
              <a:srgbClr val="080808"/>
            </a:solidFill>
            <a:round/>
          </a:ln>
        </p:spPr>
        <p:txBody>
          <a:bodyPr wrap="none"/>
          <a:lstStyle/>
          <a:p>
            <a:pPr>
              <a:lnSpc>
                <a:spcPct val="150000"/>
              </a:lnSpc>
            </a:pP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198" name="Text Box 2"/>
          <p:cNvSpPr txBox="1">
            <a:spLocks noChangeArrowheads="1"/>
          </p:cNvSpPr>
          <p:nvPr/>
        </p:nvSpPr>
        <p:spPr bwMode="auto">
          <a:xfrm>
            <a:off x="903288" y="1916113"/>
            <a:ext cx="1143000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>
                <a:solidFill>
                  <a:srgbClr val="08080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食品支出</a:t>
            </a:r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3905250" y="2136777"/>
            <a:ext cx="935038" cy="142875"/>
          </a:xfrm>
          <a:prstGeom prst="rect">
            <a:avLst/>
          </a:prstGeom>
          <a:solidFill>
            <a:srgbClr val="00B050"/>
          </a:solidFill>
          <a:ln w="25400" algn="ctr">
            <a:solidFill>
              <a:srgbClr val="080808"/>
            </a:solidFill>
            <a:round/>
          </a:ln>
        </p:spPr>
        <p:txBody>
          <a:bodyPr wrap="none"/>
          <a:lstStyle/>
          <a:p>
            <a:pPr algn="ctr">
              <a:lnSpc>
                <a:spcPct val="150000"/>
              </a:lnSpc>
              <a:buFontTx/>
              <a:buNone/>
            </a:pPr>
            <a:endParaRPr lang="zh-CN" altLang="en-US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200" name="Text Box 2"/>
          <p:cNvSpPr txBox="1">
            <a:spLocks noChangeArrowheads="1"/>
          </p:cNvSpPr>
          <p:nvPr/>
        </p:nvSpPr>
        <p:spPr bwMode="auto">
          <a:xfrm>
            <a:off x="904879" y="2773363"/>
            <a:ext cx="1285875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>
                <a:solidFill>
                  <a:srgbClr val="08080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其他支出</a:t>
            </a:r>
          </a:p>
        </p:txBody>
      </p:sp>
      <p:sp>
        <p:nvSpPr>
          <p:cNvPr id="3080" name="Text Box 2"/>
          <p:cNvSpPr txBox="1">
            <a:spLocks noChangeArrowheads="1"/>
          </p:cNvSpPr>
          <p:nvPr/>
        </p:nvSpPr>
        <p:spPr bwMode="auto">
          <a:xfrm>
            <a:off x="3990975" y="2598738"/>
            <a:ext cx="984250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>
                <a:solidFill>
                  <a:srgbClr val="08080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620</a:t>
            </a:r>
            <a:r>
              <a:rPr lang="zh-CN" altLang="en-US">
                <a:solidFill>
                  <a:srgbClr val="08080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元</a:t>
            </a:r>
          </a:p>
        </p:txBody>
      </p:sp>
      <p:sp>
        <p:nvSpPr>
          <p:cNvPr id="3081" name="左大括号 17"/>
          <p:cNvSpPr/>
          <p:nvPr/>
        </p:nvSpPr>
        <p:spPr bwMode="auto">
          <a:xfrm rot="16200000">
            <a:off x="2923385" y="2355057"/>
            <a:ext cx="192087" cy="1943100"/>
          </a:xfrm>
          <a:prstGeom prst="leftBrace">
            <a:avLst>
              <a:gd name="adj1" fmla="val 27444"/>
              <a:gd name="adj2" fmla="val 50000"/>
            </a:avLst>
          </a:prstGeom>
          <a:noFill/>
          <a:ln w="25400">
            <a:solidFill>
              <a:srgbClr val="080808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pPr>
              <a:lnSpc>
                <a:spcPct val="150000"/>
              </a:lnSpc>
            </a:pP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203" name="矩形 14"/>
          <p:cNvSpPr>
            <a:spLocks noChangeArrowheads="1"/>
          </p:cNvSpPr>
          <p:nvPr/>
        </p:nvSpPr>
        <p:spPr bwMode="auto">
          <a:xfrm>
            <a:off x="2047875" y="2987677"/>
            <a:ext cx="1944688" cy="142875"/>
          </a:xfrm>
          <a:prstGeom prst="rect">
            <a:avLst/>
          </a:prstGeom>
          <a:solidFill>
            <a:srgbClr val="FFFF00"/>
          </a:solidFill>
          <a:ln w="25400">
            <a:solidFill>
              <a:srgbClr val="080808"/>
            </a:solidFill>
            <a:round/>
          </a:ln>
        </p:spPr>
        <p:txBody>
          <a:bodyPr wrap="none"/>
          <a:lstStyle/>
          <a:p>
            <a:pPr>
              <a:lnSpc>
                <a:spcPct val="150000"/>
              </a:lnSpc>
            </a:pP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204" name="Text Box 2"/>
          <p:cNvSpPr txBox="1">
            <a:spLocks noChangeArrowheads="1"/>
          </p:cNvSpPr>
          <p:nvPr/>
        </p:nvSpPr>
        <p:spPr bwMode="auto">
          <a:xfrm>
            <a:off x="2405067" y="1701802"/>
            <a:ext cx="1500187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>
                <a:solidFill>
                  <a:srgbClr val="08080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55%</a:t>
            </a:r>
          </a:p>
        </p:txBody>
      </p:sp>
      <p:sp>
        <p:nvSpPr>
          <p:cNvPr id="3084" name="Text Box 2"/>
          <p:cNvSpPr txBox="1">
            <a:spLocks noChangeArrowheads="1"/>
          </p:cNvSpPr>
          <p:nvPr/>
        </p:nvSpPr>
        <p:spPr bwMode="auto">
          <a:xfrm>
            <a:off x="2547942" y="3336927"/>
            <a:ext cx="1500187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>
                <a:solidFill>
                  <a:srgbClr val="08080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45%</a:t>
            </a:r>
          </a:p>
        </p:txBody>
      </p:sp>
      <p:sp>
        <p:nvSpPr>
          <p:cNvPr id="18" name="Text Box 2"/>
          <p:cNvSpPr txBox="1">
            <a:spLocks noChangeArrowheads="1"/>
          </p:cNvSpPr>
          <p:nvPr/>
        </p:nvSpPr>
        <p:spPr bwMode="auto">
          <a:xfrm>
            <a:off x="2547938" y="3843338"/>
            <a:ext cx="3643312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solidFill>
                  <a:srgbClr val="08080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食品支出</a:t>
            </a:r>
            <a:r>
              <a:rPr lang="en-US" altLang="zh-CN" dirty="0">
                <a:solidFill>
                  <a:srgbClr val="08080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+</a:t>
            </a:r>
            <a:r>
              <a:rPr lang="zh-CN" altLang="en-US" dirty="0">
                <a:solidFill>
                  <a:srgbClr val="08080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其他支出</a:t>
            </a:r>
            <a:r>
              <a:rPr lang="en-US" altLang="zh-CN" dirty="0">
                <a:solidFill>
                  <a:srgbClr val="08080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=</a:t>
            </a:r>
            <a:r>
              <a:rPr lang="zh-CN" altLang="en-US" dirty="0">
                <a:solidFill>
                  <a:srgbClr val="08080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总支出</a:t>
            </a:r>
          </a:p>
        </p:txBody>
      </p:sp>
      <p:sp>
        <p:nvSpPr>
          <p:cNvPr id="19" name="Text Box 2"/>
          <p:cNvSpPr txBox="1">
            <a:spLocks noChangeArrowheads="1"/>
          </p:cNvSpPr>
          <p:nvPr/>
        </p:nvSpPr>
        <p:spPr bwMode="auto">
          <a:xfrm>
            <a:off x="2547938" y="4318001"/>
            <a:ext cx="3643312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solidFill>
                  <a:srgbClr val="08080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食品支出</a:t>
            </a:r>
            <a:r>
              <a:rPr lang="en-US" altLang="zh-CN" dirty="0">
                <a:solidFill>
                  <a:srgbClr val="08080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-</a:t>
            </a:r>
            <a:r>
              <a:rPr lang="zh-CN" altLang="en-US" dirty="0">
                <a:solidFill>
                  <a:srgbClr val="08080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其他支出</a:t>
            </a:r>
            <a:r>
              <a:rPr lang="en-US" altLang="zh-CN" dirty="0">
                <a:solidFill>
                  <a:srgbClr val="08080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=620</a:t>
            </a:r>
            <a:r>
              <a:rPr lang="zh-CN" altLang="en-US" dirty="0">
                <a:solidFill>
                  <a:srgbClr val="08080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元</a:t>
            </a:r>
          </a:p>
        </p:txBody>
      </p:sp>
      <p:pic>
        <p:nvPicPr>
          <p:cNvPr id="8208" name="图片 -2147482609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926142" y="1916113"/>
            <a:ext cx="2789237" cy="1830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左大括号 17"/>
          <p:cNvSpPr/>
          <p:nvPr/>
        </p:nvSpPr>
        <p:spPr bwMode="auto">
          <a:xfrm rot="16200000">
            <a:off x="4334673" y="2043908"/>
            <a:ext cx="142875" cy="900113"/>
          </a:xfrm>
          <a:prstGeom prst="leftBrace">
            <a:avLst>
              <a:gd name="adj1" fmla="val 27475"/>
              <a:gd name="adj2" fmla="val 50000"/>
            </a:avLst>
          </a:prstGeom>
          <a:noFill/>
          <a:ln w="25400">
            <a:solidFill>
              <a:srgbClr val="080808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pPr>
              <a:lnSpc>
                <a:spcPct val="150000"/>
              </a:lnSpc>
            </a:pP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左大括号 17"/>
          <p:cNvSpPr/>
          <p:nvPr/>
        </p:nvSpPr>
        <p:spPr bwMode="auto">
          <a:xfrm rot="10800000">
            <a:off x="4975229" y="2205039"/>
            <a:ext cx="142875" cy="900112"/>
          </a:xfrm>
          <a:prstGeom prst="leftBrace">
            <a:avLst>
              <a:gd name="adj1" fmla="val 27475"/>
              <a:gd name="adj2" fmla="val 50000"/>
            </a:avLst>
          </a:prstGeom>
          <a:noFill/>
          <a:ln w="25400">
            <a:solidFill>
              <a:srgbClr val="080808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pPr>
              <a:lnSpc>
                <a:spcPct val="150000"/>
              </a:lnSpc>
            </a:pP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5118100" y="1920876"/>
            <a:ext cx="1054100" cy="1338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>
                <a:solidFill>
                  <a:srgbClr val="08080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总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>
                <a:solidFill>
                  <a:srgbClr val="08080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支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>
                <a:solidFill>
                  <a:srgbClr val="08080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出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ldLvl="0" animBg="1"/>
      <p:bldP spid="3080" grpId="0"/>
      <p:bldP spid="3081" grpId="0" bldLvl="0" animBg="1"/>
      <p:bldP spid="3084" grpId="0"/>
      <p:bldP spid="18" grpId="0"/>
      <p:bldP spid="19" grpId="0"/>
      <p:bldP spid="3" grpId="0" bldLvl="0" animBg="1"/>
      <p:bldP spid="5" grpId="0" bldLvl="0" animBg="1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流程图: 可选过程 3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探究新知</a:t>
            </a:r>
          </a:p>
        </p:txBody>
      </p:sp>
      <p:sp>
        <p:nvSpPr>
          <p:cNvPr id="9219" name="副标题 2"/>
          <p:cNvSpPr txBox="1">
            <a:spLocks noChangeArrowheads="1"/>
          </p:cNvSpPr>
          <p:nvPr/>
        </p:nvSpPr>
        <p:spPr bwMode="auto">
          <a:xfrm>
            <a:off x="727075" y="877890"/>
            <a:ext cx="1093788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探究二：</a:t>
            </a:r>
          </a:p>
        </p:txBody>
      </p:sp>
      <p:grpSp>
        <p:nvGrpSpPr>
          <p:cNvPr id="9220" name="组合 20"/>
          <p:cNvGrpSpPr/>
          <p:nvPr/>
        </p:nvGrpSpPr>
        <p:grpSpPr bwMode="auto">
          <a:xfrm>
            <a:off x="1809750" y="2813052"/>
            <a:ext cx="3143250" cy="142875"/>
            <a:chOff x="3071802" y="5011925"/>
            <a:chExt cx="1000134" cy="133175"/>
          </a:xfrm>
        </p:grpSpPr>
        <p:cxnSp>
          <p:nvCxnSpPr>
            <p:cNvPr id="9230" name="直接连接符 21"/>
            <p:cNvCxnSpPr>
              <a:cxnSpLocks noChangeShapeType="1"/>
            </p:cNvCxnSpPr>
            <p:nvPr/>
          </p:nvCxnSpPr>
          <p:spPr bwMode="auto">
            <a:xfrm>
              <a:off x="3071802" y="5143512"/>
              <a:ext cx="1000132" cy="1588"/>
            </a:xfrm>
            <a:prstGeom prst="line">
              <a:avLst/>
            </a:prstGeom>
            <a:noFill/>
            <a:ln w="25400">
              <a:solidFill>
                <a:srgbClr val="080808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231" name="直接连接符 22"/>
            <p:cNvCxnSpPr>
              <a:cxnSpLocks noChangeShapeType="1"/>
            </p:cNvCxnSpPr>
            <p:nvPr/>
          </p:nvCxnSpPr>
          <p:spPr bwMode="auto">
            <a:xfrm rot="16200000" flipV="1">
              <a:off x="3010805" y="5082513"/>
              <a:ext cx="121996" cy="2"/>
            </a:xfrm>
            <a:prstGeom prst="line">
              <a:avLst/>
            </a:prstGeom>
            <a:noFill/>
            <a:ln w="25400">
              <a:solidFill>
                <a:srgbClr val="080808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232" name="直接连接符 23"/>
            <p:cNvCxnSpPr>
              <a:cxnSpLocks noChangeShapeType="1"/>
            </p:cNvCxnSpPr>
            <p:nvPr/>
          </p:nvCxnSpPr>
          <p:spPr bwMode="auto">
            <a:xfrm rot="16200000" flipV="1">
              <a:off x="4010937" y="5072922"/>
              <a:ext cx="121996" cy="2"/>
            </a:xfrm>
            <a:prstGeom prst="line">
              <a:avLst/>
            </a:prstGeom>
            <a:noFill/>
            <a:ln w="25400">
              <a:solidFill>
                <a:srgbClr val="080808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3330" name="左大括号 24"/>
          <p:cNvSpPr/>
          <p:nvPr/>
        </p:nvSpPr>
        <p:spPr bwMode="auto">
          <a:xfrm rot="5400000">
            <a:off x="2617790" y="1731963"/>
            <a:ext cx="214312" cy="1808162"/>
          </a:xfrm>
          <a:prstGeom prst="leftBrace">
            <a:avLst>
              <a:gd name="adj1" fmla="val 27733"/>
              <a:gd name="adj2" fmla="val 50000"/>
            </a:avLst>
          </a:prstGeom>
          <a:noFill/>
          <a:ln w="254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pPr>
              <a:lnSpc>
                <a:spcPct val="150000"/>
              </a:lnSpc>
            </a:pP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222" name="左大括号 25"/>
          <p:cNvSpPr/>
          <p:nvPr/>
        </p:nvSpPr>
        <p:spPr bwMode="auto">
          <a:xfrm rot="16200000">
            <a:off x="3309941" y="1527176"/>
            <a:ext cx="142875" cy="3143250"/>
          </a:xfrm>
          <a:prstGeom prst="leftBrace">
            <a:avLst>
              <a:gd name="adj1" fmla="val 27602"/>
              <a:gd name="adj2" fmla="val 50000"/>
            </a:avLst>
          </a:prstGeom>
          <a:noFill/>
          <a:ln w="254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pPr>
              <a:lnSpc>
                <a:spcPct val="150000"/>
              </a:lnSpc>
            </a:pP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332" name="矩形 26"/>
          <p:cNvSpPr>
            <a:spLocks noChangeArrowheads="1"/>
          </p:cNvSpPr>
          <p:nvPr/>
        </p:nvSpPr>
        <p:spPr bwMode="auto">
          <a:xfrm>
            <a:off x="1587504" y="2022475"/>
            <a:ext cx="2162175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>
                <a:solidFill>
                  <a:srgbClr val="08080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食品支出占</a:t>
            </a:r>
            <a:r>
              <a:rPr lang="en-US" altLang="zh-CN">
                <a:solidFill>
                  <a:srgbClr val="08080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55%</a:t>
            </a:r>
          </a:p>
        </p:txBody>
      </p:sp>
      <p:sp>
        <p:nvSpPr>
          <p:cNvPr id="9224" name="矩形 27"/>
          <p:cNvSpPr>
            <a:spLocks noChangeArrowheads="1"/>
          </p:cNvSpPr>
          <p:nvPr/>
        </p:nvSpPr>
        <p:spPr bwMode="auto">
          <a:xfrm>
            <a:off x="2881315" y="3098801"/>
            <a:ext cx="877163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>
                <a:solidFill>
                  <a:srgbClr val="08080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总支出</a:t>
            </a:r>
          </a:p>
        </p:txBody>
      </p:sp>
      <p:cxnSp>
        <p:nvCxnSpPr>
          <p:cNvPr id="4110" name="直接连接符 28"/>
          <p:cNvCxnSpPr>
            <a:cxnSpLocks noChangeShapeType="1"/>
          </p:cNvCxnSpPr>
          <p:nvPr/>
        </p:nvCxnSpPr>
        <p:spPr bwMode="auto">
          <a:xfrm rot="5400000">
            <a:off x="3455196" y="2801144"/>
            <a:ext cx="323850" cy="1588"/>
          </a:xfrm>
          <a:prstGeom prst="line">
            <a:avLst/>
          </a:prstGeom>
          <a:noFill/>
          <a:ln w="25400">
            <a:solidFill>
              <a:srgbClr val="080808"/>
            </a:solidFill>
            <a:prstDash val="sys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11" name="矩形 30"/>
          <p:cNvSpPr>
            <a:spLocks noChangeArrowheads="1"/>
          </p:cNvSpPr>
          <p:nvPr/>
        </p:nvSpPr>
        <p:spPr bwMode="auto">
          <a:xfrm>
            <a:off x="3606804" y="2024064"/>
            <a:ext cx="1935163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其他支出占</a:t>
            </a:r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</a:rPr>
              <a:t>45%</a:t>
            </a:r>
          </a:p>
        </p:txBody>
      </p:sp>
      <p:sp>
        <p:nvSpPr>
          <p:cNvPr id="4112" name="左大括号 29"/>
          <p:cNvSpPr/>
          <p:nvPr/>
        </p:nvSpPr>
        <p:spPr bwMode="auto">
          <a:xfrm rot="5400000">
            <a:off x="4197353" y="1952627"/>
            <a:ext cx="215900" cy="1368425"/>
          </a:xfrm>
          <a:prstGeom prst="leftBrace">
            <a:avLst>
              <a:gd name="adj1" fmla="val 27759"/>
              <a:gd name="adj2" fmla="val 50000"/>
            </a:avLst>
          </a:prstGeom>
          <a:noFill/>
          <a:ln w="254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pPr>
              <a:lnSpc>
                <a:spcPct val="150000"/>
              </a:lnSpc>
            </a:pP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228" name="TextBox 2"/>
          <p:cNvSpPr txBox="1">
            <a:spLocks noChangeArrowheads="1"/>
          </p:cNvSpPr>
          <p:nvPr/>
        </p:nvSpPr>
        <p:spPr bwMode="auto">
          <a:xfrm>
            <a:off x="1901825" y="877888"/>
            <a:ext cx="65659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笑笑家2000年食品支出总额占家庭总支出的55%，其他支出总额占家庭总支出的45%，笑笑家的家庭总支出是多少元？</a:t>
            </a:r>
          </a:p>
        </p:txBody>
      </p:sp>
      <p:pic>
        <p:nvPicPr>
          <p:cNvPr id="9229" name="图片 -2147482609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069017" y="2030413"/>
            <a:ext cx="2789237" cy="1830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3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30" grpId="0" animBg="1"/>
      <p:bldP spid="13332" grpId="0"/>
      <p:bldP spid="4111" grpId="0"/>
      <p:bldP spid="4112" grpId="0" bldLvl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流程图: 可选过程 3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探究新知</a:t>
            </a:r>
          </a:p>
        </p:txBody>
      </p:sp>
      <p:sp>
        <p:nvSpPr>
          <p:cNvPr id="10243" name="副标题 2"/>
          <p:cNvSpPr txBox="1">
            <a:spLocks noChangeArrowheads="1"/>
          </p:cNvSpPr>
          <p:nvPr/>
        </p:nvSpPr>
        <p:spPr bwMode="auto">
          <a:xfrm>
            <a:off x="727075" y="735015"/>
            <a:ext cx="1093788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探究二：</a:t>
            </a:r>
          </a:p>
        </p:txBody>
      </p:sp>
      <p:sp>
        <p:nvSpPr>
          <p:cNvPr id="10244" name="TextBox 2"/>
          <p:cNvSpPr txBox="1">
            <a:spLocks noChangeArrowheads="1"/>
          </p:cNvSpPr>
          <p:nvPr/>
        </p:nvSpPr>
        <p:spPr bwMode="auto">
          <a:xfrm>
            <a:off x="1901825" y="735013"/>
            <a:ext cx="65659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zh-CN"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笑笑家2000年食品支出总额占家庭总支出的55%，其他支出总额占家庭总支出的45%，笑笑家的家庭总支出是多少元？</a:t>
            </a:r>
          </a:p>
        </p:txBody>
      </p:sp>
      <p:pic>
        <p:nvPicPr>
          <p:cNvPr id="10245" name="图片 -2147482609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069017" y="1887540"/>
            <a:ext cx="2789237" cy="1830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6"/>
          <p:cNvSpPr txBox="1">
            <a:spLocks noChangeArrowheads="1"/>
          </p:cNvSpPr>
          <p:nvPr/>
        </p:nvSpPr>
        <p:spPr bwMode="auto">
          <a:xfrm>
            <a:off x="1065213" y="1887540"/>
            <a:ext cx="4843462" cy="216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dirty="0" err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解：设笑笑家的家庭总支出是x元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那么食品支出是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55%x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元，其他支出是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45%x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元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（55%-45%）x=620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0.1x=620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X=6200</a:t>
            </a:r>
          </a:p>
        </p:txBody>
      </p:sp>
      <p:sp>
        <p:nvSpPr>
          <p:cNvPr id="3" name="TextBox 6"/>
          <p:cNvSpPr txBox="1">
            <a:spLocks noChangeArrowheads="1"/>
          </p:cNvSpPr>
          <p:nvPr/>
        </p:nvSpPr>
        <p:spPr bwMode="auto">
          <a:xfrm>
            <a:off x="2122488" y="4186238"/>
            <a:ext cx="51816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答：笑笑家的家庭总支出是6200元。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  <p:bldP spid="3" grpId="0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可选过程 1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知识运用</a:t>
            </a:r>
          </a:p>
        </p:txBody>
      </p:sp>
      <p:sp>
        <p:nvSpPr>
          <p:cNvPr id="11267" name="矩形 10"/>
          <p:cNvSpPr>
            <a:spLocks noChangeArrowheads="1"/>
          </p:cNvSpPr>
          <p:nvPr/>
        </p:nvSpPr>
        <p:spPr bwMode="auto">
          <a:xfrm>
            <a:off x="917579" y="741363"/>
            <a:ext cx="757237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、东山乡今年苹果大丰收，产量达到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3.6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万吨，比去年增产二成，东山乡去年苹果的产量是多少万吨？</a:t>
            </a:r>
          </a:p>
        </p:txBody>
      </p:sp>
      <p:sp>
        <p:nvSpPr>
          <p:cNvPr id="6149" name="Text Box 2"/>
          <p:cNvSpPr txBox="1">
            <a:spLocks noChangeArrowheads="1"/>
          </p:cNvSpPr>
          <p:nvPr/>
        </p:nvSpPr>
        <p:spPr bwMode="auto">
          <a:xfrm>
            <a:off x="1716088" y="2682876"/>
            <a:ext cx="1428750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>
                <a:solidFill>
                  <a:srgbClr val="08080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去年</a:t>
            </a:r>
          </a:p>
        </p:txBody>
      </p:sp>
      <p:sp>
        <p:nvSpPr>
          <p:cNvPr id="6150" name="Text Box 2"/>
          <p:cNvSpPr txBox="1">
            <a:spLocks noChangeArrowheads="1"/>
          </p:cNvSpPr>
          <p:nvPr/>
        </p:nvSpPr>
        <p:spPr bwMode="auto">
          <a:xfrm>
            <a:off x="1787529" y="3446463"/>
            <a:ext cx="1285875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>
                <a:solidFill>
                  <a:srgbClr val="08080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今年</a:t>
            </a:r>
          </a:p>
        </p:txBody>
      </p:sp>
      <p:grpSp>
        <p:nvGrpSpPr>
          <p:cNvPr id="3" name="组合 16"/>
          <p:cNvGrpSpPr/>
          <p:nvPr/>
        </p:nvGrpSpPr>
        <p:grpSpPr bwMode="auto">
          <a:xfrm>
            <a:off x="3122617" y="2874965"/>
            <a:ext cx="3165475" cy="142875"/>
            <a:chOff x="3071802" y="5011925"/>
            <a:chExt cx="1000134" cy="133175"/>
          </a:xfrm>
        </p:grpSpPr>
        <p:cxnSp>
          <p:nvCxnSpPr>
            <p:cNvPr id="11287" name="直接连接符 17"/>
            <p:cNvCxnSpPr>
              <a:cxnSpLocks noChangeShapeType="1"/>
            </p:cNvCxnSpPr>
            <p:nvPr/>
          </p:nvCxnSpPr>
          <p:spPr bwMode="auto">
            <a:xfrm>
              <a:off x="3071802" y="5143512"/>
              <a:ext cx="1000132" cy="1588"/>
            </a:xfrm>
            <a:prstGeom prst="line">
              <a:avLst/>
            </a:prstGeom>
            <a:noFill/>
            <a:ln w="25400">
              <a:solidFill>
                <a:srgbClr val="080808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288" name="直接连接符 18"/>
            <p:cNvCxnSpPr>
              <a:cxnSpLocks noChangeShapeType="1"/>
            </p:cNvCxnSpPr>
            <p:nvPr/>
          </p:nvCxnSpPr>
          <p:spPr bwMode="auto">
            <a:xfrm rot="16200000" flipV="1">
              <a:off x="3010805" y="5082513"/>
              <a:ext cx="121996" cy="2"/>
            </a:xfrm>
            <a:prstGeom prst="line">
              <a:avLst/>
            </a:prstGeom>
            <a:noFill/>
            <a:ln w="25400">
              <a:solidFill>
                <a:srgbClr val="080808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289" name="直接连接符 19"/>
            <p:cNvCxnSpPr>
              <a:cxnSpLocks noChangeShapeType="1"/>
            </p:cNvCxnSpPr>
            <p:nvPr/>
          </p:nvCxnSpPr>
          <p:spPr bwMode="auto">
            <a:xfrm rot="16200000" flipV="1">
              <a:off x="4010937" y="5072922"/>
              <a:ext cx="121996" cy="2"/>
            </a:xfrm>
            <a:prstGeom prst="line">
              <a:avLst/>
            </a:prstGeom>
            <a:noFill/>
            <a:ln w="25400">
              <a:solidFill>
                <a:srgbClr val="080808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" name="组合 20"/>
          <p:cNvGrpSpPr/>
          <p:nvPr/>
        </p:nvGrpSpPr>
        <p:grpSpPr bwMode="auto">
          <a:xfrm>
            <a:off x="3122613" y="3590927"/>
            <a:ext cx="4159250" cy="142875"/>
            <a:chOff x="3071802" y="5011925"/>
            <a:chExt cx="1000134" cy="133175"/>
          </a:xfrm>
        </p:grpSpPr>
        <p:cxnSp>
          <p:nvCxnSpPr>
            <p:cNvPr id="11284" name="直接连接符 21"/>
            <p:cNvCxnSpPr>
              <a:cxnSpLocks noChangeShapeType="1"/>
            </p:cNvCxnSpPr>
            <p:nvPr/>
          </p:nvCxnSpPr>
          <p:spPr bwMode="auto">
            <a:xfrm>
              <a:off x="3071802" y="5143512"/>
              <a:ext cx="1000132" cy="1588"/>
            </a:xfrm>
            <a:prstGeom prst="line">
              <a:avLst/>
            </a:prstGeom>
            <a:noFill/>
            <a:ln w="25400">
              <a:solidFill>
                <a:srgbClr val="080808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285" name="直接连接符 22"/>
            <p:cNvCxnSpPr>
              <a:cxnSpLocks noChangeShapeType="1"/>
            </p:cNvCxnSpPr>
            <p:nvPr/>
          </p:nvCxnSpPr>
          <p:spPr bwMode="auto">
            <a:xfrm rot="16200000" flipV="1">
              <a:off x="3010805" y="5082513"/>
              <a:ext cx="121996" cy="2"/>
            </a:xfrm>
            <a:prstGeom prst="line">
              <a:avLst/>
            </a:prstGeom>
            <a:noFill/>
            <a:ln w="25400">
              <a:solidFill>
                <a:srgbClr val="080808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286" name="直接连接符 23"/>
            <p:cNvCxnSpPr>
              <a:cxnSpLocks noChangeShapeType="1"/>
            </p:cNvCxnSpPr>
            <p:nvPr/>
          </p:nvCxnSpPr>
          <p:spPr bwMode="auto">
            <a:xfrm rot="16200000" flipV="1">
              <a:off x="4010937" y="5072922"/>
              <a:ext cx="121996" cy="2"/>
            </a:xfrm>
            <a:prstGeom prst="line">
              <a:avLst/>
            </a:prstGeom>
            <a:noFill/>
            <a:ln w="25400">
              <a:solidFill>
                <a:srgbClr val="080808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6153" name="左大括号 24"/>
          <p:cNvSpPr/>
          <p:nvPr/>
        </p:nvSpPr>
        <p:spPr bwMode="auto">
          <a:xfrm rot="16200000" flipH="1">
            <a:off x="4595815" y="1173163"/>
            <a:ext cx="215900" cy="3143250"/>
          </a:xfrm>
          <a:prstGeom prst="leftBrace">
            <a:avLst>
              <a:gd name="adj1" fmla="val 27500"/>
              <a:gd name="adj2" fmla="val 50000"/>
            </a:avLst>
          </a:prstGeom>
          <a:noFill/>
          <a:ln w="25400">
            <a:solidFill>
              <a:srgbClr val="080808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pPr>
              <a:lnSpc>
                <a:spcPct val="150000"/>
              </a:lnSpc>
            </a:pP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154" name="左大括号 25"/>
          <p:cNvSpPr/>
          <p:nvPr/>
        </p:nvSpPr>
        <p:spPr bwMode="auto">
          <a:xfrm rot="16200000">
            <a:off x="5127629" y="1798638"/>
            <a:ext cx="149225" cy="4159250"/>
          </a:xfrm>
          <a:prstGeom prst="leftBrace">
            <a:avLst>
              <a:gd name="adj1" fmla="val 27614"/>
              <a:gd name="adj2" fmla="val 50000"/>
            </a:avLst>
          </a:prstGeom>
          <a:noFill/>
          <a:ln w="25400">
            <a:solidFill>
              <a:srgbClr val="080808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pPr>
              <a:lnSpc>
                <a:spcPct val="150000"/>
              </a:lnSpc>
            </a:pP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155" name="矩形 26"/>
          <p:cNvSpPr>
            <a:spLocks noChangeArrowheads="1"/>
          </p:cNvSpPr>
          <p:nvPr/>
        </p:nvSpPr>
        <p:spPr bwMode="auto">
          <a:xfrm>
            <a:off x="4287841" y="2160588"/>
            <a:ext cx="877163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？万吨</a:t>
            </a:r>
          </a:p>
        </p:txBody>
      </p:sp>
      <p:sp>
        <p:nvSpPr>
          <p:cNvPr id="6156" name="矩形 27"/>
          <p:cNvSpPr>
            <a:spLocks noChangeArrowheads="1"/>
          </p:cNvSpPr>
          <p:nvPr/>
        </p:nvSpPr>
        <p:spPr bwMode="auto">
          <a:xfrm>
            <a:off x="4752979" y="3952876"/>
            <a:ext cx="971741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>
                <a:solidFill>
                  <a:srgbClr val="08080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3.6</a:t>
            </a:r>
            <a:r>
              <a:rPr lang="zh-CN" altLang="en-US">
                <a:solidFill>
                  <a:srgbClr val="08080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万吨</a:t>
            </a:r>
            <a:endParaRPr lang="zh-CN" altLang="en-US" baseline="30000">
              <a:solidFill>
                <a:srgbClr val="080808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6157" name="直接连接符 28"/>
          <p:cNvCxnSpPr>
            <a:cxnSpLocks noChangeShapeType="1"/>
          </p:cNvCxnSpPr>
          <p:nvPr/>
        </p:nvCxnSpPr>
        <p:spPr bwMode="auto">
          <a:xfrm rot="16200000" flipH="1">
            <a:off x="5922173" y="3355182"/>
            <a:ext cx="731837" cy="0"/>
          </a:xfrm>
          <a:prstGeom prst="line">
            <a:avLst/>
          </a:prstGeom>
          <a:noFill/>
          <a:ln w="25400">
            <a:solidFill>
              <a:srgbClr val="080808"/>
            </a:solidFill>
            <a:prstDash val="sys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158" name="矩形 30"/>
          <p:cNvSpPr>
            <a:spLocks noChangeArrowheads="1"/>
          </p:cNvSpPr>
          <p:nvPr/>
        </p:nvSpPr>
        <p:spPr bwMode="auto">
          <a:xfrm>
            <a:off x="6638929" y="2854325"/>
            <a:ext cx="1285875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>
                <a:solidFill>
                  <a:srgbClr val="08080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增产</a:t>
            </a:r>
            <a:r>
              <a:rPr lang="en-US" altLang="zh-CN">
                <a:solidFill>
                  <a:srgbClr val="08080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20%</a:t>
            </a: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159" name="左大括号 29"/>
          <p:cNvSpPr/>
          <p:nvPr/>
        </p:nvSpPr>
        <p:spPr bwMode="auto">
          <a:xfrm rot="5400000">
            <a:off x="6639719" y="2948781"/>
            <a:ext cx="279400" cy="1004888"/>
          </a:xfrm>
          <a:prstGeom prst="leftBrace">
            <a:avLst>
              <a:gd name="adj1" fmla="val 27724"/>
              <a:gd name="adj2" fmla="val 50000"/>
            </a:avLst>
          </a:prstGeom>
          <a:noFill/>
          <a:ln w="25400">
            <a:solidFill>
              <a:srgbClr val="080808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pPr>
              <a:lnSpc>
                <a:spcPct val="150000"/>
              </a:lnSpc>
            </a:pP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5" name="组合 20"/>
          <p:cNvGrpSpPr/>
          <p:nvPr/>
        </p:nvGrpSpPr>
        <p:grpSpPr bwMode="auto">
          <a:xfrm>
            <a:off x="5716588" y="3589340"/>
            <a:ext cx="571500" cy="142875"/>
            <a:chOff x="3071802" y="5011925"/>
            <a:chExt cx="1000134" cy="133175"/>
          </a:xfrm>
        </p:grpSpPr>
        <p:cxnSp>
          <p:nvCxnSpPr>
            <p:cNvPr id="11282" name="直接连接符 21"/>
            <p:cNvCxnSpPr>
              <a:cxnSpLocks noChangeShapeType="1"/>
            </p:cNvCxnSpPr>
            <p:nvPr/>
          </p:nvCxnSpPr>
          <p:spPr bwMode="auto">
            <a:xfrm>
              <a:off x="3071802" y="5143512"/>
              <a:ext cx="1000132" cy="1588"/>
            </a:xfrm>
            <a:prstGeom prst="line">
              <a:avLst/>
            </a:prstGeom>
            <a:noFill/>
            <a:ln w="25400">
              <a:solidFill>
                <a:srgbClr val="080808"/>
              </a:solidFill>
              <a:prstDash val="sys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283" name="直接连接符 23"/>
            <p:cNvCxnSpPr>
              <a:cxnSpLocks noChangeShapeType="1"/>
            </p:cNvCxnSpPr>
            <p:nvPr/>
          </p:nvCxnSpPr>
          <p:spPr bwMode="auto">
            <a:xfrm rot="16200000" flipV="1">
              <a:off x="4010937" y="5072922"/>
              <a:ext cx="121996" cy="2"/>
            </a:xfrm>
            <a:prstGeom prst="line">
              <a:avLst/>
            </a:prstGeom>
            <a:noFill/>
            <a:ln w="25400">
              <a:solidFill>
                <a:srgbClr val="080808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1631954" y="1654176"/>
            <a:ext cx="4791075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增产二成就是增产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20%</a:t>
            </a:r>
          </a:p>
        </p:txBody>
      </p:sp>
      <p:sp>
        <p:nvSpPr>
          <p:cNvPr id="9" name="TextBox 6"/>
          <p:cNvSpPr txBox="1">
            <a:spLocks noChangeArrowheads="1"/>
          </p:cNvSpPr>
          <p:nvPr/>
        </p:nvSpPr>
        <p:spPr bwMode="auto">
          <a:xfrm>
            <a:off x="2338388" y="4443413"/>
            <a:ext cx="51816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去年的产量×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(1+20%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=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今年的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3.6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万吨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9" grpId="0"/>
      <p:bldP spid="6150" grpId="0"/>
      <p:bldP spid="6153" grpId="0" bldLvl="0" animBg="1"/>
      <p:bldP spid="6154" grpId="0" bldLvl="0" animBg="1"/>
      <p:bldP spid="6155" grpId="0"/>
      <p:bldP spid="6156" grpId="0"/>
      <p:bldP spid="6158" grpId="0"/>
      <p:bldP spid="6159" grpId="0" bldLvl="0" animBg="1"/>
      <p:bldP spid="6" grpId="0"/>
      <p:bldP spid="9" grpId="0" build="allAtOnce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223145315"/>
  <p:tag name="MH_LIBRARY" val="GRAPHIC"/>
  <p:tag name="MH_TYPE" val="SubTitle"/>
  <p:tag name="MH_ORDER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223145315"/>
  <p:tag name="MH_LIBRARY" val="GRAPHIC"/>
  <p:tag name="MH_TYPE" val="SubTitle"/>
  <p:tag name="MH_ORDER" val="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223145315"/>
  <p:tag name="MH_LIBRARY" val="GRAPHIC"/>
  <p:tag name="MH_TYPE" val="SubTitle"/>
  <p:tag name="MH_ORDER" val="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223145831"/>
  <p:tag name="MH_LIBRARY" val="GRAPHIC"/>
  <p:tag name="MH_TYPE" val="Other"/>
  <p:tag name="MH_ORDER" val="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223145831"/>
  <p:tag name="MH_LIBRARY" val="GRAPHIC"/>
  <p:tag name="MH_TYPE" val="Other"/>
  <p:tag name="MH_ORDER" val="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223145831"/>
  <p:tag name="MH_LIBRARY" val="GRAPHIC"/>
  <p:tag name="MH_TYPE" val="Other"/>
  <p:tag name="MH_ORDER" val="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223145831"/>
  <p:tag name="MH_LIBRARY" val="GRAPHIC"/>
  <p:tag name="MH_TYPE" val="Other"/>
  <p:tag name="MH_ORDER" val="4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223145831"/>
  <p:tag name="MH_LIBRARY" val="GRAPHIC"/>
  <p:tag name="MH_TYPE" val="Other"/>
  <p:tag name="MH_ORDER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223145831"/>
  <p:tag name="MH_LIBRARY" val="GRAPHIC"/>
  <p:tag name="MH_TYPE" val="Other"/>
  <p:tag name="MH_ORDER" val="2"/>
</p:tagLst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  <a:ln w="9525" cap="flat" cmpd="sng">
          <a:solidFill>
            <a:srgbClr val="D60093"/>
          </a:solidFill>
          <a:prstDash val="solid"/>
          <a:miter/>
          <a:headEnd type="none" w="med" len="med"/>
          <a:tailEnd type="none" w="med" len="med"/>
        </a:ln>
      </a:spPr>
      <a:bodyPr wrap="square" lIns="68041" tIns="35381" rIns="68041" bIns="35381">
        <a:spAutoFit/>
      </a:bodyPr>
      <a:lstStyle>
        <a:defPPr algn="l">
          <a:defRPr lang="zh-CN" altLang="en-US" sz="1800" dirty="0">
            <a:solidFill>
              <a:srgbClr val="D60093"/>
            </a:solidFill>
            <a:latin typeface="微软雅黑" panose="020B0503020204020204" pitchFamily="34" charset="-122"/>
            <a:ea typeface="微软雅黑" panose="020B0503020204020204" pitchFamily="34" charset="-122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1176</Words>
  <Application>Microsoft Office PowerPoint</Application>
  <PresentationFormat>自定义</PresentationFormat>
  <Paragraphs>152</Paragraphs>
  <Slides>20</Slides>
  <Notes>9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27" baseType="lpstr">
      <vt:lpstr>黑体</vt:lpstr>
      <vt:lpstr>宋体</vt:lpstr>
      <vt:lpstr>微软雅黑</vt:lpstr>
      <vt:lpstr>Agency FB</vt:lpstr>
      <vt:lpstr>Arial</vt:lpstr>
      <vt:lpstr>Calibri</vt:lpstr>
      <vt:lpstr>WWW.2PPT.COM
</vt:lpstr>
      <vt:lpstr>六年级上册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2016-08-11T08:55:00Z</dcterms:created>
  <dcterms:modified xsi:type="dcterms:W3CDTF">2023-01-16T21:52:28Z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6A27B26C551B42BEBC6DA47CD807BDBB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