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09" r:id="rId2"/>
    <p:sldId id="257" r:id="rId3"/>
    <p:sldId id="307" r:id="rId4"/>
    <p:sldId id="289" r:id="rId5"/>
    <p:sldId id="290" r:id="rId6"/>
    <p:sldId id="261" r:id="rId7"/>
    <p:sldId id="262" r:id="rId8"/>
    <p:sldId id="302" r:id="rId9"/>
    <p:sldId id="263" r:id="rId10"/>
    <p:sldId id="264" r:id="rId11"/>
    <p:sldId id="265" r:id="rId12"/>
    <p:sldId id="288" r:id="rId13"/>
    <p:sldId id="292" r:id="rId14"/>
    <p:sldId id="306" r:id="rId15"/>
    <p:sldId id="305" r:id="rId16"/>
    <p:sldId id="298" r:id="rId17"/>
    <p:sldId id="299" r:id="rId18"/>
    <p:sldId id="267" r:id="rId19"/>
    <p:sldId id="303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6699FF"/>
    <a:srgbClr val="FF0000"/>
    <a:srgbClr val="FFFF99"/>
    <a:srgbClr val="CCFF33"/>
    <a:srgbClr val="FFFF66"/>
    <a:srgbClr val="FF33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2" autoAdjust="0"/>
    <p:restoredTop sz="94660"/>
  </p:normalViewPr>
  <p:slideViewPr>
    <p:cSldViewPr>
      <p:cViewPr>
        <p:scale>
          <a:sx n="100" d="100"/>
          <a:sy n="100" d="100"/>
        </p:scale>
        <p:origin x="-24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35D44-EFFE-488A-B5EC-58B3E076CE4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2C57C-3EE6-4427-B7B9-40E4DB544CA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2C57C-3EE6-4427-B7B9-40E4DB544CA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51138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76700"/>
            <a:ext cx="6400800" cy="15621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>
                <a:sym typeface="MS PGothic" panose="020B0600070205080204" pitchFamily="34" charset="-128"/>
              </a:rPr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>
                <a:sym typeface="MS PGothic" panose="020B0600070205080204" pitchFamily="34" charset="-128"/>
              </a:rPr>
              <a:t>单击此处编辑母版标题样式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>
                <a:sym typeface="MS PGothic" panose="020B0600070205080204" pitchFamily="34" charset="-128"/>
              </a:rPr>
              <a:t>单击此处编辑母版文本样式</a:t>
            </a:r>
          </a:p>
          <a:p>
            <a:pPr lvl="1"/>
            <a:r>
              <a:rPr lang="zh-CN" altLang="en-US" smtClean="0">
                <a:sym typeface="MS PGothic" panose="020B0600070205080204" pitchFamily="34" charset="-128"/>
              </a:rPr>
              <a:t>第二级</a:t>
            </a:r>
          </a:p>
          <a:p>
            <a:pPr lvl="2"/>
            <a:r>
              <a:rPr lang="zh-CN" altLang="en-US" smtClean="0">
                <a:sym typeface="MS PGothic" panose="020B0600070205080204" pitchFamily="34" charset="-128"/>
              </a:rPr>
              <a:t>第三级</a:t>
            </a:r>
          </a:p>
          <a:p>
            <a:pPr lvl="3"/>
            <a:r>
              <a:rPr lang="zh-CN" altLang="en-US" smtClean="0">
                <a:sym typeface="MS PGothic" panose="020B0600070205080204" pitchFamily="34" charset="-128"/>
              </a:rPr>
              <a:t>第四级</a:t>
            </a:r>
          </a:p>
          <a:p>
            <a:pPr lvl="4"/>
            <a:r>
              <a:rPr lang="zh-CN" altLang="en-US" smtClean="0">
                <a:sym typeface="MS PGothic" panose="020B0600070205080204" pitchFamily="34" charset="-128"/>
              </a:rPr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  <a:sym typeface="MS PGothic" panose="020B0600070205080204" pitchFamily="34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9pPr>
    </p:titleStyle>
    <p:bodyStyle>
      <a:lvl1pPr marL="342900" indent="-34290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rgbClr val="008000"/>
          </a:solidFill>
          <a:latin typeface="+mn-lt"/>
          <a:ea typeface="+mn-ea"/>
          <a:cs typeface="+mn-cs"/>
          <a:sym typeface="MS PGothic" panose="020B0600070205080204" pitchFamily="34" charset="-128"/>
        </a:defRPr>
      </a:lvl1pPr>
      <a:lvl2pPr marL="742950" indent="-28575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rgbClr val="008000"/>
          </a:solidFill>
          <a:latin typeface="+mn-lt"/>
          <a:ea typeface="+mn-ea"/>
          <a:sym typeface="MS PGothic" panose="020B0600070205080204" pitchFamily="34" charset="-128"/>
        </a:defRPr>
      </a:lvl2pPr>
      <a:lvl3pPr marL="1143000" indent="-22860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008000"/>
          </a:solidFill>
          <a:latin typeface="+mn-lt"/>
          <a:ea typeface="+mn-ea"/>
          <a:sym typeface="MS PGothic" panose="020B0600070205080204" pitchFamily="34" charset="-128"/>
        </a:defRPr>
      </a:lvl3pPr>
      <a:lvl4pPr marL="1600200" indent="-22860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008000"/>
          </a:solidFill>
          <a:latin typeface="+mn-lt"/>
          <a:ea typeface="+mn-ea"/>
          <a:sym typeface="MS PGothic" panose="020B0600070205080204" pitchFamily="34" charset="-128"/>
        </a:defRPr>
      </a:lvl4pPr>
      <a:lvl5pPr marL="2057400" indent="-22860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008000"/>
          </a:solidFill>
          <a:latin typeface="+mn-lt"/>
          <a:ea typeface="+mn-ea"/>
          <a:sym typeface="MS PGothic" panose="020B0600070205080204" pitchFamily="34" charset="-128"/>
        </a:defRPr>
      </a:lvl5pPr>
      <a:lvl6pPr marL="2514600" indent="-22860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008000"/>
          </a:solidFill>
          <a:latin typeface="+mn-lt"/>
          <a:ea typeface="+mn-ea"/>
          <a:sym typeface="MS PGothic" panose="020B0600070205080204" pitchFamily="34" charset="-128"/>
        </a:defRPr>
      </a:lvl6pPr>
      <a:lvl7pPr marL="2971800" indent="-22860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008000"/>
          </a:solidFill>
          <a:latin typeface="+mn-lt"/>
          <a:ea typeface="+mn-ea"/>
          <a:sym typeface="MS PGothic" panose="020B0600070205080204" pitchFamily="34" charset="-128"/>
        </a:defRPr>
      </a:lvl7pPr>
      <a:lvl8pPr marL="3429000" indent="-22860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008000"/>
          </a:solidFill>
          <a:latin typeface="+mn-lt"/>
          <a:ea typeface="+mn-ea"/>
          <a:sym typeface="MS PGothic" panose="020B0600070205080204" pitchFamily="34" charset="-128"/>
        </a:defRPr>
      </a:lvl8pPr>
      <a:lvl9pPr marL="3886200" indent="-22860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008000"/>
          </a:solidFill>
          <a:latin typeface="+mn-lt"/>
          <a:ea typeface="+mn-ea"/>
          <a:sym typeface="MS PGothic" panose="020B0600070205080204" pitchFamily="34" charset="-128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Administrator\&#26700;&#38754;\Unit3%20Topic1\&#35838;&#20214;\Unit3%20Topic1%20SectionA%20&#31934;&#21697;&#35838;&#20214;\p55-1a.mp3" TargetMode="External"/><Relationship Id="rId1" Type="http://schemas.microsoft.com/office/2007/relationships/media" Target="file:///C:\Documents%20and%20Settings\Administrator\&#26700;&#38754;\Unit3%20Topic1\&#35838;&#20214;\Unit3%20Topic1%20SectionA%20&#31934;&#21697;&#35838;&#20214;\p55-1a.mp3" TargetMode="Externa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2700" y="3087469"/>
            <a:ext cx="9144000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en-US" altLang="zh-CN" sz="3700" b="1" spc="-15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is widely spoken throughout the world.</a:t>
            </a:r>
            <a:endParaRPr lang="en-US" altLang="zh-CN" sz="3700" b="1" spc="-15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741763" y="968514"/>
            <a:ext cx="35080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/>
            <a:r>
              <a:rPr lang="en-US" altLang="zh-CN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3 Topic 1</a:t>
            </a:r>
            <a:endParaRPr lang="en-US" altLang="zh-CN" sz="4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85800" y="4992469"/>
            <a:ext cx="7772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ctr"/>
            <a:r>
              <a:rPr lang="en-US" altLang="zh-CN" sz="3600" b="1" dirty="0" smtClean="0">
                <a:solidFill>
                  <a:srgbClr val="00B050"/>
                </a:solidFill>
              </a:rPr>
              <a:t>Section </a:t>
            </a:r>
            <a:r>
              <a:rPr lang="en-US" altLang="zh-CN" sz="3600" b="1" dirty="0">
                <a:solidFill>
                  <a:srgbClr val="00B050"/>
                </a:solidFill>
              </a:rPr>
              <a:t>A</a:t>
            </a:r>
          </a:p>
        </p:txBody>
      </p:sp>
      <p:sp>
        <p:nvSpPr>
          <p:cNvPr id="7" name="矩形 6"/>
          <p:cNvSpPr/>
          <p:nvPr/>
        </p:nvSpPr>
        <p:spPr>
          <a:xfrm>
            <a:off x="2937454" y="58674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Q_01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76200"/>
            <a:ext cx="11430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006600" y="76200"/>
            <a:ext cx="3581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chemeClr val="accent2"/>
                </a:solidFill>
              </a:rPr>
              <a:t>Language points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685800" y="4343400"/>
            <a:ext cx="342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 dirty="0">
                <a:solidFill>
                  <a:srgbClr val="FF0000"/>
                </a:solidFill>
              </a:rPr>
              <a:t>can’t wait to do </a:t>
            </a:r>
            <a:r>
              <a:rPr lang="en-US" altLang="zh-CN" sz="2000" b="1" dirty="0" err="1">
                <a:solidFill>
                  <a:srgbClr val="FF0000"/>
                </a:solidFill>
              </a:rPr>
              <a:t>sth</a:t>
            </a:r>
            <a:r>
              <a:rPr lang="en-US" altLang="zh-CN" sz="20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200400" y="4343400"/>
            <a:ext cx="3886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 dirty="0">
                <a:solidFill>
                  <a:srgbClr val="FF0000"/>
                </a:solidFill>
              </a:rPr>
              <a:t>迫不及待做某事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85800" y="4953000"/>
            <a:ext cx="7696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 dirty="0"/>
              <a:t>暑假到了</a:t>
            </a:r>
            <a:r>
              <a:rPr lang="en-US" altLang="zh-CN" sz="2000" b="1" dirty="0"/>
              <a:t>,</a:t>
            </a:r>
            <a:r>
              <a:rPr lang="zh-CN" altLang="en-US" sz="2000" b="1" dirty="0"/>
              <a:t>我迫不及待要回到农村看望我的祖父母</a:t>
            </a:r>
            <a:r>
              <a:rPr lang="en-US" altLang="zh-CN" sz="2000" b="1" dirty="0"/>
              <a:t>.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85800" y="5486400"/>
            <a:ext cx="7848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 dirty="0"/>
              <a:t>Summer  is coming, and I ___________________ to the countryside to see my grandparents.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762000" y="1371600"/>
            <a:ext cx="3200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 dirty="0">
                <a:solidFill>
                  <a:srgbClr val="FF0000"/>
                </a:solidFill>
              </a:rPr>
              <a:t>will be able to do </a:t>
            </a:r>
            <a:r>
              <a:rPr lang="en-US" altLang="zh-CN" sz="2000" b="1" dirty="0" err="1">
                <a:solidFill>
                  <a:srgbClr val="FF0000"/>
                </a:solidFill>
              </a:rPr>
              <a:t>sth</a:t>
            </a:r>
            <a:r>
              <a:rPr lang="en-US" altLang="zh-CN" sz="20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3429000" y="1371600"/>
            <a:ext cx="205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 dirty="0">
                <a:solidFill>
                  <a:srgbClr val="FF0000"/>
                </a:solidFill>
              </a:rPr>
              <a:t>将要能干某事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685800" y="1828800"/>
            <a:ext cx="830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 dirty="0"/>
              <a:t>表能干某事</a:t>
            </a:r>
            <a:r>
              <a:rPr lang="en-US" altLang="zh-CN" sz="2000" b="1" dirty="0"/>
              <a:t>,</a:t>
            </a:r>
            <a:r>
              <a:rPr lang="zh-CN" altLang="en-US" sz="2000" b="1" dirty="0"/>
              <a:t>可以用</a:t>
            </a:r>
            <a:r>
              <a:rPr lang="en-US" altLang="zh-CN" sz="2000" b="1" dirty="0"/>
              <a:t>can do, </a:t>
            </a:r>
            <a:r>
              <a:rPr lang="zh-CN" altLang="en-US" sz="2000" b="1" dirty="0"/>
              <a:t>但情态动词</a:t>
            </a:r>
            <a:r>
              <a:rPr lang="en-US" altLang="zh-CN" sz="2000" b="1" dirty="0"/>
              <a:t>can </a:t>
            </a:r>
            <a:r>
              <a:rPr lang="zh-CN" altLang="en-US" sz="2000" b="1" dirty="0"/>
              <a:t>只有一般现在时，和一般过去式</a:t>
            </a:r>
            <a:r>
              <a:rPr lang="en-US" altLang="zh-CN" sz="2000" b="1" dirty="0"/>
              <a:t>could do, </a:t>
            </a:r>
            <a:r>
              <a:rPr lang="zh-CN" altLang="en-US" sz="2000" b="1" dirty="0"/>
              <a:t>表将有能力干某事只能用</a:t>
            </a:r>
            <a:r>
              <a:rPr lang="en-US" altLang="zh-CN" sz="2000" b="1" dirty="0"/>
              <a:t>will be able to do. 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685800" y="2667000"/>
            <a:ext cx="6629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 dirty="0"/>
              <a:t>如果我多练习，我将能参加中国好声音。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762000" y="3200400"/>
            <a:ext cx="815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 dirty="0"/>
              <a:t>If I practice more, I _______________________ </a:t>
            </a:r>
            <a:r>
              <a:rPr lang="en-US" altLang="zh-CN" sz="2000" b="1" i="1" dirty="0"/>
              <a:t>the Voice of China</a:t>
            </a:r>
            <a:r>
              <a:rPr lang="en-US" altLang="zh-CN" sz="2000" b="1" dirty="0"/>
              <a:t>.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3962400" y="5470525"/>
            <a:ext cx="396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</a:rPr>
              <a:t>can’t wait to return 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3124200" y="3184525"/>
            <a:ext cx="396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</a:rPr>
              <a:t>will be able to take part in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609600" y="533400"/>
            <a:ext cx="64008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000" b="1" dirty="0"/>
              <a:t>I will </a:t>
            </a:r>
            <a:r>
              <a:rPr lang="en-US" altLang="zh-CN" sz="2000" b="1" dirty="0">
                <a:solidFill>
                  <a:srgbClr val="FF0000"/>
                </a:solidFill>
              </a:rPr>
              <a:t>be able to</a:t>
            </a:r>
            <a:r>
              <a:rPr lang="en-US" altLang="zh-CN" sz="2000" b="1" dirty="0"/>
              <a:t> see more cartoon characters.</a:t>
            </a:r>
            <a:r>
              <a:rPr lang="zh-CN" altLang="en-US" b="1" dirty="0"/>
              <a:t>我将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b="1" dirty="0"/>
              <a:t>    可以看到更多的卡通人物。</a:t>
            </a:r>
            <a:r>
              <a:rPr lang="zh-CN" altLang="en-US" dirty="0"/>
              <a:t> 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533400" y="3733800"/>
            <a:ext cx="586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 dirty="0"/>
              <a:t>2. I </a:t>
            </a:r>
            <a:r>
              <a:rPr lang="en-US" altLang="zh-CN" sz="2000" b="1" dirty="0">
                <a:solidFill>
                  <a:srgbClr val="FF0000"/>
                </a:solidFill>
              </a:rPr>
              <a:t>can’t wait to</a:t>
            </a:r>
            <a:r>
              <a:rPr lang="en-US" altLang="zh-CN" sz="2000" b="1" dirty="0"/>
              <a:t> fly there.</a:t>
            </a:r>
            <a:r>
              <a:rPr lang="zh-CN" altLang="en-US" b="1" dirty="0"/>
              <a:t>我都等不及飞到那里了。</a:t>
            </a:r>
            <a:r>
              <a:rPr lang="zh-CN" altLang="en-US" dirty="0"/>
              <a:t> </a:t>
            </a:r>
          </a:p>
        </p:txBody>
      </p:sp>
    </p:spTree>
  </p:cSld>
  <p:clrMapOvr>
    <a:masterClrMapping/>
  </p:clrMapOvr>
  <p:transition spd="med">
    <p:cover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26628" grpId="0"/>
      <p:bldP spid="26629" grpId="0"/>
      <p:bldP spid="26630" grpId="0"/>
      <p:bldP spid="26631" grpId="0"/>
      <p:bldP spid="26632" grpId="0"/>
      <p:bldP spid="26633" grpId="0"/>
      <p:bldP spid="26635" grpId="0"/>
      <p:bldP spid="26636" grpId="0"/>
      <p:bldP spid="26637" grpId="0"/>
      <p:bldP spid="26638" grpId="0"/>
      <p:bldP spid="26639" grpId="0"/>
      <p:bldP spid="26640" grpId="0"/>
      <p:bldP spid="266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28600" y="2209800"/>
            <a:ext cx="8534400" cy="265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Disneyland </a:t>
            </a:r>
            <a:r>
              <a:rPr lang="en-US" altLang="zh-CN" sz="2800" b="1" u="sng" dirty="0">
                <a:solidFill>
                  <a:srgbClr val="FF3300"/>
                </a:solidFill>
              </a:rPr>
              <a:t>is enjoyed</a:t>
            </a:r>
            <a:r>
              <a:rPr lang="en-US" altLang="zh-CN" sz="2800" b="1" dirty="0"/>
              <a:t> by millions of people from all over the world.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English </a:t>
            </a:r>
            <a:r>
              <a:rPr lang="en-US" altLang="zh-CN" sz="2800" b="1" u="sng" dirty="0">
                <a:solidFill>
                  <a:srgbClr val="FF3300"/>
                </a:solidFill>
              </a:rPr>
              <a:t>is spoken</a:t>
            </a:r>
            <a:r>
              <a:rPr lang="en-US" altLang="zh-CN" sz="2800" b="1" dirty="0"/>
              <a:t> as the main language  in America.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It </a:t>
            </a:r>
            <a:r>
              <a:rPr lang="en-US" altLang="zh-CN" sz="2800" b="1" u="sng" dirty="0">
                <a:solidFill>
                  <a:srgbClr val="FF3300"/>
                </a:solidFill>
              </a:rPr>
              <a:t>is</a:t>
            </a:r>
            <a:r>
              <a:rPr lang="en-US" altLang="zh-CN" sz="2800" b="1" dirty="0"/>
              <a:t> also widely </a:t>
            </a:r>
            <a:r>
              <a:rPr lang="en-US" altLang="zh-CN" sz="2800" b="1" u="sng" dirty="0">
                <a:solidFill>
                  <a:srgbClr val="FF3300"/>
                </a:solidFill>
              </a:rPr>
              <a:t>used</a:t>
            </a:r>
            <a:r>
              <a:rPr lang="en-US" altLang="zh-CN" sz="2800" b="1" dirty="0"/>
              <a:t> throughout the world now.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04800" y="1371600"/>
            <a:ext cx="487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</a:rPr>
              <a:t>Read and Find</a:t>
            </a:r>
            <a:r>
              <a:rPr lang="en-US" altLang="zh-CN" dirty="0"/>
              <a:t> </a:t>
            </a:r>
          </a:p>
        </p:txBody>
      </p:sp>
      <p:pic>
        <p:nvPicPr>
          <p:cNvPr id="12292" name="Picture 5" descr="ZW_05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5638800"/>
            <a:ext cx="838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6" descr="ZW_05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0" y="5257800"/>
            <a:ext cx="11430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228600" y="6096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</a:rPr>
              <a:t> </a:t>
            </a:r>
            <a:r>
              <a:rPr lang="zh-CN" altLang="en-US" sz="3200" b="1" dirty="0">
                <a:solidFill>
                  <a:srgbClr val="FF0000"/>
                </a:solidFill>
              </a:rPr>
              <a:t>被动语态</a:t>
            </a:r>
            <a:r>
              <a:rPr lang="en-US" altLang="zh-CN" sz="3200" b="1" dirty="0">
                <a:solidFill>
                  <a:srgbClr val="FF0000"/>
                </a:solidFill>
              </a:rPr>
              <a:t>(Passive Voice ) be + done</a:t>
            </a:r>
            <a:r>
              <a:rPr lang="en-US" altLang="zh-CN" sz="2800" b="1" dirty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/>
      <p:bldP spid="2560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838200" y="1143000"/>
            <a:ext cx="426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6875" name="Picture 11" descr="b8652f95d8bf53127af4802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304800"/>
            <a:ext cx="2819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6" name="Picture 12" descr="51c4ff00fbb67b57728b65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4800" y="3733800"/>
            <a:ext cx="2667000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3505200" y="533400"/>
            <a:ext cx="51117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He comes from America.</a:t>
            </a:r>
          </a:p>
          <a:p>
            <a:pPr eaLnBrk="1" hangingPunct="1">
              <a:spcBef>
                <a:spcPct val="50000"/>
              </a:spcBef>
            </a:pP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3581400" y="1371600"/>
            <a:ext cx="449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speaks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English.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3429000" y="2286000"/>
            <a:ext cx="53276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English</a:t>
            </a:r>
            <a:r>
              <a:rPr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is spoken </a:t>
            </a:r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by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him.</a:t>
            </a:r>
            <a:endParaRPr lang="en-US" altLang="zh-CN" sz="3200" b="1">
              <a:solidFill>
                <a:srgbClr val="CC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3733800" y="3886200"/>
            <a:ext cx="4321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She is from China.  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3733800" y="4648200"/>
            <a:ext cx="43561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speaks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Chinese.</a:t>
            </a:r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3657600" y="5410200"/>
            <a:ext cx="58324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Chinese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spoken</a:t>
            </a:r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6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7" grpId="0"/>
      <p:bldP spid="36878" grpId="0"/>
      <p:bldP spid="36881" grpId="0"/>
      <p:bldP spid="36882" grpId="0"/>
      <p:bldP spid="3688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2743200" y="3962400"/>
            <a:ext cx="2735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spoken</a:t>
            </a:r>
            <a:r>
              <a:rPr lang="en-US" altLang="zh-CN" sz="24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</a:t>
            </a:r>
            <a:endParaRPr lang="en-US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2133600" y="2971800"/>
            <a:ext cx="435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speaks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Chinese.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2971800" y="2286000"/>
            <a:ext cx="3097213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zh-CN" sz="2400" b="1">
                <a:solidFill>
                  <a:schemeClr val="accent2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is spoken </a:t>
            </a:r>
            <a:r>
              <a:rPr lang="en-US" altLang="zh-CN" sz="2400" b="1">
                <a:solidFill>
                  <a:schemeClr val="hlin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by </a:t>
            </a:r>
            <a:endParaRPr lang="en-US" altLang="zh-CN" sz="2400" b="1">
              <a:solidFill>
                <a:srgbClr val="CC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667000" y="1219200"/>
            <a:ext cx="2241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altLang="zh-CN" sz="20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speaks</a:t>
            </a: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English.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1752600" y="2209800"/>
            <a:ext cx="1190625" cy="457200"/>
          </a:xfrm>
          <a:prstGeom prst="rect">
            <a:avLst/>
          </a:prstGeom>
          <a:solidFill>
            <a:schemeClr val="accent5"/>
          </a:solidFill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English</a:t>
            </a:r>
            <a:endParaRPr lang="en-US" altLang="zh-CN" sz="2400" b="1" dirty="0">
              <a:solidFill>
                <a:schemeClr val="tx2"/>
              </a:solidFill>
              <a:latin typeface="Times New Roman" panose="02020603050405020304" pitchFamily="18" charset="0"/>
              <a:ea typeface="幼圆" panose="020105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4114800" y="1219200"/>
            <a:ext cx="1087438" cy="461963"/>
          </a:xfrm>
          <a:prstGeom prst="rect">
            <a:avLst/>
          </a:prstGeom>
          <a:solidFill>
            <a:schemeClr val="accent5"/>
          </a:solidFill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English</a:t>
            </a:r>
            <a:r>
              <a:rPr lang="en-US" altLang="zh-CN" sz="2400" b="1" dirty="0">
                <a:solidFill>
                  <a:schemeClr val="tx2"/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2667000" y="1219200"/>
            <a:ext cx="496888" cy="4000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He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5181600" y="2209800"/>
            <a:ext cx="774700" cy="4619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him.</a:t>
            </a: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1447800" y="3886200"/>
            <a:ext cx="1228725" cy="461963"/>
          </a:xfrm>
          <a:prstGeom prst="rect">
            <a:avLst/>
          </a:prstGeom>
          <a:solidFill>
            <a:schemeClr val="accent5"/>
          </a:solidFill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Chinese</a:t>
            </a:r>
            <a:endParaRPr lang="en-US" altLang="zh-CN" sz="2400" b="1" dirty="0">
              <a:solidFill>
                <a:schemeClr val="tx2"/>
              </a:solidFill>
              <a:latin typeface="Times New Roman" panose="02020603050405020304" pitchFamily="18" charset="0"/>
              <a:ea typeface="幼圆" panose="020105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4038600" y="2971800"/>
            <a:ext cx="1228725" cy="461963"/>
          </a:xfrm>
          <a:prstGeom prst="rect">
            <a:avLst/>
          </a:prstGeom>
          <a:solidFill>
            <a:schemeClr val="accent5"/>
          </a:solidFill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Chinese</a:t>
            </a:r>
            <a:endParaRPr lang="en-US" altLang="zh-CN" sz="2400" b="1" dirty="0">
              <a:latin typeface="Times New Roman" panose="02020603050405020304" pitchFamily="18" charset="0"/>
              <a:ea typeface="幼圆" panose="020105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2057400" y="2971800"/>
            <a:ext cx="663575" cy="4619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She</a:t>
            </a:r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4876800" y="3962400"/>
            <a:ext cx="677863" cy="4619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her.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304800" y="381000"/>
            <a:ext cx="7848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被动语态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(Passive Voice ) be + done </a:t>
            </a:r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609600" y="4876800"/>
            <a:ext cx="7348538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主动语态：  主语        </a:t>
            </a:r>
            <a:r>
              <a:rPr lang="en-US" altLang="zh-CN" b="1"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+         </a:t>
            </a:r>
            <a:r>
              <a:rPr lang="zh-CN" altLang="en-US" b="1"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动词         </a:t>
            </a:r>
            <a:r>
              <a:rPr lang="en-US" altLang="zh-CN" b="1"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+         </a:t>
            </a:r>
            <a:r>
              <a:rPr lang="zh-CN" altLang="en-US" b="1"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宾语</a:t>
            </a:r>
          </a:p>
          <a:p>
            <a:pPr eaLnBrk="1" hangingPunct="1"/>
            <a:endParaRPr lang="zh-CN" altLang="en-US" b="1">
              <a:latin typeface="Times New Roman" panose="02020603050405020304" pitchFamily="18" charset="0"/>
              <a:ea typeface="幼圆" panose="02010509060101010101" pitchFamily="49" charset="-122"/>
              <a:cs typeface="Times New Roman" panose="02020603050405020304" pitchFamily="18" charset="0"/>
            </a:endParaRPr>
          </a:p>
          <a:p>
            <a:pPr eaLnBrk="1" hangingPunct="1"/>
            <a:endParaRPr lang="zh-CN" altLang="en-US" b="1">
              <a:latin typeface="Times New Roman" panose="02020603050405020304" pitchFamily="18" charset="0"/>
              <a:ea typeface="幼圆" panose="02010509060101010101" pitchFamily="49" charset="-122"/>
              <a:cs typeface="Times New Roman" panose="02020603050405020304" pitchFamily="18" charset="0"/>
            </a:endParaRPr>
          </a:p>
          <a:p>
            <a:pPr eaLnBrk="1" hangingPunct="1"/>
            <a:r>
              <a:rPr lang="zh-CN" altLang="en-US" b="1"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/>
            </a:r>
            <a:br>
              <a:rPr lang="zh-CN" altLang="en-US" b="1"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</a:br>
            <a:r>
              <a:rPr lang="zh-CN" altLang="en-US" b="1"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被动语态：  主语      </a:t>
            </a:r>
            <a:r>
              <a:rPr lang="en-US" altLang="zh-CN" b="1"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+      </a:t>
            </a:r>
            <a:r>
              <a:rPr lang="en-US" altLang="zh-CN" b="1" u="sng"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be + </a:t>
            </a:r>
            <a:r>
              <a:rPr lang="zh-CN" altLang="en-US" b="1" u="sng"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过去分词</a:t>
            </a:r>
            <a:r>
              <a:rPr lang="zh-CN" altLang="en-US" b="1"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     </a:t>
            </a:r>
            <a:r>
              <a:rPr lang="en-US" altLang="zh-CN" b="1"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+     </a:t>
            </a:r>
            <a:r>
              <a:rPr lang="en-US" altLang="zh-CN" b="1" u="sng"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by + </a:t>
            </a:r>
            <a:r>
              <a:rPr lang="zh-CN" altLang="en-US" b="1" u="sng"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宾语</a:t>
            </a:r>
            <a:endParaRPr lang="zh-CN" altLang="en-US" b="1">
              <a:latin typeface="Times New Roman" panose="02020603050405020304" pitchFamily="18" charset="0"/>
              <a:ea typeface="幼圆" panose="02010509060101010101" pitchFamily="49" charset="-122"/>
              <a:cs typeface="Times New Roman" panose="02020603050405020304" pitchFamily="18" charset="0"/>
            </a:endParaRPr>
          </a:p>
          <a:p>
            <a:pPr eaLnBrk="1" hangingPunct="1"/>
            <a:endParaRPr lang="en-US" altLang="zh-CN">
              <a:latin typeface="Times New Roman" panose="02020603050405020304" pitchFamily="18" charset="0"/>
              <a:ea typeface="幼圆" panose="020105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 flipH="1">
            <a:off x="2362200" y="5334000"/>
            <a:ext cx="4953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>
            <a:off x="4953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>
            <a:off x="2590800" y="5181600"/>
            <a:ext cx="4572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4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/>
      <p:bldP spid="44036" grpId="0"/>
      <p:bldP spid="44038" grpId="0" animBg="1"/>
      <p:bldP spid="44039" grpId="0" animBg="1"/>
      <p:bldP spid="44040" grpId="0" animBg="1"/>
      <p:bldP spid="44041" grpId="0" animBg="1"/>
      <p:bldP spid="44042" grpId="0" animBg="1"/>
      <p:bldP spid="44043" grpId="0" animBg="1"/>
      <p:bldP spid="44044" grpId="0" animBg="1"/>
      <p:bldP spid="44045" grpId="0" animBg="1"/>
      <p:bldP spid="44047" grpId="0"/>
      <p:bldP spid="44048" grpId="0" animBg="1"/>
      <p:bldP spid="44049" grpId="0" animBg="1"/>
      <p:bldP spid="4405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4" name="Picture 4" descr="ca5257540923dd54c57763d5d109b3de9d8248cc_副本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52400"/>
            <a:ext cx="2286000" cy="158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2438400" y="762000"/>
            <a:ext cx="601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1.Many people use computers.</a:t>
            </a: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14600" y="1066800"/>
            <a:ext cx="59436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Computers _____ ________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 by _______ _________.</a:t>
            </a:r>
          </a:p>
        </p:txBody>
      </p:sp>
      <p:pic>
        <p:nvPicPr>
          <p:cNvPr id="61447" name="Picture 7" descr="2008031211365543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905000"/>
            <a:ext cx="25146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2514600" y="2438400"/>
            <a:ext cx="624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2.The workers plant trees in the garden.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2590800" y="2819400"/>
            <a:ext cx="63246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Trees _____ _______ in the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garden ____ the workers.</a:t>
            </a:r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4419600" y="10668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</a:rPr>
              <a:t>are      used</a:t>
            </a:r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3200400" y="16002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</a:rPr>
              <a:t>many    people</a:t>
            </a:r>
          </a:p>
        </p:txBody>
      </p:sp>
      <p:sp>
        <p:nvSpPr>
          <p:cNvPr id="61452" name="Text Box 12"/>
          <p:cNvSpPr txBox="1">
            <a:spLocks noChangeArrowheads="1"/>
          </p:cNvSpPr>
          <p:nvPr/>
        </p:nvSpPr>
        <p:spPr bwMode="auto">
          <a:xfrm>
            <a:off x="3581400" y="28194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</a:rPr>
              <a:t>are      planted</a:t>
            </a:r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3733800" y="335280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</a:rPr>
              <a:t>by</a:t>
            </a:r>
          </a:p>
        </p:txBody>
      </p:sp>
      <p:pic>
        <p:nvPicPr>
          <p:cNvPr id="61454" name="Picture 14" descr="14094042044e5db6f44ee1b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3733800"/>
            <a:ext cx="2514600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55" name="Text Box 15"/>
          <p:cNvSpPr txBox="1">
            <a:spLocks noChangeArrowheads="1"/>
          </p:cNvSpPr>
          <p:nvPr/>
        </p:nvSpPr>
        <p:spPr bwMode="auto">
          <a:xfrm>
            <a:off x="2590800" y="4191000"/>
            <a:ext cx="861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3.Lots of foreigners enjoy Beijing Opera.</a:t>
            </a:r>
            <a:endParaRPr lang="en-US" altLang="zh-CN" sz="2800" b="1" u="sng">
              <a:solidFill>
                <a:srgbClr val="0000FF"/>
              </a:solidFill>
            </a:endParaRPr>
          </a:p>
        </p:txBody>
      </p:sp>
      <p:sp>
        <p:nvSpPr>
          <p:cNvPr id="61457" name="Text Box 17"/>
          <p:cNvSpPr txBox="1">
            <a:spLocks noChangeArrowheads="1"/>
          </p:cNvSpPr>
          <p:nvPr/>
        </p:nvSpPr>
        <p:spPr bwMode="auto">
          <a:xfrm>
            <a:off x="2590800" y="47244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Beijing</a:t>
            </a:r>
            <a:r>
              <a:rPr lang="en-US" altLang="zh-CN" sz="2400"/>
              <a:t>  </a:t>
            </a:r>
            <a:r>
              <a:rPr lang="en-US" altLang="zh-CN" sz="2400" b="1"/>
              <a:t>Opera_______________________</a:t>
            </a:r>
          </a:p>
        </p:txBody>
      </p:sp>
      <p:sp>
        <p:nvSpPr>
          <p:cNvPr id="61459" name="Text Box 19"/>
          <p:cNvSpPr txBox="1">
            <a:spLocks noChangeArrowheads="1"/>
          </p:cNvSpPr>
          <p:nvPr/>
        </p:nvSpPr>
        <p:spPr bwMode="auto">
          <a:xfrm>
            <a:off x="4724400" y="4648200"/>
            <a:ext cx="464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</a:rPr>
              <a:t>is enjoyed by lots of foreigners.</a:t>
            </a:r>
          </a:p>
        </p:txBody>
      </p:sp>
      <p:pic>
        <p:nvPicPr>
          <p:cNvPr id="61460" name="Picture 20" descr="changc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5372100"/>
            <a:ext cx="19812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1" name="Text Box 21"/>
          <p:cNvSpPr txBox="1">
            <a:spLocks noChangeArrowheads="1"/>
          </p:cNvSpPr>
          <p:nvPr/>
        </p:nvSpPr>
        <p:spPr bwMode="auto">
          <a:xfrm>
            <a:off x="2057400" y="53340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4.Many visitors visit the Great Wall every year.</a:t>
            </a:r>
          </a:p>
        </p:txBody>
      </p:sp>
      <p:sp>
        <p:nvSpPr>
          <p:cNvPr id="61462" name="Text Box 22"/>
          <p:cNvSpPr txBox="1">
            <a:spLocks noChangeArrowheads="1"/>
          </p:cNvSpPr>
          <p:nvPr/>
        </p:nvSpPr>
        <p:spPr bwMode="auto">
          <a:xfrm>
            <a:off x="1828800" y="5867400"/>
            <a:ext cx="861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The Great Wall _____________________________</a:t>
            </a:r>
          </a:p>
        </p:txBody>
      </p:sp>
      <p:sp>
        <p:nvSpPr>
          <p:cNvPr id="61463" name="Text Box 23"/>
          <p:cNvSpPr txBox="1">
            <a:spLocks noChangeArrowheads="1"/>
          </p:cNvSpPr>
          <p:nvPr/>
        </p:nvSpPr>
        <p:spPr bwMode="auto">
          <a:xfrm>
            <a:off x="3962400" y="5867400"/>
            <a:ext cx="624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</a:rPr>
              <a:t>is visited by many visitors every year.</a:t>
            </a:r>
          </a:p>
        </p:txBody>
      </p:sp>
      <p:sp>
        <p:nvSpPr>
          <p:cNvPr id="15380" name="Text Box 24"/>
          <p:cNvSpPr txBox="1">
            <a:spLocks noChangeArrowheads="1"/>
          </p:cNvSpPr>
          <p:nvPr/>
        </p:nvSpPr>
        <p:spPr bwMode="auto">
          <a:xfrm>
            <a:off x="2209800" y="0"/>
            <a:ext cx="6934200" cy="641350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dirty="0"/>
              <a:t>2a Study the example and find out how to change the active voice into the passive voice. Then complete the sentences.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1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6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1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1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6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61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5" grpId="0"/>
      <p:bldP spid="61446" grpId="0"/>
      <p:bldP spid="61448" grpId="0"/>
      <p:bldP spid="61449" grpId="0"/>
      <p:bldP spid="61450" grpId="0"/>
      <p:bldP spid="61451" grpId="0"/>
      <p:bldP spid="61452" grpId="0"/>
      <p:bldP spid="61453" grpId="0"/>
      <p:bldP spid="61455" grpId="0"/>
      <p:bldP spid="61457" grpId="0"/>
      <p:bldP spid="61459" grpId="0"/>
      <p:bldP spid="61461" grpId="0"/>
      <p:bldP spid="61462" grpId="0"/>
      <p:bldP spid="6146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304800" y="381000"/>
            <a:ext cx="6705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</a:rPr>
              <a:t>2b  Work in groups of three and play the game by the following example.</a:t>
            </a:r>
          </a:p>
        </p:txBody>
      </p:sp>
      <p:pic>
        <p:nvPicPr>
          <p:cNvPr id="60424" name="Picture 8" descr="男头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7200" y="2895600"/>
            <a:ext cx="7969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25" name="Picture 9" descr="女头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2819400"/>
            <a:ext cx="1112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26" name="Picture 10" descr="P56-1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2895600"/>
            <a:ext cx="9969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7" name="AutoShape 11"/>
          <p:cNvSpPr>
            <a:spLocks noChangeArrowheads="1"/>
          </p:cNvSpPr>
          <p:nvPr/>
        </p:nvSpPr>
        <p:spPr bwMode="auto">
          <a:xfrm>
            <a:off x="2057400" y="3200400"/>
            <a:ext cx="914400" cy="533400"/>
          </a:xfrm>
          <a:prstGeom prst="rightArrow">
            <a:avLst>
              <a:gd name="adj1" fmla="val 50000"/>
              <a:gd name="adj2" fmla="val 428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0428" name="AutoShape 12"/>
          <p:cNvSpPr>
            <a:spLocks noChangeArrowheads="1"/>
          </p:cNvSpPr>
          <p:nvPr/>
        </p:nvSpPr>
        <p:spPr bwMode="auto">
          <a:xfrm>
            <a:off x="6477000" y="3200400"/>
            <a:ext cx="838200" cy="533400"/>
          </a:xfrm>
          <a:prstGeom prst="rightArrow">
            <a:avLst>
              <a:gd name="adj1" fmla="val 50000"/>
              <a:gd name="adj2" fmla="val 3928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0429" name="Text Box 13"/>
          <p:cNvSpPr txBox="1">
            <a:spLocks noChangeArrowheads="1"/>
          </p:cNvSpPr>
          <p:nvPr/>
        </p:nvSpPr>
        <p:spPr bwMode="auto">
          <a:xfrm>
            <a:off x="990600" y="1981200"/>
            <a:ext cx="19812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/>
              <a:t>Many people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/>
              <a:t>speak English.</a:t>
            </a:r>
          </a:p>
        </p:txBody>
      </p:sp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3581400" y="19050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/>
              <a:t>English is spoken.</a:t>
            </a:r>
          </a:p>
        </p:txBody>
      </p:sp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6477000" y="1828800"/>
            <a:ext cx="26670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/>
              <a:t>English is spoken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/>
              <a:t> by many people.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60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6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60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2" grpId="0"/>
      <p:bldP spid="60427" grpId="0" animBg="1"/>
      <p:bldP spid="60428" grpId="0" animBg="1"/>
      <p:bldP spid="60429" grpId="0"/>
      <p:bldP spid="60430" grpId="0"/>
      <p:bldP spid="604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609600" y="357188"/>
            <a:ext cx="32369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Fill in the blanks.</a:t>
            </a: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0" y="1143000"/>
            <a:ext cx="9829800" cy="564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1. Trees __________ (water) in our school every</a:t>
            </a:r>
          </a:p>
          <a:p>
            <a:pPr algn="just" eaLnBrk="1" hangingPunct="1"/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three days. </a:t>
            </a:r>
          </a:p>
          <a:p>
            <a:pPr algn="just" eaLnBrk="1" hangingPunct="1"/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2. The zoo ___________ (visit) by lots of children</a:t>
            </a:r>
          </a:p>
          <a:p>
            <a:pPr algn="just" eaLnBrk="1" hangingPunct="1"/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on weekends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</a:p>
          <a:p>
            <a:pPr algn="just" eaLnBrk="1" hangingPunct="1"/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3. 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Journey to West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________ (show) on CCTV </a:t>
            </a:r>
          </a:p>
          <a:p>
            <a:pPr algn="just" eaLnBrk="1" hangingPunct="1"/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every summer.</a:t>
            </a:r>
          </a:p>
          <a:p>
            <a:pPr algn="just" eaLnBrk="1" hangingPunct="1"/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4.On Christmas Day, children wake up early</a:t>
            </a:r>
          </a:p>
          <a:p>
            <a:pPr algn="just" eaLnBrk="1" hangingPunct="1"/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and can’t wait ______ (open) the boxes of</a:t>
            </a:r>
          </a:p>
          <a:p>
            <a:pPr algn="just" eaLnBrk="1" hangingPunct="1"/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presents.</a:t>
            </a:r>
          </a:p>
          <a:p>
            <a:pPr algn="just" eaLnBrk="1" hangingPunct="1"/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We’ll have a chance _____ (see) the flower               </a:t>
            </a:r>
          </a:p>
          <a:p>
            <a:pPr algn="just" eaLnBrk="1" hangingPunct="1"/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show this weekend. </a:t>
            </a:r>
          </a:p>
          <a:p>
            <a:pPr eaLnBrk="1" hangingPunct="1"/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2895600" y="4114800"/>
            <a:ext cx="14049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open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3429000" y="2819400"/>
            <a:ext cx="1492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shown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1600200" y="1143000"/>
            <a:ext cx="1993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watered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3810000" y="4953000"/>
            <a:ext cx="10302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see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2438400" y="1981200"/>
            <a:ext cx="15097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visited</a:t>
            </a:r>
          </a:p>
        </p:txBody>
      </p:sp>
      <p:sp>
        <p:nvSpPr>
          <p:cNvPr id="17417" name="WordArt 12"/>
          <p:cNvSpPr>
            <a:spLocks noChangeArrowheads="1" noChangeShapeType="1" noTextEdit="1"/>
          </p:cNvSpPr>
          <p:nvPr/>
        </p:nvSpPr>
        <p:spPr bwMode="auto">
          <a:xfrm>
            <a:off x="4800600" y="304800"/>
            <a:ext cx="2057400" cy="70008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sz="3600" b="1" kern="10" dirty="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anose="02020603050405020304"/>
                <a:cs typeface="Times New Roman" panose="02020603050405020304"/>
              </a:rPr>
              <a:t>Exercises</a:t>
            </a:r>
            <a:endParaRPr lang="zh-CN" altLang="en-US" sz="3600" b="1" kern="10" dirty="0">
              <a:ln w="9525">
                <a:rou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/>
      <p:bldP spid="50184" grpId="0"/>
      <p:bldP spid="50185" grpId="0"/>
      <p:bldP spid="50186" grpId="0"/>
      <p:bldP spid="5018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22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Translate the following sentences.</a:t>
            </a: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0" y="1127125"/>
            <a:ext cx="8950325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如果他努力学习，就能取得好成绩。</a:t>
            </a:r>
          </a:p>
          <a:p>
            <a:pPr eaLnBrk="1" hangingPunct="1"/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will ___ ____ ___ get good results if he </a:t>
            </a:r>
          </a:p>
          <a:p>
            <a:pPr eaLnBrk="1" hangingPunct="1"/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studies hard.</a:t>
            </a:r>
          </a:p>
          <a:p>
            <a:pPr eaLnBrk="1" hangingPunct="1"/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你为期中考试做好准备了吗？</a:t>
            </a:r>
          </a:p>
          <a:p>
            <a:pPr eaLnBrk="1" hangingPunct="1"/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 you ______ ______ the mid-term exam?</a:t>
            </a:r>
          </a:p>
          <a:p>
            <a:pPr eaLnBrk="1" hangingPunct="1"/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足球风靡全世界。</a:t>
            </a:r>
          </a:p>
          <a:p>
            <a:pPr eaLnBrk="1" hangingPunct="1"/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Football is popular with people from ____ ____ 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_________ _____________.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世界上有许多人讲英语。</a:t>
            </a:r>
          </a:p>
          <a:p>
            <a:pPr eaLnBrk="1" hangingPunct="1"/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______ ______ by many people in the</a:t>
            </a:r>
          </a:p>
          <a:p>
            <a:pPr eaLnBrk="1" hangingPunct="1"/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world. </a:t>
            </a:r>
          </a:p>
          <a:p>
            <a:pPr eaLnBrk="1" hangingPunct="1"/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他把林丹的照片贴在了他卧室的墙上。</a:t>
            </a:r>
          </a:p>
          <a:p>
            <a:pPr eaLnBrk="1" hangingPunct="1"/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________ a photo of Lin Dan ____ the </a:t>
            </a:r>
          </a:p>
          <a:p>
            <a:pPr eaLnBrk="1" hangingPunct="1"/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wall of his bedroom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1676400" y="1447800"/>
            <a:ext cx="20208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  able   to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609600" y="2667000"/>
            <a:ext cx="37004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           ready      for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6400800" y="3429000"/>
            <a:ext cx="1778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all    over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1676400" y="4572000"/>
            <a:ext cx="24003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is       spoken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304800" y="3810000"/>
            <a:ext cx="2459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the       world</a:t>
            </a:r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990600" y="5715000"/>
            <a:ext cx="57340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stuck                              on</a:t>
            </a:r>
          </a:p>
        </p:txBody>
      </p:sp>
      <p:sp>
        <p:nvSpPr>
          <p:cNvPr id="18442" name="WordArt 14"/>
          <p:cNvSpPr>
            <a:spLocks noChangeArrowheads="1" noChangeShapeType="1" noTextEdit="1"/>
          </p:cNvSpPr>
          <p:nvPr/>
        </p:nvSpPr>
        <p:spPr bwMode="auto">
          <a:xfrm>
            <a:off x="6324600" y="533400"/>
            <a:ext cx="2057400" cy="70008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sz="3600" b="1" kern="1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anose="02020603050405020304"/>
                <a:cs typeface="Times New Roman" panose="02020603050405020304"/>
              </a:rPr>
              <a:t>Exercises</a:t>
            </a:r>
            <a:endParaRPr lang="zh-CN" altLang="en-US" sz="3600" b="1" kern="10">
              <a:ln w="9525">
                <a:rou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1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/>
      <p:bldP spid="51207" grpId="0"/>
      <p:bldP spid="51209" grpId="0"/>
      <p:bldP spid="51212" grpId="0"/>
      <p:bldP spid="512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667000" y="304800"/>
            <a:ext cx="556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</a:rPr>
              <a:t>Summary</a:t>
            </a:r>
          </a:p>
        </p:txBody>
      </p:sp>
      <p:sp>
        <p:nvSpPr>
          <p:cNvPr id="23555" name="WordArt 3"/>
          <p:cNvSpPr>
            <a:spLocks noChangeArrowheads="1" noChangeShapeType="1"/>
          </p:cNvSpPr>
          <p:nvPr/>
        </p:nvSpPr>
        <p:spPr bwMode="auto">
          <a:xfrm>
            <a:off x="533400" y="1219200"/>
            <a:ext cx="1816100" cy="433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ail"/>
              </a:rPr>
              <a:t>We learn: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ail"/>
            </a:endParaRPr>
          </a:p>
        </p:txBody>
      </p:sp>
      <p:sp>
        <p:nvSpPr>
          <p:cNvPr id="23556" name="WordArt 4"/>
          <p:cNvSpPr>
            <a:spLocks noChangeArrowheads="1" noChangeShapeType="1"/>
          </p:cNvSpPr>
          <p:nvPr/>
        </p:nvSpPr>
        <p:spPr bwMode="auto">
          <a:xfrm>
            <a:off x="457200" y="4038600"/>
            <a:ext cx="1511300" cy="433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ail"/>
              </a:rPr>
              <a:t>We can: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ail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590800" y="1143000"/>
            <a:ext cx="6248400" cy="31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altLang="zh-CN" b="1" dirty="0">
                <a:solidFill>
                  <a:srgbClr val="FF0000"/>
                </a:solidFill>
              </a:rPr>
              <a:t>Some words: </a:t>
            </a:r>
            <a:r>
              <a:rPr lang="en-US" altLang="zh-CN" b="1" dirty="0">
                <a:solidFill>
                  <a:srgbClr val="0000FF"/>
                </a:solidFill>
              </a:rPr>
              <a:t>cartoon, character, widely, throughout </a:t>
            </a:r>
          </a:p>
          <a:p>
            <a:pPr marL="342900" indent="-342900"/>
            <a:r>
              <a:rPr lang="en-US" altLang="zh-CN" b="1" dirty="0">
                <a:solidFill>
                  <a:srgbClr val="0000FF"/>
                </a:solidFill>
              </a:rPr>
              <a:t>      foreigner,  film-maker,  garage</a:t>
            </a:r>
            <a:r>
              <a:rPr lang="en-US" altLang="zh-CN" b="1" dirty="0">
                <a:solidFill>
                  <a:srgbClr val="FF0000"/>
                </a:solidFill>
              </a:rPr>
              <a:t>   </a:t>
            </a:r>
          </a:p>
          <a:p>
            <a:pPr marL="342900" indent="-342900"/>
            <a:endParaRPr lang="en-US" altLang="zh-CN" b="1" dirty="0">
              <a:solidFill>
                <a:srgbClr val="FF0000"/>
              </a:solidFill>
            </a:endParaRPr>
          </a:p>
          <a:p>
            <a:pPr marL="342900" indent="-342900"/>
            <a:r>
              <a:rPr lang="en-US" altLang="zh-CN" b="1" dirty="0">
                <a:solidFill>
                  <a:srgbClr val="FF0000"/>
                </a:solidFill>
              </a:rPr>
              <a:t>2. Some phrases: </a:t>
            </a:r>
            <a:r>
              <a:rPr lang="en-US" altLang="zh-CN" b="1" dirty="0">
                <a:solidFill>
                  <a:srgbClr val="0000FF"/>
                </a:solidFill>
              </a:rPr>
              <a:t>be pleased with</a:t>
            </a:r>
          </a:p>
          <a:p>
            <a:pPr marL="342900" indent="-342900"/>
            <a:r>
              <a:rPr lang="en-US" altLang="zh-CN" b="1" dirty="0">
                <a:solidFill>
                  <a:srgbClr val="0000FF"/>
                </a:solidFill>
              </a:rPr>
              <a:t>     will be able to,  all over/throughout the world</a:t>
            </a:r>
          </a:p>
          <a:p>
            <a:pPr marL="342900" indent="-342900"/>
            <a:r>
              <a:rPr lang="en-US" altLang="zh-CN" b="1" dirty="0">
                <a:solidFill>
                  <a:srgbClr val="0000FF"/>
                </a:solidFill>
              </a:rPr>
              <a:t>      have a good chance to do,   can’t wait to do</a:t>
            </a:r>
          </a:p>
          <a:p>
            <a:pPr marL="342900" indent="-342900"/>
            <a:r>
              <a:rPr lang="en-US" altLang="zh-CN" b="1" dirty="0">
                <a:solidFill>
                  <a:srgbClr val="0000FF"/>
                </a:solidFill>
              </a:rPr>
              <a:t>     be spoken as the main language,  from now on</a:t>
            </a:r>
          </a:p>
          <a:p>
            <a:pPr marL="342900" indent="-342900"/>
            <a:r>
              <a:rPr lang="en-US" altLang="zh-CN" b="1" dirty="0">
                <a:solidFill>
                  <a:srgbClr val="FF0000"/>
                </a:solidFill>
              </a:rPr>
              <a:t>3. Some sentences: </a:t>
            </a:r>
          </a:p>
          <a:p>
            <a:pPr marL="342900" indent="-342900">
              <a:buFontTx/>
              <a:buAutoNum type="arabicParenBoth"/>
            </a:pPr>
            <a:r>
              <a:rPr lang="en-US" altLang="zh-CN" b="1" dirty="0">
                <a:solidFill>
                  <a:srgbClr val="0000FF"/>
                </a:solidFill>
              </a:rPr>
              <a:t>I can’t wait to fly there.</a:t>
            </a:r>
          </a:p>
          <a:p>
            <a:pPr marL="342900" indent="-342900">
              <a:buFontTx/>
              <a:buAutoNum type="arabicParenBoth"/>
            </a:pPr>
            <a:r>
              <a:rPr lang="en-US" altLang="zh-CN" b="1" dirty="0">
                <a:solidFill>
                  <a:srgbClr val="0000FF"/>
                </a:solidFill>
              </a:rPr>
              <a:t>Try your best and work much harder from now on.</a:t>
            </a:r>
          </a:p>
          <a:p>
            <a:pPr marL="342900" indent="-342900"/>
            <a:r>
              <a:rPr lang="en-US" altLang="zh-CN" b="1" dirty="0">
                <a:solidFill>
                  <a:srgbClr val="0000CC"/>
                </a:solidFill>
              </a:rPr>
              <a:t>     </a:t>
            </a:r>
            <a:endParaRPr lang="en-US" altLang="zh-CN" dirty="0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2667000" y="4411028"/>
            <a:ext cx="60960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 dirty="0">
                <a:solidFill>
                  <a:srgbClr val="FF0000"/>
                </a:solidFill>
              </a:rPr>
              <a:t>1.Express ourselves using Passive Voice. </a:t>
            </a:r>
          </a:p>
          <a:p>
            <a:pPr eaLnBrk="1" hangingPunct="1"/>
            <a:r>
              <a:rPr lang="en-US" altLang="zh-CN" b="1" dirty="0">
                <a:solidFill>
                  <a:srgbClr val="0000FF"/>
                </a:solidFill>
              </a:rPr>
              <a:t>(1)Disneyland is enjoyed by millions of people from all over the world.</a:t>
            </a:r>
          </a:p>
          <a:p>
            <a:pPr eaLnBrk="1" hangingPunct="1"/>
            <a:r>
              <a:rPr lang="en-US" altLang="zh-CN" b="1" dirty="0">
                <a:solidFill>
                  <a:srgbClr val="0000FF"/>
                </a:solidFill>
              </a:rPr>
              <a:t>(2)English is spoken as the main language in America.</a:t>
            </a:r>
          </a:p>
          <a:p>
            <a:pPr eaLnBrk="1" hangingPunct="1"/>
            <a:r>
              <a:rPr lang="en-US" altLang="zh-CN" b="1" dirty="0">
                <a:solidFill>
                  <a:srgbClr val="FF0000"/>
                </a:solidFill>
              </a:rPr>
              <a:t>2.Talk about the history of Mickey Mouse</a:t>
            </a:r>
            <a:r>
              <a:rPr lang="en-US" altLang="zh-CN" b="1" dirty="0" smtClean="0">
                <a:solidFill>
                  <a:srgbClr val="FF0000"/>
                </a:solidFill>
              </a:rPr>
              <a:t>.</a:t>
            </a:r>
            <a:endParaRPr lang="en-US" altLang="zh-CN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/>
      <p:bldP spid="23556" grpId="0" animBg="1"/>
      <p:bldP spid="23557" grpId="0"/>
      <p:bldP spid="2355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990600" y="838200"/>
            <a:ext cx="7467600" cy="409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6600" b="1" dirty="0">
                <a:solidFill>
                  <a:srgbClr val="FF3300"/>
                </a:solidFill>
              </a:rPr>
              <a:t>Assignment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/>
              <a:t>Read 1a.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/>
              <a:t>Memorize the useful expressions  and key sentences which we learn today.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/>
              <a:t>Finish Section A in your workbook.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/>
              <a:t>Preview Section B</a:t>
            </a:r>
            <a:r>
              <a:rPr lang="en-US" altLang="zh-CN" sz="2800" b="1" dirty="0" smtClean="0"/>
              <a:t>. </a:t>
            </a:r>
            <a:endParaRPr lang="en-US" altLang="zh-CN" sz="28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5" name="Picture 3" descr="图片1_副本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2286000"/>
            <a:ext cx="46482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5" name="AutoShape 13"/>
          <p:cNvSpPr>
            <a:spLocks noChangeArrowheads="1"/>
          </p:cNvSpPr>
          <p:nvPr/>
        </p:nvSpPr>
        <p:spPr bwMode="auto">
          <a:xfrm>
            <a:off x="6248400" y="228600"/>
            <a:ext cx="2667000" cy="914400"/>
          </a:xfrm>
          <a:prstGeom prst="cloudCallout">
            <a:avLst>
              <a:gd name="adj1" fmla="val -97856"/>
              <a:gd name="adj2" fmla="val 26996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endParaRPr lang="zh-CN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804" name="AutoShape 12"/>
          <p:cNvSpPr>
            <a:spLocks noChangeArrowheads="1"/>
          </p:cNvSpPr>
          <p:nvPr/>
        </p:nvSpPr>
        <p:spPr bwMode="auto">
          <a:xfrm>
            <a:off x="609600" y="381000"/>
            <a:ext cx="2743200" cy="685800"/>
          </a:xfrm>
          <a:prstGeom prst="cloudCallout">
            <a:avLst>
              <a:gd name="adj1" fmla="val 39583"/>
              <a:gd name="adj2" fmla="val 30324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endParaRPr lang="zh-CN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838200" y="381000"/>
            <a:ext cx="21066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Mickey Mouse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6477000" y="304800"/>
            <a:ext cx="39243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66003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Donald </a:t>
            </a:r>
            <a:r>
              <a:rPr lang="en-US" altLang="zh-CN" sz="2400" b="1">
                <a:solidFill>
                  <a:srgbClr val="66003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Duck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5181600" y="3200400"/>
            <a:ext cx="3962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cartoon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pic>
        <p:nvPicPr>
          <p:cNvPr id="33806" name="Picture 14" descr="2014-01-14_14-10-1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2667000"/>
            <a:ext cx="1905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7" name="Picture 15" descr="2014-01-14_14-10-5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24600" y="3810000"/>
            <a:ext cx="2286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7467600" y="27432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漫画</a:t>
            </a: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5562600" y="4800600"/>
            <a:ext cx="3200400" cy="1570038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n.(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书、剧本、电影等中的 ）人物，角色；（汉）字，字体；品格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5" grpId="0" animBg="1"/>
      <p:bldP spid="33804" grpId="0" animBg="1"/>
      <p:bldP spid="33796" grpId="0"/>
      <p:bldP spid="33797" grpId="0"/>
      <p:bldP spid="33799" grpId="0"/>
      <p:bldP spid="33808" grpId="0"/>
      <p:bldP spid="3380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0" y="152400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 Listen to the passage and mark T (True) or F (False).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304800" y="2193925"/>
            <a:ext cx="8382000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   ) 1.Walt Disney was a great film-maker as well as an artist.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   ) 2.Walt used to sit in the family garage and draw pictures.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endParaRPr lang="en-US" altLang="zh-C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   ) 3.One day, a mouse came and played on the floor of the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garage.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4.When he first met the mouse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Walt was afraid.</a:t>
            </a:r>
          </a:p>
          <a:p>
            <a:pPr eaLnBrk="1" hangingPunct="1">
              <a:spcBef>
                <a:spcPct val="50000"/>
              </a:spcBef>
            </a:pPr>
            <a:endParaRPr lang="en-US" altLang="zh-C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   ) 5.At last, he </a:t>
            </a:r>
            <a:r>
              <a:rPr lang="en-US" altLang="zh-CN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pleased with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one of his pictures of the   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mouse.  He called it Mickey Mouse.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endParaRPr lang="en-US" altLang="zh-C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533400" y="2574925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533400" y="21336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533400" y="5089525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533400" y="33528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533400" y="41910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5638800" y="6003925"/>
            <a:ext cx="312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满意</a:t>
            </a:r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685800" y="6384925"/>
            <a:ext cx="7010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mother is pleased with my good results.</a:t>
            </a:r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4800600" y="5775325"/>
            <a:ext cx="6096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32790" name="Picture 22" descr="TIP7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0"/>
            <a:ext cx="609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3581400" y="990600"/>
            <a:ext cx="48006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 listening, try to guess the pronunciations and meanings of the new words in the statements.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2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/>
      <p:bldP spid="32776" grpId="0"/>
      <p:bldP spid="32777" grpId="0"/>
      <p:bldP spid="32778" grpId="0"/>
      <p:bldP spid="32779" grpId="0"/>
      <p:bldP spid="32780" grpId="0"/>
      <p:bldP spid="32781" grpId="0"/>
      <p:bldP spid="32782" grpId="0"/>
      <p:bldP spid="32787" grpId="0"/>
      <p:bldP spid="32788" grpId="0" animBg="1"/>
      <p:bldP spid="3279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4" name="Picture 6" descr="图片7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9600" y="2057400"/>
            <a:ext cx="5095875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6400800" y="3810000"/>
            <a:ext cx="27432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The story happened in a </a:t>
            </a:r>
            <a:r>
              <a:rPr lang="en-US" altLang="zh-CN" sz="32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garage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6781800" y="1524000"/>
            <a:ext cx="2667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Walt Disney:  </a:t>
            </a:r>
            <a:r>
              <a:rPr lang="en-US" altLang="zh-CN" sz="32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film-maker</a:t>
            </a:r>
            <a:r>
              <a:rPr lang="en-US" altLang="zh-CN" sz="28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 flipV="1">
            <a:off x="5562600" y="1752600"/>
            <a:ext cx="1219200" cy="1066800"/>
          </a:xfrm>
          <a:prstGeom prst="line">
            <a:avLst/>
          </a:prstGeom>
          <a:noFill/>
          <a:ln w="57150">
            <a:solidFill>
              <a:srgbClr val="473FE7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37901" name="Picture 13" descr="2014-01-14_14-16-4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5257800"/>
            <a:ext cx="1905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6477000" y="61722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停车房；车库</a:t>
            </a:r>
          </a:p>
        </p:txBody>
      </p:sp>
      <p:sp>
        <p:nvSpPr>
          <p:cNvPr id="5128" name="Text Box 15"/>
          <p:cNvSpPr txBox="1">
            <a:spLocks noChangeArrowheads="1"/>
          </p:cNvSpPr>
          <p:nvPr/>
        </p:nvSpPr>
        <p:spPr bwMode="auto">
          <a:xfrm>
            <a:off x="381000" y="533400"/>
            <a:ext cx="6400800" cy="5794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story of Mickey Mouse</a:t>
            </a:r>
          </a:p>
        </p:txBody>
      </p:sp>
    </p:spTree>
  </p:cSld>
  <p:clrMapOvr>
    <a:masterClrMapping/>
  </p:clrMapOvr>
  <p:transition>
    <p:comb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5" grpId="0"/>
      <p:bldP spid="37896" grpId="0"/>
      <p:bldP spid="37897" grpId="0" animBg="1"/>
      <p:bldP spid="3790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990600" y="215900"/>
            <a:ext cx="8077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/>
              <a:t>Mickey Mouse </a:t>
            </a:r>
            <a:r>
              <a:rPr lang="en-US" altLang="zh-CN" sz="3200" b="1" dirty="0">
                <a:solidFill>
                  <a:srgbClr val="FF3300"/>
                </a:solidFill>
              </a:rPr>
              <a:t>is enjoyed</a:t>
            </a:r>
            <a:r>
              <a:rPr lang="en-US" altLang="zh-CN" sz="3200" b="1" dirty="0"/>
              <a:t> by millions of people </a:t>
            </a:r>
            <a:r>
              <a:rPr lang="en-US" altLang="zh-CN" sz="3200" b="1" dirty="0">
                <a:solidFill>
                  <a:srgbClr val="FF3300"/>
                </a:solidFill>
              </a:rPr>
              <a:t>throughout</a:t>
            </a:r>
            <a:r>
              <a:rPr lang="en-US" altLang="zh-CN" sz="3200" b="1" dirty="0"/>
              <a:t> the world.</a:t>
            </a:r>
          </a:p>
        </p:txBody>
      </p:sp>
      <p:pic>
        <p:nvPicPr>
          <p:cNvPr id="38919" name="Picture 7" descr="图片1_副本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1000" y="2362200"/>
            <a:ext cx="4800600" cy="391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5638800" y="2667000"/>
            <a:ext cx="3200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/>
              <a:t>She comes from </a:t>
            </a:r>
            <a:r>
              <a:rPr lang="en-US" altLang="zh-CN" sz="2800" b="1">
                <a:solidFill>
                  <a:srgbClr val="FF3300"/>
                </a:solidFill>
              </a:rPr>
              <a:t>Disneyland</a:t>
            </a:r>
            <a:r>
              <a:rPr lang="en-US" altLang="zh-CN" sz="2800" b="1"/>
              <a:t>.</a:t>
            </a:r>
          </a:p>
        </p:txBody>
      </p:sp>
      <p:pic>
        <p:nvPicPr>
          <p:cNvPr id="38922" name="Picture 10" descr="2014-01-14_14-17-0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1219200"/>
            <a:ext cx="2057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3657600" y="1219200"/>
            <a:ext cx="419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i="1" dirty="0"/>
              <a:t>prep.</a:t>
            </a:r>
            <a:r>
              <a:rPr lang="zh-CN" altLang="en-US" sz="2400" b="1" dirty="0"/>
              <a:t>遍及；贯穿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  <p:bldP spid="38920" grpId="0"/>
      <p:bldP spid="389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762000" y="228600"/>
            <a:ext cx="838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FF3300"/>
                </a:solidFill>
              </a:rPr>
              <a:t>1b Listen to 1a and choose the correct answers.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90600" y="20574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04800" y="1143000"/>
            <a:ext cx="8382000" cy="4838700"/>
          </a:xfrm>
          <a:prstGeom prst="rect">
            <a:avLst/>
          </a:prstGeom>
          <a:solidFill>
            <a:srgbClr val="FFFFFF">
              <a:alpha val="8392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</a:rPr>
              <a:t>(     ) 1. Who is going to Disneyland?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</a:rPr>
              <a:t>         A. Wang </a:t>
            </a:r>
            <a:r>
              <a:rPr lang="en-US" altLang="zh-CN" sz="2400" b="1" dirty="0" err="1">
                <a:solidFill>
                  <a:srgbClr val="0000FF"/>
                </a:solidFill>
              </a:rPr>
              <a:t>Junfeng</a:t>
            </a:r>
            <a:r>
              <a:rPr lang="en-US" altLang="zh-CN" sz="2400" b="1" dirty="0">
                <a:solidFill>
                  <a:srgbClr val="0000FF"/>
                </a:solidFill>
              </a:rPr>
              <a:t>.      B. Wang </a:t>
            </a:r>
            <a:r>
              <a:rPr lang="en-US" altLang="zh-CN" sz="2400" b="1" dirty="0" err="1">
                <a:solidFill>
                  <a:srgbClr val="0000FF"/>
                </a:solidFill>
              </a:rPr>
              <a:t>Junfeng’s</a:t>
            </a:r>
            <a:r>
              <a:rPr lang="en-US" altLang="zh-CN" sz="2400" b="1" dirty="0">
                <a:solidFill>
                  <a:srgbClr val="0000FF"/>
                </a:solidFill>
              </a:rPr>
              <a:t> parents.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</a:rPr>
              <a:t>         C. Wang </a:t>
            </a:r>
            <a:r>
              <a:rPr lang="en-US" altLang="zh-CN" sz="2400" b="1" dirty="0" err="1">
                <a:solidFill>
                  <a:srgbClr val="0000FF"/>
                </a:solidFill>
              </a:rPr>
              <a:t>Junfeng</a:t>
            </a:r>
            <a:r>
              <a:rPr lang="en-US" altLang="zh-CN" sz="2400" b="1" dirty="0">
                <a:solidFill>
                  <a:srgbClr val="0000FF"/>
                </a:solidFill>
              </a:rPr>
              <a:t> and his parents.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</a:rPr>
              <a:t>(      ) 2. What language is widely used throughout the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</a:rPr>
              <a:t>              world now?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</a:rPr>
              <a:t>         A. Chinese.            B. English.     C. French.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</a:rPr>
              <a:t>(     ) 3. What are the boys mainly talking about?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</a:rPr>
              <a:t>        A. English.              B. Visiting Disneyland.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</a:rPr>
              <a:t>        C. A poster.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457200" y="121920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533400" y="281940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457200" y="449580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B</a:t>
            </a:r>
          </a:p>
        </p:txBody>
      </p:sp>
      <p:pic>
        <p:nvPicPr>
          <p:cNvPr id="10" name="p55-1a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2" dur="69094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29698" grpId="0"/>
      <p:bldP spid="29700" grpId="0" animBg="1"/>
      <p:bldP spid="29702" grpId="0"/>
      <p:bldP spid="2970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30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1c  Read1a again and fill in the blanks.</a:t>
            </a:r>
            <a:r>
              <a:rPr lang="en-US" altLang="zh-CN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534400" cy="3957638"/>
          </a:xfrm>
          <a:prstGeom prst="rect">
            <a:avLst/>
          </a:prstGeom>
          <a:solidFill>
            <a:srgbClr val="FFFFFF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Wang </a:t>
            </a:r>
            <a:r>
              <a:rPr lang="en-US" altLang="zh-C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Junfeng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his  parents will go to Disneyland in America next week. Disneyland  ____________ by millions of people throughout the world. He will have a good chance to ____________ because English is important for communication there. English _________ as the main language in America. It _____ also widely ______ around the world.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685800" y="2286000"/>
            <a:ext cx="3276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 enjoyed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3352800" y="4572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5867400" y="2819400"/>
            <a:ext cx="3048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 English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228600" y="4572000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1524000" y="3962400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spoken</a:t>
            </a:r>
          </a:p>
        </p:txBody>
      </p:sp>
    </p:spTree>
  </p:cSld>
  <p:clrMapOvr>
    <a:masterClrMapping/>
  </p:clrMapOvr>
  <p:transition>
    <p:comb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animBg="1"/>
      <p:bldP spid="28676" grpId="0"/>
      <p:bldP spid="28678" grpId="0"/>
      <p:bldP spid="28680" grpId="0"/>
      <p:bldP spid="28682" grpId="0"/>
      <p:bldP spid="2868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533400" y="533400"/>
            <a:ext cx="8153400" cy="265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Group Activity: A dialog show</a:t>
            </a:r>
          </a:p>
          <a:p>
            <a:pPr eaLnBrk="1" hangingPunct="1">
              <a:spcBef>
                <a:spcPct val="50000"/>
              </a:spcBef>
            </a:pPr>
            <a:endParaRPr lang="en-US" altLang="zh-CN" sz="2800" b="1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D60093"/>
                </a:solidFill>
              </a:rPr>
              <a:t>Situation:  Suppose you were Jim from Canada, and you have  got a chance to fly to China  to visit the Great Wall.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4953000" cy="758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stick it on the wall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will be able to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millions of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all over/throughout the world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be ready for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have a good chance to do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can’t wait to do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be spoken as the main language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from now on</a:t>
            </a:r>
          </a:p>
          <a:p>
            <a:pPr eaLnBrk="1" hangingPunct="1">
              <a:spcBef>
                <a:spcPct val="50000"/>
              </a:spcBef>
            </a:pPr>
            <a:endParaRPr lang="en-US" altLang="zh-CN" sz="2400" b="1"/>
          </a:p>
          <a:p>
            <a:pPr eaLnBrk="1" hangingPunct="1">
              <a:spcBef>
                <a:spcPct val="50000"/>
              </a:spcBef>
            </a:pPr>
            <a:endParaRPr lang="en-US" altLang="zh-CN" sz="2400" b="1"/>
          </a:p>
          <a:p>
            <a:pPr eaLnBrk="1" hangingPunct="1">
              <a:spcBef>
                <a:spcPct val="50000"/>
              </a:spcBef>
            </a:pPr>
            <a:endParaRPr lang="en-US" altLang="zh-CN"/>
          </a:p>
          <a:p>
            <a:pPr eaLnBrk="1" hangingPunct="1">
              <a:spcBef>
                <a:spcPct val="50000"/>
              </a:spcBef>
            </a:pPr>
            <a:endParaRPr lang="en-US" altLang="zh-CN"/>
          </a:p>
          <a:p>
            <a:pPr eaLnBrk="1" hangingPunct="1">
              <a:spcBef>
                <a:spcPct val="50000"/>
              </a:spcBef>
            </a:pPr>
            <a:endParaRPr lang="en-US" altLang="zh-CN"/>
          </a:p>
          <a:p>
            <a:pPr eaLnBrk="1" hangingPunct="1">
              <a:spcBef>
                <a:spcPct val="50000"/>
              </a:spcBef>
            </a:pPr>
            <a:endParaRPr lang="en-US" altLang="zh-CN"/>
          </a:p>
        </p:txBody>
      </p:sp>
      <p:pic>
        <p:nvPicPr>
          <p:cNvPr id="10243" name="Picture 12" descr="ZW_05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410200"/>
            <a:ext cx="838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13" descr="ZW_05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29600" y="5943600"/>
            <a:ext cx="76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14" descr="Q_01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28600"/>
            <a:ext cx="11430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5943600" y="1295400"/>
            <a:ext cx="3200400" cy="538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D60093"/>
                </a:solidFill>
              </a:rPr>
              <a:t>为</a:t>
            </a:r>
            <a:r>
              <a:rPr lang="en-US" altLang="zh-CN" sz="2400" b="1">
                <a:solidFill>
                  <a:srgbClr val="D60093"/>
                </a:solidFill>
              </a:rPr>
              <a:t>… </a:t>
            </a:r>
            <a:r>
              <a:rPr lang="zh-CN" altLang="en-US" sz="2400" b="1">
                <a:solidFill>
                  <a:srgbClr val="D60093"/>
                </a:solidFill>
              </a:rPr>
              <a:t>做准备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D60093"/>
                </a:solidFill>
              </a:rPr>
              <a:t>有做某事的好机会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D60093"/>
                </a:solidFill>
              </a:rPr>
              <a:t>数以百万的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D60093"/>
                </a:solidFill>
              </a:rPr>
              <a:t>将要能做某事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D60093"/>
                </a:solidFill>
              </a:rPr>
              <a:t>被当做主要语言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D60093"/>
                </a:solidFill>
              </a:rPr>
              <a:t>粘贴在墙上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D60093"/>
                </a:solidFill>
              </a:rPr>
              <a:t>迫不及待要做某事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D60093"/>
                </a:solidFill>
              </a:rPr>
              <a:t>从今往后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D60093"/>
                </a:solidFill>
              </a:rPr>
              <a:t>遍及全世界</a:t>
            </a:r>
          </a:p>
          <a:p>
            <a:pPr eaLnBrk="1" hangingPunct="1">
              <a:spcBef>
                <a:spcPct val="50000"/>
              </a:spcBef>
            </a:pPr>
            <a:endParaRPr lang="en-US" altLang="zh-CN" sz="2400" b="1">
              <a:solidFill>
                <a:srgbClr val="D60093"/>
              </a:solidFill>
            </a:endParaRPr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3124200" y="1676400"/>
            <a:ext cx="2895600" cy="2590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2438400" y="2209800"/>
            <a:ext cx="35052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4724400" y="3352800"/>
            <a:ext cx="1295400" cy="2438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0" name="Line 19"/>
          <p:cNvSpPr>
            <a:spLocks noChangeShapeType="1"/>
          </p:cNvSpPr>
          <p:nvPr/>
        </p:nvSpPr>
        <p:spPr bwMode="auto">
          <a:xfrm>
            <a:off x="4648200" y="2743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 flipV="1">
            <a:off x="2362200" y="1600200"/>
            <a:ext cx="3581400" cy="2133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 flipV="1">
            <a:off x="4343400" y="2209800"/>
            <a:ext cx="1676400" cy="2057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 flipV="1">
            <a:off x="2743200" y="4800600"/>
            <a:ext cx="3200400" cy="76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 flipV="1">
            <a:off x="5181600" y="3886200"/>
            <a:ext cx="83820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 flipV="1">
            <a:off x="2209800" y="2667000"/>
            <a:ext cx="3733800" cy="76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73" name="Line 25"/>
          <p:cNvSpPr>
            <a:spLocks noChangeShapeType="1"/>
          </p:cNvSpPr>
          <p:nvPr/>
        </p:nvSpPr>
        <p:spPr bwMode="auto">
          <a:xfrm flipV="1">
            <a:off x="2362200" y="5410200"/>
            <a:ext cx="37338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7" name="Text Box 26"/>
          <p:cNvSpPr txBox="1">
            <a:spLocks noChangeArrowheads="1"/>
          </p:cNvSpPr>
          <p:nvPr/>
        </p:nvSpPr>
        <p:spPr bwMode="auto">
          <a:xfrm>
            <a:off x="1600200" y="304800"/>
            <a:ext cx="6248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Match the following phrases with proper Chinese meanings.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27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27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3" grpId="0"/>
      <p:bldP spid="27664" grpId="0" animBg="1"/>
      <p:bldP spid="27665" grpId="0" animBg="1"/>
      <p:bldP spid="27666" grpId="0" animBg="1"/>
      <p:bldP spid="27668" grpId="0" animBg="1"/>
      <p:bldP spid="27669" grpId="0" animBg="1"/>
      <p:bldP spid="27670" grpId="0" animBg="1"/>
      <p:bldP spid="27671" grpId="0" animBg="1"/>
      <p:bldP spid="27672" grpId="0" animBg="1"/>
      <p:bldP spid="27673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清新树叶PPT模板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主题47</Template>
  <TotalTime>0</TotalTime>
  <Words>1336</Words>
  <Application>Microsoft Office PowerPoint</Application>
  <PresentationFormat>全屏显示(4:3)</PresentationFormat>
  <Paragraphs>210</Paragraphs>
  <Slides>19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9" baseType="lpstr">
      <vt:lpstr>Arail</vt:lpstr>
      <vt:lpstr>MS PGothic</vt:lpstr>
      <vt:lpstr>华文细黑</vt:lpstr>
      <vt:lpstr>宋体</vt:lpstr>
      <vt:lpstr>微软雅黑</vt:lpstr>
      <vt:lpstr>幼圆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2014-01-09T06:35:00Z</dcterms:created>
  <dcterms:modified xsi:type="dcterms:W3CDTF">2023-01-16T21:52:33Z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02D82868D1274A17B08E422C126C44D2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