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3" r:id="rId11"/>
    <p:sldId id="275" r:id="rId12"/>
    <p:sldId id="276" r:id="rId13"/>
    <p:sldId id="285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879D-B476-4445-BE92-B920E8DCD2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B946-1610-4BA7-9F50-8D30852958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4271" y="149831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2236037" y="1506974"/>
            <a:ext cx="778129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ea typeface="微软雅黑" panose="020B0503020204020204" charset="-122"/>
              </a:rPr>
              <a:t>Unit 6  </a:t>
            </a:r>
            <a:r>
              <a:rPr lang="en-US" altLang="zh-CN" sz="6600" b="1" dirty="0" err="1" smtClean="0">
                <a:ea typeface="微软雅黑" panose="020B0503020204020204" charset="-122"/>
              </a:rPr>
              <a:t>Birdwatching</a:t>
            </a:r>
            <a:endParaRPr lang="zh-CN" altLang="en-US" sz="6600" b="1" dirty="0" smtClean="0"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594595"/>
            <a:ext cx="121920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rPr>
              <a:t>Integrated skills &amp; Study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2871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7485" y="11108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6604" y="1105881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7395" y="1621493"/>
            <a:ext cx="11126046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The reserve covers an area of over 45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300 square </a:t>
            </a:r>
            <a:r>
              <a:rPr lang="en-US" altLang="zh-CN" sz="3000" b="1" dirty="0" err="1" smtClean="0"/>
              <a:t>kilometres</a:t>
            </a:r>
            <a:r>
              <a:rPr lang="en-US" altLang="zh-CN" sz="3000" b="1" dirty="0" smtClean="0"/>
              <a:t>.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自然保护区的覆盖面积超过</a:t>
            </a:r>
            <a:r>
              <a:rPr lang="en-US" altLang="zh-CN" sz="3000" b="1" dirty="0" smtClean="0"/>
              <a:t>45300</a:t>
            </a:r>
            <a:r>
              <a:rPr lang="zh-CN" altLang="zh-CN" sz="3000" b="1" dirty="0" smtClean="0"/>
              <a:t>平方公里。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34" y="3589790"/>
            <a:ext cx="1149576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cover an area of…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，与</a:t>
            </a:r>
            <a:r>
              <a:rPr lang="en-US" altLang="zh-CN" sz="3000" b="1" dirty="0" smtClean="0"/>
              <a:t>“______________”  </a:t>
            </a:r>
            <a:r>
              <a:rPr lang="zh-CN" altLang="zh-CN" sz="3000" b="1" dirty="0" smtClean="0"/>
              <a:t>同义。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61929" y="3822375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覆盖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的面积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09217" y="3794943"/>
            <a:ext cx="2638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＋面积＋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in area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370" y="16020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722982" y="159565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" y="2679192"/>
            <a:ext cx="107624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3000" b="1" dirty="0" smtClean="0"/>
              <a:t>The college covers an area of about 100 square </a:t>
            </a:r>
            <a:r>
              <a:rPr lang="en-US" altLang="zh-CN" sz="3000" b="1" dirty="0" err="1" smtClean="0"/>
              <a:t>kilometres</a:t>
            </a:r>
            <a:r>
              <a:rPr lang="en-US" altLang="zh-CN" sz="3000" b="1" dirty="0" smtClean="0"/>
              <a:t>.  (</a:t>
            </a:r>
            <a:r>
              <a:rPr lang="zh-CN" altLang="zh-CN" sz="3000" b="1" dirty="0" smtClean="0"/>
              <a:t>改为同义句</a:t>
            </a:r>
            <a:r>
              <a:rPr lang="en-US" altLang="zh-CN" sz="3000" b="1" dirty="0" smtClean="0"/>
              <a:t>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The college _____ about 100 square </a:t>
            </a:r>
            <a:r>
              <a:rPr lang="en-US" altLang="zh-CN" sz="3000" b="1" dirty="0" err="1" smtClean="0"/>
              <a:t>kilometres</a:t>
            </a:r>
            <a:r>
              <a:rPr lang="en-US" altLang="zh-CN" sz="3000" b="1" dirty="0" smtClean="0"/>
              <a:t> __________</a:t>
            </a:r>
            <a:r>
              <a:rPr lang="zh-CN" altLang="zh-CN" sz="3000" b="1" dirty="0" smtClean="0"/>
              <a:t>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90304" y="4178808"/>
            <a:ext cx="1092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area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0816" y="424891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4360" y="2164269"/>
            <a:ext cx="115917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what else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 else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另外的；别的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，用来修饰疑问</a:t>
            </a:r>
            <a:r>
              <a:rPr lang="en-US" altLang="zh-CN" sz="3000" b="1" dirty="0" smtClean="0"/>
              <a:t>________(who, whose, what, whoever, whatever)</a:t>
            </a:r>
            <a:r>
              <a:rPr lang="zh-CN" altLang="zh-CN" sz="3000" b="1" dirty="0" smtClean="0"/>
              <a:t>或疑问</a:t>
            </a:r>
            <a:r>
              <a:rPr lang="en-US" altLang="zh-CN" sz="3000" b="1" dirty="0" smtClean="0"/>
              <a:t>________(why, when, where, how)</a:t>
            </a:r>
            <a:r>
              <a:rPr lang="zh-CN" altLang="zh-CN" sz="3000" b="1" dirty="0" smtClean="0"/>
              <a:t>，以及由</a:t>
            </a:r>
            <a:r>
              <a:rPr lang="en-US" altLang="zh-CN" sz="3000" b="1" dirty="0" smtClean="0"/>
              <a:t>any­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every</a:t>
            </a:r>
            <a:r>
              <a:rPr lang="zh-CN" altLang="zh-CN" sz="3000" b="1" dirty="0" smtClean="0"/>
              <a:t>­， </a:t>
            </a:r>
            <a:r>
              <a:rPr lang="en-US" altLang="zh-CN" sz="3000" b="1" dirty="0" smtClean="0"/>
              <a:t>no</a:t>
            </a:r>
            <a:r>
              <a:rPr lang="zh-CN" altLang="zh-CN" sz="3000" b="1" dirty="0" smtClean="0"/>
              <a:t>­与</a:t>
            </a:r>
            <a:r>
              <a:rPr lang="en-US" altLang="zh-CN" sz="3000" b="1" dirty="0" smtClean="0"/>
              <a:t>­body, 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one, 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thing, 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where</a:t>
            </a:r>
            <a:r>
              <a:rPr lang="zh-CN" altLang="zh-CN" sz="3000" b="1" dirty="0" smtClean="0"/>
              <a:t>合成的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else</a:t>
            </a:r>
            <a:r>
              <a:rPr lang="zh-CN" altLang="zh-CN" sz="3000" b="1" dirty="0" smtClean="0"/>
              <a:t>要放在这些词的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92086" y="1355251"/>
            <a:ext cx="10306026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  </a:t>
            </a:r>
            <a:r>
              <a:rPr lang="en-US" altLang="zh-CN" sz="3200" b="1" dirty="0" smtClean="0"/>
              <a:t>What else should we take?   </a:t>
            </a:r>
            <a:r>
              <a:rPr lang="zh-CN" altLang="zh-CN" sz="3200" b="1" dirty="0" smtClean="0"/>
              <a:t>我们还应该带些什么？</a:t>
            </a:r>
            <a:r>
              <a:rPr lang="en-US" altLang="zh-CN" sz="3200" b="1" dirty="0" smtClean="0"/>
              <a:t> </a:t>
            </a:r>
            <a:endParaRPr lang="zh-CN" altLang="zh-CN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12336" y="235472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还有什么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99704" y="2373016"/>
            <a:ext cx="2489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other things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13320" y="302224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代词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14776" y="3762905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副词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70720" y="4402984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复合不定代词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8872" y="51345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后面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6656" y="1993392"/>
            <a:ext cx="1051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2017·</a:t>
            </a:r>
            <a:r>
              <a:rPr lang="zh-CN" altLang="zh-CN" sz="3000" b="1" dirty="0" smtClean="0"/>
              <a:t>济宁</a:t>
            </a:r>
            <a:r>
              <a:rPr lang="en-US" altLang="zh-CN" sz="3000" b="1" dirty="0" smtClean="0"/>
              <a:t>—What else do you need, sir?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 else. I've got enough. Thanks.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Nothing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Anything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Something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Everything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30552" y="286207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30936" y="2083775"/>
          <a:ext cx="10698480" cy="3200401"/>
        </p:xfrm>
        <a:graphic>
          <a:graphicData uri="http://schemas.openxmlformats.org/drawingml/2006/table">
            <a:tbl>
              <a:tblPr/>
              <a:tblGrid>
                <a:gridCol w="121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覆盖；包括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→封面；盖子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清晰地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→清晰的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说话人；演讲者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→说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旅行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→旅行者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82147" y="1033976"/>
            <a:ext cx="3611733" cy="675005"/>
            <a:chOff x="183" y="1646"/>
            <a:chExt cx="4986" cy="1063"/>
          </a:xfrm>
        </p:grpSpPr>
        <p:pic>
          <p:nvPicPr>
            <p:cNvPr id="19" name="图片 1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2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989885" y="4501662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tourist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511" y="2464777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cover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56896" y="2441331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cover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4765" y="3106616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clearly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7534" y="3115408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clear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13485" y="381879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speaker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2723" y="3783623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speak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3477" y="446942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tour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9"/>
          <a:ext cx="10285877" cy="5357339"/>
        </p:xfrm>
        <a:graphic>
          <a:graphicData uri="http://schemas.openxmlformats.org/drawingml/2006/table">
            <a:tbl>
              <a:tblPr/>
              <a:tblGrid>
                <a:gridCol w="89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73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不同种类的植物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口渴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覆盖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的面积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4.a pair of binoculars____________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5.all over the world____________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6.one of the world's most important wetlands _____________________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5920" y="5532120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世界上最重要的湿地之一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256" y="1405128"/>
            <a:ext cx="3644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different kinds of plants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8440" y="2081784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get thirsty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4984" y="2749296"/>
            <a:ext cx="2590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cover an area of…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8176" y="3462528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一副望远镜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1560" y="411175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全世界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112" y="1073540"/>
          <a:ext cx="11530584" cy="4376284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6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自然保护区的覆盖面积超过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45300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平方公里。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reserve __________________ over 45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square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kilometres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桑迪，我们去观鸟时应该带什么？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should we ____________ when we go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birdwatching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Sandy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我们还应该带些什么？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should we take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5648" y="4773168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else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1088" y="2026920"/>
            <a:ext cx="2408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covers an area of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1440" y="3407664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 with us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766" y="20529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8632" y="2039112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743" y="2667857"/>
            <a:ext cx="4498347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133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clearly </a:t>
            </a:r>
            <a:r>
              <a:rPr lang="en-US" altLang="zh-CN" sz="3000" b="1" i="1" dirty="0" smtClean="0"/>
              <a:t>adv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清晰地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77470" y="966650"/>
            <a:ext cx="4431030" cy="845185"/>
            <a:chOff x="77470" y="894080"/>
            <a:chExt cx="4431030" cy="845185"/>
          </a:xfrm>
        </p:grpSpPr>
        <p:pic>
          <p:nvPicPr>
            <p:cNvPr id="12" name="图片 1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3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8735" y="3435844"/>
            <a:ext cx="11219543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They'll help you see the birds more </a:t>
            </a:r>
            <a:r>
              <a:rPr lang="en-US" altLang="zh-CN" sz="3000" b="1" i="1" dirty="0" smtClean="0"/>
              <a:t>clearly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它们将帮助你更清晰地观鸟。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spoke so </a:t>
            </a:r>
            <a:r>
              <a:rPr lang="en-US" altLang="zh-CN" sz="3000" b="1" i="1" dirty="0" smtClean="0"/>
              <a:t>clearly</a:t>
            </a:r>
            <a:r>
              <a:rPr lang="en-US" altLang="zh-CN" sz="3000" b="1" dirty="0" smtClean="0"/>
              <a:t> that I could hear every word.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他讲得很清楚，每个字我都听得清。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1839" y="3061576"/>
            <a:ext cx="10891857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clearly</a:t>
            </a:r>
            <a:r>
              <a:rPr lang="zh-CN" altLang="zh-CN" sz="3000" b="1" dirty="0" smtClean="0"/>
              <a:t>的形容词形式为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596" y="1978732"/>
            <a:ext cx="909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clearly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，修饰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3096" y="21854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120" y="21549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副词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8462" y="326332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clear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884" y="11376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37496" y="113120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3272" y="2258568"/>
            <a:ext cx="10671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云南</a:t>
            </a:r>
            <a:r>
              <a:rPr lang="en-US" altLang="zh-CN" sz="3000" b="1" dirty="0" smtClean="0"/>
              <a:t>  It's noisy outside. I can't hear you ________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(clear)</a:t>
            </a:r>
            <a:r>
              <a:rPr lang="zh-CN" altLang="zh-CN" sz="3000" b="1" dirty="0" smtClean="0"/>
              <a:t>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58313" y="2411672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clearly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88209" y="1988844"/>
            <a:ext cx="10730777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He is a good </a:t>
            </a:r>
            <a:r>
              <a:rPr lang="en-US" altLang="zh-CN" sz="3000" b="1" i="1" dirty="0" smtClean="0"/>
              <a:t>speaker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他是一名出色的演讲者。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878" y="912577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speaker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．说话人；演讲者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4" y="2721443"/>
            <a:ext cx="11974286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speaker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23" y="3855398"/>
            <a:ext cx="11761177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speaker</a:t>
            </a:r>
            <a:r>
              <a:rPr lang="zh-CN" altLang="zh-CN" sz="3000" b="1" dirty="0" smtClean="0"/>
              <a:t>还有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的意思。其动词形式为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6536" y="293970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07356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喇叭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7128" y="4091853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扬声器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184" y="4768509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speak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688" y="2423160"/>
            <a:ext cx="1051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/>
              <a:t>2. The two ________(speak) are from our school.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07792" y="2459736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speakers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宽屏</PresentationFormat>
  <Paragraphs>92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6C0F6118494D4F519791AFFE3118A9B9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