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28" r:id="rId2"/>
    <p:sldId id="478" r:id="rId3"/>
    <p:sldId id="559" r:id="rId4"/>
    <p:sldId id="563" r:id="rId5"/>
    <p:sldId id="562" r:id="rId6"/>
    <p:sldId id="564" r:id="rId7"/>
    <p:sldId id="565" r:id="rId8"/>
    <p:sldId id="566" r:id="rId9"/>
    <p:sldId id="567" r:id="rId10"/>
    <p:sldId id="568" r:id="rId11"/>
    <p:sldId id="569" r:id="rId12"/>
    <p:sldId id="570" r:id="rId13"/>
    <p:sldId id="571" r:id="rId14"/>
    <p:sldId id="572" r:id="rId15"/>
    <p:sldId id="573" r:id="rId16"/>
    <p:sldId id="574" r:id="rId17"/>
    <p:sldId id="575" r:id="rId18"/>
    <p:sldId id="326" r:id="rId19"/>
    <p:sldId id="345" r:id="rId20"/>
  </p:sldIdLst>
  <p:sldSz cx="9144000" cy="6858000" type="screen4x3"/>
  <p:notesSz cx="6858000" cy="9144000"/>
  <p:custDataLst>
    <p:tags r:id="rId23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EE6E2"/>
    <a:srgbClr val="F8ADC6"/>
    <a:srgbClr val="CC00FF"/>
    <a:srgbClr val="FF0066"/>
    <a:srgbClr val="DA674A"/>
    <a:srgbClr val="235134"/>
    <a:srgbClr val="D9E1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31" autoAdjust="0"/>
    <p:restoredTop sz="91166" autoAdjust="0"/>
  </p:normalViewPr>
  <p:slideViewPr>
    <p:cSldViewPr>
      <p:cViewPr>
        <p:scale>
          <a:sx n="100" d="100"/>
          <a:sy n="100" d="100"/>
        </p:scale>
        <p:origin x="-44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B7D6D7D9-2929-4EFD-91C2-F40913357A13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A88BCCF3-9773-4E63-98D5-29A1BBA8489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D79FBBF8-8F6B-4539-8690-DC73329CF349}" type="slidenum">
              <a:rPr lang="zh-CN" altLang="en-US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379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25558B71-540C-4400-A968-9FF4F1245386}" type="slidenum">
              <a:rPr lang="zh-CN" altLang="en-US">
                <a:latin typeface="Calibri" panose="020F0502020204030204" pitchFamily="34" charset="0"/>
              </a:rPr>
              <a:t>13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584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1C69BEA0-80BF-4196-8A84-D9CF7DC19293}" type="slidenum">
              <a:rPr lang="zh-CN" altLang="en-US">
                <a:latin typeface="Calibri" panose="020F0502020204030204" pitchFamily="34" charset="0"/>
              </a:rPr>
              <a:t>14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78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B264356B-CD74-48C6-BCA1-47CAB6AEFA8F}" type="slidenum">
              <a:rPr lang="zh-CN" altLang="en-US">
                <a:latin typeface="Calibri" panose="020F0502020204030204" pitchFamily="34" charset="0"/>
              </a:rPr>
              <a:t>15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994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36358FA3-5227-48DD-B5CD-D08FAEAD7CBB}" type="slidenum">
              <a:rPr lang="zh-CN" altLang="en-US">
                <a:latin typeface="Calibri" panose="020F0502020204030204" pitchFamily="34" charset="0"/>
              </a:rPr>
              <a:t>16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198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CE9E6BA1-A906-4048-8C82-E9BEFA3A4873}" type="slidenum">
              <a:rPr lang="zh-CN" altLang="en-US">
                <a:latin typeface="Calibri" panose="020F0502020204030204" pitchFamily="34" charset="0"/>
              </a:rPr>
              <a:t>17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506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74F5A899-D056-4A6D-9BC7-F074C9134E06}" type="slidenum">
              <a:rPr lang="zh-CN" altLang="en-US">
                <a:latin typeface="Calibri" panose="020F0502020204030204" pitchFamily="34" charset="0"/>
              </a:rPr>
              <a:t>19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434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826DC4A3-41CB-427E-825D-FE1D526D01DA}" type="slidenum">
              <a:rPr lang="zh-CN" altLang="en-US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638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F5E64844-A344-4FD0-8B8E-7CF554AE5EFE}" type="slidenum">
              <a:rPr lang="zh-CN" altLang="en-US">
                <a:latin typeface="Calibri" panose="020F0502020204030204" pitchFamily="34" charset="0"/>
              </a:rPr>
              <a:t>3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84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10969603-7641-4C28-AD61-C01AD522D853}" type="slidenum">
              <a:rPr lang="zh-CN" altLang="en-US">
                <a:latin typeface="Calibri" panose="020F0502020204030204" pitchFamily="34" charset="0"/>
              </a:rPr>
              <a:t>4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dirty="0" smtClean="0"/>
          </a:p>
        </p:txBody>
      </p:sp>
      <p:sp>
        <p:nvSpPr>
          <p:cNvPr id="2048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CF945D76-445C-41D7-9A51-781C9D31336E}" type="slidenum">
              <a:rPr lang="zh-CN" altLang="en-US">
                <a:latin typeface="Calibri" panose="020F0502020204030204" pitchFamily="34" charset="0"/>
              </a:rPr>
              <a:t>5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355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5F19BD58-25AD-41EC-9609-08C6560DAFFF}" type="slidenum">
              <a:rPr lang="zh-CN" altLang="en-US">
                <a:latin typeface="Calibri" panose="020F0502020204030204" pitchFamily="34" charset="0"/>
              </a:rPr>
              <a:t>7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560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787F8448-5CFC-42F1-9A62-B3B5F13B02C4}" type="slidenum">
              <a:rPr lang="zh-CN" altLang="en-US">
                <a:latin typeface="Calibri" panose="020F0502020204030204" pitchFamily="34" charset="0"/>
              </a:rPr>
              <a:t>8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765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B2CDF0DE-4F14-4A0F-9B49-8EDF77441C09}" type="slidenum">
              <a:rPr lang="zh-CN" altLang="en-US">
                <a:latin typeface="Calibri" panose="020F0502020204030204" pitchFamily="34" charset="0"/>
              </a:rPr>
              <a:t>9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17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7C99B5E5-43E2-43DB-9E5E-6837FBFC7CFD}" type="slidenum">
              <a:rPr lang="zh-CN" altLang="en-US">
                <a:latin typeface="Calibri" panose="020F0502020204030204" pitchFamily="34" charset="0"/>
              </a:rPr>
              <a:t>12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 bwMode="gray">
          <a:xfrm>
            <a:off x="-12700" y="2276872"/>
            <a:ext cx="9156700" cy="3660775"/>
          </a:xfrm>
          <a:custGeom>
            <a:avLst/>
            <a:gdLst>
              <a:gd name="T0" fmla="*/ 2147483646 w 9991"/>
              <a:gd name="T1" fmla="*/ 2147483646 h 9927"/>
              <a:gd name="T2" fmla="*/ 2147483646 w 9991"/>
              <a:gd name="T3" fmla="*/ 2147483646 h 9927"/>
              <a:gd name="T4" fmla="*/ 2147483646 w 9991"/>
              <a:gd name="T5" fmla="*/ 2147483646 h 9927"/>
              <a:gd name="T6" fmla="*/ 2147483646 w 9991"/>
              <a:gd name="T7" fmla="*/ 2147483646 h 9927"/>
              <a:gd name="T8" fmla="*/ 2147483646 w 9991"/>
              <a:gd name="T9" fmla="*/ 2147483646 h 9927"/>
              <a:gd name="T10" fmla="*/ 2147483646 w 9991"/>
              <a:gd name="T11" fmla="*/ 2147483646 h 9927"/>
              <a:gd name="T12" fmla="*/ 2147483646 w 9991"/>
              <a:gd name="T13" fmla="*/ 2147483646 h 9927"/>
              <a:gd name="T14" fmla="*/ 2147483646 w 9991"/>
              <a:gd name="T15" fmla="*/ 2147483646 h 9927"/>
              <a:gd name="T16" fmla="*/ 2147483646 w 9991"/>
              <a:gd name="T17" fmla="*/ 2147483646 h 992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9991" h="9927">
                <a:moveTo>
                  <a:pt x="12" y="470"/>
                </a:moveTo>
                <a:cubicBezTo>
                  <a:pt x="251" y="271"/>
                  <a:pt x="997" y="-44"/>
                  <a:pt x="2383" y="6"/>
                </a:cubicBezTo>
                <a:cubicBezTo>
                  <a:pt x="3769" y="51"/>
                  <a:pt x="5829" y="1766"/>
                  <a:pt x="7031" y="2363"/>
                </a:cubicBezTo>
                <a:cubicBezTo>
                  <a:pt x="8233" y="2959"/>
                  <a:pt x="9752" y="863"/>
                  <a:pt x="9991" y="445"/>
                </a:cubicBezTo>
                <a:cubicBezTo>
                  <a:pt x="9987" y="3252"/>
                  <a:pt x="9993" y="6085"/>
                  <a:pt x="9989" y="8892"/>
                </a:cubicBezTo>
                <a:cubicBezTo>
                  <a:pt x="8652" y="9952"/>
                  <a:pt x="7961" y="9510"/>
                  <a:pt x="6861" y="9330"/>
                </a:cubicBezTo>
                <a:cubicBezTo>
                  <a:pt x="5761" y="9150"/>
                  <a:pt x="4694" y="7715"/>
                  <a:pt x="3391" y="7814"/>
                </a:cubicBezTo>
                <a:cubicBezTo>
                  <a:pt x="2252" y="7798"/>
                  <a:pt x="-9" y="9906"/>
                  <a:pt x="1" y="9927"/>
                </a:cubicBezTo>
                <a:cubicBezTo>
                  <a:pt x="12" y="9956"/>
                  <a:pt x="12" y="2309"/>
                  <a:pt x="12" y="470"/>
                </a:cubicBezTo>
                <a:close/>
              </a:path>
            </a:pathLst>
          </a:custGeom>
          <a:solidFill>
            <a:srgbClr val="00B05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" name="Freeform 3"/>
          <p:cNvSpPr/>
          <p:nvPr/>
        </p:nvSpPr>
        <p:spPr bwMode="gray">
          <a:xfrm>
            <a:off x="-4763" y="2594372"/>
            <a:ext cx="9153526" cy="3025775"/>
          </a:xfrm>
          <a:custGeom>
            <a:avLst/>
            <a:gdLst>
              <a:gd name="T0" fmla="*/ 2147483646 w 10000"/>
              <a:gd name="T1" fmla="*/ 2147483646 h 9999"/>
              <a:gd name="T2" fmla="*/ 2147483646 w 10000"/>
              <a:gd name="T3" fmla="*/ 2147483646 h 9999"/>
              <a:gd name="T4" fmla="*/ 2147483646 w 10000"/>
              <a:gd name="T5" fmla="*/ 2147483646 h 9999"/>
              <a:gd name="T6" fmla="*/ 2147483646 w 10000"/>
              <a:gd name="T7" fmla="*/ 2147483646 h 9999"/>
              <a:gd name="T8" fmla="*/ 2147483646 w 10000"/>
              <a:gd name="T9" fmla="*/ 2147483646 h 9999"/>
              <a:gd name="T10" fmla="*/ 2147483646 w 10000"/>
              <a:gd name="T11" fmla="*/ 2147483646 h 9999"/>
              <a:gd name="T12" fmla="*/ 2147483646 w 10000"/>
              <a:gd name="T13" fmla="*/ 2147483646 h 9999"/>
              <a:gd name="T14" fmla="*/ 2147483646 w 10000"/>
              <a:gd name="T15" fmla="*/ 2147483646 h 9999"/>
              <a:gd name="T16" fmla="*/ 2147483646 w 10000"/>
              <a:gd name="T17" fmla="*/ 2147483646 h 999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000" h="9999">
                <a:moveTo>
                  <a:pt x="1" y="1304"/>
                </a:moveTo>
                <a:cubicBezTo>
                  <a:pt x="241" y="1111"/>
                  <a:pt x="1129" y="-48"/>
                  <a:pt x="2512" y="2"/>
                </a:cubicBezTo>
                <a:cubicBezTo>
                  <a:pt x="3895" y="51"/>
                  <a:pt x="5997" y="2229"/>
                  <a:pt x="7245" y="2348"/>
                </a:cubicBezTo>
                <a:cubicBezTo>
                  <a:pt x="8493" y="2467"/>
                  <a:pt x="9761" y="1130"/>
                  <a:pt x="10000" y="718"/>
                </a:cubicBezTo>
                <a:lnTo>
                  <a:pt x="10000" y="8931"/>
                </a:lnTo>
                <a:cubicBezTo>
                  <a:pt x="8534" y="10154"/>
                  <a:pt x="8060" y="10101"/>
                  <a:pt x="6938" y="9866"/>
                </a:cubicBezTo>
                <a:cubicBezTo>
                  <a:pt x="5816" y="9631"/>
                  <a:pt x="4571" y="7420"/>
                  <a:pt x="3272" y="7519"/>
                </a:cubicBezTo>
                <a:cubicBezTo>
                  <a:pt x="2132" y="7505"/>
                  <a:pt x="-9" y="9706"/>
                  <a:pt x="1" y="9731"/>
                </a:cubicBezTo>
                <a:cubicBezTo>
                  <a:pt x="12" y="9757"/>
                  <a:pt x="1" y="3139"/>
                  <a:pt x="1" y="1304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" name="KSO_CT1"/>
          <p:cNvSpPr>
            <a:spLocks noGrp="1"/>
          </p:cNvSpPr>
          <p:nvPr>
            <p:ph type="title"/>
          </p:nvPr>
        </p:nvSpPr>
        <p:spPr>
          <a:xfrm>
            <a:off x="395536" y="3272690"/>
            <a:ext cx="6696744" cy="1720077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lnSpc>
                <a:spcPct val="110000"/>
              </a:lnSpc>
              <a:defRPr sz="4200" b="0" baseline="0">
                <a:solidFill>
                  <a:schemeClr val="bg1"/>
                </a:solidFill>
                <a:effectLst>
                  <a:outerShdw blurRad="50800" dist="38100" dir="2700000" sx="99000" sy="99000" algn="tl" rotWithShape="0">
                    <a:schemeClr val="accent1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6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60BC6F-4011-4531-AA17-8C4E482C77DC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8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D89B95-3660-4B74-9E02-AF083CE7137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2"/>
          <p:cNvSpPr txBox="1"/>
          <p:nvPr userDrawn="1"/>
        </p:nvSpPr>
        <p:spPr bwMode="auto">
          <a:xfrm>
            <a:off x="539750" y="836613"/>
            <a:ext cx="5903913" cy="5762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sz="4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9CEFD-3A44-46F7-A549-8DAF3667D457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1A7E55-BF2C-407C-986B-29D895EEDA6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D16B5D-9214-4D55-BEA8-E4857FA01264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829BD-8CE4-49F6-94A5-43A24904BBE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图片 1"/>
          <p:cNvSpPr>
            <a:spLocks noChangeAspect="1"/>
          </p:cNvSpPr>
          <p:nvPr userDrawn="1"/>
        </p:nvSpPr>
        <p:spPr bwMode="auto">
          <a:xfrm>
            <a:off x="142875" y="4786313"/>
            <a:ext cx="3028950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endParaRPr lang="zh-CN" altLang="en-US" smtClean="0"/>
          </a:p>
        </p:txBody>
      </p:sp>
      <p:sp>
        <p:nvSpPr>
          <p:cNvPr id="1027" name="任意多边形 15"/>
          <p:cNvSpPr/>
          <p:nvPr/>
        </p:nvSpPr>
        <p:spPr bwMode="gray">
          <a:xfrm>
            <a:off x="0" y="-100013"/>
            <a:ext cx="9164638" cy="1216026"/>
          </a:xfrm>
          <a:custGeom>
            <a:avLst/>
            <a:gdLst>
              <a:gd name="T0" fmla="*/ 9166147 w 9164371"/>
              <a:gd name="T1" fmla="*/ 3 h 1402412"/>
              <a:gd name="T2" fmla="*/ 9175685 w 9164371"/>
              <a:gd name="T3" fmla="*/ 10 h 1402412"/>
              <a:gd name="T4" fmla="*/ 9160356 w 9164371"/>
              <a:gd name="T5" fmla="*/ 9 h 1402412"/>
              <a:gd name="T6" fmla="*/ 6512680 w 9164371"/>
              <a:gd name="T7" fmla="*/ 9 h 1402412"/>
              <a:gd name="T8" fmla="*/ 3120345 w 9164371"/>
              <a:gd name="T9" fmla="*/ 8 h 1402412"/>
              <a:gd name="T10" fmla="*/ 8750 w 9164371"/>
              <a:gd name="T11" fmla="*/ 10 h 1402412"/>
              <a:gd name="T12" fmla="*/ 0 w 9164371"/>
              <a:gd name="T13" fmla="*/ 10 h 1402412"/>
              <a:gd name="T14" fmla="*/ 0 w 9164371"/>
              <a:gd name="T15" fmla="*/ 3 h 1402412"/>
              <a:gd name="T16" fmla="*/ 6435 w 9164371"/>
              <a:gd name="T17" fmla="*/ 3 h 1402412"/>
              <a:gd name="T18" fmla="*/ 2212302 w 9164371"/>
              <a:gd name="T19" fmla="*/ 3 h 1402412"/>
              <a:gd name="T20" fmla="*/ 6458888 w 9164371"/>
              <a:gd name="T21" fmla="*/ 3 h 1402412"/>
              <a:gd name="T22" fmla="*/ 9186550 w 9164371"/>
              <a:gd name="T23" fmla="*/ 0 h 1402412"/>
              <a:gd name="T24" fmla="*/ 9166147 w 9164371"/>
              <a:gd name="T25" fmla="*/ 3 h 14024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164371" h="1402412">
                <a:moveTo>
                  <a:pt x="9143999" y="7114"/>
                </a:moveTo>
                <a:lnTo>
                  <a:pt x="9153524" y="1327097"/>
                </a:lnTo>
                <a:lnTo>
                  <a:pt x="9138229" y="1266501"/>
                </a:lnTo>
                <a:cubicBezTo>
                  <a:pt x="8118814" y="1354137"/>
                  <a:pt x="7501188" y="1301225"/>
                  <a:pt x="6496949" y="1258323"/>
                </a:cubicBezTo>
                <a:cubicBezTo>
                  <a:pt x="5492710" y="1215421"/>
                  <a:pt x="4194158" y="985696"/>
                  <a:pt x="3112792" y="1009086"/>
                </a:cubicBezTo>
                <a:cubicBezTo>
                  <a:pt x="2031426" y="1032476"/>
                  <a:pt x="456202" y="1253638"/>
                  <a:pt x="8750" y="1398665"/>
                </a:cubicBezTo>
                <a:lnTo>
                  <a:pt x="0" y="1402412"/>
                </a:lnTo>
                <a:lnTo>
                  <a:pt x="0" y="100989"/>
                </a:lnTo>
                <a:lnTo>
                  <a:pt x="6435" y="188191"/>
                </a:lnTo>
                <a:cubicBezTo>
                  <a:pt x="324619" y="155765"/>
                  <a:pt x="1067215" y="6580"/>
                  <a:pt x="2206990" y="12136"/>
                </a:cubicBezTo>
                <a:cubicBezTo>
                  <a:pt x="3509588" y="18486"/>
                  <a:pt x="5287044" y="294711"/>
                  <a:pt x="6443284" y="343923"/>
                </a:cubicBezTo>
                <a:cubicBezTo>
                  <a:pt x="7453571" y="386984"/>
                  <a:pt x="8737712" y="155358"/>
                  <a:pt x="9164371" y="0"/>
                </a:cubicBezTo>
                <a:lnTo>
                  <a:pt x="9143999" y="7114"/>
                </a:lnTo>
                <a:close/>
              </a:path>
            </a:pathLst>
          </a:custGeom>
          <a:solidFill>
            <a:srgbClr val="00B050">
              <a:alpha val="40784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8" name="任意多边形 13"/>
          <p:cNvSpPr/>
          <p:nvPr/>
        </p:nvSpPr>
        <p:spPr bwMode="gray">
          <a:xfrm>
            <a:off x="0" y="115888"/>
            <a:ext cx="9144000" cy="731837"/>
          </a:xfrm>
          <a:custGeom>
            <a:avLst/>
            <a:gdLst>
              <a:gd name="T0" fmla="*/ 2248413 w 9144000"/>
              <a:gd name="T1" fmla="*/ 2 h 965363"/>
              <a:gd name="T2" fmla="*/ 6686052 w 9144000"/>
              <a:gd name="T3" fmla="*/ 2 h 965363"/>
              <a:gd name="T4" fmla="*/ 8995103 w 9144000"/>
              <a:gd name="T5" fmla="*/ 2 h 965363"/>
              <a:gd name="T6" fmla="*/ 9144000 w 9144000"/>
              <a:gd name="T7" fmla="*/ 2 h 965363"/>
              <a:gd name="T8" fmla="*/ 9144000 w 9144000"/>
              <a:gd name="T9" fmla="*/ 2 h 965363"/>
              <a:gd name="T10" fmla="*/ 8848319 w 9144000"/>
              <a:gd name="T11" fmla="*/ 2 h 965363"/>
              <a:gd name="T12" fmla="*/ 6345199 w 9144000"/>
              <a:gd name="T13" fmla="*/ 2 h 965363"/>
              <a:gd name="T14" fmla="*/ 2898982 w 9144000"/>
              <a:gd name="T15" fmla="*/ 2 h 965363"/>
              <a:gd name="T16" fmla="*/ 209006 w 9144000"/>
              <a:gd name="T17" fmla="*/ 2 h 965363"/>
              <a:gd name="T18" fmla="*/ 0 w 9144000"/>
              <a:gd name="T19" fmla="*/ 2 h 965363"/>
              <a:gd name="T20" fmla="*/ 0 w 9144000"/>
              <a:gd name="T21" fmla="*/ 2 h 965363"/>
              <a:gd name="T22" fmla="*/ 102745 w 9144000"/>
              <a:gd name="T23" fmla="*/ 2 h 965363"/>
              <a:gd name="T24" fmla="*/ 2248413 w 9144000"/>
              <a:gd name="T25" fmla="*/ 2 h 96536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144000" h="965363">
                <a:moveTo>
                  <a:pt x="2248413" y="97"/>
                </a:moveTo>
                <a:cubicBezTo>
                  <a:pt x="3554467" y="4859"/>
                  <a:pt x="5527480" y="190597"/>
                  <a:pt x="6686052" y="230284"/>
                </a:cubicBezTo>
                <a:cubicBezTo>
                  <a:pt x="7556209" y="260050"/>
                  <a:pt x="8488126" y="169265"/>
                  <a:pt x="8995103" y="104599"/>
                </a:cubicBezTo>
                <a:lnTo>
                  <a:pt x="9144000" y="84263"/>
                </a:lnTo>
                <a:lnTo>
                  <a:pt x="9144000" y="895147"/>
                </a:lnTo>
                <a:lnTo>
                  <a:pt x="8848319" y="918357"/>
                </a:lnTo>
                <a:cubicBezTo>
                  <a:pt x="7751831" y="993127"/>
                  <a:pt x="7033459" y="962915"/>
                  <a:pt x="6345199" y="935134"/>
                </a:cubicBezTo>
                <a:cubicBezTo>
                  <a:pt x="5560254" y="903384"/>
                  <a:pt x="4126379" y="709709"/>
                  <a:pt x="2898982" y="719234"/>
                </a:cubicBezTo>
                <a:cubicBezTo>
                  <a:pt x="2091505" y="718043"/>
                  <a:pt x="800095" y="863300"/>
                  <a:pt x="209006" y="937342"/>
                </a:cubicBezTo>
                <a:lnTo>
                  <a:pt x="0" y="964474"/>
                </a:lnTo>
                <a:lnTo>
                  <a:pt x="0" y="156255"/>
                </a:lnTo>
                <a:lnTo>
                  <a:pt x="102745" y="141409"/>
                </a:lnTo>
                <a:cubicBezTo>
                  <a:pt x="453405" y="92965"/>
                  <a:pt x="1268871" y="-3475"/>
                  <a:pt x="2248413" y="97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A7D16B5D-9214-4D55-BEA8-E4857FA01264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9D9D9D"/>
                </a:solidFill>
              </a:defRPr>
            </a:lvl1pPr>
          </a:lstStyle>
          <a:p>
            <a:fld id="{95D829BD-8CE4-49F6-94A5-43A24904BBE1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9pPr>
    </p:titleStyle>
    <p:bodyStyle>
      <a:lvl1pPr marL="447675" indent="-361950" algn="just" rtl="0" eaLnBrk="0" fontAlgn="base" hangingPunct="0">
        <a:lnSpc>
          <a:spcPct val="110000"/>
        </a:lnSpc>
        <a:spcBef>
          <a:spcPts val="18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"/>
        <a:defRPr sz="2000" kern="1200">
          <a:solidFill>
            <a:srgbClr val="6EAA2E"/>
          </a:solidFill>
          <a:latin typeface="幼圆" panose="02010509060101010101" pitchFamily="49" charset="-122"/>
          <a:ea typeface="幼圆" panose="02010509060101010101" pitchFamily="49" charset="-122"/>
          <a:cs typeface="+mn-cs"/>
        </a:defRPr>
      </a:lvl1pPr>
      <a:lvl2pPr marL="447675" indent="-447675" algn="just" rtl="0" eaLnBrk="0" fontAlgn="base" hangingPunct="0">
        <a:lnSpc>
          <a:spcPct val="130000"/>
        </a:lnSpc>
        <a:spcBef>
          <a:spcPct val="0"/>
        </a:spcBef>
        <a:spcAft>
          <a:spcPts val="600"/>
        </a:spcAft>
        <a:buClr>
          <a:srgbClr val="9FD47C"/>
        </a:buClr>
        <a:buFont typeface="幼圆" panose="02010509060101010101" pitchFamily="49" charset="-122"/>
        <a:buChar char=" "/>
        <a:defRPr sz="1600" kern="1200">
          <a:solidFill>
            <a:srgbClr val="7D7D7D"/>
          </a:solidFill>
          <a:latin typeface="幼圆" panose="02010509060101010101" pitchFamily="49" charset="-122"/>
          <a:ea typeface="幼圆" panose="02010509060101010101" pitchFamily="49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D:\&#29579;&#25991;&#21375;\2017&#19978;&#21322;&#24180;&#36164;&#28304;&#24314;&#35774;\&#35838;&#20214;\&#35838;&#20214;&#36164;&#28304;&#24314;&#35774;\6&#19979;\Unit5%20What%20Is%20He%20Like&#65311;\Unit5%20What%20Is%20He%20Like%20&#31532;1&#35838;&#26102;&#25945;&#23398;&#35838;&#20214;\kind.mp3" TargetMode="External"/><Relationship Id="rId1" Type="http://schemas.microsoft.com/office/2007/relationships/media" Target="file:///D:\&#29579;&#25991;&#21375;\2017&#19978;&#21322;&#24180;&#36164;&#28304;&#24314;&#35774;\&#35838;&#20214;\&#35838;&#20214;&#36164;&#28304;&#24314;&#35774;\6&#19979;\Unit5%20What%20Is%20He%20Like&#65311;\Unit5%20What%20Is%20He%20Like%20&#31532;1&#35838;&#26102;&#25945;&#23398;&#35838;&#20214;\kind.mp3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11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D:\&#29579;&#25991;&#21375;\2017&#19978;&#21322;&#24180;&#36164;&#28304;&#24314;&#35774;\&#35838;&#20214;\&#35838;&#20214;&#36164;&#28304;&#24314;&#35774;\6&#19979;\Unit5%20What%20Is%20He%20Like&#65311;\Unit5%20What%20Is%20He%20Like%20&#31532;1&#35838;&#26102;&#25945;&#23398;&#35838;&#20214;\serious.mp3" TargetMode="External"/><Relationship Id="rId1" Type="http://schemas.microsoft.com/office/2007/relationships/media" Target="file:///D:\&#29579;&#25991;&#21375;\2017&#19978;&#21322;&#24180;&#36164;&#28304;&#24314;&#35774;\&#35838;&#20214;\&#35838;&#20214;&#36164;&#28304;&#24314;&#35774;\6&#19979;\Unit5%20What%20Is%20He%20Like&#65311;\Unit5%20What%20Is%20He%20Like%20&#31532;1&#35838;&#26102;&#25945;&#23398;&#35838;&#20214;\serious.mp3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11.pn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media" Target="file:///D:\&#29579;&#25991;&#21375;\2017&#19978;&#21322;&#24180;&#36164;&#28304;&#24314;&#35774;\&#35838;&#20214;\&#35838;&#20214;&#36164;&#28304;&#24314;&#35774;\6&#19979;\Unit5%20What%20Is%20He%20Like&#65311;\Unit5%20What%20Is%20He%20Like%20&#31532;1&#35838;&#26102;&#25945;&#23398;&#35838;&#20214;\serious.mp3" TargetMode="External"/><Relationship Id="rId7" Type="http://schemas.openxmlformats.org/officeDocument/2006/relationships/image" Target="../media/image16.png"/><Relationship Id="rId2" Type="http://schemas.openxmlformats.org/officeDocument/2006/relationships/audio" Target="file:///D:\&#29579;&#25991;&#21375;\2017&#19978;&#21322;&#24180;&#36164;&#28304;&#24314;&#35774;\&#35838;&#20214;\&#35838;&#20214;&#36164;&#28304;&#24314;&#35774;\6&#19979;\Unit5%20What%20Is%20He%20Like&#65311;\Unit5%20What%20Is%20He%20Like%20&#31532;1&#35838;&#26102;&#25945;&#23398;&#35838;&#20214;\kind.mp3" TargetMode="External"/><Relationship Id="rId1" Type="http://schemas.microsoft.com/office/2007/relationships/media" Target="file:///D:\&#29579;&#25991;&#21375;\2017&#19978;&#21322;&#24180;&#36164;&#28304;&#24314;&#35774;\&#35838;&#20214;\&#35838;&#20214;&#36164;&#28304;&#24314;&#35774;\6&#19979;\Unit5%20What%20Is%20He%20Like&#65311;\Unit5%20What%20Is%20He%20Like%20&#31532;1&#35838;&#26102;&#25945;&#23398;&#35838;&#20214;\kind.mp3" TargetMode="External"/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2.xml"/><Relationship Id="rId4" Type="http://schemas.openxmlformats.org/officeDocument/2006/relationships/audio" Target="file:///D:\&#29579;&#25991;&#21375;\2017&#19978;&#21322;&#24180;&#36164;&#28304;&#24314;&#35774;\&#35838;&#20214;\&#35838;&#20214;&#36164;&#28304;&#24314;&#35774;\6&#19979;\Unit5%20What%20Is%20He%20Like&#65311;\Unit5%20What%20Is%20He%20Like%20&#31532;1&#35838;&#26102;&#25945;&#23398;&#35838;&#20214;\serious.mp3" TargetMode="External"/><Relationship Id="rId9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D:\&#29579;&#25991;&#21375;\2017&#19978;&#21322;&#24180;&#36164;&#28304;&#24314;&#35774;\&#35838;&#20214;\&#35838;&#20214;&#36164;&#28304;&#24314;&#35774;\6&#19979;\Unit5%20What%20Is%20He%20Like&#65311;\Unit5%20What%20Is%20He%20Like%20&#31532;1&#35838;&#26102;&#25945;&#23398;&#35838;&#20214;\hard-working.mp3" TargetMode="External"/><Relationship Id="rId1" Type="http://schemas.microsoft.com/office/2007/relationships/media" Target="file:///D:\&#29579;&#25991;&#21375;\2017&#19978;&#21322;&#24180;&#36164;&#28304;&#24314;&#35774;\&#35838;&#20214;\&#35838;&#20214;&#36164;&#28304;&#24314;&#35774;\6&#19979;\Unit5%20What%20Is%20He%20Like&#65311;\Unit5%20What%20Is%20He%20Like%20&#31532;1&#35838;&#26102;&#25945;&#23398;&#35838;&#20214;\hard-working.mp3" TargetMode="External"/><Relationship Id="rId6" Type="http://schemas.openxmlformats.org/officeDocument/2006/relationships/image" Target="../media/image19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9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2.png"/><Relationship Id="rId10" Type="http://schemas.openxmlformats.org/officeDocument/2006/relationships/image" Target="../media/image23.png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file:///D:\&#29579;&#25991;&#21375;\2017&#19978;&#21322;&#24180;&#36164;&#28304;&#24314;&#35774;\&#35838;&#20214;\&#35838;&#20214;&#36164;&#28304;&#24314;&#35774;\6&#19979;\Unit5%20What%20Is%20He%20Like&#65311;\Unit5%20What%20Is%20He%20Like%20&#31532;1&#35838;&#26102;&#25945;&#23398;&#35838;&#20214;\outgoing.mp3" TargetMode="External"/><Relationship Id="rId1" Type="http://schemas.microsoft.com/office/2007/relationships/media" Target="file:///D:\&#29579;&#25991;&#21375;\2017&#19978;&#21322;&#24180;&#36164;&#28304;&#24314;&#35774;\&#35838;&#20214;\&#35838;&#20214;&#36164;&#28304;&#24314;&#35774;\6&#19979;\Unit5%20What%20Is%20He%20Like&#65311;\Unit5%20What%20Is%20He%20Like%20&#31532;1&#35838;&#26102;&#25945;&#23398;&#35838;&#20214;\outgoing.mp3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D:\&#29579;&#25991;&#21375;\2017&#19978;&#21322;&#24180;&#36164;&#28304;&#24314;&#35774;\&#35838;&#20214;\&#35838;&#20214;&#36164;&#28304;&#24314;&#35774;\6&#19979;\Unit5%20What%20Is%20He%20Like&#65311;\Unit5%20What%20Is%20He%20Like%20&#31532;1&#35838;&#26102;&#25945;&#23398;&#35838;&#20214;\clever.mp3" TargetMode="External"/><Relationship Id="rId1" Type="http://schemas.microsoft.com/office/2007/relationships/media" Target="file:///D:\&#29579;&#25991;&#21375;\2017&#19978;&#21322;&#24180;&#36164;&#28304;&#24314;&#35774;\&#35838;&#20214;\&#35838;&#20214;&#36164;&#28304;&#24314;&#35774;\6&#19979;\Unit5%20What%20Is%20He%20Like&#65311;\Unit5%20What%20Is%20He%20Like%20&#31532;1&#35838;&#26102;&#25945;&#23398;&#35838;&#20214;\clever.mp3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11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D:\&#29579;&#25991;&#21375;\2017&#19978;&#21322;&#24180;&#36164;&#28304;&#24314;&#35774;\&#35838;&#20214;\&#35838;&#20214;&#36164;&#28304;&#24314;&#35774;\6&#19979;\Unit5%20What%20Is%20He%20Like&#65311;\Unit5%20What%20Is%20He%20Like%20&#31532;1&#35838;&#26102;&#25945;&#23398;&#35838;&#20214;\shy.mp3" TargetMode="External"/><Relationship Id="rId1" Type="http://schemas.microsoft.com/office/2007/relationships/media" Target="file:///D:\&#29579;&#25991;&#21375;\2017&#19978;&#21322;&#24180;&#36164;&#28304;&#24314;&#35774;\&#35838;&#20214;\&#35838;&#20214;&#36164;&#28304;&#24314;&#35774;\6&#19979;\Unit5%20What%20Is%20He%20Like&#65311;\Unit5%20What%20Is%20He%20Like%20&#31532;1&#35838;&#26102;&#25945;&#23398;&#35838;&#20214;\shy.mp3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D:\&#29579;&#25991;&#21375;\2017&#19978;&#21322;&#24180;&#36164;&#28304;&#24314;&#35774;\&#35838;&#20214;\&#35838;&#20214;&#36164;&#28304;&#24314;&#35774;\6&#19979;\Unit5%20What%20Is%20He%20Like&#65311;\Unit5%20What%20Is%20He%20Like%20&#31532;1&#35838;&#26102;&#25945;&#23398;&#35838;&#20214;\friendly.mp3" TargetMode="External"/><Relationship Id="rId1" Type="http://schemas.microsoft.com/office/2007/relationships/media" Target="file:///D:\&#29579;&#25991;&#21375;\2017&#19978;&#21322;&#24180;&#36164;&#28304;&#24314;&#35774;\&#35838;&#20214;\&#35838;&#20214;&#36164;&#28304;&#24314;&#35774;\6&#19979;\Unit5%20What%20Is%20He%20Like&#65311;\Unit5%20What%20Is%20He%20Like%20&#31532;1&#35838;&#26102;&#25945;&#23398;&#35838;&#20214;\friendly.mp3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95288" y="765175"/>
            <a:ext cx="7848600" cy="5472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638175" y="3356992"/>
            <a:ext cx="6408738" cy="962025"/>
          </a:xfrm>
        </p:spPr>
        <p:txBody>
          <a:bodyPr/>
          <a:lstStyle/>
          <a:p>
            <a:pPr algn="l">
              <a:defRPr/>
            </a:pPr>
            <a:r>
              <a:rPr lang="en-US" altLang="zh-CN" sz="4400" b="1" dirty="0" smtClean="0"/>
              <a:t>Unit5 What Is He like?</a:t>
            </a:r>
            <a:endParaRPr lang="zh-CN" altLang="en-US" sz="4400" b="1" dirty="0"/>
          </a:p>
        </p:txBody>
      </p:sp>
      <p:sp>
        <p:nvSpPr>
          <p:cNvPr id="11268" name="TextBox 10"/>
          <p:cNvSpPr>
            <a:spLocks noChangeArrowheads="1"/>
          </p:cNvSpPr>
          <p:nvPr/>
        </p:nvSpPr>
        <p:spPr bwMode="auto">
          <a:xfrm>
            <a:off x="5076825" y="4725144"/>
            <a:ext cx="36449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zh-CN" altLang="en-US" sz="3200" b="1" dirty="0" smtClean="0">
                <a:solidFill>
                  <a:srgbClr val="000000"/>
                </a:solidFill>
                <a:cs typeface="Arial" panose="020B0604020202020204" pitchFamily="34" charset="0"/>
                <a:sym typeface="宋体" panose="02010600030101010101" pitchFamily="2" charset="-122"/>
              </a:rPr>
              <a:t>第一课时</a:t>
            </a:r>
            <a:endParaRPr lang="zh-CN" altLang="en-US" sz="3200" b="1" dirty="0">
              <a:solidFill>
                <a:srgbClr val="000000"/>
              </a:solidFill>
              <a:cs typeface="Arial" panose="020B0604020202020204" pitchFamily="34" charset="0"/>
              <a:sym typeface="宋体" panose="02010600030101010101" pitchFamily="2" charset="-122"/>
            </a:endParaRPr>
          </a:p>
        </p:txBody>
      </p:sp>
      <p:sp>
        <p:nvSpPr>
          <p:cNvPr id="9" name="标题 1"/>
          <p:cNvSpPr txBox="1"/>
          <p:nvPr/>
        </p:nvSpPr>
        <p:spPr bwMode="auto">
          <a:xfrm>
            <a:off x="467543" y="882724"/>
            <a:ext cx="4609281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36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陕旅版六年级下册</a:t>
            </a:r>
          </a:p>
        </p:txBody>
      </p:sp>
      <p:pic>
        <p:nvPicPr>
          <p:cNvPr id="11270" name="图片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36096" y="332656"/>
            <a:ext cx="2536825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0" y="5949280"/>
            <a:ext cx="9144000" cy="902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</a:p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2"/>
          <p:cNvSpPr txBox="1"/>
          <p:nvPr/>
        </p:nvSpPr>
        <p:spPr bwMode="auto">
          <a:xfrm>
            <a:off x="581025" y="865188"/>
            <a:ext cx="4752975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Let’s learn 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684213" y="1412875"/>
            <a:ext cx="1943100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76" name="标题 2"/>
          <p:cNvSpPr txBox="1"/>
          <p:nvPr/>
        </p:nvSpPr>
        <p:spPr bwMode="auto">
          <a:xfrm>
            <a:off x="419100" y="260350"/>
            <a:ext cx="343217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&gt;&gt;Presentation</a:t>
            </a:r>
            <a:endParaRPr lang="zh-CN" altLang="en-US" sz="2400" i="1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4644" y="2978338"/>
            <a:ext cx="2446635" cy="3395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960438" y="1379538"/>
            <a:ext cx="734536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32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Look at the grandma! What is she like?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960438" y="2301875"/>
            <a:ext cx="63182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32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She is </a:t>
            </a:r>
            <a:r>
              <a:rPr lang="en-US" altLang="zh-CN" sz="3200" dirty="0" smtClean="0">
                <a:solidFill>
                  <a:srgbClr val="FF0000"/>
                </a:solidFill>
                <a:cs typeface="Arial" panose="020B0604020202020204" pitchFamily="34" charset="0"/>
              </a:rPr>
              <a:t>kind</a:t>
            </a:r>
            <a:r>
              <a:rPr lang="en-US" altLang="zh-CN" sz="32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, very </a:t>
            </a:r>
            <a:r>
              <a:rPr lang="en-US" altLang="zh-CN" sz="3200" dirty="0" smtClean="0">
                <a:solidFill>
                  <a:srgbClr val="FF0000"/>
                </a:solidFill>
                <a:cs typeface="Arial" panose="020B0604020202020204" pitchFamily="34" charset="0"/>
              </a:rPr>
              <a:t>kind</a:t>
            </a:r>
            <a:r>
              <a:rPr lang="en-US" altLang="zh-CN" sz="32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8680" name="图片 19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81025" y="1576388"/>
            <a:ext cx="4699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19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81025" y="2508250"/>
            <a:ext cx="4699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4848225" y="3314700"/>
            <a:ext cx="1820863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5400">
                <a:solidFill>
                  <a:srgbClr val="FF0000"/>
                </a:solidFill>
                <a:cs typeface="Arial" panose="020B0604020202020204" pitchFamily="34" charset="0"/>
              </a:rPr>
              <a:t>kind</a:t>
            </a:r>
          </a:p>
        </p:txBody>
      </p:sp>
      <p:pic>
        <p:nvPicPr>
          <p:cNvPr id="11" name="kind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063" y="48688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7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2"/>
          <p:cNvSpPr txBox="1"/>
          <p:nvPr/>
        </p:nvSpPr>
        <p:spPr bwMode="auto">
          <a:xfrm>
            <a:off x="612775" y="893763"/>
            <a:ext cx="4752975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Let’s learn 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684213" y="1412875"/>
            <a:ext cx="1943100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00" name="标题 2"/>
          <p:cNvSpPr txBox="1"/>
          <p:nvPr/>
        </p:nvSpPr>
        <p:spPr bwMode="auto">
          <a:xfrm>
            <a:off x="419100" y="260350"/>
            <a:ext cx="343217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&gt;&gt;Presentation</a:t>
            </a:r>
            <a:endParaRPr lang="zh-CN" altLang="en-US" sz="2400" i="1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29701" name="图片 4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03350" y="2781300"/>
            <a:ext cx="2089150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903288" y="1449388"/>
            <a:ext cx="85693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32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What is this grandma like? Is she kind now?</a:t>
            </a:r>
          </a:p>
        </p:txBody>
      </p:sp>
      <p:pic>
        <p:nvPicPr>
          <p:cNvPr id="29703" name="图片 19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49263" y="1630363"/>
            <a:ext cx="4699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19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49263" y="2319338"/>
            <a:ext cx="4699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900113" y="2112963"/>
            <a:ext cx="856932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32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No. She is not kind. She is </a:t>
            </a:r>
            <a:r>
              <a:rPr lang="en-US" altLang="zh-CN" sz="3200" dirty="0" smtClean="0">
                <a:solidFill>
                  <a:srgbClr val="FF0000"/>
                </a:solidFill>
                <a:cs typeface="Arial" panose="020B0604020202020204" pitchFamily="34" charset="0"/>
              </a:rPr>
              <a:t>serious</a:t>
            </a:r>
            <a:r>
              <a:rPr lang="en-US" altLang="zh-CN" sz="32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.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4746625" y="3233738"/>
            <a:ext cx="3467100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5400">
                <a:solidFill>
                  <a:srgbClr val="FF0000"/>
                </a:solidFill>
                <a:cs typeface="Arial" panose="020B0604020202020204" pitchFamily="34" charset="0"/>
              </a:rPr>
              <a:t>serious</a:t>
            </a:r>
          </a:p>
        </p:txBody>
      </p:sp>
      <p:pic>
        <p:nvPicPr>
          <p:cNvPr id="11" name="serious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775" y="48117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2"/>
          <p:cNvSpPr txBox="1"/>
          <p:nvPr/>
        </p:nvSpPr>
        <p:spPr bwMode="auto">
          <a:xfrm>
            <a:off x="612775" y="893763"/>
            <a:ext cx="4752975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Let’s learn 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723" name="标题 2"/>
          <p:cNvSpPr txBox="1"/>
          <p:nvPr/>
        </p:nvSpPr>
        <p:spPr bwMode="auto">
          <a:xfrm>
            <a:off x="419100" y="260350"/>
            <a:ext cx="343217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&gt;&gt;Presentation</a:t>
            </a:r>
            <a:endParaRPr lang="zh-CN" altLang="en-US" sz="2400" i="1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684213" y="1412875"/>
            <a:ext cx="1943100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8429" y="2036283"/>
            <a:ext cx="2446635" cy="3395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20072" y="2378849"/>
            <a:ext cx="2261146" cy="30304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104900" y="4875213"/>
            <a:ext cx="3467100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5400">
                <a:solidFill>
                  <a:srgbClr val="FF0000"/>
                </a:solidFill>
                <a:cs typeface="Arial" panose="020B0604020202020204" pitchFamily="34" charset="0"/>
              </a:rPr>
              <a:t>kind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5076825" y="4875213"/>
            <a:ext cx="3467100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5400">
                <a:solidFill>
                  <a:srgbClr val="FF0000"/>
                </a:solidFill>
                <a:cs typeface="Arial" panose="020B0604020202020204" pitchFamily="34" charset="0"/>
              </a:rPr>
              <a:t>serious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957263" y="1397000"/>
            <a:ext cx="8132762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44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She is kind, but he is serious.</a:t>
            </a:r>
          </a:p>
        </p:txBody>
      </p:sp>
      <p:pic>
        <p:nvPicPr>
          <p:cNvPr id="10" name="kind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8" y="60547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serious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200" y="60293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2"/>
          <p:cNvSpPr txBox="1"/>
          <p:nvPr/>
        </p:nvSpPr>
        <p:spPr bwMode="auto">
          <a:xfrm>
            <a:off x="611188" y="854075"/>
            <a:ext cx="4752975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Let’s learn 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771" name="标题 2"/>
          <p:cNvSpPr txBox="1"/>
          <p:nvPr/>
        </p:nvSpPr>
        <p:spPr bwMode="auto">
          <a:xfrm>
            <a:off x="419100" y="260350"/>
            <a:ext cx="343217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&gt;&gt;Presentation</a:t>
            </a:r>
            <a:endParaRPr lang="zh-CN" altLang="en-US" sz="2400" i="1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684213" y="1412875"/>
            <a:ext cx="1943100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923925" y="1300163"/>
            <a:ext cx="7286625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36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Look at the bee. It is always busy.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36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It is </a:t>
            </a:r>
            <a:r>
              <a:rPr lang="en-US" altLang="zh-CN" sz="3600" dirty="0" smtClean="0">
                <a:solidFill>
                  <a:srgbClr val="FF0000"/>
                </a:solidFill>
                <a:cs typeface="Arial" panose="020B0604020202020204" pitchFamily="34" charset="0"/>
              </a:rPr>
              <a:t>hard-working</a:t>
            </a:r>
            <a:r>
              <a:rPr lang="en-US" altLang="zh-CN" sz="36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.</a:t>
            </a:r>
          </a:p>
        </p:txBody>
      </p:sp>
      <p:sp>
        <p:nvSpPr>
          <p:cNvPr id="32775" name="Text Box 8"/>
          <p:cNvSpPr txBox="1">
            <a:spLocks noChangeArrowheads="1"/>
          </p:cNvSpPr>
          <p:nvPr/>
        </p:nvSpPr>
        <p:spPr bwMode="auto">
          <a:xfrm>
            <a:off x="4567238" y="3400425"/>
            <a:ext cx="4397375" cy="118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5400">
                <a:solidFill>
                  <a:srgbClr val="FF0000"/>
                </a:solidFill>
                <a:cs typeface="Arial" panose="020B0604020202020204" pitchFamily="34" charset="0"/>
              </a:rPr>
              <a:t>hard-working</a:t>
            </a:r>
          </a:p>
        </p:txBody>
      </p:sp>
      <p:pic>
        <p:nvPicPr>
          <p:cNvPr id="9" name="hard-working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925" y="50276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331913" y="3127375"/>
            <a:ext cx="3311525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5" grpId="0"/>
      <p:bldP spid="3277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2"/>
          <p:cNvSpPr txBox="1"/>
          <p:nvPr/>
        </p:nvSpPr>
        <p:spPr bwMode="auto">
          <a:xfrm>
            <a:off x="612775" y="893763"/>
            <a:ext cx="4752975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Let’s learn 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819" name="标题 2"/>
          <p:cNvSpPr txBox="1"/>
          <p:nvPr/>
        </p:nvSpPr>
        <p:spPr bwMode="auto">
          <a:xfrm>
            <a:off x="419100" y="260350"/>
            <a:ext cx="343217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&gt;&gt;Presentation</a:t>
            </a:r>
            <a:endParaRPr lang="zh-CN" altLang="en-US" sz="2400" i="1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684213" y="1412875"/>
            <a:ext cx="1943100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821" name="图片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56000" y="2732088"/>
            <a:ext cx="2032000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圆角矩形 5"/>
          <p:cNvSpPr/>
          <p:nvPr/>
        </p:nvSpPr>
        <p:spPr>
          <a:xfrm>
            <a:off x="898525" y="3881438"/>
            <a:ext cx="2474913" cy="7747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4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outgoing</a:t>
            </a:r>
            <a:endParaRPr lang="zh-CN" altLang="en-US" sz="48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3513138" y="1357313"/>
            <a:ext cx="1792287" cy="68897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4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clever</a:t>
            </a:r>
            <a:endParaRPr lang="zh-CN" altLang="en-US" sz="48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5765800" y="3952875"/>
            <a:ext cx="1254125" cy="63182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4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shy</a:t>
            </a:r>
            <a:endParaRPr lang="zh-CN" altLang="en-US" sz="48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942975" y="2263775"/>
            <a:ext cx="1439863" cy="77628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4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kind</a:t>
            </a:r>
            <a:endParaRPr lang="zh-CN" altLang="en-US" sz="48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5724525" y="2319338"/>
            <a:ext cx="2297113" cy="77628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4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friendly</a:t>
            </a:r>
            <a:endParaRPr lang="zh-CN" altLang="en-US" sz="48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936625" y="5300663"/>
            <a:ext cx="3635375" cy="77628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4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hard-working</a:t>
            </a:r>
            <a:endParaRPr lang="zh-CN" altLang="en-US" sz="48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5810250" y="5229225"/>
            <a:ext cx="2125663" cy="77628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4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serious</a:t>
            </a:r>
            <a:endParaRPr lang="zh-CN" altLang="en-US" sz="48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标题 2"/>
          <p:cNvSpPr txBox="1"/>
          <p:nvPr/>
        </p:nvSpPr>
        <p:spPr bwMode="auto">
          <a:xfrm>
            <a:off x="419100" y="260350"/>
            <a:ext cx="343217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&gt;&gt;Practice</a:t>
            </a:r>
            <a:endParaRPr lang="zh-CN" altLang="en-US" sz="2400" i="1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712788" y="3205163"/>
            <a:ext cx="2474912" cy="77628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4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outgoing</a:t>
            </a:r>
            <a:endParaRPr lang="zh-CN" altLang="en-US" sz="48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3373438" y="1555750"/>
            <a:ext cx="1790700" cy="68897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4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clever</a:t>
            </a:r>
            <a:endParaRPr lang="zh-CN" altLang="en-US" sz="48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3944938" y="3227388"/>
            <a:ext cx="1254125" cy="63182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4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shy</a:t>
            </a:r>
            <a:endParaRPr lang="zh-CN" altLang="en-US" sz="48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987425" y="1482725"/>
            <a:ext cx="1439863" cy="7747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4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kind</a:t>
            </a:r>
            <a:endParaRPr lang="zh-CN" altLang="en-US" sz="48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5870575" y="1530350"/>
            <a:ext cx="2298700" cy="7747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4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friendly</a:t>
            </a:r>
            <a:endParaRPr lang="zh-CN" altLang="en-US" sz="48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2781300" y="4999038"/>
            <a:ext cx="3635375" cy="77628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4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hard-working</a:t>
            </a:r>
            <a:endParaRPr lang="zh-CN" altLang="en-US" sz="48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5956300" y="3154363"/>
            <a:ext cx="2127250" cy="77628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4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serious</a:t>
            </a:r>
            <a:endParaRPr lang="zh-CN" altLang="en-US" sz="48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 descr="pointing_finger"/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674834" y="3981603"/>
            <a:ext cx="717333" cy="839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2" descr="pointing_finger"/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209651" y="4069164"/>
            <a:ext cx="724698" cy="848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0" descr="pointing_finger"/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999558" y="2271029"/>
            <a:ext cx="670255" cy="783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4" descr="pointing_finger"/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348796" y="4070260"/>
            <a:ext cx="716434" cy="8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1" descr="pointing_finger"/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674834" y="2305776"/>
            <a:ext cx="575939" cy="673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0" descr="pointing_finger"/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259632" y="2295197"/>
            <a:ext cx="734905" cy="859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文本框 20"/>
          <p:cNvSpPr txBox="1">
            <a:spLocks noChangeArrowheads="1"/>
          </p:cNvSpPr>
          <p:nvPr/>
        </p:nvSpPr>
        <p:spPr bwMode="auto">
          <a:xfrm>
            <a:off x="2686050" y="855663"/>
            <a:ext cx="31654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zh-CN" sz="3600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Magic fingers</a:t>
            </a:r>
            <a:endParaRPr lang="zh-CN" altLang="en-US" sz="3600" dirty="0" smtClean="0">
              <a:solidFill>
                <a:srgbClr val="CC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" name="Picture 10" descr="pointing_finger"/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324835" y="5789408"/>
            <a:ext cx="670255" cy="783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标题 2"/>
          <p:cNvSpPr txBox="1"/>
          <p:nvPr/>
        </p:nvSpPr>
        <p:spPr bwMode="auto">
          <a:xfrm>
            <a:off x="419100" y="260350"/>
            <a:ext cx="343217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&gt;&gt;Practice</a:t>
            </a:r>
            <a:endParaRPr lang="zh-CN" altLang="en-US" sz="2400" i="1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文本占位符 2"/>
          <p:cNvSpPr txBox="1"/>
          <p:nvPr/>
        </p:nvSpPr>
        <p:spPr bwMode="auto">
          <a:xfrm>
            <a:off x="611188" y="841375"/>
            <a:ext cx="2725737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Look and say 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V="1">
            <a:off x="684213" y="1412875"/>
            <a:ext cx="2374900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469086"/>
            <a:ext cx="1910180" cy="16907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6504" y="1383200"/>
            <a:ext cx="1369828" cy="163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6331" y="2783027"/>
            <a:ext cx="1445223" cy="1885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7584" y="4334742"/>
            <a:ext cx="1336327" cy="18544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20950" y="2817813"/>
            <a:ext cx="1330325" cy="195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41696" y="4600686"/>
            <a:ext cx="2612740" cy="15990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32240" y="1439279"/>
            <a:ext cx="1296144" cy="1737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16216" y="4513983"/>
            <a:ext cx="1766869" cy="16752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图片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7250" y="960438"/>
            <a:ext cx="4772025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标题 2"/>
          <p:cNvSpPr txBox="1"/>
          <p:nvPr/>
        </p:nvSpPr>
        <p:spPr bwMode="auto">
          <a:xfrm>
            <a:off x="419100" y="260350"/>
            <a:ext cx="343217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&gt;&gt;Practice</a:t>
            </a:r>
            <a:endParaRPr lang="zh-CN" altLang="en-US" sz="2400" i="1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占位符 2"/>
          <p:cNvSpPr txBox="1"/>
          <p:nvPr/>
        </p:nvSpPr>
        <p:spPr bwMode="auto">
          <a:xfrm>
            <a:off x="611188" y="841375"/>
            <a:ext cx="2725737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Let’s guess 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755650" y="1381125"/>
            <a:ext cx="2087563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19100" y="3532188"/>
            <a:ext cx="8793163" cy="332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2800" i="1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Kitty: </a:t>
            </a:r>
            <a:r>
              <a:rPr lang="en-US" altLang="zh-CN" sz="28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She is a little short and has short hair. She is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8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Outgoing, and she likes singing and dancing. 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8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Guess, who is she?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800" i="1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Kevin: </a:t>
            </a:r>
            <a:r>
              <a:rPr lang="en-US" altLang="zh-CN" sz="28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Is she Alice?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800" i="1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Kitty: </a:t>
            </a:r>
            <a:r>
              <a:rPr lang="en-US" altLang="zh-CN" sz="28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Yes. You are right.</a:t>
            </a:r>
          </a:p>
        </p:txBody>
      </p:sp>
      <p:sp>
        <p:nvSpPr>
          <p:cNvPr id="2" name="圆角矩形 1"/>
          <p:cNvSpPr/>
          <p:nvPr/>
        </p:nvSpPr>
        <p:spPr>
          <a:xfrm>
            <a:off x="1547813" y="5589588"/>
            <a:ext cx="2303462" cy="50482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" name="圆角矩形 8"/>
          <p:cNvSpPr/>
          <p:nvPr/>
        </p:nvSpPr>
        <p:spPr>
          <a:xfrm>
            <a:off x="1331913" y="6242050"/>
            <a:ext cx="3095625" cy="50482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标题 3"/>
          <p:cNvSpPr>
            <a:spLocks noGrp="1"/>
          </p:cNvSpPr>
          <p:nvPr>
            <p:ph type="title" idx="4294967295"/>
          </p:nvPr>
        </p:nvSpPr>
        <p:spPr bwMode="auto">
          <a:xfrm>
            <a:off x="419100" y="207963"/>
            <a:ext cx="8291513" cy="70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sz="2400" i="1" dirty="0" smtClean="0"/>
              <a:t>&gt;&gt;Summary</a:t>
            </a:r>
            <a:endParaRPr lang="zh-CN" altLang="en-US" sz="2400" i="1" dirty="0" smtClean="0"/>
          </a:p>
        </p:txBody>
      </p:sp>
      <p:sp>
        <p:nvSpPr>
          <p:cNvPr id="9" name="圆角矩形 8"/>
          <p:cNvSpPr/>
          <p:nvPr/>
        </p:nvSpPr>
        <p:spPr>
          <a:xfrm>
            <a:off x="803275" y="1700213"/>
            <a:ext cx="7691438" cy="3889375"/>
          </a:xfrm>
          <a:prstGeom prst="roundRect">
            <a:avLst/>
          </a:prstGeom>
          <a:noFill/>
          <a:ln w="571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" y="717550"/>
            <a:ext cx="2124075" cy="1466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1333500" y="2693988"/>
            <a:ext cx="68865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dirty="0">
                <a:solidFill>
                  <a:srgbClr val="0000FF"/>
                </a:solidFill>
                <a:cs typeface="Arial" panose="020B0604020202020204" pitchFamily="34" charset="0"/>
              </a:rPr>
              <a:t>outgoing      clever        shy </a:t>
            </a:r>
          </a:p>
        </p:txBody>
      </p:sp>
      <p:sp>
        <p:nvSpPr>
          <p:cNvPr id="18" name="矩形 17"/>
          <p:cNvSpPr/>
          <p:nvPr/>
        </p:nvSpPr>
        <p:spPr>
          <a:xfrm>
            <a:off x="1333500" y="2135188"/>
            <a:ext cx="6340475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CN" altLang="en-US" sz="32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本课所学的描述人物性格的单词？</a:t>
            </a:r>
          </a:p>
        </p:txBody>
      </p:sp>
      <p:sp>
        <p:nvSpPr>
          <p:cNvPr id="25" name="五角星 24"/>
          <p:cNvSpPr/>
          <p:nvPr/>
        </p:nvSpPr>
        <p:spPr>
          <a:xfrm>
            <a:off x="884238" y="2157413"/>
            <a:ext cx="512762" cy="436562"/>
          </a:xfrm>
          <a:prstGeom prst="star5">
            <a:avLst/>
          </a:prstGeom>
          <a:solidFill>
            <a:srgbClr val="DC52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333500" y="3243263"/>
            <a:ext cx="7297738" cy="82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3600" dirty="0">
                <a:solidFill>
                  <a:srgbClr val="0000FF"/>
                </a:solidFill>
                <a:cs typeface="Arial" panose="020B0604020202020204" pitchFamily="34" charset="0"/>
              </a:rPr>
              <a:t> kind            friendly       lazy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333500" y="4006850"/>
            <a:ext cx="7297738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3600" dirty="0">
                <a:solidFill>
                  <a:srgbClr val="0000FF"/>
                </a:solidFill>
                <a:cs typeface="Arial" panose="020B0604020202020204" pitchFamily="34" charset="0"/>
              </a:rPr>
              <a:t> hard-working    serious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75550" y="4916488"/>
            <a:ext cx="1293813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圆角矩形 16">
            <a:hlinkClick r:id="" action="ppaction://hlinkshowjump?jump=endshow"/>
          </p:cNvPr>
          <p:cNvSpPr/>
          <p:nvPr/>
        </p:nvSpPr>
        <p:spPr>
          <a:xfrm>
            <a:off x="6372225" y="5736109"/>
            <a:ext cx="1223963" cy="50435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close</a:t>
            </a:r>
            <a:endParaRPr lang="zh-CN" altLang="en-US" sz="3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038" name="标题 1"/>
          <p:cNvSpPr>
            <a:spLocks noGrp="1"/>
          </p:cNvSpPr>
          <p:nvPr>
            <p:ph type="title" idx="4294967295"/>
          </p:nvPr>
        </p:nvSpPr>
        <p:spPr bwMode="auto">
          <a:xfrm>
            <a:off x="419100" y="207963"/>
            <a:ext cx="8291513" cy="70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sz="2400" i="1" dirty="0" smtClean="0"/>
              <a:t>&gt;&gt;Homework</a:t>
            </a:r>
            <a:endParaRPr lang="zh-CN" altLang="en-US" sz="2400" i="1" dirty="0" smtClean="0"/>
          </a:p>
        </p:txBody>
      </p:sp>
      <p:sp>
        <p:nvSpPr>
          <p:cNvPr id="16" name="圆角矩形 15"/>
          <p:cNvSpPr/>
          <p:nvPr/>
        </p:nvSpPr>
        <p:spPr>
          <a:xfrm>
            <a:off x="827088" y="1647825"/>
            <a:ext cx="7475537" cy="4013200"/>
          </a:xfrm>
          <a:prstGeom prst="roundRect">
            <a:avLst/>
          </a:prstGeom>
          <a:noFill/>
          <a:ln w="571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21171394">
            <a:off x="296863" y="525463"/>
            <a:ext cx="2185987" cy="1416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矩形 4"/>
          <p:cNvSpPr/>
          <p:nvPr/>
        </p:nvSpPr>
        <p:spPr>
          <a:xfrm>
            <a:off x="1519238" y="2051050"/>
            <a:ext cx="6911975" cy="304641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20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en-US" altLang="zh-CN" sz="24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r>
              <a:rPr lang="zh-CN" altLang="en-US" sz="24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听</a:t>
            </a: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课文录音并跟读，按照正确的语音、语调朗读并表演课文对话。</a:t>
            </a: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/>
            </a:r>
            <a:b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正确书写本课所学单词</a:t>
            </a:r>
            <a:r>
              <a:rPr lang="en-US" altLang="zh-CN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遍，并让家长听写</a:t>
            </a:r>
            <a:r>
              <a:rPr lang="en-US" altLang="zh-CN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遍。</a:t>
            </a:r>
            <a:endParaRPr lang="en-US" altLang="zh-CN" sz="2400" dirty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20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en-US" altLang="zh-CN" sz="24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r>
              <a:rPr lang="zh-CN" altLang="en-US" sz="24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预</a:t>
            </a: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习</a:t>
            </a:r>
            <a:r>
              <a:rPr lang="en-US" altLang="zh-CN" sz="2400" dirty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A Let’s talk</a:t>
            </a:r>
            <a:r>
              <a:rPr lang="zh-CN" altLang="en-US" sz="24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 </a:t>
            </a:r>
            <a:endParaRPr lang="zh-CN" altLang="en-US" sz="2400" dirty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五角星 10"/>
          <p:cNvSpPr/>
          <p:nvPr/>
        </p:nvSpPr>
        <p:spPr>
          <a:xfrm>
            <a:off x="1165225" y="2378075"/>
            <a:ext cx="287338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2" name="五角星 11"/>
          <p:cNvSpPr/>
          <p:nvPr/>
        </p:nvSpPr>
        <p:spPr>
          <a:xfrm>
            <a:off x="938213" y="3848100"/>
            <a:ext cx="287337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3" name="五角星 12"/>
          <p:cNvSpPr/>
          <p:nvPr/>
        </p:nvSpPr>
        <p:spPr>
          <a:xfrm>
            <a:off x="1309688" y="3848100"/>
            <a:ext cx="287337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4" name="五角星 13"/>
          <p:cNvSpPr/>
          <p:nvPr/>
        </p:nvSpPr>
        <p:spPr>
          <a:xfrm>
            <a:off x="954088" y="4510088"/>
            <a:ext cx="287337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5" name="五角星 14"/>
          <p:cNvSpPr/>
          <p:nvPr/>
        </p:nvSpPr>
        <p:spPr>
          <a:xfrm>
            <a:off x="1290638" y="4510088"/>
            <a:ext cx="287337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8" name="五角星 17"/>
          <p:cNvSpPr/>
          <p:nvPr/>
        </p:nvSpPr>
        <p:spPr>
          <a:xfrm>
            <a:off x="1120775" y="4821238"/>
            <a:ext cx="287338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Box 7"/>
          <p:cNvSpPr txBox="1">
            <a:spLocks noChangeArrowheads="1"/>
          </p:cNvSpPr>
          <p:nvPr/>
        </p:nvSpPr>
        <p:spPr bwMode="auto">
          <a:xfrm>
            <a:off x="-1512888" y="577850"/>
            <a:ext cx="10656888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300000"/>
              </a:lnSpc>
            </a:pPr>
            <a:r>
              <a:rPr kumimoji="1" lang="en-US" altLang="zh-CN" sz="4800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         </a:t>
            </a:r>
            <a:r>
              <a:rPr kumimoji="1" lang="en-US" altLang="zh-CN" sz="3600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have a sports meeting     throwing</a:t>
            </a:r>
          </a:p>
          <a:p>
            <a:pPr eaLnBrk="1" hangingPunct="1">
              <a:lnSpc>
                <a:spcPct val="300000"/>
              </a:lnSpc>
            </a:pPr>
            <a:r>
              <a:rPr kumimoji="1" lang="en-US" altLang="zh-CN" sz="3600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             100-meter race              long jump</a:t>
            </a:r>
          </a:p>
          <a:p>
            <a:pPr eaLnBrk="1" hangingPunct="1">
              <a:lnSpc>
                <a:spcPct val="300000"/>
              </a:lnSpc>
            </a:pPr>
            <a:r>
              <a:rPr kumimoji="1" lang="en-US" altLang="zh-CN" sz="3600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              high jump                  running race</a:t>
            </a:r>
            <a:endParaRPr kumimoji="1" lang="zh-CN" altLang="en-US" sz="3600" dirty="0">
              <a:solidFill>
                <a:srgbClr val="0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314" name="标题 2"/>
          <p:cNvSpPr>
            <a:spLocks noGrp="1"/>
          </p:cNvSpPr>
          <p:nvPr>
            <p:ph type="title" idx="4294967295"/>
          </p:nvPr>
        </p:nvSpPr>
        <p:spPr bwMode="auto">
          <a:xfrm>
            <a:off x="419100" y="260350"/>
            <a:ext cx="2281238" cy="70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sz="2400" i="1" dirty="0" smtClean="0"/>
              <a:t>&gt;&gt;Review</a:t>
            </a:r>
            <a:endParaRPr lang="zh-CN" altLang="en-US" sz="2400" i="1" dirty="0" smtClean="0"/>
          </a:p>
        </p:txBody>
      </p:sp>
      <p:sp>
        <p:nvSpPr>
          <p:cNvPr id="7" name="文本框 20"/>
          <p:cNvSpPr txBox="1">
            <a:spLocks noChangeArrowheads="1"/>
          </p:cNvSpPr>
          <p:nvPr/>
        </p:nvSpPr>
        <p:spPr bwMode="auto">
          <a:xfrm>
            <a:off x="3109913" y="960438"/>
            <a:ext cx="31654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zh-CN" sz="3600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Magic fingers</a:t>
            </a:r>
            <a:endParaRPr lang="zh-CN" altLang="en-US" sz="3600" dirty="0" smtClean="0">
              <a:solidFill>
                <a:srgbClr val="CC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Picture 12" descr="pointing_finger"/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620237" y="5813086"/>
            <a:ext cx="816264" cy="95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pointing_finger"/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591169" y="2462122"/>
            <a:ext cx="911357" cy="1065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4" descr="pointing_finger"/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675279" y="4142476"/>
            <a:ext cx="854178" cy="99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1" descr="pointing_finger"/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471528" y="5808669"/>
            <a:ext cx="821423" cy="959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2" descr="pointing_finger"/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275388" y="2441126"/>
            <a:ext cx="878996" cy="1028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0" descr="pointing_finger"/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386583" y="4169639"/>
            <a:ext cx="906368" cy="105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图片 23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54213" y="769938"/>
            <a:ext cx="1155700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标题 2"/>
          <p:cNvSpPr txBox="1"/>
          <p:nvPr/>
        </p:nvSpPr>
        <p:spPr bwMode="auto">
          <a:xfrm>
            <a:off x="419100" y="260350"/>
            <a:ext cx="2281238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&gt;&gt;Warm-up</a:t>
            </a:r>
            <a:endParaRPr lang="zh-CN" altLang="en-US" sz="2400" i="1" dirty="0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文本占位符 2"/>
          <p:cNvSpPr txBox="1"/>
          <p:nvPr/>
        </p:nvSpPr>
        <p:spPr bwMode="auto">
          <a:xfrm>
            <a:off x="539750" y="893763"/>
            <a:ext cx="4752975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Listen and do 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684213" y="1412875"/>
            <a:ext cx="2305050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5" name="图片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5338" y="2216150"/>
            <a:ext cx="3606800" cy="225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图片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75263" y="2108200"/>
            <a:ext cx="3201987" cy="214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419475" y="1293813"/>
            <a:ext cx="32766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36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Simon says</a:t>
            </a:r>
          </a:p>
        </p:txBody>
      </p:sp>
      <p:sp>
        <p:nvSpPr>
          <p:cNvPr id="8" name="圆角矩形标注 7"/>
          <p:cNvSpPr/>
          <p:nvPr/>
        </p:nvSpPr>
        <p:spPr>
          <a:xfrm>
            <a:off x="909638" y="4454525"/>
            <a:ext cx="3378200" cy="936625"/>
          </a:xfrm>
          <a:prstGeom prst="wedgeRoundRectCallout">
            <a:avLst>
              <a:gd name="adj1" fmla="val -5131"/>
              <a:gd name="adj2" fmla="val -112184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Simon says “Touch your nose.”</a:t>
            </a:r>
            <a:endParaRPr lang="zh-CN" altLang="en-US" dirty="0"/>
          </a:p>
        </p:txBody>
      </p:sp>
      <p:sp>
        <p:nvSpPr>
          <p:cNvPr id="9" name="圆角矩形标注 8"/>
          <p:cNvSpPr/>
          <p:nvPr/>
        </p:nvSpPr>
        <p:spPr>
          <a:xfrm>
            <a:off x="5453063" y="4562475"/>
            <a:ext cx="2844800" cy="720725"/>
          </a:xfrm>
          <a:prstGeom prst="wedgeRoundRectCallout">
            <a:avLst>
              <a:gd name="adj1" fmla="val -9667"/>
              <a:gd name="adj2" fmla="val -157531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Touch your hair.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u=2186365182,2376761502&amp;fm=23&amp;gp=0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8175" y="4024313"/>
            <a:ext cx="3097213" cy="185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36875" y="1428750"/>
            <a:ext cx="2781300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308100" y="3551238"/>
            <a:ext cx="4695825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zh-CN" altLang="en-US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A: Do you know ____?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zh-CN" altLang="en-US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B: </a:t>
            </a:r>
            <a:r>
              <a:rPr lang="en-US" altLang="zh-CN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______________. 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zh-CN" altLang="en-US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A: </a:t>
            </a:r>
            <a:r>
              <a:rPr lang="en-US" altLang="zh-CN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Is _____ ______?</a:t>
            </a:r>
            <a:endParaRPr lang="zh-CN" altLang="en-US" dirty="0" smtClean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zh-CN" altLang="en-US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B: ______________.</a:t>
            </a:r>
          </a:p>
        </p:txBody>
      </p:sp>
      <p:sp>
        <p:nvSpPr>
          <p:cNvPr id="17415" name="标题 2"/>
          <p:cNvSpPr txBox="1"/>
          <p:nvPr/>
        </p:nvSpPr>
        <p:spPr bwMode="auto">
          <a:xfrm>
            <a:off x="419100" y="260350"/>
            <a:ext cx="2281238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&gt;&gt;Lead-in</a:t>
            </a:r>
            <a:endParaRPr lang="zh-CN" altLang="en-US" sz="2400" i="1" dirty="0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" name="文本占位符 2"/>
          <p:cNvSpPr txBox="1"/>
          <p:nvPr/>
        </p:nvSpPr>
        <p:spPr bwMode="auto">
          <a:xfrm>
            <a:off x="539750" y="893763"/>
            <a:ext cx="3671888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Ask and answer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 flipV="1">
            <a:off x="684213" y="1412875"/>
            <a:ext cx="2808287" cy="15875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2"/>
          <p:cNvSpPr txBox="1"/>
          <p:nvPr/>
        </p:nvSpPr>
        <p:spPr bwMode="auto">
          <a:xfrm>
            <a:off x="612775" y="893763"/>
            <a:ext cx="4752975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Let’s learn 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684213" y="1412875"/>
            <a:ext cx="1943100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0" name="标题 2"/>
          <p:cNvSpPr txBox="1"/>
          <p:nvPr/>
        </p:nvSpPr>
        <p:spPr bwMode="auto">
          <a:xfrm>
            <a:off x="419100" y="260350"/>
            <a:ext cx="343217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&gt;&gt;Presentation</a:t>
            </a:r>
            <a:endParaRPr lang="zh-CN" altLang="en-US" sz="2400" i="1" dirty="0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568" y="2996289"/>
            <a:ext cx="3324935" cy="29430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4572000" y="3240088"/>
            <a:ext cx="3257550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5400" dirty="0">
                <a:solidFill>
                  <a:srgbClr val="FF0000"/>
                </a:solidFill>
                <a:cs typeface="Arial" panose="020B0604020202020204" pitchFamily="34" charset="0"/>
              </a:rPr>
              <a:t>outgoing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66963" y="1201738"/>
            <a:ext cx="5761037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44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-What is she like?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2366963" y="1966913"/>
            <a:ext cx="5761037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44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-She is </a:t>
            </a:r>
            <a:r>
              <a:rPr lang="en-US" altLang="zh-CN" sz="4400" dirty="0" smtClean="0">
                <a:solidFill>
                  <a:srgbClr val="FF0000"/>
                </a:solidFill>
                <a:cs typeface="Arial" panose="020B0604020202020204" pitchFamily="34" charset="0"/>
              </a:rPr>
              <a:t>outgoing</a:t>
            </a:r>
            <a:r>
              <a:rPr lang="en-US" altLang="zh-CN" sz="44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.</a:t>
            </a:r>
          </a:p>
        </p:txBody>
      </p:sp>
      <p:pic>
        <p:nvPicPr>
          <p:cNvPr id="9" name="outgoing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388" y="48625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19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876425" y="1576388"/>
            <a:ext cx="4699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19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900238" y="2382838"/>
            <a:ext cx="4699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2"/>
          <p:cNvSpPr txBox="1"/>
          <p:nvPr/>
        </p:nvSpPr>
        <p:spPr bwMode="auto">
          <a:xfrm>
            <a:off x="612775" y="893763"/>
            <a:ext cx="4752975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Let’s learn 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684213" y="1412875"/>
            <a:ext cx="1943100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08" name="标题 2"/>
          <p:cNvSpPr txBox="1"/>
          <p:nvPr/>
        </p:nvSpPr>
        <p:spPr bwMode="auto">
          <a:xfrm>
            <a:off x="419100" y="260350"/>
            <a:ext cx="343217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&gt;&gt;Presentation</a:t>
            </a:r>
            <a:endParaRPr lang="zh-CN" altLang="en-US" sz="2400" i="1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21509" name="Picture 6" descr="u=2186365182,2376761502&amp;fm=23&amp;gp=0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4063" y="3716338"/>
            <a:ext cx="3097212" cy="185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2366963" y="1201738"/>
            <a:ext cx="5761037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44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-What is he like?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66963" y="1966913"/>
            <a:ext cx="5761037" cy="98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44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-He is very </a:t>
            </a:r>
            <a:r>
              <a:rPr lang="en-US" altLang="zh-CN" sz="4400" dirty="0" smtClean="0">
                <a:solidFill>
                  <a:srgbClr val="FF0000"/>
                </a:solidFill>
                <a:cs typeface="Arial" panose="020B0604020202020204" pitchFamily="34" charset="0"/>
              </a:rPr>
              <a:t>clever</a:t>
            </a:r>
            <a:r>
              <a:rPr lang="en-US" altLang="zh-CN" sz="44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.</a:t>
            </a:r>
          </a:p>
        </p:txBody>
      </p:sp>
      <p:pic>
        <p:nvPicPr>
          <p:cNvPr id="8" name="图片 19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876425" y="1576388"/>
            <a:ext cx="4699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19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833563" y="2366963"/>
            <a:ext cx="4699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4572000" y="3240088"/>
            <a:ext cx="3257550" cy="118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5400">
                <a:solidFill>
                  <a:srgbClr val="FF0000"/>
                </a:solidFill>
                <a:cs typeface="Arial" panose="020B0604020202020204" pitchFamily="34" charset="0"/>
              </a:rPr>
              <a:t>clever</a:t>
            </a:r>
          </a:p>
        </p:txBody>
      </p:sp>
      <p:pic>
        <p:nvPicPr>
          <p:cNvPr id="11" name="clever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50" y="49387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6" grpId="0"/>
      <p:bldP spid="7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2395388"/>
            <a:ext cx="2520280" cy="32883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文本占位符 2"/>
          <p:cNvSpPr txBox="1"/>
          <p:nvPr/>
        </p:nvSpPr>
        <p:spPr bwMode="auto">
          <a:xfrm>
            <a:off x="612775" y="893763"/>
            <a:ext cx="4752975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Let’s learn 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684213" y="1412875"/>
            <a:ext cx="1943100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3" name="标题 2"/>
          <p:cNvSpPr txBox="1"/>
          <p:nvPr/>
        </p:nvSpPr>
        <p:spPr bwMode="auto">
          <a:xfrm>
            <a:off x="419100" y="260350"/>
            <a:ext cx="343217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&gt;&gt;Presentation</a:t>
            </a:r>
            <a:endParaRPr lang="zh-CN" altLang="en-US" sz="2400" i="1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22534" name="图片 5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51388" y="2584450"/>
            <a:ext cx="2665412" cy="309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655763" y="1412875"/>
            <a:ext cx="5761037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44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They are very </a:t>
            </a:r>
            <a:r>
              <a:rPr lang="en-US" altLang="zh-CN" sz="4400" dirty="0" smtClean="0">
                <a:solidFill>
                  <a:srgbClr val="FF0000"/>
                </a:solidFill>
                <a:cs typeface="Arial" panose="020B0604020202020204" pitchFamily="34" charset="0"/>
              </a:rPr>
              <a:t>clever</a:t>
            </a:r>
            <a:r>
              <a:rPr lang="en-US" altLang="zh-CN" sz="44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2"/>
          <p:cNvSpPr txBox="1"/>
          <p:nvPr/>
        </p:nvSpPr>
        <p:spPr bwMode="auto">
          <a:xfrm>
            <a:off x="612775" y="893763"/>
            <a:ext cx="4752975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Let’s learn 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579" name="标题 2"/>
          <p:cNvSpPr txBox="1"/>
          <p:nvPr/>
        </p:nvSpPr>
        <p:spPr bwMode="auto">
          <a:xfrm>
            <a:off x="419100" y="260350"/>
            <a:ext cx="343217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&gt;&gt;Presentation</a:t>
            </a:r>
            <a:endParaRPr lang="zh-CN" altLang="en-US" sz="2400" i="1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684213" y="1412875"/>
            <a:ext cx="1943100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9672" y="3212976"/>
            <a:ext cx="2448272" cy="2924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4572000" y="3240088"/>
            <a:ext cx="3257550" cy="118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5400">
                <a:solidFill>
                  <a:srgbClr val="FF0000"/>
                </a:solidFill>
                <a:cs typeface="Arial" panose="020B0604020202020204" pitchFamily="34" charset="0"/>
              </a:rPr>
              <a:t>shy</a:t>
            </a:r>
          </a:p>
        </p:txBody>
      </p:sp>
      <p:pic>
        <p:nvPicPr>
          <p:cNvPr id="7" name="shy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47974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836613" y="1362075"/>
            <a:ext cx="81915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40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-What is </a:t>
            </a:r>
            <a:r>
              <a:rPr lang="en-US" altLang="zh-CN" sz="4000" dirty="0" smtClean="0">
                <a:solidFill>
                  <a:srgbClr val="0000FF"/>
                </a:solidFill>
                <a:cs typeface="Arial" panose="020B0604020202020204" pitchFamily="34" charset="0"/>
              </a:rPr>
              <a:t>she</a:t>
            </a:r>
            <a:r>
              <a:rPr lang="en-US" altLang="zh-CN" sz="40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 like? Is she outgoing?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836613" y="2192338"/>
            <a:ext cx="7704137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40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-</a:t>
            </a:r>
            <a:r>
              <a:rPr lang="en-US" altLang="zh-CN" sz="4000" dirty="0" smtClean="0">
                <a:solidFill>
                  <a:srgbClr val="0000FF"/>
                </a:solidFill>
                <a:cs typeface="Arial" panose="020B0604020202020204" pitchFamily="34" charset="0"/>
              </a:rPr>
              <a:t>She</a:t>
            </a:r>
            <a:r>
              <a:rPr lang="en-US" altLang="zh-CN" sz="40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 is not outgoing, </a:t>
            </a:r>
            <a:r>
              <a:rPr lang="en-US" altLang="zh-CN" sz="4000" dirty="0" smtClean="0">
                <a:solidFill>
                  <a:srgbClr val="0000FF"/>
                </a:solidFill>
                <a:cs typeface="Arial" panose="020B0604020202020204" pitchFamily="34" charset="0"/>
              </a:rPr>
              <a:t>she</a:t>
            </a:r>
            <a:r>
              <a:rPr lang="en-US" altLang="zh-CN" sz="40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 is </a:t>
            </a:r>
            <a:r>
              <a:rPr lang="en-US" altLang="zh-CN" sz="4000" dirty="0" smtClean="0">
                <a:solidFill>
                  <a:srgbClr val="FF0000"/>
                </a:solidFill>
                <a:cs typeface="Arial" panose="020B0604020202020204" pitchFamily="34" charset="0"/>
              </a:rPr>
              <a:t>shy</a:t>
            </a:r>
            <a:r>
              <a:rPr lang="en-US" altLang="zh-CN" sz="40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2"/>
          <p:cNvSpPr txBox="1"/>
          <p:nvPr/>
        </p:nvSpPr>
        <p:spPr bwMode="auto">
          <a:xfrm>
            <a:off x="612775" y="893763"/>
            <a:ext cx="4752975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Let’s learn 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684213" y="1412875"/>
            <a:ext cx="1943100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28" name="标题 2"/>
          <p:cNvSpPr txBox="1"/>
          <p:nvPr/>
        </p:nvSpPr>
        <p:spPr bwMode="auto">
          <a:xfrm>
            <a:off x="419100" y="260350"/>
            <a:ext cx="343217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&gt;&gt;Presentation</a:t>
            </a:r>
            <a:endParaRPr lang="zh-CN" altLang="en-US" sz="2400" i="1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12775" y="3298825"/>
            <a:ext cx="5327650" cy="313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612775" y="1570038"/>
            <a:ext cx="820737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32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You have so many friends. They all like you. 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32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You must be</a:t>
            </a:r>
            <a:r>
              <a:rPr lang="en-US" altLang="zh-CN" sz="3200" dirty="0" smtClean="0">
                <a:solidFill>
                  <a:srgbClr val="FF0000"/>
                </a:solidFill>
                <a:cs typeface="Arial" panose="020B0604020202020204" pitchFamily="34" charset="0"/>
              </a:rPr>
              <a:t> friendly </a:t>
            </a:r>
            <a:r>
              <a:rPr lang="en-US" altLang="zh-CN" sz="32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to them.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6084888" y="3429000"/>
            <a:ext cx="3255962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5400">
                <a:solidFill>
                  <a:srgbClr val="FF0000"/>
                </a:solidFill>
                <a:cs typeface="Arial" panose="020B0604020202020204" pitchFamily="34" charset="0"/>
              </a:rPr>
              <a:t>friendly</a:t>
            </a:r>
          </a:p>
        </p:txBody>
      </p:sp>
      <p:pic>
        <p:nvPicPr>
          <p:cNvPr id="9" name="friendly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50133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7" grpId="0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15d9bd043f82637ddbc699569e221ec07ef5"/>
  <p:tag name="ISPRING_RESOURCE_PATHS_HASH_PRESENTER" val="8a494b6bf0af80881a36483a8bbb62c834fdbc7"/>
</p:tagLst>
</file>

<file path=ppt/theme/theme1.xml><?xml version="1.0" encoding="utf-8"?>
<a:theme xmlns:a="http://schemas.openxmlformats.org/drawingml/2006/main" name="WWW.2PPT.COM&#10;">
  <a:themeElements>
    <a:clrScheme name="自定义 92">
      <a:dk1>
        <a:srgbClr val="5F5F5F"/>
      </a:dk1>
      <a:lt1>
        <a:sysClr val="window" lastClr="FFFFFF"/>
      </a:lt1>
      <a:dk2>
        <a:srgbClr val="4D4D4D"/>
      </a:dk2>
      <a:lt2>
        <a:srgbClr val="FFFFFF"/>
      </a:lt2>
      <a:accent1>
        <a:srgbClr val="92D050"/>
      </a:accent1>
      <a:accent2>
        <a:srgbClr val="63A537"/>
      </a:accent2>
      <a:accent3>
        <a:srgbClr val="37A76F"/>
      </a:accent3>
      <a:accent4>
        <a:srgbClr val="43C1A3"/>
      </a:accent4>
      <a:accent5>
        <a:srgbClr val="36B7F8"/>
      </a:accent5>
      <a:accent6>
        <a:srgbClr val="FFC000"/>
      </a:accent6>
      <a:hlink>
        <a:srgbClr val="2998E3"/>
      </a:hlink>
      <a:folHlink>
        <a:srgbClr val="7F723D"/>
      </a:folHlink>
    </a:clrScheme>
    <a:fontScheme name="自定义 2">
      <a:majorFont>
        <a:latin typeface="Arial"/>
        <a:ea typeface="微软雅黑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lnSpc>
            <a:spcPct val="130000"/>
          </a:lnSpc>
          <a:defRPr sz="4000" b="1" dirty="0" smtClean="0">
            <a:solidFill>
              <a:schemeClr val="tx1">
                <a:lumMod val="50000"/>
              </a:schemeClr>
            </a:solidFill>
            <a:latin typeface="Arial" panose="020B0604020202020204" pitchFamily="34" charset="0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53b61e80c50d6</Template>
  <TotalTime>0</TotalTime>
  <Words>385</Words>
  <Application>Microsoft Office PowerPoint</Application>
  <PresentationFormat>全屏显示(4:3)</PresentationFormat>
  <Paragraphs>114</Paragraphs>
  <Slides>19</Slides>
  <Notes>15</Notes>
  <HiddenSlides>0</HiddenSlides>
  <MMClips>9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1" baseType="lpstr">
      <vt:lpstr>黑体</vt:lpstr>
      <vt:lpstr>宋体</vt:lpstr>
      <vt:lpstr>微软雅黑</vt:lpstr>
      <vt:lpstr>幼圆</vt:lpstr>
      <vt:lpstr>Arial</vt:lpstr>
      <vt:lpstr>Arial Black</vt:lpstr>
      <vt:lpstr>Calibri</vt:lpstr>
      <vt:lpstr>Comic Sans MS</vt:lpstr>
      <vt:lpstr>Tahoma</vt:lpstr>
      <vt:lpstr>Times New Roman</vt:lpstr>
      <vt:lpstr>Wingdings</vt:lpstr>
      <vt:lpstr>WWW.2PPT.COM
</vt:lpstr>
      <vt:lpstr>Unit5 What Is He like?</vt:lpstr>
      <vt:lpstr>&gt;&gt;Review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&gt;&gt;Summary</vt:lpstr>
      <vt:lpstr>&gt;&gt;Homework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2014-11-17T10:58:00Z</dcterms:created>
  <dcterms:modified xsi:type="dcterms:W3CDTF">2023-01-16T21:52:50Z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558B10D553A9406E92E55010176EB407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