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0" r:id="rId3"/>
    <p:sldId id="289" r:id="rId4"/>
    <p:sldId id="287" r:id="rId5"/>
    <p:sldId id="288" r:id="rId6"/>
    <p:sldId id="303" r:id="rId7"/>
    <p:sldId id="293" r:id="rId8"/>
    <p:sldId id="294" r:id="rId9"/>
    <p:sldId id="276" r:id="rId10"/>
    <p:sldId id="258" r:id="rId11"/>
    <p:sldId id="295" r:id="rId12"/>
    <p:sldId id="296" r:id="rId13"/>
    <p:sldId id="298" r:id="rId14"/>
    <p:sldId id="297" r:id="rId15"/>
    <p:sldId id="299" r:id="rId16"/>
    <p:sldId id="259" r:id="rId17"/>
    <p:sldId id="302" r:id="rId18"/>
    <p:sldId id="300" r:id="rId19"/>
    <p:sldId id="304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6FF73F"/>
    <a:srgbClr val="660066"/>
    <a:srgbClr val="FF0000"/>
    <a:srgbClr val="CC3300"/>
    <a:srgbClr val="33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8" autoAdjust="0"/>
    <p:restoredTop sz="94660"/>
  </p:normalViewPr>
  <p:slideViewPr>
    <p:cSldViewPr>
      <p:cViewPr>
        <p:scale>
          <a:sx n="100" d="100"/>
          <a:sy n="100" d="100"/>
        </p:scale>
        <p:origin x="-23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C39EC-ACE3-4182-A50E-E7345A5030B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BE8D0-B464-4B58-A909-9B84558824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BE8D0-B464-4B58-A909-9B845588246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41700" y="4832350"/>
            <a:ext cx="5461000" cy="1319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r">
              <a:defRPr sz="2800"/>
            </a:lvl1pPr>
          </a:lstStyle>
          <a:p>
            <a:pPr lvl="0"/>
            <a:r>
              <a:rPr lang="zh-CN" altLang="en-US" noProof="0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0313" y="6159500"/>
            <a:ext cx="6400800" cy="454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zh-CN" altLang="en-US" noProof="0" smtClean="0">
                <a:sym typeface="Arial" panose="020B0604020202020204" pitchFamily="34" charset="0"/>
              </a:rPr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Arial" panose="020B0604020202020204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Arial" panose="020B0604020202020204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Arial" panose="020B0604020202020204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Arial" panose="020B0604020202020204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Arial" panose="020B0604020202020204" pitchFamily="34" charset="0"/>
              </a:rPr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2pPr>
      <a:lvl3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3pPr>
      <a:lvl4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4pPr>
      <a:lvl5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5pPr>
      <a:lvl6pPr marL="13716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6pPr>
      <a:lvl7pPr marL="18288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7pPr>
      <a:lvl8pPr marL="22860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8pPr>
      <a:lvl9pPr marL="27432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ts val="600"/>
        </a:spcAft>
        <a:buSzPct val="100000"/>
        <a:buFont typeface="Wingdings" panose="05000000000000000000" pitchFamily="2" charset="2"/>
        <a:buChar char="p"/>
        <a:defRPr>
          <a:solidFill>
            <a:schemeClr val="accent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3pPr>
      <a:lvl4pPr marL="16002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6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4pPr>
      <a:lvl5pPr marL="20574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5pPr>
      <a:lvl6pPr marL="25146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6pPr>
      <a:lvl7pPr marL="29718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7pPr>
      <a:lvl8pPr marL="34290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8pPr>
      <a:lvl9pPr marL="38862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istrator\&#26700;&#38754;\Unit2%20Topic2\&#35838;&#20214;\Unit2%20Topic1%20SectionA%20&#31934;&#21697;&#35838;&#20214;\p36-4-A.mp3" TargetMode="External"/><Relationship Id="rId1" Type="http://schemas.microsoft.com/office/2007/relationships/media" Target="file:///C:\Documents%20and%20Settings\Administrator\&#26700;&#38754;\Unit2%20Topic2\&#35838;&#20214;\Unit2%20Topic1%20SectionA%20&#31934;&#21697;&#35838;&#20214;\p36-4-A.mp3" TargetMode="Externa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istrator\&#26700;&#38754;\Unit2%20Topic2\&#35838;&#20214;\Unit2%20Topic1%20SectionA%20&#31934;&#21697;&#35838;&#20214;\p36-4-B.mp3" TargetMode="External"/><Relationship Id="rId1" Type="http://schemas.microsoft.com/office/2007/relationships/media" Target="file:///C:\Documents%20and%20Settings\Administrator\&#26700;&#38754;\Unit2%20Topic2\&#35838;&#20214;\Unit2%20Topic1%20SectionA%20&#31934;&#21697;&#35838;&#20214;\p36-4-B.mp3" TargetMode="Externa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audio" Target="file:///F:\&#30655;&#20852;&#20432;\&#30655;&#20852;&#20432;&#26368;&#26032;&#35838;&#20214;\U2T1\Section%20C\&#27773;&#36710;&#40483;&#31515;&#22768;.mp3" TargetMode="External"/><Relationship Id="rId1" Type="http://schemas.microsoft.com/office/2007/relationships/media" Target="file:///F:\&#30655;&#20852;&#20432;\&#30655;&#20852;&#20432;&#26368;&#26032;&#35838;&#20214;\U2T1\Section%20C\&#27773;&#36710;&#40483;&#31515;&#22768;.mp3" TargetMode="External"/><Relationship Id="rId6" Type="http://schemas.openxmlformats.org/officeDocument/2006/relationships/slide" Target="slide13.xml"/><Relationship Id="rId11" Type="http://schemas.openxmlformats.org/officeDocument/2006/relationships/image" Target="../media/image8.jpeg"/><Relationship Id="rId5" Type="http://schemas.openxmlformats.org/officeDocument/2006/relationships/audio" Target="../media/audio2.wav"/><Relationship Id="rId10" Type="http://schemas.openxmlformats.org/officeDocument/2006/relationships/image" Target="../media/image7.jpeg"/><Relationship Id="rId4" Type="http://schemas.openxmlformats.org/officeDocument/2006/relationships/audio" Target="../media/audio1.wav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istrator\&#26700;&#38754;\Unit2%20Topic2\&#35838;&#20214;\Unit2%20Topic1%20SectionA%20&#31934;&#21697;&#35838;&#20214;\p35-1a.mp3" TargetMode="External"/><Relationship Id="rId1" Type="http://schemas.microsoft.com/office/2007/relationships/media" Target="file:///C:\Documents%20and%20Settings\Administrator\&#26700;&#38754;\Unit2%20Topic2\&#35838;&#20214;\Unit2%20Topic1%20SectionA%20&#31934;&#21697;&#35838;&#20214;\p35-1a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066789"/>
            <a:ext cx="9144000" cy="1143044"/>
          </a:xfrm>
          <a:gradFill rotWithShape="1">
            <a:gsLst>
              <a:gs pos="0">
                <a:schemeClr val="bg1">
                  <a:alpha val="73000"/>
                </a:schemeClr>
              </a:gs>
              <a:gs pos="50000">
                <a:srgbClr val="FFFF66">
                  <a:alpha val="62999"/>
                </a:srgbClr>
              </a:gs>
              <a:gs pos="100000">
                <a:schemeClr val="bg1">
                  <a:alpha val="73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 eaLnBrk="1" hangingPunct="1">
              <a:defRPr/>
            </a:pPr>
            <a:r>
              <a:rPr 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Topic2</a:t>
            </a:r>
            <a:endParaRPr lang="zh-CN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2209832"/>
            <a:ext cx="9144000" cy="914376"/>
          </a:xfrm>
          <a:gradFill rotWithShape="1">
            <a:gsLst>
              <a:gs pos="0">
                <a:schemeClr val="bg1">
                  <a:alpha val="73000"/>
                </a:schemeClr>
              </a:gs>
              <a:gs pos="50000">
                <a:srgbClr val="FFFF66">
                  <a:alpha val="62999"/>
                </a:srgbClr>
              </a:gs>
              <a:gs pos="100000">
                <a:schemeClr val="bg1">
                  <a:alpha val="73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these problems are very serious.</a:t>
            </a:r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3505200" y="3429000"/>
            <a:ext cx="2209800" cy="685800"/>
          </a:xfrm>
          <a:prstGeom prst="ellipse">
            <a:avLst/>
          </a:prstGeom>
          <a:gradFill rotWithShape="1">
            <a:gsLst>
              <a:gs pos="0">
                <a:srgbClr val="FF99FF">
                  <a:alpha val="70999"/>
                </a:srgbClr>
              </a:gs>
              <a:gs pos="50000">
                <a:srgbClr val="FFFF66">
                  <a:alpha val="70999"/>
                </a:srgbClr>
              </a:gs>
              <a:gs pos="100000">
                <a:srgbClr val="FF99FF">
                  <a:alpha val="70999"/>
                </a:srgbClr>
              </a:gs>
            </a:gsLst>
            <a:lin ang="540000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Section A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6019732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889125" y="1487488"/>
            <a:ext cx="64928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Arial" panose="020B0604020202020204" pitchFamily="34" charset="0"/>
              </a:rPr>
              <a:t>1.I have ____ to tell you.</a:t>
            </a:r>
          </a:p>
          <a:p>
            <a:pPr eaLnBrk="1" hangingPunct="1"/>
            <a:r>
              <a:rPr lang="en-US" altLang="zh-CN" sz="2800" b="1" dirty="0">
                <a:latin typeface="Arial" panose="020B0604020202020204" pitchFamily="34" charset="0"/>
              </a:rPr>
              <a:t>A. important something</a:t>
            </a:r>
          </a:p>
          <a:p>
            <a:pPr eaLnBrk="1" hangingPunct="1"/>
            <a:r>
              <a:rPr lang="en-US" altLang="zh-CN" sz="2800" b="1" dirty="0">
                <a:latin typeface="Arial" panose="020B0604020202020204" pitchFamily="34" charset="0"/>
              </a:rPr>
              <a:t>B. something important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581400" y="1425575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219200" y="3048000"/>
            <a:ext cx="7691438" cy="400050"/>
          </a:xfrm>
          <a:prstGeom prst="rect">
            <a:avLst/>
          </a:prstGeom>
          <a:noFill/>
          <a:ln w="38100" cap="rnd">
            <a:solidFill>
              <a:srgbClr val="FFFF66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形容词修饰不定代词和不定副词时，要放在不定代词</a:t>
            </a: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不定副词之后</a:t>
            </a:r>
          </a:p>
        </p:txBody>
      </p:sp>
      <p:pic>
        <p:nvPicPr>
          <p:cNvPr id="17420" name="Picture 12" descr="u=82936670,2992321039&amp;fm=23&amp;gp=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914400"/>
            <a:ext cx="12573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1600200" y="228600"/>
            <a:ext cx="3733800" cy="914400"/>
          </a:xfrm>
          <a:prstGeom prst="cloudCallout">
            <a:avLst>
              <a:gd name="adj1" fmla="val -52338"/>
              <a:gd name="adj2" fmla="val 72398"/>
            </a:avLst>
          </a:prstGeom>
          <a:solidFill>
            <a:srgbClr val="FFFF00">
              <a:alpha val="72156"/>
            </a:srgbClr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</a:rPr>
              <a:t>Do you know?</a:t>
            </a:r>
          </a:p>
        </p:txBody>
      </p:sp>
      <p:sp>
        <p:nvSpPr>
          <p:cNvPr id="11271" name="Text Box 14"/>
          <p:cNvSpPr txBox="1">
            <a:spLocks noChangeArrowheads="1"/>
          </p:cNvSpPr>
          <p:nvPr/>
        </p:nvSpPr>
        <p:spPr bwMode="auto">
          <a:xfrm>
            <a:off x="2057400" y="4114800"/>
            <a:ext cx="472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1905000" y="3684588"/>
            <a:ext cx="59229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/>
              <a:t>2.Everybody ___ ready for the match.</a:t>
            </a:r>
          </a:p>
          <a:p>
            <a:pPr eaLnBrk="1" hangingPunct="1"/>
            <a:r>
              <a:rPr lang="en-US" altLang="zh-CN" sz="2800" b="1"/>
              <a:t>A. is    B. are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4114800" y="3657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1600200" y="4724400"/>
            <a:ext cx="4830763" cy="400050"/>
          </a:xfrm>
          <a:prstGeom prst="rect">
            <a:avLst/>
          </a:prstGeom>
          <a:noFill/>
          <a:ln w="38100" cap="rnd">
            <a:solidFill>
              <a:srgbClr val="FFFF66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不定代词作主语时，谓语动词要用单数。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18" grpId="0" autoUpdateAnimBg="0"/>
      <p:bldP spid="17419" grpId="0" animBg="1" autoUpdateAnimBg="0"/>
      <p:bldP spid="17421" grpId="0" animBg="1"/>
      <p:bldP spid="17423" grpId="0"/>
      <p:bldP spid="17424" grpId="0" autoUpdateAnimBg="0"/>
      <p:bldP spid="1742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ln>
            <a:solidFill>
              <a:srgbClr val="FF00FF"/>
            </a:solidFill>
            <a:miter lim="800000"/>
          </a:ln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CC00CC"/>
                </a:solidFill>
              </a:rPr>
              <a:t>1c Read 1a and complete trees’ functions.</a:t>
            </a:r>
            <a:r>
              <a:rPr lang="en-US" altLang="zh-CN" sz="3200" dirty="0" smtClean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133601"/>
            <a:ext cx="8534286" cy="205738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altLang="zh-CN" sz="2400" b="1" dirty="0" smtClean="0">
                <a:solidFill>
                  <a:srgbClr val="FF0000"/>
                </a:solidFill>
              </a:rPr>
              <a:t>Trees can stop the wind from blowing the earth away. 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altLang="zh-CN" sz="2400" b="1" dirty="0" smtClean="0">
                <a:solidFill>
                  <a:srgbClr val="0000FF"/>
                </a:solidFill>
              </a:rPr>
              <a:t>A lot of water can be saved by forests. 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altLang="zh-CN" sz="2400" b="1" dirty="0" smtClean="0">
                <a:solidFill>
                  <a:srgbClr val="FF0000"/>
                </a:solidFill>
              </a:rPr>
              <a:t>They can also stop the water from washing the earth away. 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743200" y="1219200"/>
            <a:ext cx="396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/>
              <a:t>Tree’s functions</a:t>
            </a:r>
            <a:r>
              <a:rPr lang="en-US" altLang="zh-CN" sz="3200" dirty="0"/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  <a:alpha val="28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CN" b="1" dirty="0" smtClean="0">
                <a:solidFill>
                  <a:srgbClr val="0000FF"/>
                </a:solidFill>
              </a:rPr>
              <a:t>K: wind; sand; anything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CN" b="1" dirty="0" smtClean="0">
                <a:solidFill>
                  <a:srgbClr val="CC00CC"/>
                </a:solidFill>
              </a:rPr>
              <a:t>M: sandstorms</a:t>
            </a:r>
            <a:r>
              <a:rPr lang="en-US" altLang="zh-CN" b="1" dirty="0" smtClean="0">
                <a:solidFill>
                  <a:srgbClr val="0000FF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CN" b="1" dirty="0" smtClean="0">
                <a:solidFill>
                  <a:schemeClr val="tx2"/>
                </a:solidFill>
              </a:rPr>
              <a:t>J: cut down; as a result; change into</a:t>
            </a:r>
            <a:r>
              <a:rPr lang="en-US" altLang="zh-CN" b="1" dirty="0" smtClean="0">
                <a:solidFill>
                  <a:srgbClr val="0000FF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CN" b="1" dirty="0" smtClean="0">
                <a:solidFill>
                  <a:srgbClr val="CC00CC"/>
                </a:solidFill>
              </a:rPr>
              <a:t>M: affect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CN" b="1" dirty="0" smtClean="0">
                <a:solidFill>
                  <a:schemeClr val="tx2"/>
                </a:solidFill>
              </a:rPr>
              <a:t>J: stop…from…; blow… away</a:t>
            </a:r>
            <a:r>
              <a:rPr lang="en-US" altLang="zh-CN" b="1" dirty="0" smtClean="0">
                <a:solidFill>
                  <a:srgbClr val="0000FF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CN" b="1" dirty="0" smtClean="0">
                <a:solidFill>
                  <a:srgbClr val="0000FF"/>
                </a:solidFill>
              </a:rPr>
              <a:t>K: can be saved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CN" b="1" dirty="0" smtClean="0">
                <a:solidFill>
                  <a:schemeClr val="tx2"/>
                </a:solidFill>
              </a:rPr>
              <a:t>J: wash … away</a:t>
            </a:r>
            <a:r>
              <a:rPr lang="en-US" altLang="zh-CN" b="1" dirty="0" smtClean="0">
                <a:solidFill>
                  <a:srgbClr val="0000FF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CN" b="1" dirty="0" smtClean="0">
                <a:solidFill>
                  <a:srgbClr val="0000FF"/>
                </a:solidFill>
              </a:rPr>
              <a:t>K: is harmful to; although; do something</a:t>
            </a:r>
            <a:r>
              <a:rPr lang="en-US" altLang="zh-CN" dirty="0" smtClean="0"/>
              <a:t> </a:t>
            </a:r>
          </a:p>
        </p:txBody>
      </p:sp>
      <p:pic>
        <p:nvPicPr>
          <p:cNvPr id="13315" name="Picture 4" descr="u=3435553638,4034278999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8775" y="0"/>
            <a:ext cx="37052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AutoShape 5"/>
          <p:cNvSpPr>
            <a:spLocks noChangeArrowheads="1"/>
          </p:cNvSpPr>
          <p:nvPr/>
        </p:nvSpPr>
        <p:spPr bwMode="auto">
          <a:xfrm>
            <a:off x="381000" y="228600"/>
            <a:ext cx="4572000" cy="14478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Act out the dialog in pairs</a:t>
            </a:r>
            <a:r>
              <a:rPr lang="en-US" altLang="zh-CN" dirty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chemeClr val="tx1"/>
                </a:solidFill>
              </a:rPr>
              <a:t>2 Complete the sentences with the correct forms of the given phrases in the box.</a:t>
            </a:r>
            <a:r>
              <a:rPr lang="en-US" altLang="zh-CN" sz="4000" dirty="0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zh-CN" altLang="en-US" smtClean="0"/>
          </a:p>
          <a:p>
            <a:pPr eaLnBrk="1" hangingPunct="1">
              <a:buFontTx/>
              <a:buNone/>
            </a:pPr>
            <a:endParaRPr lang="zh-CN" altLang="en-US" smtClean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1447800"/>
            <a:ext cx="9144000" cy="838200"/>
          </a:xfrm>
          <a:prstGeom prst="rect">
            <a:avLst/>
          </a:prstGeom>
          <a:solidFill>
            <a:schemeClr val="accent5">
              <a:alpha val="91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CC3300"/>
                </a:solidFill>
              </a:rPr>
              <a:t>as a result,    change into,    do something, </a:t>
            </a:r>
          </a:p>
          <a:p>
            <a:pPr algn="ctr">
              <a:defRPr/>
            </a:pPr>
            <a:r>
              <a:rPr lang="en-US" altLang="zh-CN" sz="2400" b="1" dirty="0">
                <a:solidFill>
                  <a:srgbClr val="CC3300"/>
                </a:solidFill>
              </a:rPr>
              <a:t>stop…from,    blow…away</a:t>
            </a:r>
            <a:r>
              <a:rPr lang="en-US" altLang="zh-CN" sz="2400" dirty="0"/>
              <a:t> 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2514600"/>
            <a:ext cx="9144000" cy="3886200"/>
          </a:xfrm>
          <a:prstGeom prst="rect">
            <a:avLst/>
          </a:prstGeom>
          <a:solidFill>
            <a:schemeClr val="accent6">
              <a:lumMod val="20000"/>
              <a:lumOff val="80000"/>
              <a:alpha val="64999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en-US" altLang="zh-CN" sz="2400" b="1" dirty="0"/>
              <a:t>1.People have cut down such a large number of trees that</a:t>
            </a:r>
          </a:p>
          <a:p>
            <a:pPr marL="342900" indent="-342900">
              <a:defRPr/>
            </a:pPr>
            <a:r>
              <a:rPr lang="en-US" altLang="zh-CN" sz="2400" b="1" dirty="0"/>
              <a:t> the land</a:t>
            </a:r>
            <a:r>
              <a:rPr lang="zh-CN" altLang="en-US" dirty="0"/>
              <a:t> </a:t>
            </a:r>
            <a:r>
              <a:rPr lang="en-US" altLang="zh-CN" b="1" dirty="0"/>
              <a:t>_____________________</a:t>
            </a:r>
            <a:r>
              <a:rPr lang="en-US" altLang="zh-CN" sz="2400" b="1" dirty="0"/>
              <a:t>desert. </a:t>
            </a:r>
          </a:p>
          <a:p>
            <a:pPr marL="342900" indent="-342900">
              <a:defRPr/>
            </a:pPr>
            <a:r>
              <a:rPr lang="en-US" altLang="zh-CN" sz="2400" b="1" dirty="0"/>
              <a:t>2.There are fewer trees left, so the wind always _______</a:t>
            </a:r>
          </a:p>
          <a:p>
            <a:pPr marL="342900" indent="-342900">
              <a:defRPr/>
            </a:pPr>
            <a:r>
              <a:rPr lang="zh-CN" altLang="en-US" sz="2400" b="1" dirty="0"/>
              <a:t> </a:t>
            </a:r>
            <a:r>
              <a:rPr lang="en-US" altLang="zh-CN" sz="2400" b="1" dirty="0"/>
              <a:t>the earth ________. </a:t>
            </a:r>
          </a:p>
          <a:p>
            <a:pPr marL="342900" indent="-342900">
              <a:defRPr/>
            </a:pPr>
            <a:r>
              <a:rPr lang="en-US" altLang="zh-CN" sz="2400" b="1" dirty="0"/>
              <a:t>3.Air pollution has become a serious problem, so we must</a:t>
            </a:r>
          </a:p>
          <a:p>
            <a:pPr marL="342900" indent="-342900">
              <a:defRPr/>
            </a:pPr>
            <a:r>
              <a:rPr lang="zh-CN" altLang="en-US" sz="2400" b="1" dirty="0"/>
              <a:t> </a:t>
            </a:r>
            <a:r>
              <a:rPr lang="en-US" altLang="zh-CN" sz="2400" b="1" dirty="0"/>
              <a:t>______________ to reduce it. </a:t>
            </a:r>
          </a:p>
          <a:p>
            <a:pPr marL="342900" indent="-342900">
              <a:defRPr/>
            </a:pPr>
            <a:r>
              <a:rPr lang="en-US" altLang="zh-CN" sz="2400" b="1" dirty="0"/>
              <a:t>4.we should try our best to _________ people ________ </a:t>
            </a:r>
          </a:p>
          <a:p>
            <a:pPr marL="342900" indent="-342900">
              <a:defRPr/>
            </a:pPr>
            <a:r>
              <a:rPr lang="en-US" altLang="zh-CN" sz="2400" b="1" dirty="0"/>
              <a:t>cutting down the trees. </a:t>
            </a:r>
          </a:p>
          <a:p>
            <a:pPr marL="342900" indent="-342900">
              <a:defRPr/>
            </a:pPr>
            <a:r>
              <a:rPr lang="en-US" altLang="zh-CN" sz="2400" b="1" dirty="0"/>
              <a:t>5.In the future, human beings can protect the trees well.</a:t>
            </a:r>
          </a:p>
          <a:p>
            <a:pPr marL="342900" indent="-342900">
              <a:defRPr/>
            </a:pPr>
            <a:r>
              <a:rPr lang="en-US" altLang="zh-CN" sz="2400" b="1" dirty="0"/>
              <a:t> _____________, animals will live a happy life in the forest.</a:t>
            </a:r>
            <a:r>
              <a:rPr lang="en-US" altLang="zh-CN" dirty="0"/>
              <a:t> 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219200" y="29718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FF00"/>
                </a:solidFill>
              </a:rPr>
              <a:t>has changed into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6248400" y="3276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FF00"/>
                </a:solidFill>
              </a:rPr>
              <a:t>blows 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1524000" y="36576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FF00"/>
                </a:solidFill>
              </a:rPr>
              <a:t>away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152400" y="43434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FF00"/>
                </a:solidFill>
              </a:rPr>
              <a:t>do something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733800" y="47244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FF00"/>
                </a:solidFill>
              </a:rPr>
              <a:t>stop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6096000" y="47244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FF00"/>
                </a:solidFill>
              </a:rPr>
              <a:t>from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152400" y="5805488"/>
            <a:ext cx="1981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FF00"/>
                </a:solidFill>
              </a:rPr>
              <a:t>As a result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6" grpId="0" animBg="1"/>
      <p:bldP spid="44037" grpId="0" animBg="1"/>
      <p:bldP spid="44038" grpId="0"/>
      <p:bldP spid="44040" grpId="0"/>
      <p:bldP spid="44041" grpId="0"/>
      <p:bldP spid="44042" grpId="0"/>
      <p:bldP spid="44043" grpId="0"/>
      <p:bldP spid="44044" grpId="0"/>
      <p:bldP spid="440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netease-bobo3-spring1024ko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4CA8FD"/>
              </a:clrFrom>
              <a:clrTo>
                <a:srgbClr val="4CA8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1295400"/>
            <a:ext cx="5181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914400" y="685800"/>
            <a:ext cx="7086600" cy="4648200"/>
          </a:xfrm>
          <a:prstGeom prst="rect">
            <a:avLst/>
          </a:prstGeom>
          <a:gradFill rotWithShape="1">
            <a:gsLst>
              <a:gs pos="0">
                <a:srgbClr val="FFFF66">
                  <a:alpha val="20998"/>
                </a:srgbClr>
              </a:gs>
              <a:gs pos="100000">
                <a:srgbClr val="FFFFD3">
                  <a:alpha val="23996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066800" y="838200"/>
            <a:ext cx="6781800" cy="4267200"/>
          </a:xfrm>
          <a:prstGeom prst="rect">
            <a:avLst/>
          </a:prstGeom>
          <a:gradFill rotWithShape="1">
            <a:gsLst>
              <a:gs pos="0">
                <a:srgbClr val="FFFF66">
                  <a:alpha val="20998"/>
                </a:srgbClr>
              </a:gs>
              <a:gs pos="100000">
                <a:srgbClr val="FFFFD3">
                  <a:alpha val="23996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838200" y="609600"/>
            <a:ext cx="7239000" cy="4953000"/>
          </a:xfrm>
          <a:prstGeom prst="rect">
            <a:avLst/>
          </a:prstGeom>
          <a:gradFill rotWithShape="1">
            <a:gsLst>
              <a:gs pos="0">
                <a:srgbClr val="66FF66">
                  <a:alpha val="29999"/>
                </a:srgbClr>
              </a:gs>
              <a:gs pos="100000">
                <a:srgbClr val="ECFFEC">
                  <a:alpha val="28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52400" y="228600"/>
            <a:ext cx="8991600" cy="831850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333300"/>
                </a:solidFill>
                <a:latin typeface="Arial" panose="020B0604020202020204" pitchFamily="34" charset="0"/>
              </a:rPr>
              <a:t>3 Do you know how sandstorms come into being? Number</a:t>
            </a:r>
          </a:p>
          <a:p>
            <a:pPr eaLnBrk="1" hangingPunct="1"/>
            <a:r>
              <a:rPr lang="en-US" altLang="zh-CN" sz="2400" b="1">
                <a:solidFill>
                  <a:srgbClr val="333300"/>
                </a:solidFill>
                <a:latin typeface="Arial" panose="020B0604020202020204" pitchFamily="34" charset="0"/>
              </a:rPr>
              <a:t> the pictures and  talk about the sandstorm in groups</a:t>
            </a:r>
            <a:r>
              <a:rPr lang="en-US" altLang="zh-CN" sz="2000">
                <a:solidFill>
                  <a:srgbClr val="333300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5367" name="Picture 8" descr="2-2-3 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1447800"/>
            <a:ext cx="17526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2-2-4 副本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24200" y="1447800"/>
            <a:ext cx="17526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2-2-5 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86400" y="1504950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1" descr="2-2-6 副本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90600" y="3722688"/>
            <a:ext cx="16764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2" descr="2-2-7 副本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00400" y="3722688"/>
            <a:ext cx="17526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5943600" y="2819400"/>
            <a:ext cx="7810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(       )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1371600" y="2819400"/>
            <a:ext cx="7810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(       )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3657600" y="2819400"/>
            <a:ext cx="7810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(       )</a:t>
            </a: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3733800" y="5029200"/>
            <a:ext cx="7810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(       )</a:t>
            </a: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1447800" y="5029200"/>
            <a:ext cx="7810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(       )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6019800" y="5105400"/>
            <a:ext cx="7810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(       )</a:t>
            </a: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1600200" y="28194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3886200" y="28194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6172200" y="28194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1676400" y="50292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3962400" y="50292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6248400" y="51054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15384" name="Picture 27" descr="p36-1c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86400" y="3660775"/>
            <a:ext cx="19383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5" name="Text Box 28"/>
          <p:cNvSpPr txBox="1">
            <a:spLocks noChangeArrowheads="1"/>
          </p:cNvSpPr>
          <p:nvPr/>
        </p:nvSpPr>
        <p:spPr bwMode="auto">
          <a:xfrm>
            <a:off x="152400" y="3200400"/>
            <a:ext cx="30480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</a:rPr>
              <a:t>wash the earth away</a:t>
            </a:r>
          </a:p>
        </p:txBody>
      </p:sp>
      <p:sp>
        <p:nvSpPr>
          <p:cNvPr id="15386" name="Text Box 29"/>
          <p:cNvSpPr txBox="1">
            <a:spLocks noChangeArrowheads="1"/>
          </p:cNvSpPr>
          <p:nvPr/>
        </p:nvSpPr>
        <p:spPr bwMode="auto">
          <a:xfrm>
            <a:off x="3352800" y="3200400"/>
            <a:ext cx="17526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</a:rPr>
              <a:t>many trees</a:t>
            </a:r>
          </a:p>
        </p:txBody>
      </p:sp>
      <p:sp>
        <p:nvSpPr>
          <p:cNvPr id="15387" name="Text Box 30"/>
          <p:cNvSpPr txBox="1">
            <a:spLocks noChangeArrowheads="1"/>
          </p:cNvSpPr>
          <p:nvPr/>
        </p:nvSpPr>
        <p:spPr bwMode="auto">
          <a:xfrm>
            <a:off x="5334000" y="3124200"/>
            <a:ext cx="2743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</a:rPr>
              <a:t>change into desert</a:t>
            </a:r>
          </a:p>
        </p:txBody>
      </p:sp>
      <p:sp>
        <p:nvSpPr>
          <p:cNvPr id="15388" name="Text Box 31"/>
          <p:cNvSpPr txBox="1">
            <a:spLocks noChangeArrowheads="1"/>
          </p:cNvSpPr>
          <p:nvPr/>
        </p:nvSpPr>
        <p:spPr bwMode="auto">
          <a:xfrm>
            <a:off x="762000" y="5638800"/>
            <a:ext cx="19050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</a:rPr>
              <a:t>forests gone</a:t>
            </a:r>
          </a:p>
        </p:txBody>
      </p:sp>
      <p:sp>
        <p:nvSpPr>
          <p:cNvPr id="15389" name="Text Box 32"/>
          <p:cNvSpPr txBox="1">
            <a:spLocks noChangeArrowheads="1"/>
          </p:cNvSpPr>
          <p:nvPr/>
        </p:nvSpPr>
        <p:spPr bwMode="auto">
          <a:xfrm>
            <a:off x="2895600" y="5410200"/>
            <a:ext cx="2590800" cy="10048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</a:rPr>
              <a:t>sandstorms come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</a:rPr>
              <a:t> into being</a:t>
            </a:r>
          </a:p>
        </p:txBody>
      </p:sp>
      <p:sp>
        <p:nvSpPr>
          <p:cNvPr id="15390" name="Text Box 33"/>
          <p:cNvSpPr txBox="1">
            <a:spLocks noChangeArrowheads="1"/>
          </p:cNvSpPr>
          <p:nvPr/>
        </p:nvSpPr>
        <p:spPr bwMode="auto">
          <a:xfrm>
            <a:off x="5562600" y="5486400"/>
            <a:ext cx="21336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</a:rPr>
              <a:t>cut down trees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995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996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995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995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995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996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 animBg="1"/>
      <p:bldP spid="39956" grpId="0" bldLvl="0" autoUpdateAnimBg="0"/>
      <p:bldP spid="39957" grpId="0" bldLvl="0" autoUpdateAnimBg="0"/>
      <p:bldP spid="39958" grpId="0" bldLvl="0" autoUpdateAnimBg="0"/>
      <p:bldP spid="39959" grpId="0" bldLvl="0" autoUpdateAnimBg="0"/>
      <p:bldP spid="39960" grpId="0" bldLvl="0" autoUpdateAnimBg="0"/>
      <p:bldP spid="39961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chemeClr val="accent5"/>
          </a:solidFill>
          <a:ln>
            <a:solidFill>
              <a:srgbClr val="FFCC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altLang="zh-CN" sz="3200" b="1" dirty="0" smtClean="0">
                <a:solidFill>
                  <a:srgbClr val="660066"/>
                </a:solidFill>
              </a:rPr>
              <a:t>4  A. Listen to the passage and circle the phrases you hear.</a:t>
            </a:r>
            <a:r>
              <a:rPr lang="en-US" altLang="zh-CN" sz="3200" dirty="0" smtClean="0"/>
              <a:t>  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525963"/>
          </a:xfrm>
          <a:ln w="63500">
            <a:solidFill>
              <a:srgbClr val="FFFF00"/>
            </a:solidFill>
            <a:prstDash val="sysDot"/>
            <a:miter lim="800000"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800" smtClean="0"/>
              <a:t>become weaker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smtClean="0"/>
              <a:t>		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smtClean="0"/>
              <a:t>destroy the environment</a:t>
            </a:r>
          </a:p>
          <a:p>
            <a:pPr eaLnBrk="1" hangingPunct="1">
              <a:lnSpc>
                <a:spcPct val="90000"/>
              </a:lnSpc>
            </a:pPr>
            <a:endParaRPr lang="en-US" altLang="zh-CN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zh-CN" sz="2800" smtClean="0"/>
              <a:t>disappear rapidly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smtClean="0"/>
              <a:t>	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smtClean="0"/>
              <a:t>on the earth</a:t>
            </a:r>
          </a:p>
          <a:p>
            <a:pPr eaLnBrk="1" hangingPunct="1">
              <a:lnSpc>
                <a:spcPct val="90000"/>
              </a:lnSpc>
            </a:pPr>
            <a:endParaRPr lang="en-US" altLang="zh-CN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zh-CN" sz="2800" smtClean="0"/>
              <a:t>enough bamboo to eat</a:t>
            </a:r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762000" y="2362200"/>
            <a:ext cx="4572000" cy="838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762000" y="3352800"/>
            <a:ext cx="3200400" cy="838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685800" y="5257800"/>
            <a:ext cx="4038600" cy="762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9" name="p36-4-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57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506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506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506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506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72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5058" grpId="0" animBg="1"/>
      <p:bldP spid="45060" grpId="0" animBg="1" autoUpdateAnimBg="0"/>
      <p:bldP spid="45061" grpId="0" animBg="1"/>
      <p:bldP spid="45062" grpId="0" animBg="1"/>
      <p:bldP spid="450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914400" y="304800"/>
            <a:ext cx="7162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228600"/>
            <a:ext cx="91440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</a:rPr>
              <a:t>4 B</a:t>
            </a: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. Liste</a:t>
            </a: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</a:rPr>
              <a:t>n again and fill in the blanks.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28600" y="1066800"/>
            <a:ext cx="8610600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latin typeface="Arial" panose="020B0604020202020204" pitchFamily="34" charset="0"/>
              </a:rPr>
              <a:t>1. </a:t>
            </a:r>
            <a:r>
              <a:rPr lang="zh-CN" altLang="zh-CN" sz="2800">
                <a:latin typeface="Arial" panose="020B0604020202020204" pitchFamily="34" charset="0"/>
              </a:rPr>
              <a:t>Now some kinds of animals are becoming</a:t>
            </a:r>
          </a:p>
          <a:p>
            <a:r>
              <a:rPr lang="en-US" altLang="zh-CN" sz="2800">
                <a:latin typeface="Arial" panose="020B0604020202020204" pitchFamily="34" charset="0"/>
              </a:rPr>
              <a:t>    ______ ______ _______.</a:t>
            </a:r>
            <a:endParaRPr lang="zh-CN" altLang="zh-CN" sz="2800">
              <a:latin typeface="Arial" panose="020B0604020202020204" pitchFamily="34" charset="0"/>
            </a:endParaRPr>
          </a:p>
          <a:p>
            <a:r>
              <a:rPr lang="zh-CN" altLang="zh-CN" sz="2800">
                <a:latin typeface="Arial" panose="020B0604020202020204" pitchFamily="34" charset="0"/>
              </a:rPr>
              <a:t>2. Some animals are</a:t>
            </a:r>
            <a:r>
              <a:rPr lang="en-US" altLang="zh-CN" sz="2800">
                <a:latin typeface="Arial" panose="020B0604020202020204" pitchFamily="34" charset="0"/>
              </a:rPr>
              <a:t>_____ ______ ____</a:t>
            </a:r>
            <a:r>
              <a:rPr lang="zh-CN" altLang="zh-CN" sz="2800">
                <a:latin typeface="Arial" panose="020B0604020202020204" pitchFamily="34" charset="0"/>
              </a:rPr>
              <a:t>dying out </a:t>
            </a:r>
          </a:p>
          <a:p>
            <a:r>
              <a:rPr lang="zh-CN" altLang="zh-CN" sz="2800">
                <a:latin typeface="Arial" panose="020B0604020202020204" pitchFamily="34" charset="0"/>
              </a:rPr>
              <a:t>    completely.</a:t>
            </a:r>
          </a:p>
          <a:p>
            <a:r>
              <a:rPr lang="zh-CN" altLang="zh-CN" sz="2800">
                <a:latin typeface="Arial" panose="020B0604020202020204" pitchFamily="34" charset="0"/>
              </a:rPr>
              <a:t>3. In the past, pandas lived a quiet life and had</a:t>
            </a:r>
          </a:p>
          <a:p>
            <a:r>
              <a:rPr lang="zh-CN" altLang="zh-CN" sz="2800">
                <a:latin typeface="Arial" panose="020B0604020202020204" pitchFamily="34" charset="0"/>
              </a:rPr>
              <a:t>   </a:t>
            </a:r>
            <a:r>
              <a:rPr lang="en-US" altLang="zh-CN" sz="2800">
                <a:latin typeface="Arial" panose="020B0604020202020204" pitchFamily="34" charset="0"/>
              </a:rPr>
              <a:t>________ ______</a:t>
            </a:r>
            <a:r>
              <a:rPr lang="zh-CN" altLang="zh-CN" sz="2800">
                <a:latin typeface="Arial" panose="020B0604020202020204" pitchFamily="34" charset="0"/>
              </a:rPr>
              <a:t>food.</a:t>
            </a:r>
          </a:p>
          <a:p>
            <a:r>
              <a:rPr lang="zh-CN" altLang="zh-CN" sz="2800">
                <a:latin typeface="Arial" panose="020B0604020202020204" pitchFamily="34" charset="0"/>
              </a:rPr>
              <a:t>4. Humans have </a:t>
            </a:r>
            <a:r>
              <a:rPr lang="en-US" altLang="zh-CN" sz="2800">
                <a:latin typeface="Arial" panose="020B0604020202020204" pitchFamily="34" charset="0"/>
              </a:rPr>
              <a:t>_____ _____ __________</a:t>
            </a:r>
            <a:r>
              <a:rPr lang="zh-CN" altLang="zh-CN" sz="2800">
                <a:latin typeface="Arial" panose="020B0604020202020204" pitchFamily="34" charset="0"/>
              </a:rPr>
              <a:t> the importance of protecting animals.</a:t>
            </a:r>
          </a:p>
          <a:p>
            <a:r>
              <a:rPr lang="zh-CN" altLang="zh-CN" sz="2800">
                <a:latin typeface="Arial" panose="020B0604020202020204" pitchFamily="34" charset="0"/>
              </a:rPr>
              <a:t>5. We should </a:t>
            </a:r>
            <a:r>
              <a:rPr lang="en-US" altLang="zh-CN" sz="2800" u="sng">
                <a:latin typeface="Arial" panose="020B0604020202020204" pitchFamily="34" charset="0"/>
              </a:rPr>
              <a:t>______</a:t>
            </a:r>
            <a:r>
              <a:rPr lang="en-US" altLang="zh-CN" sz="2800">
                <a:latin typeface="Arial" panose="020B0604020202020204" pitchFamily="34" charset="0"/>
              </a:rPr>
              <a:t> ______ ____</a:t>
            </a:r>
            <a:r>
              <a:rPr lang="zh-CN" altLang="zh-CN" sz="2800">
                <a:latin typeface="Arial" panose="020B0604020202020204" pitchFamily="34" charset="0"/>
              </a:rPr>
              <a:t>to protect them.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819400" y="4495800"/>
            <a:ext cx="335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do      our      best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3581400" y="1905000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in       danger   of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990600" y="32004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plenty   of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3048000" y="3657600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come    to     understand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914400" y="1524000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fewer   and     fewer</a:t>
            </a:r>
          </a:p>
        </p:txBody>
      </p:sp>
      <p:pic>
        <p:nvPicPr>
          <p:cNvPr id="12" name="p36-4-B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04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25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676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2536" grpId="0" animBg="1" autoUpdateAnimBg="0"/>
      <p:bldP spid="22537" grpId="0"/>
      <p:bldP spid="22542" grpId="0" autoUpdateAnimBg="0"/>
      <p:bldP spid="22543" grpId="0" autoUpdateAnimBg="0"/>
      <p:bldP spid="22544" grpId="0" autoUpdateAnimBg="0"/>
      <p:bldP spid="22545" grpId="0" autoUpdateAnimBg="0"/>
      <p:bldP spid="2254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1066800" y="838200"/>
            <a:ext cx="6781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5" name="AutoShape 7"/>
          <p:cNvSpPr>
            <a:spLocks noChangeArrowheads="1"/>
          </p:cNvSpPr>
          <p:nvPr/>
        </p:nvSpPr>
        <p:spPr bwMode="auto">
          <a:xfrm>
            <a:off x="3581400" y="1752600"/>
            <a:ext cx="1828800" cy="990600"/>
          </a:xfrm>
          <a:prstGeom prst="triangle">
            <a:avLst>
              <a:gd name="adj" fmla="val 50000"/>
            </a:avLst>
          </a:prstGeom>
          <a:solidFill>
            <a:srgbClr val="09DD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4419600" y="2743200"/>
            <a:ext cx="228600" cy="3657600"/>
          </a:xfrm>
          <a:prstGeom prst="rect">
            <a:avLst/>
          </a:prstGeom>
          <a:solidFill>
            <a:srgbClr val="09DD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7" name="AutoShape 9"/>
          <p:cNvSpPr>
            <a:spLocks noChangeArrowheads="1"/>
          </p:cNvSpPr>
          <p:nvPr/>
        </p:nvSpPr>
        <p:spPr bwMode="auto">
          <a:xfrm rot="10800000">
            <a:off x="3200400" y="2895600"/>
            <a:ext cx="2667000" cy="990600"/>
          </a:xfrm>
          <a:custGeom>
            <a:avLst/>
            <a:gdLst>
              <a:gd name="T0" fmla="*/ 288137760 w 21600"/>
              <a:gd name="T1" fmla="*/ 22715006 h 21600"/>
              <a:gd name="T2" fmla="*/ 164650211 w 21600"/>
              <a:gd name="T3" fmla="*/ 45430012 h 21600"/>
              <a:gd name="T4" fmla="*/ 41162553 w 21600"/>
              <a:gd name="T5" fmla="*/ 22715006 h 21600"/>
              <a:gd name="T6" fmla="*/ 16465021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9DD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8" name="AutoShape 10"/>
          <p:cNvSpPr>
            <a:spLocks noChangeArrowheads="1"/>
          </p:cNvSpPr>
          <p:nvPr/>
        </p:nvSpPr>
        <p:spPr bwMode="auto">
          <a:xfrm rot="10800000">
            <a:off x="2514600" y="4114800"/>
            <a:ext cx="4114800" cy="990600"/>
          </a:xfrm>
          <a:custGeom>
            <a:avLst/>
            <a:gdLst>
              <a:gd name="T0" fmla="*/ 685885667 w 21600"/>
              <a:gd name="T1" fmla="*/ 22715006 h 21600"/>
              <a:gd name="T2" fmla="*/ 391934653 w 21600"/>
              <a:gd name="T3" fmla="*/ 45430012 h 21600"/>
              <a:gd name="T4" fmla="*/ 97983663 w 21600"/>
              <a:gd name="T5" fmla="*/ 22715006 h 21600"/>
              <a:gd name="T6" fmla="*/ 39193465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9DD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9" name="Text Box 16"/>
          <p:cNvSpPr txBox="1">
            <a:spLocks noChangeArrowheads="1"/>
          </p:cNvSpPr>
          <p:nvPr/>
        </p:nvSpPr>
        <p:spPr bwMode="auto">
          <a:xfrm>
            <a:off x="457200" y="1676400"/>
            <a:ext cx="80772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/>
              <a:t>Lily, would you like ___________ to drink?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/>
              <a:t>Cindy is very busy now. She needs _______ to help her.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/>
              <a:t>Is there _________ wrong with your computer?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/>
              <a:t>Jim looked for his pencil-box ____________ , but he didn’t find it.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/>
              <a:t>I stayed at home last week. I didn’t go __________. 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0" y="228600"/>
            <a:ext cx="6477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>
                <a:solidFill>
                  <a:srgbClr val="660066"/>
                </a:solidFill>
              </a:rPr>
              <a:t>Use </a:t>
            </a:r>
            <a:r>
              <a:rPr lang="en-US" altLang="zh-CN" sz="2800" b="1" i="1" dirty="0">
                <a:solidFill>
                  <a:srgbClr val="FF0000"/>
                </a:solidFill>
              </a:rPr>
              <a:t>someone, something, anything,      somewhere, anywhere</a:t>
            </a:r>
            <a:r>
              <a:rPr lang="en-US" altLang="zh-CN" sz="2800" b="1" dirty="0">
                <a:solidFill>
                  <a:srgbClr val="660066"/>
                </a:solidFill>
              </a:rPr>
              <a:t> to fill in the blanks.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4114800" y="167640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something </a:t>
            </a: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6019800" y="2300288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someone</a:t>
            </a:r>
            <a:r>
              <a:rPr lang="en-US" altLang="zh-CN"/>
              <a:t> </a:t>
            </a: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2133600" y="33528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anything</a:t>
            </a:r>
          </a:p>
        </p:txBody>
      </p:sp>
      <p:sp>
        <p:nvSpPr>
          <p:cNvPr id="49175" name="Text Box 23"/>
          <p:cNvSpPr txBox="1">
            <a:spLocks noChangeArrowheads="1"/>
          </p:cNvSpPr>
          <p:nvPr/>
        </p:nvSpPr>
        <p:spPr bwMode="auto">
          <a:xfrm>
            <a:off x="5410200" y="403860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somewhere</a:t>
            </a:r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914400" y="55626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anywhere </a:t>
            </a:r>
          </a:p>
        </p:txBody>
      </p:sp>
      <p:sp>
        <p:nvSpPr>
          <p:cNvPr id="18446" name="WordArt 25" descr="纸袋"/>
          <p:cNvSpPr>
            <a:spLocks noChangeArrowheads="1" noChangeShapeType="1" noTextEdit="1"/>
          </p:cNvSpPr>
          <p:nvPr/>
        </p:nvSpPr>
        <p:spPr bwMode="auto">
          <a:xfrm>
            <a:off x="6629400" y="304800"/>
            <a:ext cx="2514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Exercises</a:t>
            </a:r>
            <a:endParaRPr lang="zh-CN" altLang="en-US" sz="3600" kern="10" dirty="0">
              <a:ln w="9525">
                <a:solidFill>
                  <a:srgbClr val="008000"/>
                </a:solidFill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1" grpId="0"/>
      <p:bldP spid="49172" grpId="0"/>
      <p:bldP spid="49173" grpId="0"/>
      <p:bldP spid="49174" grpId="0"/>
      <p:bldP spid="49175" grpId="0"/>
      <p:bldP spid="491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95400"/>
            <a:ext cx="9144000" cy="4449763"/>
          </a:xfrm>
          <a:solidFill>
            <a:schemeClr val="accent5">
              <a:alpha val="38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We learn:</a:t>
            </a:r>
            <a:r>
              <a:rPr lang="en-US" altLang="zh-CN" dirty="0" smtClean="0"/>
              <a:t> 1.Some words: </a:t>
            </a:r>
            <a:r>
              <a:rPr lang="en-US" altLang="zh-CN" dirty="0" smtClean="0">
                <a:solidFill>
                  <a:srgbClr val="FF0000"/>
                </a:solidFill>
              </a:rPr>
              <a:t>sand, although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2.Some phrases: </a:t>
            </a:r>
            <a:r>
              <a:rPr lang="en-US" altLang="zh-CN" dirty="0" smtClean="0">
                <a:solidFill>
                  <a:srgbClr val="FF0000"/>
                </a:solidFill>
              </a:rPr>
              <a:t>change into, human being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3.Some sentences:</a:t>
            </a:r>
            <a:br>
              <a:rPr lang="en-US" altLang="zh-CN" dirty="0" smtClean="0"/>
            </a:br>
            <a:r>
              <a:rPr lang="en-US" altLang="zh-CN" dirty="0" smtClean="0">
                <a:solidFill>
                  <a:srgbClr val="FF0000"/>
                </a:solidFill>
              </a:rPr>
              <a:t>(1)As a result, a lot of rich land has changed</a:t>
            </a:r>
            <a:br>
              <a:rPr lang="en-US" altLang="zh-CN" dirty="0" smtClean="0">
                <a:solidFill>
                  <a:srgbClr val="FF0000"/>
                </a:solidFill>
              </a:rPr>
            </a:br>
            <a:r>
              <a:rPr lang="en-US" altLang="zh-CN" dirty="0" smtClean="0">
                <a:solidFill>
                  <a:srgbClr val="FF0000"/>
                </a:solidFill>
              </a:rPr>
              <a:t>                     into desert. </a:t>
            </a:r>
            <a:br>
              <a:rPr lang="en-US" altLang="zh-CN" dirty="0" smtClean="0">
                <a:solidFill>
                  <a:srgbClr val="FF0000"/>
                </a:solidFill>
              </a:rPr>
            </a:br>
            <a:r>
              <a:rPr lang="en-US" altLang="zh-CN" dirty="0" smtClean="0">
                <a:solidFill>
                  <a:srgbClr val="FF0000"/>
                </a:solidFill>
              </a:rPr>
              <a:t>(2)Trees can stop the wind from blowing the               </a:t>
            </a:r>
            <a:br>
              <a:rPr lang="en-US" altLang="zh-CN" dirty="0" smtClean="0">
                <a:solidFill>
                  <a:srgbClr val="FF0000"/>
                </a:solidFill>
              </a:rPr>
            </a:br>
            <a:r>
              <a:rPr lang="en-US" altLang="zh-CN" dirty="0" smtClean="0">
                <a:solidFill>
                  <a:srgbClr val="FF0000"/>
                </a:solidFill>
              </a:rPr>
              <a:t>                     earth away.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>
                <a:solidFill>
                  <a:srgbClr val="FF0000"/>
                </a:solidFill>
              </a:rPr>
              <a:t>We can</a:t>
            </a:r>
            <a:r>
              <a:rPr lang="en-US" altLang="zh-CN" dirty="0" smtClean="0"/>
              <a:t>: 1. Use the indefinite pronoun and adverb.</a:t>
            </a:r>
            <a:r>
              <a:rPr lang="en-GB" altLang="zh-CN" dirty="0" smtClean="0"/>
              <a:t/>
            </a:r>
            <a:br>
              <a:rPr lang="en-GB" altLang="zh-CN" dirty="0" smtClean="0"/>
            </a:br>
            <a:r>
              <a:rPr lang="en-GB" altLang="zh-CN" dirty="0" smtClean="0"/>
              <a:t>               2.Talk about the sandstorm and its harm.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2667000" y="304800"/>
            <a:ext cx="365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D60093"/>
                </a:solidFill>
              </a:rPr>
              <a:t>Summary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2971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Assignment</a:t>
            </a:r>
            <a:endParaRPr lang="zh-CN" alt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4676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>
                <a:solidFill>
                  <a:srgbClr val="FF3300"/>
                </a:solidFill>
                <a:latin typeface="Arial" panose="020B0604020202020204" pitchFamily="34" charset="0"/>
              </a:rPr>
              <a:t>Read 1a.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>
                <a:solidFill>
                  <a:srgbClr val="FF3300"/>
                </a:solidFill>
                <a:latin typeface="Arial" panose="020B0604020202020204" pitchFamily="34" charset="0"/>
              </a:rPr>
              <a:t>Memorize the useful expressions  and key sentences which we learn today.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>
                <a:solidFill>
                  <a:srgbClr val="FF3300"/>
                </a:solidFill>
                <a:latin typeface="Arial" panose="020B0604020202020204" pitchFamily="34" charset="0"/>
              </a:rPr>
              <a:t>Finish Section A in your workbook.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>
                <a:solidFill>
                  <a:srgbClr val="FF3300"/>
                </a:solidFill>
                <a:latin typeface="Arial" panose="020B0604020202020204" pitchFamily="34" charset="0"/>
              </a:rPr>
              <a:t>Preview Section B</a:t>
            </a:r>
            <a:r>
              <a:rPr lang="en-US" altLang="zh-CN" sz="2800" b="1" dirty="0" smtClean="0">
                <a:solidFill>
                  <a:srgbClr val="FF3300"/>
                </a:solidFill>
                <a:latin typeface="Arial" panose="020B0604020202020204" pitchFamily="34" charset="0"/>
              </a:rPr>
              <a:t>. </a:t>
            </a:r>
            <a:endParaRPr lang="en-US" altLang="zh-CN" sz="28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t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72200" y="3886200"/>
            <a:ext cx="29718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空气污染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762000"/>
            <a:ext cx="31242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水污染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3886200"/>
            <a:ext cx="32004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土壤污染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352800" y="4495800"/>
            <a:ext cx="2590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2-2_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400800" y="9906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1106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200400" y="0"/>
            <a:ext cx="3124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3505200" y="29718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i="1">
                <a:latin typeface="Arial" panose="020B0604020202020204" pitchFamily="34" charset="0"/>
              </a:rPr>
              <a:t>pollution</a:t>
            </a:r>
          </a:p>
        </p:txBody>
      </p:sp>
      <p:pic>
        <p:nvPicPr>
          <p:cNvPr id="28688" name="汽车鸣笛声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105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86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732" fill="hold"/>
                                        <p:tgtEl>
                                          <p:spTgt spid="286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8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8"/>
                </p:tgtEl>
              </p:cMediaNode>
            </p:audio>
          </p:childTnLst>
        </p:cTn>
      </p:par>
    </p:tnLst>
    <p:bldLst>
      <p:bldP spid="286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257800" y="1524000"/>
            <a:ext cx="27432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</a:rPr>
              <a:t>many trees</a:t>
            </a:r>
            <a:r>
              <a:rPr lang="en-US" altLang="zh-CN" sz="32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066800" y="4572000"/>
            <a:ext cx="25146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</a:rPr>
              <a:t>cut down</a:t>
            </a:r>
          </a:p>
        </p:txBody>
      </p:sp>
      <p:pic>
        <p:nvPicPr>
          <p:cNvPr id="27657" name="Picture 9" descr="图片1_副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14863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p36-1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2528888"/>
            <a:ext cx="4605337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2-2-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04800"/>
            <a:ext cx="4572000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257800" y="1066800"/>
            <a:ext cx="29718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</a:rPr>
              <a:t>forests gone</a:t>
            </a:r>
          </a:p>
        </p:txBody>
      </p:sp>
      <p:pic>
        <p:nvPicPr>
          <p:cNvPr id="25606" name="Picture 6" descr="2-2-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276600"/>
            <a:ext cx="457200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0" y="4876800"/>
            <a:ext cx="44958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wash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</a:rPr>
              <a:t> the earth 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away</a:t>
            </a:r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1066800" y="3810000"/>
            <a:ext cx="2209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676400" y="38100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冲走</a:t>
            </a: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V="1">
            <a:off x="762000" y="43434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H="1" flipV="1">
            <a:off x="2514600" y="4343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8" grpId="0" animBg="1"/>
      <p:bldP spid="25610" grpId="0" animBg="1"/>
      <p:bldP spid="25611" grpId="0"/>
      <p:bldP spid="25612" grpId="0" animBg="1"/>
      <p:bldP spid="256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3810000" y="4191000"/>
            <a:ext cx="2514600" cy="685800"/>
          </a:xfrm>
          <a:prstGeom prst="wedgeEllipseCallout">
            <a:avLst>
              <a:gd name="adj1" fmla="val -38130"/>
              <a:gd name="adj2" fmla="val -72917"/>
            </a:avLst>
          </a:prstGeom>
          <a:solidFill>
            <a:srgbClr val="00FF00">
              <a:alpha val="67842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26630" name="Picture 6" descr="2-2-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47800" y="762000"/>
            <a:ext cx="7010400" cy="3235325"/>
          </a:xfrm>
          <a:noFill/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743200" y="3352800"/>
            <a:ext cx="41910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change into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</a:rPr>
              <a:t> desert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962400" y="4267200"/>
            <a:ext cx="2057400" cy="457200"/>
          </a:xfrm>
          <a:prstGeom prst="rect">
            <a:avLst/>
          </a:prstGeom>
          <a:solidFill>
            <a:srgbClr val="00FF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</a:rPr>
              <a:t>转换成，变成</a:t>
            </a:r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6781800" y="3962400"/>
            <a:ext cx="1447800" cy="685800"/>
          </a:xfrm>
          <a:prstGeom prst="wedgeEllipseCallout">
            <a:avLst>
              <a:gd name="adj1" fmla="val -91778"/>
              <a:gd name="adj2" fmla="val -64120"/>
            </a:avLst>
          </a:prstGeom>
          <a:solidFill>
            <a:srgbClr val="00FF00">
              <a:alpha val="7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2400" b="1">
                <a:latin typeface="Arial" panose="020B0604020202020204" pitchFamily="34" charset="0"/>
              </a:rPr>
              <a:t>沙漠</a:t>
            </a:r>
          </a:p>
        </p:txBody>
      </p:sp>
      <p:sp>
        <p:nvSpPr>
          <p:cNvPr id="6151" name="Text Box 14"/>
          <p:cNvSpPr txBox="1">
            <a:spLocks noChangeArrowheads="1"/>
          </p:cNvSpPr>
          <p:nvPr/>
        </p:nvSpPr>
        <p:spPr bwMode="auto">
          <a:xfrm>
            <a:off x="457200" y="5029200"/>
            <a:ext cx="8382000" cy="8223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e.g. </a:t>
            </a:r>
            <a:r>
              <a:rPr lang="en-US" altLang="zh-CN" sz="2400" b="1">
                <a:solidFill>
                  <a:srgbClr val="0000FF"/>
                </a:solidFill>
              </a:rPr>
              <a:t>A lot of rich land has changed into desert because people have cut down too many trees.</a:t>
            </a:r>
            <a:r>
              <a:rPr lang="en-US" altLang="zh-CN" sz="2400" b="1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nimBg="1"/>
      <p:bldP spid="26631" grpId="0" animBg="1"/>
      <p:bldP spid="26632" grpId="0" animBg="1"/>
      <p:bldP spid="266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沙尘暴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8200" y="609600"/>
            <a:ext cx="4495800" cy="3184525"/>
          </a:xfrm>
          <a:noFill/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143000" y="4191000"/>
            <a:ext cx="57150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</a:rPr>
              <a:t>     </a:t>
            </a:r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</a:rPr>
              <a:t>sandstorms</a:t>
            </a:r>
            <a:endParaRPr lang="zh-CN" altLang="en-US" sz="4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286000" y="5257800"/>
            <a:ext cx="40386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</a:rPr>
              <a:t>come into being</a:t>
            </a:r>
            <a:r>
              <a:rPr lang="en-US" altLang="zh-CN" sz="32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5943600" y="4572000"/>
            <a:ext cx="23622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</a:rPr>
              <a:t>n. 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沙尘暴</a:t>
            </a:r>
          </a:p>
        </p:txBody>
      </p:sp>
      <p:pic>
        <p:nvPicPr>
          <p:cNvPr id="50184" name="Picture 8" descr="p35-1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9600"/>
            <a:ext cx="4602163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5018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  <p:bldP spid="50181" grpId="1"/>
      <p:bldP spid="50182" grpId="0" animBg="1"/>
      <p:bldP spid="501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57200" y="2438400"/>
            <a:ext cx="6705600" cy="30845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9900"/>
                </a:solidFill>
                <a:latin typeface="Arial" panose="020B0604020202020204" pitchFamily="34" charset="0"/>
              </a:rPr>
              <a:t>The boy and girls are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9900"/>
                </a:solidFill>
                <a:latin typeface="Arial" panose="020B0604020202020204" pitchFamily="34" charset="0"/>
              </a:rPr>
              <a:t> talking about —————.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zh-CN" sz="2800" b="1" dirty="0">
                <a:solidFill>
                  <a:srgbClr val="009900"/>
                </a:solidFill>
                <a:latin typeface="Arial" panose="020B0604020202020204" pitchFamily="34" charset="0"/>
              </a:rPr>
              <a:t>different types of sandstorms 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zh-CN" sz="2800" b="1" dirty="0">
                <a:solidFill>
                  <a:srgbClr val="009900"/>
                </a:solidFill>
                <a:latin typeface="Arial" panose="020B0604020202020204" pitchFamily="34" charset="0"/>
              </a:rPr>
              <a:t>the reasons for sandstorms 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zh-CN" sz="2800" b="1" dirty="0">
                <a:solidFill>
                  <a:srgbClr val="009900"/>
                </a:solidFill>
                <a:latin typeface="Arial" panose="020B0604020202020204" pitchFamily="34" charset="0"/>
              </a:rPr>
              <a:t>sandstorms in different cities</a:t>
            </a:r>
            <a:r>
              <a:rPr lang="en-US" altLang="zh-CN" sz="2400" b="1" dirty="0">
                <a:solidFill>
                  <a:srgbClr val="0099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</a:rPr>
              <a:t>1b Listen to 1a and choose the best answer.</a:t>
            </a:r>
            <a:endParaRPr lang="zh-CN" altLang="en-US" sz="3600" b="1" dirty="0">
              <a:solidFill>
                <a:schemeClr val="tx2"/>
              </a:solidFill>
            </a:endParaRPr>
          </a:p>
        </p:txBody>
      </p:sp>
      <p:pic>
        <p:nvPicPr>
          <p:cNvPr id="8196" name="Picture 4" descr="TIP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685800"/>
            <a:ext cx="4757738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029200" y="1981200"/>
            <a:ext cx="3352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Focus on the main idea of the conversation when you listen for the first time.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228600" y="3657600"/>
            <a:ext cx="14081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9600" b="1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</a:p>
        </p:txBody>
      </p:sp>
      <p:pic>
        <p:nvPicPr>
          <p:cNvPr id="9" name="p35-1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5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2774" grpId="0" animBg="1"/>
      <p:bldP spid="327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CN" sz="4000" b="1" dirty="0" smtClean="0">
                <a:solidFill>
                  <a:srgbClr val="FF0000"/>
                </a:solidFill>
              </a:rPr>
              <a:t>Listen and answer the questions</a:t>
            </a:r>
            <a:r>
              <a:rPr lang="en-US" altLang="zh-CN" sz="4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3802" name="Rectangle 10"/>
          <p:cNvSpPr>
            <a:spLocks noGrp="1" noChangeArrowheads="1"/>
          </p:cNvSpPr>
          <p:nvPr>
            <p:ph idx="1"/>
          </p:nvPr>
        </p:nvSpPr>
        <p:spPr>
          <a:xfrm>
            <a:off x="304912" y="1143060"/>
            <a:ext cx="82296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zh-CN" sz="2400" b="1" dirty="0" smtClean="0">
                <a:solidFill>
                  <a:srgbClr val="CC00CC"/>
                </a:solidFill>
              </a:rPr>
              <a:t>1.What’s the weather like today ?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</a:rPr>
              <a:t>  It’s bad. The wind is so strong . And the </a:t>
            </a:r>
            <a:r>
              <a:rPr lang="en-US" altLang="zh-CN" sz="2400" b="1" dirty="0" smtClean="0">
                <a:solidFill>
                  <a:srgbClr val="00FF00"/>
                </a:solidFill>
              </a:rPr>
              <a:t>sand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really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</a:rPr>
              <a:t>  hurts face.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zh-CN" sz="2400" b="1" dirty="0" smtClean="0">
                <a:solidFill>
                  <a:srgbClr val="CC00CC"/>
                </a:solidFill>
              </a:rPr>
              <a:t>2.What causes these sandstorms ?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zh-CN" sz="2400" b="1" dirty="0" smtClean="0">
                <a:solidFill>
                  <a:srgbClr val="CC00CC"/>
                </a:solidFill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People have cut down too many trees.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</a:rPr>
              <a:t>  </a:t>
            </a:r>
            <a:r>
              <a:rPr lang="en-US" altLang="zh-CN" sz="2400" b="1" dirty="0" smtClean="0"/>
              <a:t>As a result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, a lot of rich land has changed into desert.</a:t>
            </a:r>
            <a:r>
              <a:rPr lang="en-US" altLang="zh-CN" sz="2400" b="1" dirty="0" smtClean="0">
                <a:solidFill>
                  <a:srgbClr val="CC00CC"/>
                </a:solidFill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CC00CC"/>
                </a:solidFill>
              </a:rPr>
              <a:t>3.Do we still need to do something to protect the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CC00CC"/>
                </a:solidFill>
              </a:rPr>
              <a:t>  environment ?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</a:rPr>
              <a:t>   Yes, we do. </a:t>
            </a:r>
            <a:r>
              <a:rPr lang="en-US" altLang="zh-CN" sz="2400" b="1" dirty="0" smtClean="0">
                <a:solidFill>
                  <a:srgbClr val="00FF00"/>
                </a:solidFill>
              </a:rPr>
              <a:t>Although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we have built “The Green Great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</a:rPr>
              <a:t>   Wall”, we still need to do something to protect the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</a:rPr>
              <a:t>   environment . </a:t>
            </a:r>
            <a:endParaRPr lang="en-US" altLang="zh-CN" sz="2400" b="1" dirty="0" smtClean="0">
              <a:solidFill>
                <a:srgbClr val="CC00CC"/>
              </a:solidFill>
            </a:endParaRPr>
          </a:p>
        </p:txBody>
      </p:sp>
      <p:sp>
        <p:nvSpPr>
          <p:cNvPr id="33809" name="AutoShape 17"/>
          <p:cNvSpPr>
            <a:spLocks noChangeArrowheads="1"/>
          </p:cNvSpPr>
          <p:nvPr/>
        </p:nvSpPr>
        <p:spPr bwMode="auto">
          <a:xfrm>
            <a:off x="2971912" y="4953060"/>
            <a:ext cx="2286000" cy="990600"/>
          </a:xfrm>
          <a:prstGeom prst="wedgeEllipseCallout">
            <a:avLst>
              <a:gd name="adj1" fmla="val -59514"/>
              <a:gd name="adj2" fmla="val -106412"/>
            </a:avLst>
          </a:prstGeom>
          <a:solidFill>
            <a:srgbClr val="800000">
              <a:alpha val="29019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endParaRPr lang="en-US" altLang="zh-CN">
              <a:latin typeface="Arial" panose="020B0604020202020204" pitchFamily="34" charset="0"/>
            </a:endParaRPr>
          </a:p>
          <a:p>
            <a:pPr algn="ctr"/>
            <a:r>
              <a:rPr lang="en-US" altLang="zh-CN">
                <a:latin typeface="Arial" panose="020B0604020202020204" pitchFamily="34" charset="0"/>
              </a:rPr>
              <a:t>conj. </a:t>
            </a:r>
            <a:r>
              <a:rPr lang="zh-CN" altLang="en-US">
                <a:latin typeface="Arial" panose="020B0604020202020204" pitchFamily="34" charset="0"/>
              </a:rPr>
              <a:t>虽然，尽管，即使</a:t>
            </a:r>
          </a:p>
        </p:txBody>
      </p:sp>
      <p:pic>
        <p:nvPicPr>
          <p:cNvPr id="33811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112" y="5029260"/>
            <a:ext cx="10953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7" name="Oval 35"/>
          <p:cNvSpPr>
            <a:spLocks noChangeArrowheads="1"/>
          </p:cNvSpPr>
          <p:nvPr/>
        </p:nvSpPr>
        <p:spPr bwMode="auto">
          <a:xfrm>
            <a:off x="7086712" y="1905060"/>
            <a:ext cx="11430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38"/>
          <p:cNvGrpSpPr/>
          <p:nvPr/>
        </p:nvGrpSpPr>
        <p:grpSpPr bwMode="auto">
          <a:xfrm>
            <a:off x="7239112" y="1981260"/>
            <a:ext cx="914400" cy="685800"/>
            <a:chOff x="4752" y="1680"/>
            <a:chExt cx="576" cy="432"/>
          </a:xfrm>
        </p:grpSpPr>
        <p:sp>
          <p:nvSpPr>
            <p:cNvPr id="9225" name="Text Box 36"/>
            <p:cNvSpPr txBox="1">
              <a:spLocks noChangeArrowheads="1"/>
            </p:cNvSpPr>
            <p:nvPr/>
          </p:nvSpPr>
          <p:spPr bwMode="auto">
            <a:xfrm>
              <a:off x="4752" y="1824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</a:rPr>
                <a:t>n.</a:t>
              </a:r>
              <a:r>
                <a:rPr lang="zh-CN" altLang="en-US" sz="2400" b="1">
                  <a:latin typeface="Arial" panose="020B0604020202020204" pitchFamily="34" charset="0"/>
                </a:rPr>
                <a:t>沙</a:t>
              </a:r>
            </a:p>
          </p:txBody>
        </p:sp>
        <p:pic>
          <p:nvPicPr>
            <p:cNvPr id="9226" name="Picture 3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52" y="1680"/>
              <a:ext cx="52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3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38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8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8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9" grpId="0" animBg="1"/>
      <p:bldP spid="338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85800" y="1981200"/>
            <a:ext cx="8059738" cy="3522663"/>
          </a:xfrm>
          <a:prstGeom prst="rect">
            <a:avLst/>
          </a:prstGeom>
          <a:noFill/>
          <a:ln w="76200" cap="rnd">
            <a:solidFill>
              <a:srgbClr val="0099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somebody, someone, something, somewhere</a:t>
            </a:r>
          </a:p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anybody, anyone, anything, anywhere</a:t>
            </a:r>
          </a:p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none, nobody, nothing, nowhere</a:t>
            </a:r>
          </a:p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everybody, everyone, everything, everywhere</a:t>
            </a:r>
          </a:p>
          <a:p>
            <a:pPr eaLnBrk="1" hangingPunct="1"/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066800" y="2514600"/>
            <a:ext cx="2740025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一般情况下用于肯定句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990600" y="3429000"/>
            <a:ext cx="3762375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一般情况下用于否定句和疑问句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143000" y="4267200"/>
            <a:ext cx="1462088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表否定含义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143000" y="5029200"/>
            <a:ext cx="1973263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可用于各种句式</a:t>
            </a:r>
          </a:p>
        </p:txBody>
      </p:sp>
      <p:sp>
        <p:nvSpPr>
          <p:cNvPr id="16399" name="AutoShape 15"/>
          <p:cNvSpPr>
            <a:spLocks noChangeArrowheads="1"/>
          </p:cNvSpPr>
          <p:nvPr/>
        </p:nvSpPr>
        <p:spPr bwMode="auto">
          <a:xfrm>
            <a:off x="2362200" y="228600"/>
            <a:ext cx="4876800" cy="1066800"/>
          </a:xfrm>
          <a:prstGeom prst="cloudCallout">
            <a:avLst>
              <a:gd name="adj1" fmla="val -71319"/>
              <a:gd name="adj2" fmla="val -5060"/>
            </a:avLst>
          </a:prstGeom>
          <a:solidFill>
            <a:srgbClr val="FF00FF">
              <a:alpha val="69000"/>
            </a:srgbClr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the indefinite pronoun and adverb</a:t>
            </a:r>
            <a:r>
              <a:rPr lang="en-US" altLang="zh-CN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0248" name="Picture 16" descr="u=82936670,2992321039&amp;fm=23&amp;gp=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4800"/>
            <a:ext cx="12573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utoUpdateAnimBg="0"/>
      <p:bldP spid="16395" grpId="0" autoUpdateAnimBg="0"/>
      <p:bldP spid="16396" grpId="0" autoUpdateAnimBg="0"/>
      <p:bldP spid="16397" grpId="0" autoUpdateAnimBg="0"/>
      <p:bldP spid="16399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23787"/>
      </a:accent1>
      <a:accent2>
        <a:srgbClr val="4BD7F6"/>
      </a:accent2>
      <a:accent3>
        <a:srgbClr val="FFFFFF"/>
      </a:accent3>
      <a:accent4>
        <a:srgbClr val="000000"/>
      </a:accent4>
      <a:accent5>
        <a:srgbClr val="AAAEC3"/>
      </a:accent5>
      <a:accent6>
        <a:srgbClr val="43C3DF"/>
      </a:accent6>
      <a:hlink>
        <a:srgbClr val="0000FF"/>
      </a:hlink>
      <a:folHlink>
        <a:srgbClr val="800080"/>
      </a:folHlink>
    </a:clrScheme>
    <a:fontScheme name="旋转的风车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主题46</Template>
  <TotalTime>0</TotalTime>
  <Words>856</Words>
  <Application>Microsoft Office PowerPoint</Application>
  <PresentationFormat>全屏显示(4:3)</PresentationFormat>
  <Paragraphs>161</Paragraphs>
  <Slides>19</Slides>
  <Notes>1</Notes>
  <HiddenSlides>0</HiddenSlides>
  <MMClips>4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Unit 2 Topic2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Listen and answer the questions </vt:lpstr>
      <vt:lpstr>PowerPoint 演示文稿</vt:lpstr>
      <vt:lpstr>PowerPoint 演示文稿</vt:lpstr>
      <vt:lpstr>1c Read 1a and complete trees’ functions. </vt:lpstr>
      <vt:lpstr>PowerPoint 演示文稿</vt:lpstr>
      <vt:lpstr>2 Complete the sentences with the correct forms of the given phrases in the box. </vt:lpstr>
      <vt:lpstr>PowerPoint 演示文稿</vt:lpstr>
      <vt:lpstr>4  A. Listen to the passage and circle the phrases you hear.  </vt:lpstr>
      <vt:lpstr>PowerPoint 演示文稿</vt:lpstr>
      <vt:lpstr>PowerPoint 演示文稿</vt:lpstr>
      <vt:lpstr>We learn: 1.Some words: sand, although  2.Some phrases: change into, human being  3.Some sentences: (1)As a result, a lot of rich land has changed                      into desert.  (2)Trees can stop the wind from blowing the                                     earth away.  We can: 1. Use the indefinite pronoun and adverb.                2.Talk about the sandstorm and its harm.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2023-01-16T21:52:55Z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ICV">
    <vt:lpwstr>0BA2D58CEADA467F9C9C6EA489097D40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