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0" r:id="rId2"/>
    <p:sldId id="342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70" r:id="rId28"/>
    <p:sldId id="371" r:id="rId29"/>
    <p:sldId id="372" r:id="rId30"/>
    <p:sldId id="373" r:id="rId31"/>
    <p:sldId id="374" r:id="rId32"/>
    <p:sldId id="375" r:id="rId33"/>
    <p:sldId id="376" r:id="rId3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0">
          <p15:clr>
            <a:srgbClr val="A4A3A4"/>
          </p15:clr>
        </p15:guide>
        <p15:guide id="2" pos="29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kb1.com" initials="xkb1.co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A56AD"/>
    <a:srgbClr val="E6FBFE"/>
    <a:srgbClr val="57D2E3"/>
    <a:srgbClr val="21B1C5"/>
    <a:srgbClr val="B2F3FC"/>
    <a:srgbClr val="4BCFE1"/>
    <a:srgbClr val="5BAD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8" autoAdjust="0"/>
    <p:restoredTop sz="93982" autoAdjust="0"/>
  </p:normalViewPr>
  <p:slideViewPr>
    <p:cSldViewPr snapToGrid="0">
      <p:cViewPr varScale="1">
        <p:scale>
          <a:sx n="145" d="100"/>
          <a:sy n="145" d="100"/>
        </p:scale>
        <p:origin x="-654" y="-90"/>
      </p:cViewPr>
      <p:guideLst>
        <p:guide orient="horz" pos="165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B50A476D-8B94-420E-92BC-092D905DE1E2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F8F0E2D9-DAD9-4A8B-A99C-FBB57B0D1E98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23CD6F49-44D4-4098-BF5A-2992F7BBCCC3}" type="slidenum">
              <a:rPr lang="zh-CN" altLang="en-US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fld>
            <a:endParaRPr lang="zh-CN" altLang="en-US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●"/>
              <a:defRPr kumimoji="0" lang="zh-CN" altLang="en-US" sz="14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 b="1" i="0" u="none" strike="noStrike" kern="1200" cap="none" spc="225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1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00"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685800" eaLnBrk="1" fontAlgn="auto" latinLnBrk="0" hangingPunct="1">
              <a:buFont typeface="Arial" panose="020B0604020202020204" pitchFamily="34" charset="0"/>
              <a:buNone/>
              <a:tabLst>
                <a:tab pos="1207135" algn="l"/>
                <a:tab pos="1207135" algn="l"/>
                <a:tab pos="1207135" algn="l"/>
                <a:tab pos="1207135" algn="l"/>
              </a:tabLst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  <a:tab pos="1207135" algn="l"/>
                <a:tab pos="1207135" algn="l"/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&#32440;&#36136;&#20070;PK&#30005;&#23376;&#20070;.fl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196" name="图片 6"/>
          <p:cNvSpPr>
            <a:spLocks noChangeAspect="1" noChangeArrowheads="1"/>
          </p:cNvSpPr>
          <p:nvPr/>
        </p:nvSpPr>
        <p:spPr bwMode="auto">
          <a:xfrm>
            <a:off x="8470107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8197" name="组合 8"/>
          <p:cNvGrpSpPr/>
          <p:nvPr/>
        </p:nvGrpSpPr>
        <p:grpSpPr bwMode="auto">
          <a:xfrm>
            <a:off x="1035118" y="708699"/>
            <a:ext cx="6983973" cy="2114070"/>
            <a:chOff x="745923" y="1246345"/>
            <a:chExt cx="7983192" cy="2817639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2603987" y="1246345"/>
              <a:ext cx="4194514" cy="769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en-US" altLang="zh-CN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Module 9 Great inventions</a:t>
              </a:r>
            </a:p>
          </p:txBody>
        </p:sp>
        <p:sp>
          <p:nvSpPr>
            <p:cNvPr id="6154" name="TextBox 2"/>
            <p:cNvSpPr txBox="1">
              <a:spLocks noChangeArrowheads="1"/>
            </p:cNvSpPr>
            <p:nvPr/>
          </p:nvSpPr>
          <p:spPr bwMode="auto">
            <a:xfrm>
              <a:off x="745923" y="2094997"/>
              <a:ext cx="7983192" cy="1968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en-US" altLang="zh-CN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Unit 2 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en-US" altLang="zh-CN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Will books be replaced by the Internet?</a:t>
              </a:r>
            </a:p>
          </p:txBody>
        </p:sp>
      </p:grpSp>
      <p:sp>
        <p:nvSpPr>
          <p:cNvPr id="8198" name="图片 2"/>
          <p:cNvSpPr>
            <a:spLocks noChangeAspect="1" noChangeArrowheads="1"/>
          </p:cNvSpPr>
          <p:nvPr/>
        </p:nvSpPr>
        <p:spPr bwMode="auto">
          <a:xfrm>
            <a:off x="6020991" y="775098"/>
            <a:ext cx="3044428" cy="430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150319"/>
            <a:ext cx="91488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610099" y="2221877"/>
            <a:ext cx="1821656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look through</a:t>
            </a:r>
          </a:p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浏览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168403" y="2300109"/>
            <a:ext cx="1974056" cy="87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by hand</a:t>
            </a:r>
          </a:p>
          <a:p>
            <a:pPr algn="ctr">
              <a:lnSpc>
                <a:spcPct val="11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用手；靠手做</a:t>
            </a:r>
          </a:p>
        </p:txBody>
      </p:sp>
      <p:pic>
        <p:nvPicPr>
          <p:cNvPr id="123914" name="Picture 10" descr="u=1892107909,2488514950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798" y="621677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8" name="Picture 14" descr="u=1533322748,1181134092&amp;fm=2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5552" y="699908"/>
            <a:ext cx="2093119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1763183" y="3280834"/>
            <a:ext cx="5772150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at a time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每次；一次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We had to go and see the principal one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at a time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我们得逐一去见校长。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936255" y="2294045"/>
            <a:ext cx="1729979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wait and see</a:t>
            </a:r>
          </a:p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等着瞧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4812" y="677112"/>
            <a:ext cx="1962365" cy="15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9" grpId="0"/>
      <p:bldP spid="12392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435100" y="491596"/>
            <a:ext cx="6172200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711200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90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699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 a way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 a way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it was one of our biggest 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mistakes.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从某种意义上来说，这是我所犯的最大的错误之一。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compare to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把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……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比作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Shakespeare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compared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the world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to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 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stage. 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莎士比亚把世界比作舞台。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0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0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/>
          <p:cNvSpPr>
            <a:spLocks noChangeArrowheads="1"/>
          </p:cNvSpPr>
          <p:nvPr/>
        </p:nvSpPr>
        <p:spPr bwMode="auto">
          <a:xfrm>
            <a:off x="3707608" y="2498742"/>
            <a:ext cx="2502692" cy="383084"/>
          </a:xfrm>
          <a:prstGeom prst="roundRect">
            <a:avLst>
              <a:gd name="adj" fmla="val 16667"/>
            </a:avLst>
          </a:prstGeom>
          <a:solidFill>
            <a:srgbClr val="CCFFCC">
              <a:alpha val="53999"/>
            </a:srgbClr>
          </a:solidFill>
          <a:ln w="9525" algn="ctr">
            <a:solidFill>
              <a:srgbClr val="0033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155651" name="Picture 3" descr="whyemai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600201"/>
            <a:ext cx="2315766" cy="26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2" name="Picture 4" descr="图片1e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0300" y="1714501"/>
            <a:ext cx="1790700" cy="18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1371600" y="739163"/>
            <a:ext cx="7772400" cy="43858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1.Work in pairs. Read the title of the passage in Activity 2.</a:t>
            </a:r>
          </a:p>
        </p:txBody>
      </p:sp>
      <p:sp>
        <p:nvSpPr>
          <p:cNvPr id="155655" name="Oval 7"/>
          <p:cNvSpPr>
            <a:spLocks noChangeArrowheads="1"/>
          </p:cNvSpPr>
          <p:nvPr/>
        </p:nvSpPr>
        <p:spPr bwMode="auto">
          <a:xfrm>
            <a:off x="390082" y="739163"/>
            <a:ext cx="782241" cy="342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7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P74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3783807" y="1943697"/>
            <a:ext cx="2159794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Will books be replaced by the Internet?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1656161" y="4192192"/>
            <a:ext cx="6101953" cy="89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Discuss and make a list of the advantages of books and the Internet.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0371" y="1510259"/>
            <a:ext cx="164390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Pre-reading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/>
      <p:bldP spid="1556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Group 2"/>
          <p:cNvGraphicFramePr>
            <a:graphicFrameLocks noGrp="1"/>
          </p:cNvGraphicFramePr>
          <p:nvPr/>
        </p:nvGraphicFramePr>
        <p:xfrm>
          <a:off x="1618125" y="744935"/>
          <a:ext cx="6101953" cy="4311254"/>
        </p:xfrm>
        <a:graphic>
          <a:graphicData uri="http://schemas.openxmlformats.org/drawingml/2006/table">
            <a:tbl>
              <a:tblPr/>
              <a:tblGrid>
                <a:gridCol w="3051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Advantages of books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Advantages of the Internet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1644916" y="1506539"/>
            <a:ext cx="2917031" cy="33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i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Books are inexpensive.</a:t>
            </a:r>
          </a:p>
          <a:p>
            <a:r>
              <a:rPr lang="en-US" altLang="zh-CN" sz="2400" b="1" i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Books can go with you anywhere and be read everywhere.</a:t>
            </a:r>
          </a:p>
          <a:p>
            <a:r>
              <a:rPr lang="en-US" altLang="zh-CN" sz="2400" b="1" i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Books can help you keep your brains sharp.</a:t>
            </a:r>
          </a:p>
          <a:p>
            <a:r>
              <a:rPr lang="en-US" altLang="zh-CN" sz="2400" b="1" i="1" dirty="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</a:t>
            </a: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4669101" y="1561308"/>
            <a:ext cx="2862263" cy="33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i="1" dirty="0">
                <a:solidFill>
                  <a:srgbClr val="CC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You can get information quickly.</a:t>
            </a:r>
          </a:p>
          <a:p>
            <a:r>
              <a:rPr lang="en-US" altLang="zh-CN" sz="2400" b="1" i="1" dirty="0">
                <a:solidFill>
                  <a:srgbClr val="CC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You can get a great amount of information at a time.</a:t>
            </a:r>
          </a:p>
          <a:p>
            <a:r>
              <a:rPr lang="en-US" altLang="zh-CN" sz="2400" b="1" i="1" dirty="0">
                <a:solidFill>
                  <a:srgbClr val="CC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machine is smaller and lighter.</a:t>
            </a:r>
          </a:p>
          <a:p>
            <a:r>
              <a:rPr lang="en-US" altLang="zh-CN" sz="2400" b="1" i="1" dirty="0">
                <a:solidFill>
                  <a:srgbClr val="CC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6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6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6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6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6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6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6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5" grpId="0" build="p"/>
      <p:bldP spid="1566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1060368" y="868538"/>
            <a:ext cx="6367182" cy="43858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Listen to the passage  and answer the questions.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600200" y="1560911"/>
            <a:ext cx="6000750" cy="144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What does his mother do at home every    </a:t>
            </a:r>
          </a:p>
          <a:p>
            <a:pPr>
              <a:lnSpc>
                <a:spcPct val="115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evening?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943100" y="2589316"/>
            <a:ext cx="4881033" cy="50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looks through magazines.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593057" y="3146823"/>
            <a:ext cx="5550694" cy="50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When was paper first created?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943100" y="3675461"/>
            <a:ext cx="3320654" cy="9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About 2,000 years ago.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938" y="815275"/>
            <a:ext cx="164390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  <p:bldP spid="74757" grpId="0"/>
      <p:bldP spid="747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WordArt 2"/>
          <p:cNvSpPr>
            <a:spLocks noChangeArrowheads="1" noChangeShapeType="1" noTextEdit="1"/>
          </p:cNvSpPr>
          <p:nvPr/>
        </p:nvSpPr>
        <p:spPr bwMode="auto">
          <a:xfrm>
            <a:off x="1371600" y="763712"/>
            <a:ext cx="6172200" cy="80791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Read the passage and match the main ideas with the paragraphs.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485900" y="1662113"/>
            <a:ext cx="5772150" cy="30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a) The world before printed books</a:t>
            </a:r>
          </a:p>
          <a:p>
            <a:pPr>
              <a:lnSpc>
                <a:spcPct val="120000"/>
              </a:lnSpc>
            </a:pPr>
            <a:r>
              <a:rPr kumimoji="1"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b) The world after the invention of   </a:t>
            </a:r>
          </a:p>
          <a:p>
            <a:pPr>
              <a:lnSpc>
                <a:spcPct val="120000"/>
              </a:lnSpc>
            </a:pPr>
            <a:r>
              <a:rPr kumimoji="1"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printing.</a:t>
            </a:r>
          </a:p>
          <a:p>
            <a:pPr>
              <a:lnSpc>
                <a:spcPct val="120000"/>
              </a:lnSpc>
            </a:pPr>
            <a:r>
              <a:rPr kumimoji="1"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c) Life with paper and printing</a:t>
            </a:r>
          </a:p>
          <a:p>
            <a:pPr>
              <a:lnSpc>
                <a:spcPct val="120000"/>
              </a:lnSpc>
            </a:pPr>
            <a:r>
              <a:rPr kumimoji="1"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d) Technology and books</a:t>
            </a:r>
          </a:p>
          <a:p>
            <a:pPr>
              <a:lnSpc>
                <a:spcPct val="120000"/>
              </a:lnSpc>
            </a:pPr>
            <a:r>
              <a:rPr kumimoji="1"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e) The future of books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7258050" y="1690688"/>
            <a:ext cx="285750" cy="3714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7258050" y="2233613"/>
            <a:ext cx="285750" cy="3429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7258050" y="3127774"/>
            <a:ext cx="285750" cy="36314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7258050" y="3640933"/>
            <a:ext cx="285750" cy="36433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7258050" y="4119563"/>
            <a:ext cx="285750" cy="3429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7258050" y="3090863"/>
            <a:ext cx="3095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7258050" y="1662113"/>
            <a:ext cx="3095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7291387" y="2176463"/>
            <a:ext cx="3095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7258050" y="3605213"/>
            <a:ext cx="3095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7258050" y="4062413"/>
            <a:ext cx="3095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0938" y="815275"/>
            <a:ext cx="164390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2" grpId="0"/>
      <p:bldP spid="114703" grpId="0"/>
      <p:bldP spid="114704" grpId="0"/>
      <p:bldP spid="1147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2"/>
          <p:cNvSpPr>
            <a:spLocks noChangeArrowheads="1" noChangeShapeType="1" noTextEdit="1"/>
          </p:cNvSpPr>
          <p:nvPr/>
        </p:nvSpPr>
        <p:spPr bwMode="auto">
          <a:xfrm>
            <a:off x="1428750" y="693520"/>
            <a:ext cx="6689912" cy="43858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Read the passage again and answer the questions.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532964" y="1329982"/>
            <a:ext cx="6847915" cy="343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 What may become more powerful than printing?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The Internet.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When was printing invented in China?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During the Sui and Tang Dynasties.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 When was the Internet introduced to China?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In the twentieth century.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1600200" y="685801"/>
            <a:ext cx="4057650" cy="43858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Complete the table.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112683" name="Group 43"/>
          <p:cNvGraphicFramePr>
            <a:graphicFrameLocks noGrp="1"/>
          </p:cNvGraphicFramePr>
          <p:nvPr/>
        </p:nvGraphicFramePr>
        <p:xfrm>
          <a:off x="1257300" y="1543050"/>
          <a:ext cx="6629400" cy="2814638"/>
        </p:xfrm>
        <a:graphic>
          <a:graphicData uri="http://schemas.openxmlformats.org/drawingml/2006/table">
            <a:tbl>
              <a:tblPr/>
              <a:tblGrid>
                <a:gridCol w="30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When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What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About 2,000 years ago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paper created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During the Sui and Tang Dynasties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Today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669" name="Rectangle 29"/>
          <p:cNvSpPr>
            <a:spLocks noChangeArrowheads="1"/>
          </p:cNvSpPr>
          <p:nvPr/>
        </p:nvSpPr>
        <p:spPr bwMode="auto">
          <a:xfrm>
            <a:off x="4400550" y="3086100"/>
            <a:ext cx="25669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i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printing invented</a:t>
            </a:r>
          </a:p>
        </p:txBody>
      </p:sp>
      <p:sp>
        <p:nvSpPr>
          <p:cNvPr id="112673" name="Rectangle 33"/>
          <p:cNvSpPr>
            <a:spLocks noChangeArrowheads="1"/>
          </p:cNvSpPr>
          <p:nvPr/>
        </p:nvSpPr>
        <p:spPr bwMode="auto">
          <a:xfrm>
            <a:off x="4286250" y="3867150"/>
            <a:ext cx="3619500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Internet and computer used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9" grpId="0"/>
      <p:bldP spid="1126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1314450" y="1834755"/>
            <a:ext cx="6343650" cy="375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Books were expensive because they were 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made by hand, but (1) _____________ in 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printing made it cheaper and faster to make 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books. A(n) (2) _________ in books resulted, 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and knowledge (3) ________ more quickly 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than ever before. The (4) ___________ of 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Internet has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040327"/>
            <a:ext cx="5600700" cy="85725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developments   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direction   introduction   powerful   replace   spread   trade</a:t>
            </a:r>
          </a:p>
        </p:txBody>
      </p:sp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1314450" y="577933"/>
            <a:ext cx="6115050" cy="37702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Complete the passage with the words in the box.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4514850" y="2325291"/>
            <a:ext cx="208294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developments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3714750" y="3239691"/>
            <a:ext cx="896720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trade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4171951" y="3639741"/>
            <a:ext cx="1095877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spread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4800600" y="4114800"/>
            <a:ext cx="1911805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introduction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/>
      <p:bldP spid="62475" grpId="0"/>
      <p:bldP spid="62484" grpId="0"/>
      <p:bldP spid="62487" grpId="0"/>
      <p:bldP spid="624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93" name="Text Box 33"/>
          <p:cNvSpPr txBox="1">
            <a:spLocks noChangeArrowheads="1"/>
          </p:cNvSpPr>
          <p:nvPr/>
        </p:nvSpPr>
        <p:spPr bwMode="auto">
          <a:xfrm>
            <a:off x="1380067" y="1807633"/>
            <a:ext cx="6803484" cy="295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changed the world in a similar way, and the 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Internet is much more (5) _________. With 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more and more people using the Internet, the 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(6) _________ that traditional printing 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will take in the future is uncertain, and 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computers may (7) _______ books one day.</a:t>
            </a:r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5037668" y="2321983"/>
            <a:ext cx="141609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powerful</a:t>
            </a: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1894417" y="3293533"/>
            <a:ext cx="141006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direction</a:t>
            </a: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4123268" y="4207933"/>
            <a:ext cx="1168012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replace</a:t>
            </a:r>
          </a:p>
        </p:txBody>
      </p:sp>
      <p:sp>
        <p:nvSpPr>
          <p:cNvPr id="117794" name="Rectangle 34"/>
          <p:cNvSpPr>
            <a:spLocks noChangeArrowheads="1"/>
          </p:cNvSpPr>
          <p:nvPr/>
        </p:nvSpPr>
        <p:spPr bwMode="auto">
          <a:xfrm>
            <a:off x="1780117" y="778933"/>
            <a:ext cx="5429250" cy="971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developments   direction   introduction   powerful   replace   spread   trade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8" grpId="0"/>
      <p:bldP spid="117789" grpId="0"/>
      <p:bldP spid="1177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笔记本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44890" y="411957"/>
            <a:ext cx="2350294" cy="19216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504321" y="953774"/>
            <a:ext cx="6176564" cy="6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 you use computers? </a:t>
            </a:r>
            <a:br>
              <a:rPr lang="en-US" altLang="zh-CN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en-US" altLang="zh-CN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often do you use computers?</a:t>
            </a:r>
          </a:p>
        </p:txBody>
      </p:sp>
      <p:pic>
        <p:nvPicPr>
          <p:cNvPr id="118795" name="Picture 11" descr="T01E17~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4320" y="2188369"/>
            <a:ext cx="17811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3490912" y="2409825"/>
            <a:ext cx="4429125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do you get information? Reading books? Or surfing the Internet?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1358504" y="3972060"/>
            <a:ext cx="6561534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600" b="1">
                <a:solidFill>
                  <a:srgbClr val="6600CC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latin typeface="Times New Roman" panose="02020603050405020304" pitchFamily="18" charset="0"/>
              </a:rPr>
              <a:t>Do you think books will be replaced by the Internet?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Now </a:t>
            </a:r>
            <a:r>
              <a:rPr lang="en-US" altLang="zh-CN" sz="2400" dirty="0">
                <a:latin typeface="Times New Roman" panose="02020603050405020304" pitchFamily="18" charset="0"/>
              </a:rPr>
              <a:t>let’s enjoy a video about it.</a:t>
            </a:r>
          </a:p>
        </p:txBody>
      </p:sp>
      <p:pic>
        <p:nvPicPr>
          <p:cNvPr id="118799" name="Picture 15" descr="MC900433812[1]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03745" y="4078092"/>
            <a:ext cx="688181" cy="6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10938" y="815275"/>
            <a:ext cx="164390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in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6" grpId="0"/>
      <p:bldP spid="1187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WordArt 2"/>
          <p:cNvSpPr>
            <a:spLocks noChangeArrowheads="1" noChangeShapeType="1" noTextEdit="1"/>
          </p:cNvSpPr>
          <p:nvPr/>
        </p:nvSpPr>
        <p:spPr bwMode="auto">
          <a:xfrm>
            <a:off x="3725334" y="628651"/>
            <a:ext cx="1868224" cy="43457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Writing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334691" y="1034653"/>
            <a:ext cx="376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fontAlgn="b">
              <a:spcBef>
                <a:spcPct val="50000"/>
              </a:spcBef>
            </a:pPr>
            <a:r>
              <a:rPr lang="en-US" altLang="zh-CN" sz="2700" b="1">
                <a:solidFill>
                  <a:srgbClr val="FF3300"/>
                </a:solidFill>
                <a:ea typeface="华文细黑" panose="02010600040101010101" pitchFamily="2" charset="-122"/>
              </a:rPr>
              <a:t>5</a:t>
            </a:r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579240" y="1103710"/>
            <a:ext cx="675085" cy="342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7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P75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814645" y="1063227"/>
            <a:ext cx="7026804" cy="105413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</a:rPr>
              <a:t>Read the sentences and notice how we give reasons and results.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331119" y="1977629"/>
            <a:ext cx="6506766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Books were only produced one at a tie by hand. </a:t>
            </a: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As a result</a:t>
            </a:r>
            <a:r>
              <a:rPr lang="en-US" altLang="zh-CN" sz="27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there were not many books.</a:t>
            </a:r>
          </a:p>
          <a:p>
            <a:r>
              <a:rPr lang="en-US" altLang="zh-CN" sz="27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Because</a:t>
            </a:r>
            <a:r>
              <a:rPr lang="en-US" altLang="zh-CN" sz="27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there were not many books, few people learnt to read.</a:t>
            </a:r>
          </a:p>
          <a:p>
            <a:r>
              <a:rPr lang="en-US" altLang="zh-CN" sz="27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These machines are smaller and lighter than books, </a:t>
            </a: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7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they are easy to carry. 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2574131" y="2839642"/>
            <a:ext cx="2753916" cy="4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( give result )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4572000" y="3651648"/>
            <a:ext cx="2753916" cy="4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( give reason )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6596990" y="4495800"/>
            <a:ext cx="2753915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( give result 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0938" y="815275"/>
            <a:ext cx="164390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  <p:bldP spid="157703" grpId="0"/>
      <p:bldP spid="157704" grpId="0"/>
      <p:bldP spid="1577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558801" y="600470"/>
            <a:ext cx="7823199" cy="900247"/>
          </a:xfrm>
          <a:prstGeom prst="rect">
            <a:avLst/>
          </a:prstGeom>
          <a:noFill/>
          <a:ln w="9525" algn="ctr">
            <a:solidFill>
              <a:srgbClr val="CC99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Now work in pairs. Ask and answer the questions. Write full sentences with </a:t>
            </a:r>
            <a:r>
              <a:rPr lang="en-US" altLang="zh-CN" sz="27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as a result</a:t>
            </a:r>
            <a:r>
              <a:rPr lang="en-US" altLang="zh-CN" sz="2700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27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because </a:t>
            </a:r>
            <a:r>
              <a:rPr lang="en-US" altLang="zh-CN" sz="2700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or </a:t>
            </a:r>
            <a:r>
              <a:rPr lang="en-US" altLang="zh-CN" sz="27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700" b="1" dirty="0">
                <a:solidFill>
                  <a:srgbClr val="66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389004" y="1579446"/>
            <a:ext cx="8500534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57530" indent="-557530">
              <a:spcBef>
                <a:spcPct val="50000"/>
              </a:spcBef>
              <a:buAutoNum type="arabicPeriod"/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Why is it hard to imagine a world without printing?</a:t>
            </a:r>
          </a:p>
          <a:p>
            <a:pPr marL="557530" indent="-557530">
              <a:spcBef>
                <a:spcPct val="50000"/>
              </a:spcBef>
              <a:buAutoNum type="arabicPeriod"/>
            </a:pPr>
            <a:endParaRPr lang="en-US" altLang="zh-CN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en-US" altLang="zh-CN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What was the result of few books being </a:t>
            </a:r>
            <a:r>
              <a:rPr lang="en-US" altLang="zh-CN" sz="27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oduced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941652" y="2169980"/>
            <a:ext cx="7592748" cy="9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It’s hard to imagine a world without printing </a:t>
            </a: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because</a:t>
            </a:r>
            <a:r>
              <a:rPr lang="en-US" altLang="zh-CN" sz="27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we have so many printed things now.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810155" y="4012667"/>
            <a:ext cx="6506766" cy="89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Few books were produced and, </a:t>
            </a: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as a result</a:t>
            </a:r>
            <a:r>
              <a:rPr lang="en-US" altLang="zh-CN" sz="27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 few people could read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23" grpId="0"/>
      <p:bldP spid="158724" grpId="0"/>
      <p:bldP spid="1587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236921" y="1194899"/>
            <a:ext cx="6669881" cy="246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What happened after the printing technology developed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</a:p>
          <a:p>
            <a:pPr>
              <a:spcBef>
                <a:spcPct val="50000"/>
              </a:spcBef>
            </a:pP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 What will happen to books in the future? Why?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317884" y="2000952"/>
            <a:ext cx="6669881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After printing technology developed, books were cheaper,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more people learnt how to read.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400036" y="3735693"/>
            <a:ext cx="6506766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Books might not be needed in the future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because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the Internet is growing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  <p:bldP spid="159748" grpId="0"/>
      <p:bldP spid="1597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484843" y="725091"/>
            <a:ext cx="376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fontAlgn="b">
              <a:spcBef>
                <a:spcPct val="50000"/>
              </a:spcBef>
            </a:pPr>
            <a:r>
              <a:rPr lang="en-US" altLang="zh-CN" sz="2700" b="1" dirty="0">
                <a:solidFill>
                  <a:srgbClr val="FF3300"/>
                </a:solidFill>
                <a:ea typeface="华文细黑" panose="02010600040101010101" pitchFamily="2" charset="-122"/>
              </a:rPr>
              <a:t>6</a:t>
            </a:r>
          </a:p>
        </p:txBody>
      </p:sp>
      <p:sp>
        <p:nvSpPr>
          <p:cNvPr id="160771" name="Oval 3"/>
          <p:cNvSpPr>
            <a:spLocks noChangeArrowheads="1"/>
          </p:cNvSpPr>
          <p:nvPr/>
        </p:nvSpPr>
        <p:spPr bwMode="auto">
          <a:xfrm>
            <a:off x="997878" y="974991"/>
            <a:ext cx="675085" cy="342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7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P75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861081" y="986814"/>
            <a:ext cx="6955102" cy="43858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>
                <a:latin typeface="Times New Roman" panose="02020603050405020304" pitchFamily="18" charset="0"/>
              </a:rPr>
              <a:t>Write full sentences with the notes in Activity 3.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547814" y="1706801"/>
            <a:ext cx="6156722" cy="361637"/>
          </a:xfrm>
          <a:prstGeom prst="rect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About 2,000 years ago, paper </a:t>
            </a:r>
            <a:r>
              <a:rPr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was first created</a:t>
            </a:r>
            <a:r>
              <a:rPr lang="en-US" altLang="zh-CN" sz="2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547814" y="2359820"/>
            <a:ext cx="6156722" cy="654025"/>
          </a:xfrm>
          <a:prstGeom prst="rect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Printing </a:t>
            </a:r>
            <a:r>
              <a:rPr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was invented</a:t>
            </a:r>
            <a:r>
              <a:rPr lang="en-US" altLang="zh-CN" sz="2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during the Sui and Tang 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Danasties</a:t>
            </a:r>
            <a:r>
              <a:rPr lang="en-US" altLang="zh-CN" sz="2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1547814" y="3327797"/>
            <a:ext cx="6156722" cy="946413"/>
          </a:xfrm>
          <a:prstGeom prst="rect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Today, the Internet is growing very fast. Computers and the Internet </a:t>
            </a:r>
            <a:r>
              <a:rPr lang="en-US" altLang="zh-CN" sz="2000" b="1" i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are used</a:t>
            </a:r>
            <a:r>
              <a:rPr lang="en-US" altLang="zh-CN" sz="2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in classrooms now, and newspapers and magazines are read online.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  <p:bldP spid="160774" grpId="0" animBg="1"/>
      <p:bldP spid="1607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159074" y="600737"/>
            <a:ext cx="376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fontAlgn="b">
              <a:spcBef>
                <a:spcPct val="50000"/>
              </a:spcBef>
            </a:pPr>
            <a:r>
              <a:rPr lang="en-US" altLang="zh-CN" sz="2700" b="1">
                <a:solidFill>
                  <a:srgbClr val="FF3300"/>
                </a:solidFill>
                <a:ea typeface="华文细黑" panose="02010600040101010101" pitchFamily="2" charset="-122"/>
              </a:rPr>
              <a:t>7</a:t>
            </a:r>
          </a:p>
        </p:txBody>
      </p:sp>
      <p:sp>
        <p:nvSpPr>
          <p:cNvPr id="161795" name="Oval 3"/>
          <p:cNvSpPr>
            <a:spLocks noChangeArrowheads="1"/>
          </p:cNvSpPr>
          <p:nvPr/>
        </p:nvSpPr>
        <p:spPr bwMode="auto">
          <a:xfrm>
            <a:off x="672108" y="1088564"/>
            <a:ext cx="675085" cy="3429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en-US" altLang="zh-CN" sz="2700" b="1" dirty="0">
                <a:solidFill>
                  <a:srgbClr val="66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P75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535311" y="551591"/>
            <a:ext cx="6692636" cy="136191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dirty="0">
                <a:latin typeface="Times New Roman" panose="02020603050405020304" pitchFamily="18" charset="0"/>
              </a:rPr>
              <a:t>Write a passage about traditional printing and its future. Use the sentences you have written in Activity 5 and 6 to help you.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643467" y="1978290"/>
            <a:ext cx="7453313" cy="2977739"/>
          </a:xfrm>
          <a:prstGeom prst="rect">
            <a:avLst/>
          </a:prstGeom>
          <a:noFill/>
          <a:ln w="9525" algn="ctr">
            <a:solidFill>
              <a:srgbClr val="00CC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It’s hard to imagine a world without printing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because 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we have so many printed things now, for example, menus, comics and schoolbooks. Paper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was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first 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created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about 2,000 years ago, but books 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weren’t printed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at that time. They 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were written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by hand,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few books 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were produced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and,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as a result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few people could 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770467" y="806320"/>
            <a:ext cx="7268237" cy="3393236"/>
          </a:xfrm>
          <a:prstGeom prst="rect">
            <a:avLst/>
          </a:prstGeom>
          <a:noFill/>
          <a:ln w="9525" algn="ctr">
            <a:solidFill>
              <a:srgbClr val="00CC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Printing 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was invented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during the Sui and Tang Dynasties. After printing developed, books became cheaper,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more people learnt how to read. Today, the Internet is growing very fast. A much larger amount of information can 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 stored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in more varied forms on the Internet than in books.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As a result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in the future, the Internet will probably be more important than printing.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820270" y="1023937"/>
            <a:ext cx="7718515" cy="270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Every evening, my mother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looks through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magazines at home.</a:t>
            </a:r>
          </a:p>
          <a:p>
            <a:pPr algn="ctr">
              <a:lnSpc>
                <a:spcPct val="11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look through    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快速阅读，浏览</a:t>
            </a:r>
          </a:p>
          <a:p>
            <a:pPr>
              <a:lnSpc>
                <a:spcPct val="11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I haven’t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looked through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the books yet.</a:t>
            </a: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我还没浏览这本书。</a:t>
            </a:r>
          </a:p>
          <a:p>
            <a:pPr>
              <a:lnSpc>
                <a:spcPct val="110000"/>
              </a:lnSpc>
            </a:pPr>
            <a:endParaRPr lang="en-US" altLang="zh-CN" sz="26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768" y="655545"/>
            <a:ext cx="265901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0271" y="3062569"/>
            <a:ext cx="8165726" cy="2605367"/>
          </a:xfrm>
        </p:spPr>
        <p:txBody>
          <a:bodyPr lIns="68580" tIns="34290" rIns="68580" bIns="3429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marL="870585" indent="-87058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6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kern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result</a:t>
            </a:r>
            <a:r>
              <a:rPr lang="en-US" altLang="zh-CN" sz="2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were not many book.</a:t>
            </a:r>
          </a:p>
          <a:p>
            <a:pPr marL="870585" indent="-87058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as </a:t>
            </a:r>
            <a:r>
              <a:rPr lang="en-US" altLang="zh-CN" sz="2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result   </a:t>
            </a:r>
            <a:r>
              <a:rPr lang="zh-CN" altLang="en-US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结果</a:t>
            </a:r>
          </a:p>
          <a:p>
            <a:pPr marL="870585" indent="-87058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zh-CN" sz="2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</a:t>
            </a:r>
            <a:r>
              <a:rPr lang="en-US" altLang="zh-CN" sz="2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got the cheapest TV set yesterday. </a:t>
            </a:r>
          </a:p>
          <a:p>
            <a:pPr marL="870585" indent="-87058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600" b="1" kern="0" dirty="0"/>
              <a:t>  </a:t>
            </a:r>
            <a:r>
              <a:rPr lang="zh-CN" altLang="en-US" sz="2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结果，他们昨天买到了最便宜的电视。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371600" y="510116"/>
            <a:ext cx="7366000" cy="451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Books were only produced one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at a  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time by hand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at a time    </a:t>
            </a:r>
            <a:r>
              <a:rPr lang="zh-C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每次，一次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Please come in one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at a time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not all 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together.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每次进来一个，不要一起进来。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by hand   </a:t>
            </a:r>
            <a:r>
              <a:rPr lang="zh-C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用手（做）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All these toys are made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by hand</a:t>
            </a: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</a:t>
            </a:r>
            <a:r>
              <a:rPr lang="zh-CN" altLang="en-US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所有这些玩具都是手工的。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257300" y="457200"/>
            <a:ext cx="6572250" cy="421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tabLst>
                <a:tab pos="1162050" algn="l"/>
                <a:tab pos="144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tabLst>
                <a:tab pos="1162050" algn="l"/>
                <a:tab pos="144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tabLst>
                <a:tab pos="1162050" algn="l"/>
                <a:tab pos="144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tabLst>
                <a:tab pos="1162050" algn="l"/>
                <a:tab pos="144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tabLst>
                <a:tab pos="1162050" algn="l"/>
                <a:tab pos="144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144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144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144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144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 Later,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developments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in printing made it  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possible to produce books more quickly and </a:t>
            </a:r>
            <a:r>
              <a:rPr lang="en-US" altLang="zh-CN" sz="26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cheaply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</a:p>
          <a:p>
            <a:pPr algn="ctr">
              <a:lnSpc>
                <a:spcPct val="115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development   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发展，进步</a:t>
            </a:r>
            <a:endParaRPr lang="en-US" altLang="zh-CN" sz="26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>
              <a:lnSpc>
                <a:spcPct val="115000"/>
              </a:lnSpc>
            </a:pP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develop </a:t>
            </a:r>
            <a:r>
              <a:rPr lang="en-US" altLang="zh-CN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v. 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发展，进步</a:t>
            </a:r>
          </a:p>
          <a:p>
            <a:pPr>
              <a:lnSpc>
                <a:spcPct val="115000"/>
              </a:lnSpc>
            </a:pPr>
            <a:r>
              <a:rPr lang="zh-CN" altLang="en-US" sz="26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With the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development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of our country, 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our life will become better and better.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随着我们国家的发展，我们的生活也</a:t>
            </a:r>
            <a:r>
              <a:rPr lang="zh-CN" altLang="en-US" sz="26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会越</a:t>
            </a:r>
            <a:r>
              <a:rPr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来越好。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214966" y="696383"/>
            <a:ext cx="6629400" cy="44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5. A much larger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amount</a:t>
            </a: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of information can  </a:t>
            </a:r>
          </a:p>
          <a:p>
            <a:pPr>
              <a:lnSpc>
                <a:spcPct val="110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be stored in more </a:t>
            </a:r>
            <a:r>
              <a:rPr kumimoji="1" lang="en-US" altLang="zh-CN" sz="2600" b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varied</a:t>
            </a: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forms on the </a:t>
            </a:r>
          </a:p>
          <a:p>
            <a:pPr>
              <a:lnSpc>
                <a:spcPct val="110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Internet than in books.</a:t>
            </a:r>
          </a:p>
          <a:p>
            <a:pPr algn="ctr">
              <a:lnSpc>
                <a:spcPct val="110000"/>
              </a:lnSpc>
            </a:pP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amount   </a:t>
            </a:r>
            <a:r>
              <a:rPr kumimoji="1"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kumimoji="1"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量，数量</a:t>
            </a:r>
          </a:p>
          <a:p>
            <a:pPr algn="ctr">
              <a:lnSpc>
                <a:spcPct val="110000"/>
              </a:lnSpc>
            </a:pPr>
            <a:r>
              <a:rPr kumimoji="1"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large amount of   </a:t>
            </a:r>
            <a:r>
              <a:rPr kumimoji="1"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大量的</a:t>
            </a:r>
          </a:p>
          <a:p>
            <a:pPr>
              <a:lnSpc>
                <a:spcPct val="110000"/>
              </a:lnSpc>
            </a:pPr>
            <a:r>
              <a:rPr kumimoji="1"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kumimoji="1" lang="en-US" altLang="zh-CN" sz="2600" b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varied </a:t>
            </a:r>
            <a:r>
              <a:rPr kumimoji="1" lang="en-US" altLang="zh-CN" sz="2600" b="1" i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adj.</a:t>
            </a:r>
            <a:r>
              <a:rPr kumimoji="1" lang="en-US" altLang="zh-CN" sz="2600" b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kumimoji="1" lang="zh-CN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各种各样的，等于</a:t>
            </a:r>
            <a:r>
              <a:rPr kumimoji="1" lang="en-US" altLang="zh-CN" sz="2600" b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all kinds of</a:t>
            </a:r>
            <a:r>
              <a:rPr kumimoji="1" lang="zh-CN" altLang="en-US" sz="2600" b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10000"/>
              </a:lnSpc>
            </a:pPr>
            <a:r>
              <a:rPr kumimoji="1"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There are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large amount of </a:t>
            </a:r>
            <a:r>
              <a:rPr kumimoji="1" lang="en-US" altLang="zh-CN" sz="2600" b="1" dirty="0">
                <a:solidFill>
                  <a:srgbClr val="008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varied</a:t>
            </a: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10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dresses and I don’t know what to buy.</a:t>
            </a:r>
          </a:p>
          <a:p>
            <a:pPr>
              <a:lnSpc>
                <a:spcPct val="110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</a:t>
            </a:r>
            <a:r>
              <a:rPr kumimoji="1"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这里有许多各式各样的裙子，我不知道</a:t>
            </a:r>
          </a:p>
          <a:p>
            <a:pPr>
              <a:lnSpc>
                <a:spcPct val="110000"/>
              </a:lnSpc>
            </a:pPr>
            <a:r>
              <a:rPr kumimoji="1"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该买哪个。</a:t>
            </a:r>
            <a:endParaRPr lang="zh-CN" altLang="en-US" sz="26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8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8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8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/>
          <p:nvPr/>
        </p:nvGrpSpPr>
        <p:grpSpPr bwMode="auto">
          <a:xfrm>
            <a:off x="2670043" y="769144"/>
            <a:ext cx="3618309" cy="648891"/>
            <a:chOff x="1247" y="346"/>
            <a:chExt cx="3039" cy="545"/>
          </a:xfrm>
        </p:grpSpPr>
        <p:grpSp>
          <p:nvGrpSpPr>
            <p:cNvPr id="149507" name="Group 3"/>
            <p:cNvGrpSpPr/>
            <p:nvPr/>
          </p:nvGrpSpPr>
          <p:grpSpPr bwMode="auto">
            <a:xfrm>
              <a:off x="1247" y="346"/>
              <a:ext cx="3039" cy="545"/>
              <a:chOff x="1973" y="391"/>
              <a:chExt cx="2767" cy="709"/>
            </a:xfrm>
          </p:grpSpPr>
          <p:sp>
            <p:nvSpPr>
              <p:cNvPr id="14950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391"/>
                <a:ext cx="2767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09" name="Freeform 5"/>
              <p:cNvSpPr/>
              <p:nvPr/>
            </p:nvSpPr>
            <p:spPr bwMode="auto">
              <a:xfrm>
                <a:off x="2154" y="482"/>
                <a:ext cx="2434" cy="530"/>
              </a:xfrm>
              <a:custGeom>
                <a:avLst/>
                <a:gdLst>
                  <a:gd name="T0" fmla="*/ 2104 w 2434"/>
                  <a:gd name="T1" fmla="*/ 0 h 530"/>
                  <a:gd name="T2" fmla="*/ 2168 w 2434"/>
                  <a:gd name="T3" fmla="*/ 3 h 530"/>
                  <a:gd name="T4" fmla="*/ 2232 w 2434"/>
                  <a:gd name="T5" fmla="*/ 14 h 530"/>
                  <a:gd name="T6" fmla="*/ 2287 w 2434"/>
                  <a:gd name="T7" fmla="*/ 29 h 530"/>
                  <a:gd name="T8" fmla="*/ 2338 w 2434"/>
                  <a:gd name="T9" fmla="*/ 52 h 530"/>
                  <a:gd name="T10" fmla="*/ 2376 w 2434"/>
                  <a:gd name="T11" fmla="*/ 78 h 530"/>
                  <a:gd name="T12" fmla="*/ 2408 w 2434"/>
                  <a:gd name="T13" fmla="*/ 106 h 530"/>
                  <a:gd name="T14" fmla="*/ 2427 w 2434"/>
                  <a:gd name="T15" fmla="*/ 140 h 530"/>
                  <a:gd name="T16" fmla="*/ 2434 w 2434"/>
                  <a:gd name="T17" fmla="*/ 175 h 530"/>
                  <a:gd name="T18" fmla="*/ 2431 w 2434"/>
                  <a:gd name="T19" fmla="*/ 372 h 530"/>
                  <a:gd name="T20" fmla="*/ 2418 w 2434"/>
                  <a:gd name="T21" fmla="*/ 407 h 530"/>
                  <a:gd name="T22" fmla="*/ 2392 w 2434"/>
                  <a:gd name="T23" fmla="*/ 437 h 530"/>
                  <a:gd name="T24" fmla="*/ 2357 w 2434"/>
                  <a:gd name="T25" fmla="*/ 466 h 530"/>
                  <a:gd name="T26" fmla="*/ 2312 w 2434"/>
                  <a:gd name="T27" fmla="*/ 491 h 530"/>
                  <a:gd name="T28" fmla="*/ 2261 w 2434"/>
                  <a:gd name="T29" fmla="*/ 509 h 530"/>
                  <a:gd name="T30" fmla="*/ 2200 w 2434"/>
                  <a:gd name="T31" fmla="*/ 522 h 530"/>
                  <a:gd name="T32" fmla="*/ 2136 w 2434"/>
                  <a:gd name="T33" fmla="*/ 530 h 530"/>
                  <a:gd name="T34" fmla="*/ 330 w 2434"/>
                  <a:gd name="T35" fmla="*/ 530 h 530"/>
                  <a:gd name="T36" fmla="*/ 263 w 2434"/>
                  <a:gd name="T37" fmla="*/ 527 h 530"/>
                  <a:gd name="T38" fmla="*/ 202 w 2434"/>
                  <a:gd name="T39" fmla="*/ 516 h 530"/>
                  <a:gd name="T40" fmla="*/ 144 w 2434"/>
                  <a:gd name="T41" fmla="*/ 500 h 530"/>
                  <a:gd name="T42" fmla="*/ 96 w 2434"/>
                  <a:gd name="T43" fmla="*/ 478 h 530"/>
                  <a:gd name="T44" fmla="*/ 58 w 2434"/>
                  <a:gd name="T45" fmla="*/ 453 h 530"/>
                  <a:gd name="T46" fmla="*/ 26 w 2434"/>
                  <a:gd name="T47" fmla="*/ 422 h 530"/>
                  <a:gd name="T48" fmla="*/ 6 w 2434"/>
                  <a:gd name="T49" fmla="*/ 390 h 530"/>
                  <a:gd name="T50" fmla="*/ 0 w 2434"/>
                  <a:gd name="T51" fmla="*/ 354 h 530"/>
                  <a:gd name="T52" fmla="*/ 0 w 2434"/>
                  <a:gd name="T53" fmla="*/ 158 h 530"/>
                  <a:gd name="T54" fmla="*/ 16 w 2434"/>
                  <a:gd name="T55" fmla="*/ 123 h 530"/>
                  <a:gd name="T56" fmla="*/ 38 w 2434"/>
                  <a:gd name="T57" fmla="*/ 91 h 530"/>
                  <a:gd name="T58" fmla="*/ 74 w 2434"/>
                  <a:gd name="T59" fmla="*/ 64 h 530"/>
                  <a:gd name="T60" fmla="*/ 118 w 2434"/>
                  <a:gd name="T61" fmla="*/ 40 h 530"/>
                  <a:gd name="T62" fmla="*/ 173 w 2434"/>
                  <a:gd name="T63" fmla="*/ 21 h 530"/>
                  <a:gd name="T64" fmla="*/ 231 w 2434"/>
                  <a:gd name="T65" fmla="*/ 8 h 530"/>
                  <a:gd name="T66" fmla="*/ 295 w 2434"/>
                  <a:gd name="T67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10" name="Freeform 6"/>
              <p:cNvSpPr/>
              <p:nvPr/>
            </p:nvSpPr>
            <p:spPr bwMode="auto">
              <a:xfrm>
                <a:off x="3171" y="449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3 w 16"/>
                  <a:gd name="T3" fmla="*/ 4 h 4"/>
                  <a:gd name="T4" fmla="*/ 6 w 16"/>
                  <a:gd name="T5" fmla="*/ 3 h 4"/>
                  <a:gd name="T6" fmla="*/ 16 w 16"/>
                  <a:gd name="T7" fmla="*/ 0 h 4"/>
                  <a:gd name="T8" fmla="*/ 16 w 16"/>
                  <a:gd name="T9" fmla="*/ 0 h 4"/>
                  <a:gd name="T10" fmla="*/ 0 w 1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11" name="Freeform 7"/>
              <p:cNvSpPr/>
              <p:nvPr/>
            </p:nvSpPr>
            <p:spPr bwMode="auto">
              <a:xfrm>
                <a:off x="3523" y="447"/>
                <a:ext cx="16" cy="5"/>
              </a:xfrm>
              <a:custGeom>
                <a:avLst/>
                <a:gdLst>
                  <a:gd name="T0" fmla="*/ 16 w 16"/>
                  <a:gd name="T1" fmla="*/ 5 h 5"/>
                  <a:gd name="T2" fmla="*/ 13 w 16"/>
                  <a:gd name="T3" fmla="*/ 5 h 5"/>
                  <a:gd name="T4" fmla="*/ 10 w 16"/>
                  <a:gd name="T5" fmla="*/ 3 h 5"/>
                  <a:gd name="T6" fmla="*/ 0 w 16"/>
                  <a:gd name="T7" fmla="*/ 0 h 5"/>
                  <a:gd name="T8" fmla="*/ 0 w 16"/>
                  <a:gd name="T9" fmla="*/ 0 h 5"/>
                  <a:gd name="T10" fmla="*/ 16 w 1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12" name="Freeform 8"/>
              <p:cNvSpPr/>
              <p:nvPr/>
            </p:nvSpPr>
            <p:spPr bwMode="auto">
              <a:xfrm>
                <a:off x="3148" y="393"/>
                <a:ext cx="212" cy="194"/>
              </a:xfrm>
              <a:custGeom>
                <a:avLst/>
                <a:gdLst>
                  <a:gd name="T0" fmla="*/ 167 w 212"/>
                  <a:gd name="T1" fmla="*/ 22 h 194"/>
                  <a:gd name="T2" fmla="*/ 164 w 212"/>
                  <a:gd name="T3" fmla="*/ 24 h 194"/>
                  <a:gd name="T4" fmla="*/ 141 w 212"/>
                  <a:gd name="T5" fmla="*/ 19 h 194"/>
                  <a:gd name="T6" fmla="*/ 116 w 212"/>
                  <a:gd name="T7" fmla="*/ 13 h 194"/>
                  <a:gd name="T8" fmla="*/ 100 w 212"/>
                  <a:gd name="T9" fmla="*/ 13 h 194"/>
                  <a:gd name="T10" fmla="*/ 96 w 212"/>
                  <a:gd name="T11" fmla="*/ 19 h 194"/>
                  <a:gd name="T12" fmla="*/ 93 w 212"/>
                  <a:gd name="T13" fmla="*/ 19 h 194"/>
                  <a:gd name="T14" fmla="*/ 93 w 212"/>
                  <a:gd name="T15" fmla="*/ 21 h 194"/>
                  <a:gd name="T16" fmla="*/ 90 w 212"/>
                  <a:gd name="T17" fmla="*/ 30 h 194"/>
                  <a:gd name="T18" fmla="*/ 90 w 212"/>
                  <a:gd name="T19" fmla="*/ 31 h 194"/>
                  <a:gd name="T20" fmla="*/ 90 w 212"/>
                  <a:gd name="T21" fmla="*/ 34 h 194"/>
                  <a:gd name="T22" fmla="*/ 90 w 212"/>
                  <a:gd name="T23" fmla="*/ 39 h 194"/>
                  <a:gd name="T24" fmla="*/ 90 w 212"/>
                  <a:gd name="T25" fmla="*/ 45 h 194"/>
                  <a:gd name="T26" fmla="*/ 77 w 212"/>
                  <a:gd name="T27" fmla="*/ 45 h 194"/>
                  <a:gd name="T28" fmla="*/ 71 w 212"/>
                  <a:gd name="T29" fmla="*/ 48 h 194"/>
                  <a:gd name="T30" fmla="*/ 64 w 212"/>
                  <a:gd name="T31" fmla="*/ 48 h 194"/>
                  <a:gd name="T32" fmla="*/ 48 w 212"/>
                  <a:gd name="T33" fmla="*/ 53 h 194"/>
                  <a:gd name="T34" fmla="*/ 20 w 212"/>
                  <a:gd name="T35" fmla="*/ 60 h 194"/>
                  <a:gd name="T36" fmla="*/ 16 w 212"/>
                  <a:gd name="T37" fmla="*/ 62 h 194"/>
                  <a:gd name="T38" fmla="*/ 0 w 212"/>
                  <a:gd name="T39" fmla="*/ 69 h 194"/>
                  <a:gd name="T40" fmla="*/ 4 w 212"/>
                  <a:gd name="T41" fmla="*/ 71 h 194"/>
                  <a:gd name="T42" fmla="*/ 32 w 212"/>
                  <a:gd name="T43" fmla="*/ 65 h 194"/>
                  <a:gd name="T44" fmla="*/ 74 w 212"/>
                  <a:gd name="T45" fmla="*/ 62 h 194"/>
                  <a:gd name="T46" fmla="*/ 103 w 212"/>
                  <a:gd name="T47" fmla="*/ 63 h 194"/>
                  <a:gd name="T48" fmla="*/ 132 w 212"/>
                  <a:gd name="T49" fmla="*/ 68 h 194"/>
                  <a:gd name="T50" fmla="*/ 157 w 212"/>
                  <a:gd name="T51" fmla="*/ 74 h 194"/>
                  <a:gd name="T52" fmla="*/ 180 w 212"/>
                  <a:gd name="T53" fmla="*/ 85 h 194"/>
                  <a:gd name="T54" fmla="*/ 144 w 212"/>
                  <a:gd name="T55" fmla="*/ 86 h 194"/>
                  <a:gd name="T56" fmla="*/ 116 w 212"/>
                  <a:gd name="T57" fmla="*/ 92 h 194"/>
                  <a:gd name="T58" fmla="*/ 116 w 212"/>
                  <a:gd name="T59" fmla="*/ 94 h 194"/>
                  <a:gd name="T60" fmla="*/ 119 w 212"/>
                  <a:gd name="T61" fmla="*/ 94 h 194"/>
                  <a:gd name="T62" fmla="*/ 122 w 212"/>
                  <a:gd name="T63" fmla="*/ 94 h 194"/>
                  <a:gd name="T64" fmla="*/ 141 w 212"/>
                  <a:gd name="T65" fmla="*/ 101 h 194"/>
                  <a:gd name="T66" fmla="*/ 151 w 212"/>
                  <a:gd name="T67" fmla="*/ 106 h 194"/>
                  <a:gd name="T68" fmla="*/ 176 w 212"/>
                  <a:gd name="T69" fmla="*/ 127 h 194"/>
                  <a:gd name="T70" fmla="*/ 176 w 212"/>
                  <a:gd name="T71" fmla="*/ 147 h 194"/>
                  <a:gd name="T72" fmla="*/ 164 w 212"/>
                  <a:gd name="T73" fmla="*/ 160 h 194"/>
                  <a:gd name="T74" fmla="*/ 138 w 212"/>
                  <a:gd name="T75" fmla="*/ 174 h 194"/>
                  <a:gd name="T76" fmla="*/ 141 w 212"/>
                  <a:gd name="T77" fmla="*/ 177 h 194"/>
                  <a:gd name="T78" fmla="*/ 148 w 212"/>
                  <a:gd name="T79" fmla="*/ 176 h 194"/>
                  <a:gd name="T80" fmla="*/ 167 w 212"/>
                  <a:gd name="T81" fmla="*/ 176 h 194"/>
                  <a:gd name="T82" fmla="*/ 189 w 212"/>
                  <a:gd name="T83" fmla="*/ 182 h 194"/>
                  <a:gd name="T84" fmla="*/ 199 w 212"/>
                  <a:gd name="T85" fmla="*/ 188 h 194"/>
                  <a:gd name="T86" fmla="*/ 199 w 212"/>
                  <a:gd name="T87" fmla="*/ 189 h 194"/>
                  <a:gd name="T88" fmla="*/ 205 w 212"/>
                  <a:gd name="T89" fmla="*/ 192 h 194"/>
                  <a:gd name="T90" fmla="*/ 205 w 212"/>
                  <a:gd name="T91" fmla="*/ 194 h 194"/>
                  <a:gd name="T92" fmla="*/ 209 w 212"/>
                  <a:gd name="T93" fmla="*/ 194 h 194"/>
                  <a:gd name="T94" fmla="*/ 209 w 212"/>
                  <a:gd name="T95" fmla="*/ 194 h 194"/>
                  <a:gd name="T96" fmla="*/ 209 w 212"/>
                  <a:gd name="T97" fmla="*/ 192 h 194"/>
                  <a:gd name="T98" fmla="*/ 209 w 212"/>
                  <a:gd name="T99" fmla="*/ 192 h 194"/>
                  <a:gd name="T100" fmla="*/ 212 w 212"/>
                  <a:gd name="T101" fmla="*/ 191 h 194"/>
                  <a:gd name="T102" fmla="*/ 209 w 212"/>
                  <a:gd name="T103" fmla="*/ 101 h 194"/>
                  <a:gd name="T104" fmla="*/ 192 w 212"/>
                  <a:gd name="T105" fmla="*/ 0 h 194"/>
                  <a:gd name="T106" fmla="*/ 189 w 212"/>
                  <a:gd name="T107" fmla="*/ 1 h 194"/>
                  <a:gd name="T108" fmla="*/ 189 w 212"/>
                  <a:gd name="T109" fmla="*/ 0 h 194"/>
                  <a:gd name="T110" fmla="*/ 189 w 212"/>
                  <a:gd name="T111" fmla="*/ 0 h 194"/>
                  <a:gd name="T112" fmla="*/ 167 w 212"/>
                  <a:gd name="T113" fmla="*/ 2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13" name="Freeform 9"/>
              <p:cNvSpPr/>
              <p:nvPr/>
            </p:nvSpPr>
            <p:spPr bwMode="auto">
              <a:xfrm>
                <a:off x="3353" y="391"/>
                <a:ext cx="208" cy="194"/>
              </a:xfrm>
              <a:custGeom>
                <a:avLst/>
                <a:gdLst>
                  <a:gd name="T0" fmla="*/ 42 w 208"/>
                  <a:gd name="T1" fmla="*/ 23 h 194"/>
                  <a:gd name="T2" fmla="*/ 42 w 208"/>
                  <a:gd name="T3" fmla="*/ 24 h 194"/>
                  <a:gd name="T4" fmla="*/ 64 w 208"/>
                  <a:gd name="T5" fmla="*/ 20 h 194"/>
                  <a:gd name="T6" fmla="*/ 90 w 208"/>
                  <a:gd name="T7" fmla="*/ 14 h 194"/>
                  <a:gd name="T8" fmla="*/ 109 w 208"/>
                  <a:gd name="T9" fmla="*/ 14 h 194"/>
                  <a:gd name="T10" fmla="*/ 112 w 208"/>
                  <a:gd name="T11" fmla="*/ 20 h 194"/>
                  <a:gd name="T12" fmla="*/ 116 w 208"/>
                  <a:gd name="T13" fmla="*/ 20 h 194"/>
                  <a:gd name="T14" fmla="*/ 116 w 208"/>
                  <a:gd name="T15" fmla="*/ 21 h 194"/>
                  <a:gd name="T16" fmla="*/ 116 w 208"/>
                  <a:gd name="T17" fmla="*/ 30 h 194"/>
                  <a:gd name="T18" fmla="*/ 116 w 208"/>
                  <a:gd name="T19" fmla="*/ 32 h 194"/>
                  <a:gd name="T20" fmla="*/ 116 w 208"/>
                  <a:gd name="T21" fmla="*/ 36 h 194"/>
                  <a:gd name="T22" fmla="*/ 116 w 208"/>
                  <a:gd name="T23" fmla="*/ 39 h 194"/>
                  <a:gd name="T24" fmla="*/ 119 w 208"/>
                  <a:gd name="T25" fmla="*/ 46 h 194"/>
                  <a:gd name="T26" fmla="*/ 128 w 208"/>
                  <a:gd name="T27" fmla="*/ 46 h 194"/>
                  <a:gd name="T28" fmla="*/ 138 w 208"/>
                  <a:gd name="T29" fmla="*/ 49 h 194"/>
                  <a:gd name="T30" fmla="*/ 144 w 208"/>
                  <a:gd name="T31" fmla="*/ 49 h 194"/>
                  <a:gd name="T32" fmla="*/ 160 w 208"/>
                  <a:gd name="T33" fmla="*/ 53 h 194"/>
                  <a:gd name="T34" fmla="*/ 186 w 208"/>
                  <a:gd name="T35" fmla="*/ 61 h 194"/>
                  <a:gd name="T36" fmla="*/ 192 w 208"/>
                  <a:gd name="T37" fmla="*/ 62 h 194"/>
                  <a:gd name="T38" fmla="*/ 208 w 208"/>
                  <a:gd name="T39" fmla="*/ 70 h 194"/>
                  <a:gd name="T40" fmla="*/ 205 w 208"/>
                  <a:gd name="T41" fmla="*/ 71 h 194"/>
                  <a:gd name="T42" fmla="*/ 173 w 208"/>
                  <a:gd name="T43" fmla="*/ 65 h 194"/>
                  <a:gd name="T44" fmla="*/ 135 w 208"/>
                  <a:gd name="T45" fmla="*/ 64 h 194"/>
                  <a:gd name="T46" fmla="*/ 106 w 208"/>
                  <a:gd name="T47" fmla="*/ 64 h 194"/>
                  <a:gd name="T48" fmla="*/ 77 w 208"/>
                  <a:gd name="T49" fmla="*/ 68 h 194"/>
                  <a:gd name="T50" fmla="*/ 48 w 208"/>
                  <a:gd name="T51" fmla="*/ 74 h 194"/>
                  <a:gd name="T52" fmla="*/ 29 w 208"/>
                  <a:gd name="T53" fmla="*/ 87 h 194"/>
                  <a:gd name="T54" fmla="*/ 64 w 208"/>
                  <a:gd name="T55" fmla="*/ 88 h 194"/>
                  <a:gd name="T56" fmla="*/ 93 w 208"/>
                  <a:gd name="T57" fmla="*/ 93 h 194"/>
                  <a:gd name="T58" fmla="*/ 93 w 208"/>
                  <a:gd name="T59" fmla="*/ 94 h 194"/>
                  <a:gd name="T60" fmla="*/ 90 w 208"/>
                  <a:gd name="T61" fmla="*/ 96 h 194"/>
                  <a:gd name="T62" fmla="*/ 87 w 208"/>
                  <a:gd name="T63" fmla="*/ 96 h 194"/>
                  <a:gd name="T64" fmla="*/ 68 w 208"/>
                  <a:gd name="T65" fmla="*/ 102 h 194"/>
                  <a:gd name="T66" fmla="*/ 58 w 208"/>
                  <a:gd name="T67" fmla="*/ 106 h 194"/>
                  <a:gd name="T68" fmla="*/ 36 w 208"/>
                  <a:gd name="T69" fmla="*/ 128 h 194"/>
                  <a:gd name="T70" fmla="*/ 32 w 208"/>
                  <a:gd name="T71" fmla="*/ 149 h 194"/>
                  <a:gd name="T72" fmla="*/ 45 w 208"/>
                  <a:gd name="T73" fmla="*/ 161 h 194"/>
                  <a:gd name="T74" fmla="*/ 71 w 208"/>
                  <a:gd name="T75" fmla="*/ 175 h 194"/>
                  <a:gd name="T76" fmla="*/ 71 w 208"/>
                  <a:gd name="T77" fmla="*/ 178 h 194"/>
                  <a:gd name="T78" fmla="*/ 61 w 208"/>
                  <a:gd name="T79" fmla="*/ 176 h 194"/>
                  <a:gd name="T80" fmla="*/ 42 w 208"/>
                  <a:gd name="T81" fmla="*/ 178 h 194"/>
                  <a:gd name="T82" fmla="*/ 20 w 208"/>
                  <a:gd name="T83" fmla="*/ 184 h 194"/>
                  <a:gd name="T84" fmla="*/ 13 w 208"/>
                  <a:gd name="T85" fmla="*/ 188 h 194"/>
                  <a:gd name="T86" fmla="*/ 13 w 208"/>
                  <a:gd name="T87" fmla="*/ 191 h 194"/>
                  <a:gd name="T88" fmla="*/ 7 w 208"/>
                  <a:gd name="T89" fmla="*/ 193 h 194"/>
                  <a:gd name="T90" fmla="*/ 7 w 208"/>
                  <a:gd name="T91" fmla="*/ 194 h 194"/>
                  <a:gd name="T92" fmla="*/ 4 w 208"/>
                  <a:gd name="T93" fmla="*/ 194 h 194"/>
                  <a:gd name="T94" fmla="*/ 0 w 208"/>
                  <a:gd name="T95" fmla="*/ 194 h 194"/>
                  <a:gd name="T96" fmla="*/ 0 w 208"/>
                  <a:gd name="T97" fmla="*/ 193 h 194"/>
                  <a:gd name="T98" fmla="*/ 0 w 208"/>
                  <a:gd name="T99" fmla="*/ 193 h 194"/>
                  <a:gd name="T100" fmla="*/ 0 w 208"/>
                  <a:gd name="T101" fmla="*/ 193 h 194"/>
                  <a:gd name="T102" fmla="*/ 0 w 208"/>
                  <a:gd name="T103" fmla="*/ 103 h 194"/>
                  <a:gd name="T104" fmla="*/ 16 w 208"/>
                  <a:gd name="T105" fmla="*/ 0 h 194"/>
                  <a:gd name="T106" fmla="*/ 16 w 208"/>
                  <a:gd name="T107" fmla="*/ 2 h 194"/>
                  <a:gd name="T108" fmla="*/ 16 w 208"/>
                  <a:gd name="T109" fmla="*/ 2 h 194"/>
                  <a:gd name="T110" fmla="*/ 20 w 208"/>
                  <a:gd name="T111" fmla="*/ 0 h 194"/>
                  <a:gd name="T112" fmla="*/ 42 w 208"/>
                  <a:gd name="T113" fmla="*/ 2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14" name="Freeform 10"/>
              <p:cNvSpPr>
                <a:spLocks noEditPoints="1"/>
              </p:cNvSpPr>
              <p:nvPr/>
            </p:nvSpPr>
            <p:spPr bwMode="auto">
              <a:xfrm>
                <a:off x="2312" y="456"/>
                <a:ext cx="977" cy="148"/>
              </a:xfrm>
              <a:custGeom>
                <a:avLst/>
                <a:gdLst>
                  <a:gd name="T0" fmla="*/ 772 w 977"/>
                  <a:gd name="T1" fmla="*/ 5 h 148"/>
                  <a:gd name="T2" fmla="*/ 884 w 977"/>
                  <a:gd name="T3" fmla="*/ 23 h 148"/>
                  <a:gd name="T4" fmla="*/ 932 w 977"/>
                  <a:gd name="T5" fmla="*/ 38 h 148"/>
                  <a:gd name="T6" fmla="*/ 977 w 977"/>
                  <a:gd name="T7" fmla="*/ 72 h 148"/>
                  <a:gd name="T8" fmla="*/ 939 w 977"/>
                  <a:gd name="T9" fmla="*/ 110 h 148"/>
                  <a:gd name="T10" fmla="*/ 856 w 977"/>
                  <a:gd name="T11" fmla="*/ 116 h 148"/>
                  <a:gd name="T12" fmla="*/ 811 w 977"/>
                  <a:gd name="T13" fmla="*/ 93 h 148"/>
                  <a:gd name="T14" fmla="*/ 811 w 977"/>
                  <a:gd name="T15" fmla="*/ 82 h 148"/>
                  <a:gd name="T16" fmla="*/ 833 w 977"/>
                  <a:gd name="T17" fmla="*/ 97 h 148"/>
                  <a:gd name="T18" fmla="*/ 875 w 977"/>
                  <a:gd name="T19" fmla="*/ 99 h 148"/>
                  <a:gd name="T20" fmla="*/ 916 w 977"/>
                  <a:gd name="T21" fmla="*/ 87 h 148"/>
                  <a:gd name="T22" fmla="*/ 916 w 977"/>
                  <a:gd name="T23" fmla="*/ 59 h 148"/>
                  <a:gd name="T24" fmla="*/ 859 w 977"/>
                  <a:gd name="T25" fmla="*/ 35 h 148"/>
                  <a:gd name="T26" fmla="*/ 801 w 977"/>
                  <a:gd name="T27" fmla="*/ 31 h 148"/>
                  <a:gd name="T28" fmla="*/ 743 w 977"/>
                  <a:gd name="T29" fmla="*/ 32 h 148"/>
                  <a:gd name="T30" fmla="*/ 676 w 977"/>
                  <a:gd name="T31" fmla="*/ 53 h 148"/>
                  <a:gd name="T32" fmla="*/ 683 w 977"/>
                  <a:gd name="T33" fmla="*/ 73 h 148"/>
                  <a:gd name="T34" fmla="*/ 711 w 977"/>
                  <a:gd name="T35" fmla="*/ 70 h 148"/>
                  <a:gd name="T36" fmla="*/ 692 w 977"/>
                  <a:gd name="T37" fmla="*/ 87 h 148"/>
                  <a:gd name="T38" fmla="*/ 631 w 977"/>
                  <a:gd name="T39" fmla="*/ 73 h 148"/>
                  <a:gd name="T40" fmla="*/ 641 w 977"/>
                  <a:gd name="T41" fmla="*/ 46 h 148"/>
                  <a:gd name="T42" fmla="*/ 436 w 977"/>
                  <a:gd name="T43" fmla="*/ 90 h 148"/>
                  <a:gd name="T44" fmla="*/ 407 w 977"/>
                  <a:gd name="T45" fmla="*/ 105 h 148"/>
                  <a:gd name="T46" fmla="*/ 407 w 977"/>
                  <a:gd name="T47" fmla="*/ 134 h 148"/>
                  <a:gd name="T48" fmla="*/ 350 w 977"/>
                  <a:gd name="T49" fmla="*/ 148 h 148"/>
                  <a:gd name="T50" fmla="*/ 279 w 977"/>
                  <a:gd name="T51" fmla="*/ 117 h 148"/>
                  <a:gd name="T52" fmla="*/ 212 w 977"/>
                  <a:gd name="T53" fmla="*/ 111 h 148"/>
                  <a:gd name="T54" fmla="*/ 87 w 977"/>
                  <a:gd name="T55" fmla="*/ 110 h 148"/>
                  <a:gd name="T56" fmla="*/ 42 w 977"/>
                  <a:gd name="T57" fmla="*/ 102 h 148"/>
                  <a:gd name="T58" fmla="*/ 0 w 977"/>
                  <a:gd name="T59" fmla="*/ 66 h 148"/>
                  <a:gd name="T60" fmla="*/ 49 w 977"/>
                  <a:gd name="T61" fmla="*/ 29 h 148"/>
                  <a:gd name="T62" fmla="*/ 55 w 977"/>
                  <a:gd name="T63" fmla="*/ 25 h 148"/>
                  <a:gd name="T64" fmla="*/ 58 w 977"/>
                  <a:gd name="T65" fmla="*/ 29 h 148"/>
                  <a:gd name="T66" fmla="*/ 39 w 977"/>
                  <a:gd name="T67" fmla="*/ 55 h 148"/>
                  <a:gd name="T68" fmla="*/ 74 w 977"/>
                  <a:gd name="T69" fmla="*/ 91 h 148"/>
                  <a:gd name="T70" fmla="*/ 119 w 977"/>
                  <a:gd name="T71" fmla="*/ 93 h 148"/>
                  <a:gd name="T72" fmla="*/ 119 w 977"/>
                  <a:gd name="T73" fmla="*/ 73 h 148"/>
                  <a:gd name="T74" fmla="*/ 132 w 977"/>
                  <a:gd name="T75" fmla="*/ 63 h 148"/>
                  <a:gd name="T76" fmla="*/ 138 w 977"/>
                  <a:gd name="T77" fmla="*/ 70 h 148"/>
                  <a:gd name="T78" fmla="*/ 212 w 977"/>
                  <a:gd name="T79" fmla="*/ 91 h 148"/>
                  <a:gd name="T80" fmla="*/ 273 w 977"/>
                  <a:gd name="T81" fmla="*/ 88 h 148"/>
                  <a:gd name="T82" fmla="*/ 321 w 977"/>
                  <a:gd name="T83" fmla="*/ 41 h 148"/>
                  <a:gd name="T84" fmla="*/ 314 w 977"/>
                  <a:gd name="T85" fmla="*/ 11 h 148"/>
                  <a:gd name="T86" fmla="*/ 321 w 977"/>
                  <a:gd name="T87" fmla="*/ 11 h 148"/>
                  <a:gd name="T88" fmla="*/ 330 w 977"/>
                  <a:gd name="T89" fmla="*/ 15 h 148"/>
                  <a:gd name="T90" fmla="*/ 356 w 977"/>
                  <a:gd name="T91" fmla="*/ 22 h 148"/>
                  <a:gd name="T92" fmla="*/ 516 w 977"/>
                  <a:gd name="T93" fmla="*/ 8 h 148"/>
                  <a:gd name="T94" fmla="*/ 587 w 977"/>
                  <a:gd name="T95" fmla="*/ 3 h 148"/>
                  <a:gd name="T96" fmla="*/ 660 w 977"/>
                  <a:gd name="T97" fmla="*/ 2 h 148"/>
                  <a:gd name="T98" fmla="*/ 378 w 977"/>
                  <a:gd name="T99" fmla="*/ 110 h 148"/>
                  <a:gd name="T100" fmla="*/ 359 w 977"/>
                  <a:gd name="T101" fmla="*/ 119 h 148"/>
                  <a:gd name="T102" fmla="*/ 318 w 977"/>
                  <a:gd name="T103" fmla="*/ 108 h 148"/>
                  <a:gd name="T104" fmla="*/ 362 w 977"/>
                  <a:gd name="T105" fmla="*/ 100 h 148"/>
                  <a:gd name="T106" fmla="*/ 382 w 977"/>
                  <a:gd name="T107" fmla="*/ 105 h 148"/>
                  <a:gd name="T108" fmla="*/ 535 w 977"/>
                  <a:gd name="T109" fmla="*/ 56 h 148"/>
                  <a:gd name="T110" fmla="*/ 334 w 977"/>
                  <a:gd name="T111" fmla="*/ 85 h 148"/>
                  <a:gd name="T112" fmla="*/ 321 w 977"/>
                  <a:gd name="T113" fmla="*/ 87 h 148"/>
                  <a:gd name="T114" fmla="*/ 372 w 977"/>
                  <a:gd name="T115" fmla="*/ 53 h 148"/>
                  <a:gd name="T116" fmla="*/ 513 w 977"/>
                  <a:gd name="T117" fmla="*/ 26 h 148"/>
                  <a:gd name="T118" fmla="*/ 545 w 977"/>
                  <a:gd name="T119" fmla="*/ 2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15" name="Freeform 11"/>
              <p:cNvSpPr>
                <a:spLocks noEditPoints="1"/>
              </p:cNvSpPr>
              <p:nvPr/>
            </p:nvSpPr>
            <p:spPr bwMode="auto">
              <a:xfrm>
                <a:off x="3421" y="453"/>
                <a:ext cx="976" cy="146"/>
              </a:xfrm>
              <a:custGeom>
                <a:avLst/>
                <a:gdLst>
                  <a:gd name="T0" fmla="*/ 201 w 976"/>
                  <a:gd name="T1" fmla="*/ 6 h 146"/>
                  <a:gd name="T2" fmla="*/ 92 w 976"/>
                  <a:gd name="T3" fmla="*/ 25 h 146"/>
                  <a:gd name="T4" fmla="*/ 44 w 976"/>
                  <a:gd name="T5" fmla="*/ 40 h 146"/>
                  <a:gd name="T6" fmla="*/ 0 w 976"/>
                  <a:gd name="T7" fmla="*/ 73 h 146"/>
                  <a:gd name="T8" fmla="*/ 38 w 976"/>
                  <a:gd name="T9" fmla="*/ 113 h 146"/>
                  <a:gd name="T10" fmla="*/ 121 w 976"/>
                  <a:gd name="T11" fmla="*/ 116 h 146"/>
                  <a:gd name="T12" fmla="*/ 169 w 976"/>
                  <a:gd name="T13" fmla="*/ 94 h 146"/>
                  <a:gd name="T14" fmla="*/ 166 w 976"/>
                  <a:gd name="T15" fmla="*/ 84 h 146"/>
                  <a:gd name="T16" fmla="*/ 147 w 976"/>
                  <a:gd name="T17" fmla="*/ 97 h 146"/>
                  <a:gd name="T18" fmla="*/ 102 w 976"/>
                  <a:gd name="T19" fmla="*/ 100 h 146"/>
                  <a:gd name="T20" fmla="*/ 60 w 976"/>
                  <a:gd name="T21" fmla="*/ 88 h 146"/>
                  <a:gd name="T22" fmla="*/ 60 w 976"/>
                  <a:gd name="T23" fmla="*/ 61 h 146"/>
                  <a:gd name="T24" fmla="*/ 118 w 976"/>
                  <a:gd name="T25" fmla="*/ 37 h 146"/>
                  <a:gd name="T26" fmla="*/ 176 w 976"/>
                  <a:gd name="T27" fmla="*/ 32 h 146"/>
                  <a:gd name="T28" fmla="*/ 233 w 976"/>
                  <a:gd name="T29" fmla="*/ 34 h 146"/>
                  <a:gd name="T30" fmla="*/ 301 w 976"/>
                  <a:gd name="T31" fmla="*/ 55 h 146"/>
                  <a:gd name="T32" fmla="*/ 294 w 976"/>
                  <a:gd name="T33" fmla="*/ 73 h 146"/>
                  <a:gd name="T34" fmla="*/ 265 w 976"/>
                  <a:gd name="T35" fmla="*/ 72 h 146"/>
                  <a:gd name="T36" fmla="*/ 285 w 976"/>
                  <a:gd name="T37" fmla="*/ 88 h 146"/>
                  <a:gd name="T38" fmla="*/ 345 w 976"/>
                  <a:gd name="T39" fmla="*/ 73 h 146"/>
                  <a:gd name="T40" fmla="*/ 339 w 976"/>
                  <a:gd name="T41" fmla="*/ 46 h 146"/>
                  <a:gd name="T42" fmla="*/ 541 w 976"/>
                  <a:gd name="T43" fmla="*/ 90 h 146"/>
                  <a:gd name="T44" fmla="*/ 573 w 976"/>
                  <a:gd name="T45" fmla="*/ 103 h 146"/>
                  <a:gd name="T46" fmla="*/ 573 w 976"/>
                  <a:gd name="T47" fmla="*/ 134 h 146"/>
                  <a:gd name="T48" fmla="*/ 630 w 976"/>
                  <a:gd name="T49" fmla="*/ 146 h 146"/>
                  <a:gd name="T50" fmla="*/ 698 w 976"/>
                  <a:gd name="T51" fmla="*/ 116 h 146"/>
                  <a:gd name="T52" fmla="*/ 768 w 976"/>
                  <a:gd name="T53" fmla="*/ 110 h 146"/>
                  <a:gd name="T54" fmla="*/ 893 w 976"/>
                  <a:gd name="T55" fmla="*/ 108 h 146"/>
                  <a:gd name="T56" fmla="*/ 938 w 976"/>
                  <a:gd name="T57" fmla="*/ 100 h 146"/>
                  <a:gd name="T58" fmla="*/ 976 w 976"/>
                  <a:gd name="T59" fmla="*/ 64 h 146"/>
                  <a:gd name="T60" fmla="*/ 928 w 976"/>
                  <a:gd name="T61" fmla="*/ 26 h 146"/>
                  <a:gd name="T62" fmla="*/ 919 w 976"/>
                  <a:gd name="T63" fmla="*/ 23 h 146"/>
                  <a:gd name="T64" fmla="*/ 919 w 976"/>
                  <a:gd name="T65" fmla="*/ 26 h 146"/>
                  <a:gd name="T66" fmla="*/ 938 w 976"/>
                  <a:gd name="T67" fmla="*/ 53 h 146"/>
                  <a:gd name="T68" fmla="*/ 903 w 976"/>
                  <a:gd name="T69" fmla="*/ 90 h 146"/>
                  <a:gd name="T70" fmla="*/ 858 w 976"/>
                  <a:gd name="T71" fmla="*/ 91 h 146"/>
                  <a:gd name="T72" fmla="*/ 858 w 976"/>
                  <a:gd name="T73" fmla="*/ 72 h 146"/>
                  <a:gd name="T74" fmla="*/ 845 w 976"/>
                  <a:gd name="T75" fmla="*/ 61 h 146"/>
                  <a:gd name="T76" fmla="*/ 839 w 976"/>
                  <a:gd name="T77" fmla="*/ 69 h 146"/>
                  <a:gd name="T78" fmla="*/ 765 w 976"/>
                  <a:gd name="T79" fmla="*/ 91 h 146"/>
                  <a:gd name="T80" fmla="*/ 704 w 976"/>
                  <a:gd name="T81" fmla="*/ 88 h 146"/>
                  <a:gd name="T82" fmla="*/ 656 w 976"/>
                  <a:gd name="T83" fmla="*/ 41 h 146"/>
                  <a:gd name="T84" fmla="*/ 662 w 976"/>
                  <a:gd name="T85" fmla="*/ 9 h 146"/>
                  <a:gd name="T86" fmla="*/ 656 w 976"/>
                  <a:gd name="T87" fmla="*/ 11 h 146"/>
                  <a:gd name="T88" fmla="*/ 646 w 976"/>
                  <a:gd name="T89" fmla="*/ 15 h 146"/>
                  <a:gd name="T90" fmla="*/ 621 w 976"/>
                  <a:gd name="T91" fmla="*/ 20 h 146"/>
                  <a:gd name="T92" fmla="*/ 461 w 976"/>
                  <a:gd name="T93" fmla="*/ 8 h 146"/>
                  <a:gd name="T94" fmla="*/ 390 w 976"/>
                  <a:gd name="T95" fmla="*/ 3 h 146"/>
                  <a:gd name="T96" fmla="*/ 317 w 976"/>
                  <a:gd name="T97" fmla="*/ 2 h 146"/>
                  <a:gd name="T98" fmla="*/ 598 w 976"/>
                  <a:gd name="T99" fmla="*/ 110 h 146"/>
                  <a:gd name="T100" fmla="*/ 621 w 976"/>
                  <a:gd name="T101" fmla="*/ 117 h 146"/>
                  <a:gd name="T102" fmla="*/ 659 w 976"/>
                  <a:gd name="T103" fmla="*/ 107 h 146"/>
                  <a:gd name="T104" fmla="*/ 614 w 976"/>
                  <a:gd name="T105" fmla="*/ 99 h 146"/>
                  <a:gd name="T106" fmla="*/ 598 w 976"/>
                  <a:gd name="T107" fmla="*/ 103 h 146"/>
                  <a:gd name="T108" fmla="*/ 442 w 976"/>
                  <a:gd name="T109" fmla="*/ 56 h 146"/>
                  <a:gd name="T110" fmla="*/ 643 w 976"/>
                  <a:gd name="T111" fmla="*/ 84 h 146"/>
                  <a:gd name="T112" fmla="*/ 656 w 976"/>
                  <a:gd name="T113" fmla="*/ 85 h 146"/>
                  <a:gd name="T114" fmla="*/ 605 w 976"/>
                  <a:gd name="T115" fmla="*/ 52 h 146"/>
                  <a:gd name="T116" fmla="*/ 464 w 976"/>
                  <a:gd name="T117" fmla="*/ 26 h 146"/>
                  <a:gd name="T118" fmla="*/ 432 w 976"/>
                  <a:gd name="T11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16" name="Freeform 12"/>
              <p:cNvSpPr/>
              <p:nvPr/>
            </p:nvSpPr>
            <p:spPr bwMode="auto">
              <a:xfrm>
                <a:off x="2591" y="459"/>
                <a:ext cx="561" cy="142"/>
              </a:xfrm>
              <a:custGeom>
                <a:avLst/>
                <a:gdLst>
                  <a:gd name="T0" fmla="*/ 557 w 561"/>
                  <a:gd name="T1" fmla="*/ 12 h 142"/>
                  <a:gd name="T2" fmla="*/ 545 w 561"/>
                  <a:gd name="T3" fmla="*/ 12 h 142"/>
                  <a:gd name="T4" fmla="*/ 522 w 561"/>
                  <a:gd name="T5" fmla="*/ 9 h 142"/>
                  <a:gd name="T6" fmla="*/ 432 w 561"/>
                  <a:gd name="T7" fmla="*/ 9 h 142"/>
                  <a:gd name="T8" fmla="*/ 368 w 561"/>
                  <a:gd name="T9" fmla="*/ 20 h 142"/>
                  <a:gd name="T10" fmla="*/ 359 w 561"/>
                  <a:gd name="T11" fmla="*/ 20 h 142"/>
                  <a:gd name="T12" fmla="*/ 346 w 561"/>
                  <a:gd name="T13" fmla="*/ 19 h 142"/>
                  <a:gd name="T14" fmla="*/ 263 w 561"/>
                  <a:gd name="T15" fmla="*/ 17 h 142"/>
                  <a:gd name="T16" fmla="*/ 250 w 561"/>
                  <a:gd name="T17" fmla="*/ 19 h 142"/>
                  <a:gd name="T18" fmla="*/ 131 w 561"/>
                  <a:gd name="T19" fmla="*/ 35 h 142"/>
                  <a:gd name="T20" fmla="*/ 48 w 561"/>
                  <a:gd name="T21" fmla="*/ 69 h 142"/>
                  <a:gd name="T22" fmla="*/ 32 w 561"/>
                  <a:gd name="T23" fmla="*/ 88 h 142"/>
                  <a:gd name="T24" fmla="*/ 35 w 561"/>
                  <a:gd name="T25" fmla="*/ 110 h 142"/>
                  <a:gd name="T26" fmla="*/ 71 w 561"/>
                  <a:gd name="T27" fmla="*/ 119 h 142"/>
                  <a:gd name="T28" fmla="*/ 106 w 561"/>
                  <a:gd name="T29" fmla="*/ 113 h 142"/>
                  <a:gd name="T30" fmla="*/ 112 w 561"/>
                  <a:gd name="T31" fmla="*/ 99 h 142"/>
                  <a:gd name="T32" fmla="*/ 125 w 561"/>
                  <a:gd name="T33" fmla="*/ 120 h 142"/>
                  <a:gd name="T34" fmla="*/ 115 w 561"/>
                  <a:gd name="T35" fmla="*/ 132 h 142"/>
                  <a:gd name="T36" fmla="*/ 87 w 561"/>
                  <a:gd name="T37" fmla="*/ 142 h 142"/>
                  <a:gd name="T38" fmla="*/ 32 w 561"/>
                  <a:gd name="T39" fmla="*/ 134 h 142"/>
                  <a:gd name="T40" fmla="*/ 3 w 561"/>
                  <a:gd name="T41" fmla="*/ 111 h 142"/>
                  <a:gd name="T42" fmla="*/ 3 w 561"/>
                  <a:gd name="T43" fmla="*/ 79 h 142"/>
                  <a:gd name="T44" fmla="*/ 19 w 561"/>
                  <a:gd name="T45" fmla="*/ 60 h 142"/>
                  <a:gd name="T46" fmla="*/ 55 w 561"/>
                  <a:gd name="T47" fmla="*/ 38 h 142"/>
                  <a:gd name="T48" fmla="*/ 51 w 561"/>
                  <a:gd name="T49" fmla="*/ 35 h 142"/>
                  <a:gd name="T50" fmla="*/ 42 w 561"/>
                  <a:gd name="T51" fmla="*/ 34 h 142"/>
                  <a:gd name="T52" fmla="*/ 39 w 561"/>
                  <a:gd name="T53" fmla="*/ 14 h 142"/>
                  <a:gd name="T54" fmla="*/ 42 w 561"/>
                  <a:gd name="T55" fmla="*/ 12 h 142"/>
                  <a:gd name="T56" fmla="*/ 90 w 561"/>
                  <a:gd name="T57" fmla="*/ 22 h 142"/>
                  <a:gd name="T58" fmla="*/ 163 w 561"/>
                  <a:gd name="T59" fmla="*/ 17 h 142"/>
                  <a:gd name="T60" fmla="*/ 199 w 561"/>
                  <a:gd name="T61" fmla="*/ 12 h 142"/>
                  <a:gd name="T62" fmla="*/ 253 w 561"/>
                  <a:gd name="T63" fmla="*/ 6 h 142"/>
                  <a:gd name="T64" fmla="*/ 304 w 561"/>
                  <a:gd name="T65" fmla="*/ 3 h 142"/>
                  <a:gd name="T66" fmla="*/ 349 w 561"/>
                  <a:gd name="T67" fmla="*/ 0 h 142"/>
                  <a:gd name="T68" fmla="*/ 487 w 561"/>
                  <a:gd name="T69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17" name="Freeform 13"/>
              <p:cNvSpPr/>
              <p:nvPr/>
            </p:nvSpPr>
            <p:spPr bwMode="auto">
              <a:xfrm>
                <a:off x="3558" y="456"/>
                <a:ext cx="561" cy="141"/>
              </a:xfrm>
              <a:custGeom>
                <a:avLst/>
                <a:gdLst>
                  <a:gd name="T0" fmla="*/ 3 w 561"/>
                  <a:gd name="T1" fmla="*/ 12 h 141"/>
                  <a:gd name="T2" fmla="*/ 16 w 561"/>
                  <a:gd name="T3" fmla="*/ 12 h 141"/>
                  <a:gd name="T4" fmla="*/ 39 w 561"/>
                  <a:gd name="T5" fmla="*/ 11 h 141"/>
                  <a:gd name="T6" fmla="*/ 128 w 561"/>
                  <a:gd name="T7" fmla="*/ 11 h 141"/>
                  <a:gd name="T8" fmla="*/ 192 w 561"/>
                  <a:gd name="T9" fmla="*/ 20 h 141"/>
                  <a:gd name="T10" fmla="*/ 202 w 561"/>
                  <a:gd name="T11" fmla="*/ 20 h 141"/>
                  <a:gd name="T12" fmla="*/ 215 w 561"/>
                  <a:gd name="T13" fmla="*/ 20 h 141"/>
                  <a:gd name="T14" fmla="*/ 298 w 561"/>
                  <a:gd name="T15" fmla="*/ 19 h 141"/>
                  <a:gd name="T16" fmla="*/ 311 w 561"/>
                  <a:gd name="T17" fmla="*/ 19 h 141"/>
                  <a:gd name="T18" fmla="*/ 429 w 561"/>
                  <a:gd name="T19" fmla="*/ 34 h 141"/>
                  <a:gd name="T20" fmla="*/ 513 w 561"/>
                  <a:gd name="T21" fmla="*/ 67 h 141"/>
                  <a:gd name="T22" fmla="*/ 532 w 561"/>
                  <a:gd name="T23" fmla="*/ 88 h 141"/>
                  <a:gd name="T24" fmla="*/ 525 w 561"/>
                  <a:gd name="T25" fmla="*/ 108 h 141"/>
                  <a:gd name="T26" fmla="*/ 490 w 561"/>
                  <a:gd name="T27" fmla="*/ 119 h 141"/>
                  <a:gd name="T28" fmla="*/ 458 w 561"/>
                  <a:gd name="T29" fmla="*/ 113 h 141"/>
                  <a:gd name="T30" fmla="*/ 449 w 561"/>
                  <a:gd name="T31" fmla="*/ 99 h 141"/>
                  <a:gd name="T32" fmla="*/ 436 w 561"/>
                  <a:gd name="T33" fmla="*/ 120 h 141"/>
                  <a:gd name="T34" fmla="*/ 445 w 561"/>
                  <a:gd name="T35" fmla="*/ 132 h 141"/>
                  <a:gd name="T36" fmla="*/ 474 w 561"/>
                  <a:gd name="T37" fmla="*/ 141 h 141"/>
                  <a:gd name="T38" fmla="*/ 532 w 561"/>
                  <a:gd name="T39" fmla="*/ 132 h 141"/>
                  <a:gd name="T40" fmla="*/ 558 w 561"/>
                  <a:gd name="T41" fmla="*/ 110 h 141"/>
                  <a:gd name="T42" fmla="*/ 558 w 561"/>
                  <a:gd name="T43" fmla="*/ 79 h 141"/>
                  <a:gd name="T44" fmla="*/ 541 w 561"/>
                  <a:gd name="T45" fmla="*/ 58 h 141"/>
                  <a:gd name="T46" fmla="*/ 506 w 561"/>
                  <a:gd name="T47" fmla="*/ 38 h 141"/>
                  <a:gd name="T48" fmla="*/ 509 w 561"/>
                  <a:gd name="T49" fmla="*/ 35 h 141"/>
                  <a:gd name="T50" fmla="*/ 516 w 561"/>
                  <a:gd name="T51" fmla="*/ 32 h 141"/>
                  <a:gd name="T52" fmla="*/ 522 w 561"/>
                  <a:gd name="T53" fmla="*/ 14 h 141"/>
                  <a:gd name="T54" fmla="*/ 519 w 561"/>
                  <a:gd name="T55" fmla="*/ 11 h 141"/>
                  <a:gd name="T56" fmla="*/ 471 w 561"/>
                  <a:gd name="T57" fmla="*/ 22 h 141"/>
                  <a:gd name="T58" fmla="*/ 397 w 561"/>
                  <a:gd name="T59" fmla="*/ 17 h 141"/>
                  <a:gd name="T60" fmla="*/ 359 w 561"/>
                  <a:gd name="T61" fmla="*/ 12 h 141"/>
                  <a:gd name="T62" fmla="*/ 308 w 561"/>
                  <a:gd name="T63" fmla="*/ 6 h 141"/>
                  <a:gd name="T64" fmla="*/ 256 w 561"/>
                  <a:gd name="T65" fmla="*/ 3 h 141"/>
                  <a:gd name="T66" fmla="*/ 208 w 561"/>
                  <a:gd name="T67" fmla="*/ 0 h 141"/>
                  <a:gd name="T68" fmla="*/ 74 w 561"/>
                  <a:gd name="T69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18" name="Freeform 14"/>
              <p:cNvSpPr/>
              <p:nvPr/>
            </p:nvSpPr>
            <p:spPr bwMode="auto">
              <a:xfrm>
                <a:off x="3033" y="464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29 w 29"/>
                  <a:gd name="T3" fmla="*/ 1 h 1"/>
                  <a:gd name="T4" fmla="*/ 0 w 29"/>
                  <a:gd name="T5" fmla="*/ 1 h 1"/>
                  <a:gd name="T6" fmla="*/ 0 w 29"/>
                  <a:gd name="T7" fmla="*/ 0 h 1"/>
                  <a:gd name="T8" fmla="*/ 29 w 29"/>
                  <a:gd name="T9" fmla="*/ 0 h 1"/>
                  <a:gd name="T10" fmla="*/ 29 w 29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19" name="Freeform 15"/>
              <p:cNvSpPr/>
              <p:nvPr/>
            </p:nvSpPr>
            <p:spPr bwMode="auto">
              <a:xfrm>
                <a:off x="3648" y="461"/>
                <a:ext cx="26" cy="3"/>
              </a:xfrm>
              <a:custGeom>
                <a:avLst/>
                <a:gdLst>
                  <a:gd name="T0" fmla="*/ 0 w 26"/>
                  <a:gd name="T1" fmla="*/ 1 h 3"/>
                  <a:gd name="T2" fmla="*/ 0 w 26"/>
                  <a:gd name="T3" fmla="*/ 1 h 3"/>
                  <a:gd name="T4" fmla="*/ 26 w 26"/>
                  <a:gd name="T5" fmla="*/ 3 h 3"/>
                  <a:gd name="T6" fmla="*/ 26 w 26"/>
                  <a:gd name="T7" fmla="*/ 0 h 3"/>
                  <a:gd name="T8" fmla="*/ 0 w 26"/>
                  <a:gd name="T9" fmla="*/ 1 h 3"/>
                  <a:gd name="T10" fmla="*/ 0 w 2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20" name="Freeform 16"/>
              <p:cNvSpPr/>
              <p:nvPr/>
            </p:nvSpPr>
            <p:spPr bwMode="auto">
              <a:xfrm>
                <a:off x="2991" y="465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6 w 20"/>
                  <a:gd name="T5" fmla="*/ 3 h 3"/>
                  <a:gd name="T6" fmla="*/ 4 w 20"/>
                  <a:gd name="T7" fmla="*/ 2 h 3"/>
                  <a:gd name="T8" fmla="*/ 0 w 20"/>
                  <a:gd name="T9" fmla="*/ 0 h 3"/>
                  <a:gd name="T10" fmla="*/ 0 w 20"/>
                  <a:gd name="T11" fmla="*/ 0 h 3"/>
                  <a:gd name="T12" fmla="*/ 10 w 20"/>
                  <a:gd name="T13" fmla="*/ 0 h 3"/>
                  <a:gd name="T14" fmla="*/ 20 w 2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21" name="Freeform 17"/>
              <p:cNvSpPr/>
              <p:nvPr/>
            </p:nvSpPr>
            <p:spPr bwMode="auto">
              <a:xfrm>
                <a:off x="3699" y="462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0 w 19"/>
                  <a:gd name="T3" fmla="*/ 2 h 3"/>
                  <a:gd name="T4" fmla="*/ 3 w 19"/>
                  <a:gd name="T5" fmla="*/ 3 h 3"/>
                  <a:gd name="T6" fmla="*/ 16 w 19"/>
                  <a:gd name="T7" fmla="*/ 3 h 3"/>
                  <a:gd name="T8" fmla="*/ 19 w 19"/>
                  <a:gd name="T9" fmla="*/ 2 h 3"/>
                  <a:gd name="T10" fmla="*/ 19 w 19"/>
                  <a:gd name="T11" fmla="*/ 0 h 3"/>
                  <a:gd name="T12" fmla="*/ 10 w 19"/>
                  <a:gd name="T13" fmla="*/ 2 h 3"/>
                  <a:gd name="T14" fmla="*/ 0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22" name="Freeform 18"/>
              <p:cNvSpPr/>
              <p:nvPr/>
            </p:nvSpPr>
            <p:spPr bwMode="auto">
              <a:xfrm>
                <a:off x="2950" y="465"/>
                <a:ext cx="22" cy="3"/>
              </a:xfrm>
              <a:custGeom>
                <a:avLst/>
                <a:gdLst>
                  <a:gd name="T0" fmla="*/ 22 w 22"/>
                  <a:gd name="T1" fmla="*/ 2 h 3"/>
                  <a:gd name="T2" fmla="*/ 22 w 22"/>
                  <a:gd name="T3" fmla="*/ 2 h 3"/>
                  <a:gd name="T4" fmla="*/ 0 w 22"/>
                  <a:gd name="T5" fmla="*/ 3 h 3"/>
                  <a:gd name="T6" fmla="*/ 0 w 22"/>
                  <a:gd name="T7" fmla="*/ 0 h 3"/>
                  <a:gd name="T8" fmla="*/ 22 w 22"/>
                  <a:gd name="T9" fmla="*/ 0 h 3"/>
                  <a:gd name="T10" fmla="*/ 22 w 2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23" name="Freeform 19"/>
              <p:cNvSpPr/>
              <p:nvPr/>
            </p:nvSpPr>
            <p:spPr bwMode="auto">
              <a:xfrm>
                <a:off x="3738" y="46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1 h 1"/>
                  <a:gd name="T4" fmla="*/ 22 w 22"/>
                  <a:gd name="T5" fmla="*/ 1 h 1"/>
                  <a:gd name="T6" fmla="*/ 22 w 22"/>
                  <a:gd name="T7" fmla="*/ 0 h 1"/>
                  <a:gd name="T8" fmla="*/ 0 w 22"/>
                  <a:gd name="T9" fmla="*/ 0 h 1"/>
                  <a:gd name="T10" fmla="*/ 0 w 2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24" name="Freeform 20"/>
              <p:cNvSpPr/>
              <p:nvPr/>
            </p:nvSpPr>
            <p:spPr bwMode="auto">
              <a:xfrm>
                <a:off x="2911" y="467"/>
                <a:ext cx="29" cy="4"/>
              </a:xfrm>
              <a:custGeom>
                <a:avLst/>
                <a:gdLst>
                  <a:gd name="T0" fmla="*/ 29 w 29"/>
                  <a:gd name="T1" fmla="*/ 1 h 4"/>
                  <a:gd name="T2" fmla="*/ 29 w 29"/>
                  <a:gd name="T3" fmla="*/ 1 h 4"/>
                  <a:gd name="T4" fmla="*/ 0 w 29"/>
                  <a:gd name="T5" fmla="*/ 4 h 4"/>
                  <a:gd name="T6" fmla="*/ 0 w 29"/>
                  <a:gd name="T7" fmla="*/ 4 h 4"/>
                  <a:gd name="T8" fmla="*/ 0 w 29"/>
                  <a:gd name="T9" fmla="*/ 3 h 4"/>
                  <a:gd name="T10" fmla="*/ 23 w 29"/>
                  <a:gd name="T11" fmla="*/ 0 h 4"/>
                  <a:gd name="T12" fmla="*/ 29 w 29"/>
                  <a:gd name="T13" fmla="*/ 0 h 4"/>
                  <a:gd name="T14" fmla="*/ 29 w 29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25" name="Freeform 21"/>
              <p:cNvSpPr/>
              <p:nvPr/>
            </p:nvSpPr>
            <p:spPr bwMode="auto">
              <a:xfrm>
                <a:off x="3770" y="465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28 w 28"/>
                  <a:gd name="T5" fmla="*/ 3 h 3"/>
                  <a:gd name="T6" fmla="*/ 28 w 28"/>
                  <a:gd name="T7" fmla="*/ 3 h 3"/>
                  <a:gd name="T8" fmla="*/ 28 w 28"/>
                  <a:gd name="T9" fmla="*/ 2 h 3"/>
                  <a:gd name="T10" fmla="*/ 6 w 28"/>
                  <a:gd name="T11" fmla="*/ 0 h 3"/>
                  <a:gd name="T12" fmla="*/ 0 w 28"/>
                  <a:gd name="T13" fmla="*/ 0 h 3"/>
                  <a:gd name="T14" fmla="*/ 0 w 2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26" name="Rectangle 22"/>
              <p:cNvSpPr>
                <a:spLocks noChangeArrowheads="1"/>
              </p:cNvSpPr>
              <p:nvPr/>
            </p:nvSpPr>
            <p:spPr bwMode="auto"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27" name="Freeform 23"/>
              <p:cNvSpPr/>
              <p:nvPr/>
            </p:nvSpPr>
            <p:spPr bwMode="auto">
              <a:xfrm>
                <a:off x="3814" y="468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3 w 23"/>
                  <a:gd name="T3" fmla="*/ 2 h 2"/>
                  <a:gd name="T4" fmla="*/ 23 w 23"/>
                  <a:gd name="T5" fmla="*/ 0 h 2"/>
                  <a:gd name="T6" fmla="*/ 0 w 23"/>
                  <a:gd name="T7" fmla="*/ 2 h 2"/>
                  <a:gd name="T8" fmla="*/ 0 w 2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28" name="Freeform 24"/>
              <p:cNvSpPr/>
              <p:nvPr/>
            </p:nvSpPr>
            <p:spPr bwMode="auto">
              <a:xfrm>
                <a:off x="2630" y="471"/>
                <a:ext cx="653" cy="99"/>
              </a:xfrm>
              <a:custGeom>
                <a:avLst/>
                <a:gdLst>
                  <a:gd name="T0" fmla="*/ 490 w 653"/>
                  <a:gd name="T1" fmla="*/ 4 h 99"/>
                  <a:gd name="T2" fmla="*/ 541 w 653"/>
                  <a:gd name="T3" fmla="*/ 8 h 99"/>
                  <a:gd name="T4" fmla="*/ 589 w 653"/>
                  <a:gd name="T5" fmla="*/ 22 h 99"/>
                  <a:gd name="T6" fmla="*/ 595 w 653"/>
                  <a:gd name="T7" fmla="*/ 20 h 99"/>
                  <a:gd name="T8" fmla="*/ 650 w 653"/>
                  <a:gd name="T9" fmla="*/ 55 h 99"/>
                  <a:gd name="T10" fmla="*/ 646 w 653"/>
                  <a:gd name="T11" fmla="*/ 76 h 99"/>
                  <a:gd name="T12" fmla="*/ 618 w 653"/>
                  <a:gd name="T13" fmla="*/ 95 h 99"/>
                  <a:gd name="T14" fmla="*/ 614 w 653"/>
                  <a:gd name="T15" fmla="*/ 95 h 99"/>
                  <a:gd name="T16" fmla="*/ 592 w 653"/>
                  <a:gd name="T17" fmla="*/ 98 h 99"/>
                  <a:gd name="T18" fmla="*/ 582 w 653"/>
                  <a:gd name="T19" fmla="*/ 99 h 99"/>
                  <a:gd name="T20" fmla="*/ 531 w 653"/>
                  <a:gd name="T21" fmla="*/ 96 h 99"/>
                  <a:gd name="T22" fmla="*/ 499 w 653"/>
                  <a:gd name="T23" fmla="*/ 82 h 99"/>
                  <a:gd name="T24" fmla="*/ 502 w 653"/>
                  <a:gd name="T25" fmla="*/ 78 h 99"/>
                  <a:gd name="T26" fmla="*/ 515 w 653"/>
                  <a:gd name="T27" fmla="*/ 85 h 99"/>
                  <a:gd name="T28" fmla="*/ 547 w 653"/>
                  <a:gd name="T29" fmla="*/ 90 h 99"/>
                  <a:gd name="T30" fmla="*/ 602 w 653"/>
                  <a:gd name="T31" fmla="*/ 73 h 99"/>
                  <a:gd name="T32" fmla="*/ 608 w 653"/>
                  <a:gd name="T33" fmla="*/ 48 h 99"/>
                  <a:gd name="T34" fmla="*/ 570 w 653"/>
                  <a:gd name="T35" fmla="*/ 25 h 99"/>
                  <a:gd name="T36" fmla="*/ 506 w 653"/>
                  <a:gd name="T37" fmla="*/ 14 h 99"/>
                  <a:gd name="T38" fmla="*/ 448 w 653"/>
                  <a:gd name="T39" fmla="*/ 11 h 99"/>
                  <a:gd name="T40" fmla="*/ 393 w 653"/>
                  <a:gd name="T41" fmla="*/ 11 h 99"/>
                  <a:gd name="T42" fmla="*/ 333 w 653"/>
                  <a:gd name="T43" fmla="*/ 23 h 99"/>
                  <a:gd name="T44" fmla="*/ 307 w 653"/>
                  <a:gd name="T45" fmla="*/ 31 h 99"/>
                  <a:gd name="T46" fmla="*/ 233 w 653"/>
                  <a:gd name="T47" fmla="*/ 51 h 99"/>
                  <a:gd name="T48" fmla="*/ 201 w 653"/>
                  <a:gd name="T49" fmla="*/ 58 h 99"/>
                  <a:gd name="T50" fmla="*/ 176 w 653"/>
                  <a:gd name="T51" fmla="*/ 64 h 99"/>
                  <a:gd name="T52" fmla="*/ 112 w 653"/>
                  <a:gd name="T53" fmla="*/ 75 h 99"/>
                  <a:gd name="T54" fmla="*/ 80 w 653"/>
                  <a:gd name="T55" fmla="*/ 79 h 99"/>
                  <a:gd name="T56" fmla="*/ 35 w 653"/>
                  <a:gd name="T57" fmla="*/ 84 h 99"/>
                  <a:gd name="T58" fmla="*/ 0 w 653"/>
                  <a:gd name="T59" fmla="*/ 75 h 99"/>
                  <a:gd name="T60" fmla="*/ 137 w 653"/>
                  <a:gd name="T61" fmla="*/ 58 h 99"/>
                  <a:gd name="T62" fmla="*/ 230 w 653"/>
                  <a:gd name="T63" fmla="*/ 41 h 99"/>
                  <a:gd name="T64" fmla="*/ 246 w 653"/>
                  <a:gd name="T65" fmla="*/ 40 h 99"/>
                  <a:gd name="T66" fmla="*/ 275 w 653"/>
                  <a:gd name="T67" fmla="*/ 31 h 99"/>
                  <a:gd name="T68" fmla="*/ 336 w 653"/>
                  <a:gd name="T69" fmla="*/ 10 h 99"/>
                  <a:gd name="T70" fmla="*/ 374 w 653"/>
                  <a:gd name="T71" fmla="*/ 2 h 99"/>
                  <a:gd name="T72" fmla="*/ 422 w 653"/>
                  <a:gd name="T73" fmla="*/ 0 h 99"/>
                  <a:gd name="T74" fmla="*/ 477 w 653"/>
                  <a:gd name="T7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29" name="Freeform 25"/>
              <p:cNvSpPr/>
              <p:nvPr/>
            </p:nvSpPr>
            <p:spPr bwMode="auto">
              <a:xfrm>
                <a:off x="3430" y="468"/>
                <a:ext cx="653" cy="101"/>
              </a:xfrm>
              <a:custGeom>
                <a:avLst/>
                <a:gdLst>
                  <a:gd name="T0" fmla="*/ 160 w 653"/>
                  <a:gd name="T1" fmla="*/ 5 h 101"/>
                  <a:gd name="T2" fmla="*/ 109 w 653"/>
                  <a:gd name="T3" fmla="*/ 10 h 101"/>
                  <a:gd name="T4" fmla="*/ 61 w 653"/>
                  <a:gd name="T5" fmla="*/ 23 h 101"/>
                  <a:gd name="T6" fmla="*/ 55 w 653"/>
                  <a:gd name="T7" fmla="*/ 22 h 101"/>
                  <a:gd name="T8" fmla="*/ 0 w 653"/>
                  <a:gd name="T9" fmla="*/ 57 h 101"/>
                  <a:gd name="T10" fmla="*/ 3 w 653"/>
                  <a:gd name="T11" fmla="*/ 78 h 101"/>
                  <a:gd name="T12" fmla="*/ 35 w 653"/>
                  <a:gd name="T13" fmla="*/ 98 h 101"/>
                  <a:gd name="T14" fmla="*/ 35 w 653"/>
                  <a:gd name="T15" fmla="*/ 98 h 101"/>
                  <a:gd name="T16" fmla="*/ 58 w 653"/>
                  <a:gd name="T17" fmla="*/ 99 h 101"/>
                  <a:gd name="T18" fmla="*/ 71 w 653"/>
                  <a:gd name="T19" fmla="*/ 101 h 101"/>
                  <a:gd name="T20" fmla="*/ 119 w 653"/>
                  <a:gd name="T21" fmla="*/ 98 h 101"/>
                  <a:gd name="T22" fmla="*/ 151 w 653"/>
                  <a:gd name="T23" fmla="*/ 84 h 101"/>
                  <a:gd name="T24" fmla="*/ 151 w 653"/>
                  <a:gd name="T25" fmla="*/ 79 h 101"/>
                  <a:gd name="T26" fmla="*/ 138 w 653"/>
                  <a:gd name="T27" fmla="*/ 87 h 101"/>
                  <a:gd name="T28" fmla="*/ 103 w 653"/>
                  <a:gd name="T29" fmla="*/ 90 h 101"/>
                  <a:gd name="T30" fmla="*/ 48 w 653"/>
                  <a:gd name="T31" fmla="*/ 75 h 101"/>
                  <a:gd name="T32" fmla="*/ 42 w 653"/>
                  <a:gd name="T33" fmla="*/ 49 h 101"/>
                  <a:gd name="T34" fmla="*/ 80 w 653"/>
                  <a:gd name="T35" fmla="*/ 26 h 101"/>
                  <a:gd name="T36" fmla="*/ 144 w 653"/>
                  <a:gd name="T37" fmla="*/ 14 h 101"/>
                  <a:gd name="T38" fmla="*/ 202 w 653"/>
                  <a:gd name="T39" fmla="*/ 13 h 101"/>
                  <a:gd name="T40" fmla="*/ 256 w 653"/>
                  <a:gd name="T41" fmla="*/ 13 h 101"/>
                  <a:gd name="T42" fmla="*/ 317 w 653"/>
                  <a:gd name="T43" fmla="*/ 23 h 101"/>
                  <a:gd name="T44" fmla="*/ 343 w 653"/>
                  <a:gd name="T45" fmla="*/ 31 h 101"/>
                  <a:gd name="T46" fmla="*/ 416 w 653"/>
                  <a:gd name="T47" fmla="*/ 51 h 101"/>
                  <a:gd name="T48" fmla="*/ 449 w 653"/>
                  <a:gd name="T49" fmla="*/ 58 h 101"/>
                  <a:gd name="T50" fmla="*/ 474 w 653"/>
                  <a:gd name="T51" fmla="*/ 64 h 101"/>
                  <a:gd name="T52" fmla="*/ 538 w 653"/>
                  <a:gd name="T53" fmla="*/ 75 h 101"/>
                  <a:gd name="T54" fmla="*/ 570 w 653"/>
                  <a:gd name="T55" fmla="*/ 79 h 101"/>
                  <a:gd name="T56" fmla="*/ 615 w 653"/>
                  <a:gd name="T57" fmla="*/ 82 h 101"/>
                  <a:gd name="T58" fmla="*/ 650 w 653"/>
                  <a:gd name="T59" fmla="*/ 75 h 101"/>
                  <a:gd name="T60" fmla="*/ 513 w 653"/>
                  <a:gd name="T61" fmla="*/ 58 h 101"/>
                  <a:gd name="T62" fmla="*/ 420 w 653"/>
                  <a:gd name="T63" fmla="*/ 41 h 101"/>
                  <a:gd name="T64" fmla="*/ 404 w 653"/>
                  <a:gd name="T65" fmla="*/ 40 h 101"/>
                  <a:gd name="T66" fmla="*/ 375 w 653"/>
                  <a:gd name="T67" fmla="*/ 31 h 101"/>
                  <a:gd name="T68" fmla="*/ 314 w 653"/>
                  <a:gd name="T69" fmla="*/ 11 h 101"/>
                  <a:gd name="T70" fmla="*/ 276 w 653"/>
                  <a:gd name="T71" fmla="*/ 3 h 101"/>
                  <a:gd name="T72" fmla="*/ 228 w 653"/>
                  <a:gd name="T73" fmla="*/ 0 h 101"/>
                  <a:gd name="T74" fmla="*/ 173 w 653"/>
                  <a:gd name="T75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30" name="Freeform 26"/>
              <p:cNvSpPr/>
              <p:nvPr/>
            </p:nvSpPr>
            <p:spPr bwMode="auto">
              <a:xfrm>
                <a:off x="2818" y="471"/>
                <a:ext cx="32" cy="5"/>
              </a:xfrm>
              <a:custGeom>
                <a:avLst/>
                <a:gdLst>
                  <a:gd name="T0" fmla="*/ 32 w 32"/>
                  <a:gd name="T1" fmla="*/ 2 h 5"/>
                  <a:gd name="T2" fmla="*/ 32 w 32"/>
                  <a:gd name="T3" fmla="*/ 2 h 5"/>
                  <a:gd name="T4" fmla="*/ 4 w 32"/>
                  <a:gd name="T5" fmla="*/ 5 h 5"/>
                  <a:gd name="T6" fmla="*/ 4 w 32"/>
                  <a:gd name="T7" fmla="*/ 5 h 5"/>
                  <a:gd name="T8" fmla="*/ 0 w 32"/>
                  <a:gd name="T9" fmla="*/ 4 h 5"/>
                  <a:gd name="T10" fmla="*/ 0 w 32"/>
                  <a:gd name="T11" fmla="*/ 4 h 5"/>
                  <a:gd name="T12" fmla="*/ 23 w 32"/>
                  <a:gd name="T13" fmla="*/ 0 h 5"/>
                  <a:gd name="T14" fmla="*/ 32 w 32"/>
                  <a:gd name="T15" fmla="*/ 0 h 5"/>
                  <a:gd name="T16" fmla="*/ 32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31" name="Freeform 27"/>
              <p:cNvSpPr/>
              <p:nvPr/>
            </p:nvSpPr>
            <p:spPr bwMode="auto">
              <a:xfrm>
                <a:off x="3859" y="468"/>
                <a:ext cx="32" cy="5"/>
              </a:xfrm>
              <a:custGeom>
                <a:avLst/>
                <a:gdLst>
                  <a:gd name="T0" fmla="*/ 0 w 32"/>
                  <a:gd name="T1" fmla="*/ 2 h 5"/>
                  <a:gd name="T2" fmla="*/ 0 w 32"/>
                  <a:gd name="T3" fmla="*/ 2 h 5"/>
                  <a:gd name="T4" fmla="*/ 29 w 32"/>
                  <a:gd name="T5" fmla="*/ 5 h 5"/>
                  <a:gd name="T6" fmla="*/ 29 w 32"/>
                  <a:gd name="T7" fmla="*/ 5 h 5"/>
                  <a:gd name="T8" fmla="*/ 32 w 32"/>
                  <a:gd name="T9" fmla="*/ 3 h 5"/>
                  <a:gd name="T10" fmla="*/ 32 w 32"/>
                  <a:gd name="T11" fmla="*/ 3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32" name="Freeform 28"/>
              <p:cNvSpPr/>
              <p:nvPr/>
            </p:nvSpPr>
            <p:spPr bwMode="auto">
              <a:xfrm>
                <a:off x="2783" y="476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0 w 19"/>
                  <a:gd name="T3" fmla="*/ 3 h 5"/>
                  <a:gd name="T4" fmla="*/ 3 w 19"/>
                  <a:gd name="T5" fmla="*/ 3 h 5"/>
                  <a:gd name="T6" fmla="*/ 0 w 19"/>
                  <a:gd name="T7" fmla="*/ 5 h 5"/>
                  <a:gd name="T8" fmla="*/ 0 w 19"/>
                  <a:gd name="T9" fmla="*/ 5 h 5"/>
                  <a:gd name="T10" fmla="*/ 0 w 19"/>
                  <a:gd name="T11" fmla="*/ 3 h 5"/>
                  <a:gd name="T12" fmla="*/ 13 w 19"/>
                  <a:gd name="T13" fmla="*/ 2 h 5"/>
                  <a:gd name="T14" fmla="*/ 16 w 19"/>
                  <a:gd name="T15" fmla="*/ 0 h 5"/>
                  <a:gd name="T16" fmla="*/ 16 w 19"/>
                  <a:gd name="T17" fmla="*/ 0 h 5"/>
                  <a:gd name="T18" fmla="*/ 19 w 1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33" name="Freeform 29"/>
              <p:cNvSpPr/>
              <p:nvPr/>
            </p:nvSpPr>
            <p:spPr bwMode="auto">
              <a:xfrm>
                <a:off x="3907" y="473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10 w 20"/>
                  <a:gd name="T3" fmla="*/ 3 h 5"/>
                  <a:gd name="T4" fmla="*/ 16 w 20"/>
                  <a:gd name="T5" fmla="*/ 3 h 5"/>
                  <a:gd name="T6" fmla="*/ 16 w 20"/>
                  <a:gd name="T7" fmla="*/ 5 h 5"/>
                  <a:gd name="T8" fmla="*/ 20 w 20"/>
                  <a:gd name="T9" fmla="*/ 5 h 5"/>
                  <a:gd name="T10" fmla="*/ 20 w 20"/>
                  <a:gd name="T11" fmla="*/ 3 h 5"/>
                  <a:gd name="T12" fmla="*/ 7 w 20"/>
                  <a:gd name="T13" fmla="*/ 2 h 5"/>
                  <a:gd name="T14" fmla="*/ 4 w 20"/>
                  <a:gd name="T15" fmla="*/ 0 h 5"/>
                  <a:gd name="T16" fmla="*/ 4 w 20"/>
                  <a:gd name="T17" fmla="*/ 0 h 5"/>
                  <a:gd name="T18" fmla="*/ 0 w 2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34" name="Freeform 30"/>
              <p:cNvSpPr/>
              <p:nvPr/>
            </p:nvSpPr>
            <p:spPr bwMode="auto">
              <a:xfrm>
                <a:off x="3062" y="476"/>
                <a:ext cx="29" cy="3"/>
              </a:xfrm>
              <a:custGeom>
                <a:avLst/>
                <a:gdLst>
                  <a:gd name="T0" fmla="*/ 22 w 29"/>
                  <a:gd name="T1" fmla="*/ 2 h 3"/>
                  <a:gd name="T2" fmla="*/ 29 w 29"/>
                  <a:gd name="T3" fmla="*/ 2 h 3"/>
                  <a:gd name="T4" fmla="*/ 29 w 29"/>
                  <a:gd name="T5" fmla="*/ 2 h 3"/>
                  <a:gd name="T6" fmla="*/ 29 w 29"/>
                  <a:gd name="T7" fmla="*/ 3 h 3"/>
                  <a:gd name="T8" fmla="*/ 13 w 29"/>
                  <a:gd name="T9" fmla="*/ 3 h 3"/>
                  <a:gd name="T10" fmla="*/ 0 w 29"/>
                  <a:gd name="T11" fmla="*/ 3 h 3"/>
                  <a:gd name="T12" fmla="*/ 0 w 29"/>
                  <a:gd name="T13" fmla="*/ 0 h 3"/>
                  <a:gd name="T14" fmla="*/ 13 w 29"/>
                  <a:gd name="T15" fmla="*/ 2 h 3"/>
                  <a:gd name="T16" fmla="*/ 22 w 29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35" name="Freeform 31"/>
              <p:cNvSpPr/>
              <p:nvPr/>
            </p:nvSpPr>
            <p:spPr bwMode="auto">
              <a:xfrm>
                <a:off x="3619" y="475"/>
                <a:ext cx="29" cy="3"/>
              </a:xfrm>
              <a:custGeom>
                <a:avLst/>
                <a:gdLst>
                  <a:gd name="T0" fmla="*/ 7 w 29"/>
                  <a:gd name="T1" fmla="*/ 1 h 3"/>
                  <a:gd name="T2" fmla="*/ 0 w 29"/>
                  <a:gd name="T3" fmla="*/ 1 h 3"/>
                  <a:gd name="T4" fmla="*/ 0 w 29"/>
                  <a:gd name="T5" fmla="*/ 1 h 3"/>
                  <a:gd name="T6" fmla="*/ 0 w 29"/>
                  <a:gd name="T7" fmla="*/ 1 h 3"/>
                  <a:gd name="T8" fmla="*/ 16 w 29"/>
                  <a:gd name="T9" fmla="*/ 3 h 3"/>
                  <a:gd name="T10" fmla="*/ 29 w 29"/>
                  <a:gd name="T11" fmla="*/ 1 h 3"/>
                  <a:gd name="T12" fmla="*/ 29 w 29"/>
                  <a:gd name="T13" fmla="*/ 0 h 3"/>
                  <a:gd name="T14" fmla="*/ 16 w 29"/>
                  <a:gd name="T15" fmla="*/ 1 h 3"/>
                  <a:gd name="T16" fmla="*/ 7 w 2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36" name="Freeform 32"/>
              <p:cNvSpPr/>
              <p:nvPr/>
            </p:nvSpPr>
            <p:spPr bwMode="auto">
              <a:xfrm>
                <a:off x="3110" y="478"/>
                <a:ext cx="22" cy="3"/>
              </a:xfrm>
              <a:custGeom>
                <a:avLst/>
                <a:gdLst>
                  <a:gd name="T0" fmla="*/ 22 w 22"/>
                  <a:gd name="T1" fmla="*/ 1 h 3"/>
                  <a:gd name="T2" fmla="*/ 22 w 22"/>
                  <a:gd name="T3" fmla="*/ 3 h 3"/>
                  <a:gd name="T4" fmla="*/ 22 w 22"/>
                  <a:gd name="T5" fmla="*/ 3 h 3"/>
                  <a:gd name="T6" fmla="*/ 3 w 22"/>
                  <a:gd name="T7" fmla="*/ 3 h 3"/>
                  <a:gd name="T8" fmla="*/ 0 w 22"/>
                  <a:gd name="T9" fmla="*/ 1 h 3"/>
                  <a:gd name="T10" fmla="*/ 0 w 22"/>
                  <a:gd name="T11" fmla="*/ 0 h 3"/>
                  <a:gd name="T12" fmla="*/ 6 w 22"/>
                  <a:gd name="T13" fmla="*/ 1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37" name="Freeform 33"/>
              <p:cNvSpPr/>
              <p:nvPr/>
            </p:nvSpPr>
            <p:spPr bwMode="auto">
              <a:xfrm>
                <a:off x="3577" y="476"/>
                <a:ext cx="23" cy="3"/>
              </a:xfrm>
              <a:custGeom>
                <a:avLst/>
                <a:gdLst>
                  <a:gd name="T0" fmla="*/ 0 w 23"/>
                  <a:gd name="T1" fmla="*/ 2 h 3"/>
                  <a:gd name="T2" fmla="*/ 0 w 23"/>
                  <a:gd name="T3" fmla="*/ 3 h 3"/>
                  <a:gd name="T4" fmla="*/ 0 w 23"/>
                  <a:gd name="T5" fmla="*/ 3 h 3"/>
                  <a:gd name="T6" fmla="*/ 20 w 23"/>
                  <a:gd name="T7" fmla="*/ 3 h 3"/>
                  <a:gd name="T8" fmla="*/ 23 w 23"/>
                  <a:gd name="T9" fmla="*/ 2 h 3"/>
                  <a:gd name="T10" fmla="*/ 23 w 23"/>
                  <a:gd name="T11" fmla="*/ 0 h 3"/>
                  <a:gd name="T12" fmla="*/ 16 w 23"/>
                  <a:gd name="T13" fmla="*/ 2 h 3"/>
                  <a:gd name="T14" fmla="*/ 0 w 2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38" name="Freeform 34"/>
              <p:cNvSpPr/>
              <p:nvPr/>
            </p:nvSpPr>
            <p:spPr bwMode="auto">
              <a:xfrm>
                <a:off x="3017" y="479"/>
                <a:ext cx="26" cy="3"/>
              </a:xfrm>
              <a:custGeom>
                <a:avLst/>
                <a:gdLst>
                  <a:gd name="T0" fmla="*/ 26 w 26"/>
                  <a:gd name="T1" fmla="*/ 0 h 3"/>
                  <a:gd name="T2" fmla="*/ 26 w 26"/>
                  <a:gd name="T3" fmla="*/ 0 h 3"/>
                  <a:gd name="T4" fmla="*/ 10 w 26"/>
                  <a:gd name="T5" fmla="*/ 2 h 3"/>
                  <a:gd name="T6" fmla="*/ 0 w 26"/>
                  <a:gd name="T7" fmla="*/ 3 h 3"/>
                  <a:gd name="T8" fmla="*/ 0 w 26"/>
                  <a:gd name="T9" fmla="*/ 3 h 3"/>
                  <a:gd name="T10" fmla="*/ 3 w 26"/>
                  <a:gd name="T11" fmla="*/ 0 h 3"/>
                  <a:gd name="T12" fmla="*/ 10 w 26"/>
                  <a:gd name="T13" fmla="*/ 0 h 3"/>
                  <a:gd name="T14" fmla="*/ 26 w 26"/>
                  <a:gd name="T15" fmla="*/ 0 h 3"/>
                  <a:gd name="T16" fmla="*/ 26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39" name="Freeform 35"/>
              <p:cNvSpPr/>
              <p:nvPr/>
            </p:nvSpPr>
            <p:spPr bwMode="auto">
              <a:xfrm>
                <a:off x="3667" y="476"/>
                <a:ext cx="26" cy="3"/>
              </a:xfrm>
              <a:custGeom>
                <a:avLst/>
                <a:gdLst>
                  <a:gd name="T0" fmla="*/ 0 w 26"/>
                  <a:gd name="T1" fmla="*/ 2 h 3"/>
                  <a:gd name="T2" fmla="*/ 0 w 26"/>
                  <a:gd name="T3" fmla="*/ 2 h 3"/>
                  <a:gd name="T4" fmla="*/ 16 w 26"/>
                  <a:gd name="T5" fmla="*/ 3 h 3"/>
                  <a:gd name="T6" fmla="*/ 26 w 26"/>
                  <a:gd name="T7" fmla="*/ 3 h 3"/>
                  <a:gd name="T8" fmla="*/ 26 w 26"/>
                  <a:gd name="T9" fmla="*/ 3 h 3"/>
                  <a:gd name="T10" fmla="*/ 23 w 26"/>
                  <a:gd name="T11" fmla="*/ 2 h 3"/>
                  <a:gd name="T12" fmla="*/ 16 w 26"/>
                  <a:gd name="T13" fmla="*/ 0 h 3"/>
                  <a:gd name="T14" fmla="*/ 0 w 26"/>
                  <a:gd name="T15" fmla="*/ 0 h 3"/>
                  <a:gd name="T16" fmla="*/ 0 w 26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40" name="Freeform 36"/>
              <p:cNvSpPr/>
              <p:nvPr/>
            </p:nvSpPr>
            <p:spPr bwMode="auto">
              <a:xfrm>
                <a:off x="2742" y="481"/>
                <a:ext cx="25" cy="4"/>
              </a:xfrm>
              <a:custGeom>
                <a:avLst/>
                <a:gdLst>
                  <a:gd name="T0" fmla="*/ 25 w 25"/>
                  <a:gd name="T1" fmla="*/ 0 h 4"/>
                  <a:gd name="T2" fmla="*/ 22 w 25"/>
                  <a:gd name="T3" fmla="*/ 1 h 4"/>
                  <a:gd name="T4" fmla="*/ 3 w 25"/>
                  <a:gd name="T5" fmla="*/ 4 h 4"/>
                  <a:gd name="T6" fmla="*/ 0 w 25"/>
                  <a:gd name="T7" fmla="*/ 4 h 4"/>
                  <a:gd name="T8" fmla="*/ 9 w 25"/>
                  <a:gd name="T9" fmla="*/ 1 h 4"/>
                  <a:gd name="T10" fmla="*/ 22 w 25"/>
                  <a:gd name="T11" fmla="*/ 0 h 4"/>
                  <a:gd name="T12" fmla="*/ 25 w 25"/>
                  <a:gd name="T13" fmla="*/ 0 h 4"/>
                  <a:gd name="T14" fmla="*/ 25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41" name="Freeform 37"/>
              <p:cNvSpPr/>
              <p:nvPr/>
            </p:nvSpPr>
            <p:spPr bwMode="auto">
              <a:xfrm>
                <a:off x="3943" y="478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3 w 25"/>
                  <a:gd name="T3" fmla="*/ 1 h 4"/>
                  <a:gd name="T4" fmla="*/ 22 w 25"/>
                  <a:gd name="T5" fmla="*/ 4 h 4"/>
                  <a:gd name="T6" fmla="*/ 25 w 25"/>
                  <a:gd name="T7" fmla="*/ 4 h 4"/>
                  <a:gd name="T8" fmla="*/ 16 w 25"/>
                  <a:gd name="T9" fmla="*/ 1 h 4"/>
                  <a:gd name="T10" fmla="*/ 3 w 25"/>
                  <a:gd name="T11" fmla="*/ 0 h 4"/>
                  <a:gd name="T12" fmla="*/ 0 w 25"/>
                  <a:gd name="T13" fmla="*/ 0 h 4"/>
                  <a:gd name="T14" fmla="*/ 0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42" name="Freeform 38"/>
              <p:cNvSpPr/>
              <p:nvPr/>
            </p:nvSpPr>
            <p:spPr bwMode="auto">
              <a:xfrm>
                <a:off x="3152" y="481"/>
                <a:ext cx="22" cy="4"/>
              </a:xfrm>
              <a:custGeom>
                <a:avLst/>
                <a:gdLst>
                  <a:gd name="T0" fmla="*/ 22 w 22"/>
                  <a:gd name="T1" fmla="*/ 4 h 4"/>
                  <a:gd name="T2" fmla="*/ 22 w 22"/>
                  <a:gd name="T3" fmla="*/ 4 h 4"/>
                  <a:gd name="T4" fmla="*/ 22 w 22"/>
                  <a:gd name="T5" fmla="*/ 4 h 4"/>
                  <a:gd name="T6" fmla="*/ 16 w 22"/>
                  <a:gd name="T7" fmla="*/ 4 h 4"/>
                  <a:gd name="T8" fmla="*/ 0 w 22"/>
                  <a:gd name="T9" fmla="*/ 1 h 4"/>
                  <a:gd name="T10" fmla="*/ 0 w 22"/>
                  <a:gd name="T11" fmla="*/ 0 h 4"/>
                  <a:gd name="T12" fmla="*/ 16 w 22"/>
                  <a:gd name="T13" fmla="*/ 3 h 4"/>
                  <a:gd name="T14" fmla="*/ 22 w 2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43" name="Freeform 39"/>
              <p:cNvSpPr/>
              <p:nvPr/>
            </p:nvSpPr>
            <p:spPr bwMode="auto">
              <a:xfrm>
                <a:off x="3536" y="479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0 w 22"/>
                  <a:gd name="T5" fmla="*/ 5 h 5"/>
                  <a:gd name="T6" fmla="*/ 6 w 22"/>
                  <a:gd name="T7" fmla="*/ 5 h 5"/>
                  <a:gd name="T8" fmla="*/ 22 w 22"/>
                  <a:gd name="T9" fmla="*/ 2 h 5"/>
                  <a:gd name="T10" fmla="*/ 22 w 22"/>
                  <a:gd name="T11" fmla="*/ 0 h 5"/>
                  <a:gd name="T12" fmla="*/ 6 w 22"/>
                  <a:gd name="T13" fmla="*/ 3 h 5"/>
                  <a:gd name="T14" fmla="*/ 0 w 22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44" name="Freeform 40"/>
              <p:cNvSpPr/>
              <p:nvPr/>
            </p:nvSpPr>
            <p:spPr bwMode="auto">
              <a:xfrm>
                <a:off x="2975" y="482"/>
                <a:ext cx="26" cy="5"/>
              </a:xfrm>
              <a:custGeom>
                <a:avLst/>
                <a:gdLst>
                  <a:gd name="T0" fmla="*/ 26 w 26"/>
                  <a:gd name="T1" fmla="*/ 0 h 5"/>
                  <a:gd name="T2" fmla="*/ 20 w 26"/>
                  <a:gd name="T3" fmla="*/ 3 h 5"/>
                  <a:gd name="T4" fmla="*/ 0 w 26"/>
                  <a:gd name="T5" fmla="*/ 5 h 5"/>
                  <a:gd name="T6" fmla="*/ 0 w 26"/>
                  <a:gd name="T7" fmla="*/ 5 h 5"/>
                  <a:gd name="T8" fmla="*/ 0 w 26"/>
                  <a:gd name="T9" fmla="*/ 5 h 5"/>
                  <a:gd name="T10" fmla="*/ 23 w 26"/>
                  <a:gd name="T11" fmla="*/ 0 h 5"/>
                  <a:gd name="T12" fmla="*/ 23 w 26"/>
                  <a:gd name="T13" fmla="*/ 0 h 5"/>
                  <a:gd name="T14" fmla="*/ 26 w 2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45" name="Freeform 41"/>
              <p:cNvSpPr/>
              <p:nvPr/>
            </p:nvSpPr>
            <p:spPr bwMode="auto">
              <a:xfrm>
                <a:off x="3709" y="479"/>
                <a:ext cx="25" cy="6"/>
              </a:xfrm>
              <a:custGeom>
                <a:avLst/>
                <a:gdLst>
                  <a:gd name="T0" fmla="*/ 0 w 25"/>
                  <a:gd name="T1" fmla="*/ 2 h 6"/>
                  <a:gd name="T2" fmla="*/ 6 w 25"/>
                  <a:gd name="T3" fmla="*/ 3 h 6"/>
                  <a:gd name="T4" fmla="*/ 25 w 25"/>
                  <a:gd name="T5" fmla="*/ 6 h 6"/>
                  <a:gd name="T6" fmla="*/ 25 w 25"/>
                  <a:gd name="T7" fmla="*/ 5 h 6"/>
                  <a:gd name="T8" fmla="*/ 25 w 25"/>
                  <a:gd name="T9" fmla="*/ 5 h 6"/>
                  <a:gd name="T10" fmla="*/ 3 w 25"/>
                  <a:gd name="T11" fmla="*/ 0 h 6"/>
                  <a:gd name="T12" fmla="*/ 3 w 25"/>
                  <a:gd name="T13" fmla="*/ 0 h 6"/>
                  <a:gd name="T14" fmla="*/ 0 w 2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46" name="Freeform 42"/>
              <p:cNvSpPr/>
              <p:nvPr/>
            </p:nvSpPr>
            <p:spPr bwMode="auto">
              <a:xfrm>
                <a:off x="2947" y="485"/>
                <a:ext cx="105" cy="56"/>
              </a:xfrm>
              <a:custGeom>
                <a:avLst/>
                <a:gdLst>
                  <a:gd name="T0" fmla="*/ 64 w 105"/>
                  <a:gd name="T1" fmla="*/ 9 h 56"/>
                  <a:gd name="T2" fmla="*/ 38 w 105"/>
                  <a:gd name="T3" fmla="*/ 20 h 56"/>
                  <a:gd name="T4" fmla="*/ 32 w 105"/>
                  <a:gd name="T5" fmla="*/ 26 h 56"/>
                  <a:gd name="T6" fmla="*/ 32 w 105"/>
                  <a:gd name="T7" fmla="*/ 38 h 56"/>
                  <a:gd name="T8" fmla="*/ 38 w 105"/>
                  <a:gd name="T9" fmla="*/ 44 h 56"/>
                  <a:gd name="T10" fmla="*/ 48 w 105"/>
                  <a:gd name="T11" fmla="*/ 47 h 56"/>
                  <a:gd name="T12" fmla="*/ 67 w 105"/>
                  <a:gd name="T13" fmla="*/ 46 h 56"/>
                  <a:gd name="T14" fmla="*/ 70 w 105"/>
                  <a:gd name="T15" fmla="*/ 46 h 56"/>
                  <a:gd name="T16" fmla="*/ 67 w 105"/>
                  <a:gd name="T17" fmla="*/ 49 h 56"/>
                  <a:gd name="T18" fmla="*/ 60 w 105"/>
                  <a:gd name="T19" fmla="*/ 53 h 56"/>
                  <a:gd name="T20" fmla="*/ 51 w 105"/>
                  <a:gd name="T21" fmla="*/ 56 h 56"/>
                  <a:gd name="T22" fmla="*/ 44 w 105"/>
                  <a:gd name="T23" fmla="*/ 56 h 56"/>
                  <a:gd name="T24" fmla="*/ 44 w 105"/>
                  <a:gd name="T25" fmla="*/ 55 h 56"/>
                  <a:gd name="T26" fmla="*/ 28 w 105"/>
                  <a:gd name="T27" fmla="*/ 55 h 56"/>
                  <a:gd name="T28" fmla="*/ 9 w 105"/>
                  <a:gd name="T29" fmla="*/ 49 h 56"/>
                  <a:gd name="T30" fmla="*/ 0 w 105"/>
                  <a:gd name="T31" fmla="*/ 41 h 56"/>
                  <a:gd name="T32" fmla="*/ 0 w 105"/>
                  <a:gd name="T33" fmla="*/ 34 h 56"/>
                  <a:gd name="T34" fmla="*/ 9 w 105"/>
                  <a:gd name="T35" fmla="*/ 23 h 56"/>
                  <a:gd name="T36" fmla="*/ 19 w 105"/>
                  <a:gd name="T37" fmla="*/ 14 h 56"/>
                  <a:gd name="T38" fmla="*/ 28 w 105"/>
                  <a:gd name="T39" fmla="*/ 9 h 56"/>
                  <a:gd name="T40" fmla="*/ 60 w 105"/>
                  <a:gd name="T41" fmla="*/ 3 h 56"/>
                  <a:gd name="T42" fmla="*/ 73 w 105"/>
                  <a:gd name="T43" fmla="*/ 2 h 56"/>
                  <a:gd name="T44" fmla="*/ 80 w 105"/>
                  <a:gd name="T45" fmla="*/ 0 h 56"/>
                  <a:gd name="T46" fmla="*/ 92 w 105"/>
                  <a:gd name="T47" fmla="*/ 0 h 56"/>
                  <a:gd name="T48" fmla="*/ 92 w 105"/>
                  <a:gd name="T49" fmla="*/ 0 h 56"/>
                  <a:gd name="T50" fmla="*/ 105 w 105"/>
                  <a:gd name="T51" fmla="*/ 0 h 56"/>
                  <a:gd name="T52" fmla="*/ 64 w 105"/>
                  <a:gd name="T53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47" name="Freeform 43"/>
              <p:cNvSpPr/>
              <p:nvPr/>
            </p:nvSpPr>
            <p:spPr bwMode="auto">
              <a:xfrm>
                <a:off x="3658" y="482"/>
                <a:ext cx="105" cy="58"/>
              </a:xfrm>
              <a:custGeom>
                <a:avLst/>
                <a:gdLst>
                  <a:gd name="T0" fmla="*/ 41 w 105"/>
                  <a:gd name="T1" fmla="*/ 11 h 58"/>
                  <a:gd name="T2" fmla="*/ 67 w 105"/>
                  <a:gd name="T3" fmla="*/ 21 h 58"/>
                  <a:gd name="T4" fmla="*/ 73 w 105"/>
                  <a:gd name="T5" fmla="*/ 26 h 58"/>
                  <a:gd name="T6" fmla="*/ 73 w 105"/>
                  <a:gd name="T7" fmla="*/ 40 h 58"/>
                  <a:gd name="T8" fmla="*/ 67 w 105"/>
                  <a:gd name="T9" fmla="*/ 44 h 58"/>
                  <a:gd name="T10" fmla="*/ 60 w 105"/>
                  <a:gd name="T11" fmla="*/ 47 h 58"/>
                  <a:gd name="T12" fmla="*/ 38 w 105"/>
                  <a:gd name="T13" fmla="*/ 47 h 58"/>
                  <a:gd name="T14" fmla="*/ 38 w 105"/>
                  <a:gd name="T15" fmla="*/ 46 h 58"/>
                  <a:gd name="T16" fmla="*/ 38 w 105"/>
                  <a:gd name="T17" fmla="*/ 49 h 58"/>
                  <a:gd name="T18" fmla="*/ 44 w 105"/>
                  <a:gd name="T19" fmla="*/ 53 h 58"/>
                  <a:gd name="T20" fmla="*/ 54 w 105"/>
                  <a:gd name="T21" fmla="*/ 58 h 58"/>
                  <a:gd name="T22" fmla="*/ 60 w 105"/>
                  <a:gd name="T23" fmla="*/ 58 h 58"/>
                  <a:gd name="T24" fmla="*/ 64 w 105"/>
                  <a:gd name="T25" fmla="*/ 56 h 58"/>
                  <a:gd name="T26" fmla="*/ 80 w 105"/>
                  <a:gd name="T27" fmla="*/ 56 h 58"/>
                  <a:gd name="T28" fmla="*/ 96 w 105"/>
                  <a:gd name="T29" fmla="*/ 50 h 58"/>
                  <a:gd name="T30" fmla="*/ 105 w 105"/>
                  <a:gd name="T31" fmla="*/ 41 h 58"/>
                  <a:gd name="T32" fmla="*/ 105 w 105"/>
                  <a:gd name="T33" fmla="*/ 35 h 58"/>
                  <a:gd name="T34" fmla="*/ 96 w 105"/>
                  <a:gd name="T35" fmla="*/ 24 h 58"/>
                  <a:gd name="T36" fmla="*/ 86 w 105"/>
                  <a:gd name="T37" fmla="*/ 14 h 58"/>
                  <a:gd name="T38" fmla="*/ 76 w 105"/>
                  <a:gd name="T39" fmla="*/ 9 h 58"/>
                  <a:gd name="T40" fmla="*/ 44 w 105"/>
                  <a:gd name="T41" fmla="*/ 3 h 58"/>
                  <a:gd name="T42" fmla="*/ 32 w 105"/>
                  <a:gd name="T43" fmla="*/ 3 h 58"/>
                  <a:gd name="T44" fmla="*/ 25 w 105"/>
                  <a:gd name="T45" fmla="*/ 2 h 58"/>
                  <a:gd name="T46" fmla="*/ 12 w 105"/>
                  <a:gd name="T47" fmla="*/ 2 h 58"/>
                  <a:gd name="T48" fmla="*/ 9 w 105"/>
                  <a:gd name="T49" fmla="*/ 0 h 58"/>
                  <a:gd name="T50" fmla="*/ 0 w 105"/>
                  <a:gd name="T51" fmla="*/ 0 h 58"/>
                  <a:gd name="T52" fmla="*/ 41 w 105"/>
                  <a:gd name="T5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48" name="Freeform 44"/>
              <p:cNvSpPr/>
              <p:nvPr/>
            </p:nvSpPr>
            <p:spPr bwMode="auto">
              <a:xfrm>
                <a:off x="2319" y="487"/>
                <a:ext cx="266" cy="80"/>
              </a:xfrm>
              <a:custGeom>
                <a:avLst/>
                <a:gdLst>
                  <a:gd name="T0" fmla="*/ 29 w 266"/>
                  <a:gd name="T1" fmla="*/ 28 h 80"/>
                  <a:gd name="T2" fmla="*/ 32 w 266"/>
                  <a:gd name="T3" fmla="*/ 44 h 80"/>
                  <a:gd name="T4" fmla="*/ 48 w 266"/>
                  <a:gd name="T5" fmla="*/ 56 h 80"/>
                  <a:gd name="T6" fmla="*/ 61 w 266"/>
                  <a:gd name="T7" fmla="*/ 62 h 80"/>
                  <a:gd name="T8" fmla="*/ 70 w 266"/>
                  <a:gd name="T9" fmla="*/ 63 h 80"/>
                  <a:gd name="T10" fmla="*/ 96 w 266"/>
                  <a:gd name="T11" fmla="*/ 66 h 80"/>
                  <a:gd name="T12" fmla="*/ 115 w 266"/>
                  <a:gd name="T13" fmla="*/ 65 h 80"/>
                  <a:gd name="T14" fmla="*/ 128 w 266"/>
                  <a:gd name="T15" fmla="*/ 65 h 80"/>
                  <a:gd name="T16" fmla="*/ 131 w 266"/>
                  <a:gd name="T17" fmla="*/ 63 h 80"/>
                  <a:gd name="T18" fmla="*/ 122 w 266"/>
                  <a:gd name="T19" fmla="*/ 59 h 80"/>
                  <a:gd name="T20" fmla="*/ 118 w 266"/>
                  <a:gd name="T21" fmla="*/ 51 h 80"/>
                  <a:gd name="T22" fmla="*/ 122 w 266"/>
                  <a:gd name="T23" fmla="*/ 39 h 80"/>
                  <a:gd name="T24" fmla="*/ 122 w 266"/>
                  <a:gd name="T25" fmla="*/ 39 h 80"/>
                  <a:gd name="T26" fmla="*/ 150 w 266"/>
                  <a:gd name="T27" fmla="*/ 54 h 80"/>
                  <a:gd name="T28" fmla="*/ 179 w 266"/>
                  <a:gd name="T29" fmla="*/ 60 h 80"/>
                  <a:gd name="T30" fmla="*/ 211 w 266"/>
                  <a:gd name="T31" fmla="*/ 65 h 80"/>
                  <a:gd name="T32" fmla="*/ 243 w 266"/>
                  <a:gd name="T33" fmla="*/ 63 h 80"/>
                  <a:gd name="T34" fmla="*/ 259 w 266"/>
                  <a:gd name="T35" fmla="*/ 60 h 80"/>
                  <a:gd name="T36" fmla="*/ 266 w 266"/>
                  <a:gd name="T37" fmla="*/ 60 h 80"/>
                  <a:gd name="T38" fmla="*/ 266 w 266"/>
                  <a:gd name="T39" fmla="*/ 73 h 80"/>
                  <a:gd name="T40" fmla="*/ 227 w 266"/>
                  <a:gd name="T41" fmla="*/ 76 h 80"/>
                  <a:gd name="T42" fmla="*/ 227 w 266"/>
                  <a:gd name="T43" fmla="*/ 77 h 80"/>
                  <a:gd name="T44" fmla="*/ 157 w 266"/>
                  <a:gd name="T45" fmla="*/ 80 h 80"/>
                  <a:gd name="T46" fmla="*/ 96 w 266"/>
                  <a:gd name="T47" fmla="*/ 79 h 80"/>
                  <a:gd name="T48" fmla="*/ 83 w 266"/>
                  <a:gd name="T49" fmla="*/ 77 h 80"/>
                  <a:gd name="T50" fmla="*/ 45 w 266"/>
                  <a:gd name="T51" fmla="*/ 71 h 80"/>
                  <a:gd name="T52" fmla="*/ 25 w 266"/>
                  <a:gd name="T53" fmla="*/ 65 h 80"/>
                  <a:gd name="T54" fmla="*/ 13 w 266"/>
                  <a:gd name="T55" fmla="*/ 53 h 80"/>
                  <a:gd name="T56" fmla="*/ 0 w 266"/>
                  <a:gd name="T57" fmla="*/ 39 h 80"/>
                  <a:gd name="T58" fmla="*/ 0 w 266"/>
                  <a:gd name="T59" fmla="*/ 35 h 80"/>
                  <a:gd name="T60" fmla="*/ 0 w 266"/>
                  <a:gd name="T61" fmla="*/ 27 h 80"/>
                  <a:gd name="T62" fmla="*/ 9 w 266"/>
                  <a:gd name="T63" fmla="*/ 16 h 80"/>
                  <a:gd name="T64" fmla="*/ 25 w 266"/>
                  <a:gd name="T65" fmla="*/ 7 h 80"/>
                  <a:gd name="T66" fmla="*/ 45 w 266"/>
                  <a:gd name="T67" fmla="*/ 0 h 80"/>
                  <a:gd name="T68" fmla="*/ 32 w 266"/>
                  <a:gd name="T69" fmla="*/ 15 h 80"/>
                  <a:gd name="T70" fmla="*/ 29 w 266"/>
                  <a:gd name="T71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49" name="Freeform 45"/>
              <p:cNvSpPr/>
              <p:nvPr/>
            </p:nvSpPr>
            <p:spPr bwMode="auto">
              <a:xfrm>
                <a:off x="4125" y="482"/>
                <a:ext cx="269" cy="81"/>
              </a:xfrm>
              <a:custGeom>
                <a:avLst/>
                <a:gdLst>
                  <a:gd name="T0" fmla="*/ 237 w 269"/>
                  <a:gd name="T1" fmla="*/ 29 h 81"/>
                  <a:gd name="T2" fmla="*/ 234 w 269"/>
                  <a:gd name="T3" fmla="*/ 44 h 81"/>
                  <a:gd name="T4" fmla="*/ 221 w 269"/>
                  <a:gd name="T5" fmla="*/ 56 h 81"/>
                  <a:gd name="T6" fmla="*/ 205 w 269"/>
                  <a:gd name="T7" fmla="*/ 62 h 81"/>
                  <a:gd name="T8" fmla="*/ 199 w 269"/>
                  <a:gd name="T9" fmla="*/ 64 h 81"/>
                  <a:gd name="T10" fmla="*/ 173 w 269"/>
                  <a:gd name="T11" fmla="*/ 65 h 81"/>
                  <a:gd name="T12" fmla="*/ 151 w 269"/>
                  <a:gd name="T13" fmla="*/ 65 h 81"/>
                  <a:gd name="T14" fmla="*/ 138 w 269"/>
                  <a:gd name="T15" fmla="*/ 65 h 81"/>
                  <a:gd name="T16" fmla="*/ 135 w 269"/>
                  <a:gd name="T17" fmla="*/ 64 h 81"/>
                  <a:gd name="T18" fmla="*/ 144 w 269"/>
                  <a:gd name="T19" fmla="*/ 59 h 81"/>
                  <a:gd name="T20" fmla="*/ 147 w 269"/>
                  <a:gd name="T21" fmla="*/ 52 h 81"/>
                  <a:gd name="T22" fmla="*/ 144 w 269"/>
                  <a:gd name="T23" fmla="*/ 40 h 81"/>
                  <a:gd name="T24" fmla="*/ 144 w 269"/>
                  <a:gd name="T25" fmla="*/ 40 h 81"/>
                  <a:gd name="T26" fmla="*/ 115 w 269"/>
                  <a:gd name="T27" fmla="*/ 55 h 81"/>
                  <a:gd name="T28" fmla="*/ 87 w 269"/>
                  <a:gd name="T29" fmla="*/ 61 h 81"/>
                  <a:gd name="T30" fmla="*/ 55 w 269"/>
                  <a:gd name="T31" fmla="*/ 65 h 81"/>
                  <a:gd name="T32" fmla="*/ 23 w 269"/>
                  <a:gd name="T33" fmla="*/ 64 h 81"/>
                  <a:gd name="T34" fmla="*/ 10 w 269"/>
                  <a:gd name="T35" fmla="*/ 62 h 81"/>
                  <a:gd name="T36" fmla="*/ 0 w 269"/>
                  <a:gd name="T37" fmla="*/ 62 h 81"/>
                  <a:gd name="T38" fmla="*/ 0 w 269"/>
                  <a:gd name="T39" fmla="*/ 74 h 81"/>
                  <a:gd name="T40" fmla="*/ 39 w 269"/>
                  <a:gd name="T41" fmla="*/ 76 h 81"/>
                  <a:gd name="T42" fmla="*/ 39 w 269"/>
                  <a:gd name="T43" fmla="*/ 78 h 81"/>
                  <a:gd name="T44" fmla="*/ 112 w 269"/>
                  <a:gd name="T45" fmla="*/ 81 h 81"/>
                  <a:gd name="T46" fmla="*/ 170 w 269"/>
                  <a:gd name="T47" fmla="*/ 79 h 81"/>
                  <a:gd name="T48" fmla="*/ 183 w 269"/>
                  <a:gd name="T49" fmla="*/ 78 h 81"/>
                  <a:gd name="T50" fmla="*/ 221 w 269"/>
                  <a:gd name="T51" fmla="*/ 70 h 81"/>
                  <a:gd name="T52" fmla="*/ 240 w 269"/>
                  <a:gd name="T53" fmla="*/ 64 h 81"/>
                  <a:gd name="T54" fmla="*/ 253 w 269"/>
                  <a:gd name="T55" fmla="*/ 53 h 81"/>
                  <a:gd name="T56" fmla="*/ 266 w 269"/>
                  <a:gd name="T57" fmla="*/ 40 h 81"/>
                  <a:gd name="T58" fmla="*/ 269 w 269"/>
                  <a:gd name="T59" fmla="*/ 35 h 81"/>
                  <a:gd name="T60" fmla="*/ 266 w 269"/>
                  <a:gd name="T61" fmla="*/ 27 h 81"/>
                  <a:gd name="T62" fmla="*/ 256 w 269"/>
                  <a:gd name="T63" fmla="*/ 17 h 81"/>
                  <a:gd name="T64" fmla="*/ 240 w 269"/>
                  <a:gd name="T65" fmla="*/ 8 h 81"/>
                  <a:gd name="T66" fmla="*/ 221 w 269"/>
                  <a:gd name="T67" fmla="*/ 0 h 81"/>
                  <a:gd name="T68" fmla="*/ 234 w 269"/>
                  <a:gd name="T69" fmla="*/ 15 h 81"/>
                  <a:gd name="T70" fmla="*/ 237 w 269"/>
                  <a:gd name="T71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50" name="Freeform 46"/>
              <p:cNvSpPr/>
              <p:nvPr/>
            </p:nvSpPr>
            <p:spPr bwMode="auto">
              <a:xfrm>
                <a:off x="2706" y="487"/>
                <a:ext cx="16" cy="6"/>
              </a:xfrm>
              <a:custGeom>
                <a:avLst/>
                <a:gdLst>
                  <a:gd name="T0" fmla="*/ 4 w 16"/>
                  <a:gd name="T1" fmla="*/ 6 h 6"/>
                  <a:gd name="T2" fmla="*/ 0 w 16"/>
                  <a:gd name="T3" fmla="*/ 6 h 6"/>
                  <a:gd name="T4" fmla="*/ 4 w 16"/>
                  <a:gd name="T5" fmla="*/ 3 h 6"/>
                  <a:gd name="T6" fmla="*/ 16 w 16"/>
                  <a:gd name="T7" fmla="*/ 0 h 6"/>
                  <a:gd name="T8" fmla="*/ 16 w 16"/>
                  <a:gd name="T9" fmla="*/ 1 h 6"/>
                  <a:gd name="T10" fmla="*/ 4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51" name="Freeform 47"/>
              <p:cNvSpPr/>
              <p:nvPr/>
            </p:nvSpPr>
            <p:spPr bwMode="auto">
              <a:xfrm>
                <a:off x="3987" y="484"/>
                <a:ext cx="16" cy="6"/>
              </a:xfrm>
              <a:custGeom>
                <a:avLst/>
                <a:gdLst>
                  <a:gd name="T0" fmla="*/ 13 w 16"/>
                  <a:gd name="T1" fmla="*/ 6 h 6"/>
                  <a:gd name="T2" fmla="*/ 16 w 16"/>
                  <a:gd name="T3" fmla="*/ 6 h 6"/>
                  <a:gd name="T4" fmla="*/ 13 w 16"/>
                  <a:gd name="T5" fmla="*/ 1 h 6"/>
                  <a:gd name="T6" fmla="*/ 0 w 16"/>
                  <a:gd name="T7" fmla="*/ 0 h 6"/>
                  <a:gd name="T8" fmla="*/ 0 w 16"/>
                  <a:gd name="T9" fmla="*/ 1 h 6"/>
                  <a:gd name="T10" fmla="*/ 1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52" name="Freeform 48"/>
              <p:cNvSpPr/>
              <p:nvPr/>
            </p:nvSpPr>
            <p:spPr bwMode="auto">
              <a:xfrm>
                <a:off x="3190" y="487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3 w 19"/>
                  <a:gd name="T3" fmla="*/ 7 h 7"/>
                  <a:gd name="T4" fmla="*/ 0 w 19"/>
                  <a:gd name="T5" fmla="*/ 1 h 7"/>
                  <a:gd name="T6" fmla="*/ 0 w 19"/>
                  <a:gd name="T7" fmla="*/ 0 h 7"/>
                  <a:gd name="T8" fmla="*/ 13 w 19"/>
                  <a:gd name="T9" fmla="*/ 4 h 7"/>
                  <a:gd name="T10" fmla="*/ 19 w 19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53" name="Freeform 49"/>
              <p:cNvSpPr/>
              <p:nvPr/>
            </p:nvSpPr>
            <p:spPr bwMode="auto">
              <a:xfrm>
                <a:off x="3501" y="485"/>
                <a:ext cx="19" cy="8"/>
              </a:xfrm>
              <a:custGeom>
                <a:avLst/>
                <a:gdLst>
                  <a:gd name="T0" fmla="*/ 0 w 19"/>
                  <a:gd name="T1" fmla="*/ 8 h 8"/>
                  <a:gd name="T2" fmla="*/ 6 w 19"/>
                  <a:gd name="T3" fmla="*/ 8 h 8"/>
                  <a:gd name="T4" fmla="*/ 19 w 19"/>
                  <a:gd name="T5" fmla="*/ 2 h 8"/>
                  <a:gd name="T6" fmla="*/ 19 w 19"/>
                  <a:gd name="T7" fmla="*/ 0 h 8"/>
                  <a:gd name="T8" fmla="*/ 6 w 19"/>
                  <a:gd name="T9" fmla="*/ 5 h 8"/>
                  <a:gd name="T10" fmla="*/ 0 w 1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54" name="Freeform 50"/>
              <p:cNvSpPr/>
              <p:nvPr/>
            </p:nvSpPr>
            <p:spPr bwMode="auto">
              <a:xfrm>
                <a:off x="2931" y="490"/>
                <a:ext cx="32" cy="12"/>
              </a:xfrm>
              <a:custGeom>
                <a:avLst/>
                <a:gdLst>
                  <a:gd name="T0" fmla="*/ 32 w 32"/>
                  <a:gd name="T1" fmla="*/ 0 h 12"/>
                  <a:gd name="T2" fmla="*/ 25 w 32"/>
                  <a:gd name="T3" fmla="*/ 3 h 12"/>
                  <a:gd name="T4" fmla="*/ 19 w 32"/>
                  <a:gd name="T5" fmla="*/ 4 h 12"/>
                  <a:gd name="T6" fmla="*/ 3 w 32"/>
                  <a:gd name="T7" fmla="*/ 12 h 12"/>
                  <a:gd name="T8" fmla="*/ 0 w 32"/>
                  <a:gd name="T9" fmla="*/ 12 h 12"/>
                  <a:gd name="T10" fmla="*/ 0 w 32"/>
                  <a:gd name="T11" fmla="*/ 10 h 12"/>
                  <a:gd name="T12" fmla="*/ 12 w 32"/>
                  <a:gd name="T13" fmla="*/ 4 h 12"/>
                  <a:gd name="T14" fmla="*/ 22 w 32"/>
                  <a:gd name="T15" fmla="*/ 1 h 12"/>
                  <a:gd name="T16" fmla="*/ 32 w 32"/>
                  <a:gd name="T17" fmla="*/ 0 h 12"/>
                  <a:gd name="T18" fmla="*/ 32 w 32"/>
                  <a:gd name="T19" fmla="*/ 0 h 12"/>
                  <a:gd name="T20" fmla="*/ 32 w 3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55" name="Freeform 51"/>
              <p:cNvSpPr/>
              <p:nvPr/>
            </p:nvSpPr>
            <p:spPr bwMode="auto">
              <a:xfrm>
                <a:off x="3747" y="487"/>
                <a:ext cx="32" cy="12"/>
              </a:xfrm>
              <a:custGeom>
                <a:avLst/>
                <a:gdLst>
                  <a:gd name="T0" fmla="*/ 0 w 32"/>
                  <a:gd name="T1" fmla="*/ 1 h 12"/>
                  <a:gd name="T2" fmla="*/ 7 w 32"/>
                  <a:gd name="T3" fmla="*/ 3 h 12"/>
                  <a:gd name="T4" fmla="*/ 13 w 32"/>
                  <a:gd name="T5" fmla="*/ 4 h 12"/>
                  <a:gd name="T6" fmla="*/ 29 w 32"/>
                  <a:gd name="T7" fmla="*/ 12 h 12"/>
                  <a:gd name="T8" fmla="*/ 32 w 32"/>
                  <a:gd name="T9" fmla="*/ 12 h 12"/>
                  <a:gd name="T10" fmla="*/ 32 w 32"/>
                  <a:gd name="T11" fmla="*/ 12 h 12"/>
                  <a:gd name="T12" fmla="*/ 19 w 32"/>
                  <a:gd name="T13" fmla="*/ 6 h 12"/>
                  <a:gd name="T14" fmla="*/ 10 w 32"/>
                  <a:gd name="T15" fmla="*/ 1 h 12"/>
                  <a:gd name="T16" fmla="*/ 0 w 32"/>
                  <a:gd name="T17" fmla="*/ 0 h 12"/>
                  <a:gd name="T18" fmla="*/ 0 w 32"/>
                  <a:gd name="T19" fmla="*/ 0 h 12"/>
                  <a:gd name="T20" fmla="*/ 0 w 32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56" name="Freeform 52"/>
              <p:cNvSpPr/>
              <p:nvPr/>
            </p:nvSpPr>
            <p:spPr bwMode="auto">
              <a:xfrm>
                <a:off x="2678" y="497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6 w 12"/>
                  <a:gd name="T3" fmla="*/ 3 h 6"/>
                  <a:gd name="T4" fmla="*/ 3 w 12"/>
                  <a:gd name="T5" fmla="*/ 6 h 6"/>
                  <a:gd name="T6" fmla="*/ 0 w 12"/>
                  <a:gd name="T7" fmla="*/ 5 h 6"/>
                  <a:gd name="T8" fmla="*/ 3 w 12"/>
                  <a:gd name="T9" fmla="*/ 3 h 6"/>
                  <a:gd name="T10" fmla="*/ 6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57" name="Freeform 53"/>
              <p:cNvSpPr/>
              <p:nvPr/>
            </p:nvSpPr>
            <p:spPr bwMode="auto">
              <a:xfrm>
                <a:off x="4019" y="494"/>
                <a:ext cx="13" cy="5"/>
              </a:xfrm>
              <a:custGeom>
                <a:avLst/>
                <a:gdLst>
                  <a:gd name="T0" fmla="*/ 0 w 13"/>
                  <a:gd name="T1" fmla="*/ 2 h 5"/>
                  <a:gd name="T2" fmla="*/ 7 w 13"/>
                  <a:gd name="T3" fmla="*/ 3 h 5"/>
                  <a:gd name="T4" fmla="*/ 13 w 13"/>
                  <a:gd name="T5" fmla="*/ 5 h 5"/>
                  <a:gd name="T6" fmla="*/ 13 w 13"/>
                  <a:gd name="T7" fmla="*/ 5 h 5"/>
                  <a:gd name="T8" fmla="*/ 10 w 13"/>
                  <a:gd name="T9" fmla="*/ 2 h 5"/>
                  <a:gd name="T10" fmla="*/ 7 w 13"/>
                  <a:gd name="T11" fmla="*/ 0 h 5"/>
                  <a:gd name="T12" fmla="*/ 0 w 13"/>
                  <a:gd name="T13" fmla="*/ 0 h 5"/>
                  <a:gd name="T14" fmla="*/ 0 w 13"/>
                  <a:gd name="T15" fmla="*/ 0 h 5"/>
                  <a:gd name="T16" fmla="*/ 0 w 1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58" name="Freeform 54"/>
              <p:cNvSpPr/>
              <p:nvPr/>
            </p:nvSpPr>
            <p:spPr bwMode="auto">
              <a:xfrm>
                <a:off x="3219" y="497"/>
                <a:ext cx="22" cy="5"/>
              </a:xfrm>
              <a:custGeom>
                <a:avLst/>
                <a:gdLst>
                  <a:gd name="T0" fmla="*/ 22 w 22"/>
                  <a:gd name="T1" fmla="*/ 3 h 5"/>
                  <a:gd name="T2" fmla="*/ 22 w 22"/>
                  <a:gd name="T3" fmla="*/ 5 h 5"/>
                  <a:gd name="T4" fmla="*/ 16 w 22"/>
                  <a:gd name="T5" fmla="*/ 5 h 5"/>
                  <a:gd name="T6" fmla="*/ 0 w 22"/>
                  <a:gd name="T7" fmla="*/ 2 h 5"/>
                  <a:gd name="T8" fmla="*/ 0 w 22"/>
                  <a:gd name="T9" fmla="*/ 0 h 5"/>
                  <a:gd name="T10" fmla="*/ 22 w 22"/>
                  <a:gd name="T11" fmla="*/ 3 h 5"/>
                  <a:gd name="T12" fmla="*/ 22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59" name="Freeform 55"/>
              <p:cNvSpPr/>
              <p:nvPr/>
            </p:nvSpPr>
            <p:spPr bwMode="auto">
              <a:xfrm>
                <a:off x="3469" y="496"/>
                <a:ext cx="22" cy="4"/>
              </a:xfrm>
              <a:custGeom>
                <a:avLst/>
                <a:gdLst>
                  <a:gd name="T0" fmla="*/ 0 w 22"/>
                  <a:gd name="T1" fmla="*/ 3 h 4"/>
                  <a:gd name="T2" fmla="*/ 0 w 22"/>
                  <a:gd name="T3" fmla="*/ 4 h 4"/>
                  <a:gd name="T4" fmla="*/ 6 w 22"/>
                  <a:gd name="T5" fmla="*/ 4 h 4"/>
                  <a:gd name="T6" fmla="*/ 22 w 22"/>
                  <a:gd name="T7" fmla="*/ 1 h 4"/>
                  <a:gd name="T8" fmla="*/ 22 w 22"/>
                  <a:gd name="T9" fmla="*/ 0 h 4"/>
                  <a:gd name="T10" fmla="*/ 0 w 22"/>
                  <a:gd name="T11" fmla="*/ 3 h 4"/>
                  <a:gd name="T12" fmla="*/ 0 w 22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60" name="Freeform 56"/>
              <p:cNvSpPr/>
              <p:nvPr/>
            </p:nvSpPr>
            <p:spPr bwMode="auto">
              <a:xfrm>
                <a:off x="2332" y="502"/>
                <a:ext cx="9" cy="10"/>
              </a:xfrm>
              <a:custGeom>
                <a:avLst/>
                <a:gdLst>
                  <a:gd name="T0" fmla="*/ 9 w 9"/>
                  <a:gd name="T1" fmla="*/ 1 h 10"/>
                  <a:gd name="T2" fmla="*/ 3 w 9"/>
                  <a:gd name="T3" fmla="*/ 7 h 10"/>
                  <a:gd name="T4" fmla="*/ 3 w 9"/>
                  <a:gd name="T5" fmla="*/ 10 h 10"/>
                  <a:gd name="T6" fmla="*/ 3 w 9"/>
                  <a:gd name="T7" fmla="*/ 10 h 10"/>
                  <a:gd name="T8" fmla="*/ 0 w 9"/>
                  <a:gd name="T9" fmla="*/ 10 h 10"/>
                  <a:gd name="T10" fmla="*/ 0 w 9"/>
                  <a:gd name="T11" fmla="*/ 6 h 10"/>
                  <a:gd name="T12" fmla="*/ 9 w 9"/>
                  <a:gd name="T13" fmla="*/ 0 h 10"/>
                  <a:gd name="T14" fmla="*/ 9 w 9"/>
                  <a:gd name="T15" fmla="*/ 0 h 10"/>
                  <a:gd name="T16" fmla="*/ 9 w 9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61" name="Freeform 57"/>
              <p:cNvSpPr/>
              <p:nvPr/>
            </p:nvSpPr>
            <p:spPr bwMode="auto">
              <a:xfrm>
                <a:off x="4369" y="497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6 w 9"/>
                  <a:gd name="T3" fmla="*/ 8 h 11"/>
                  <a:gd name="T4" fmla="*/ 6 w 9"/>
                  <a:gd name="T5" fmla="*/ 11 h 11"/>
                  <a:gd name="T6" fmla="*/ 9 w 9"/>
                  <a:gd name="T7" fmla="*/ 11 h 11"/>
                  <a:gd name="T8" fmla="*/ 9 w 9"/>
                  <a:gd name="T9" fmla="*/ 11 h 11"/>
                  <a:gd name="T10" fmla="*/ 9 w 9"/>
                  <a:gd name="T11" fmla="*/ 6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62" name="Freeform 58"/>
              <p:cNvSpPr/>
              <p:nvPr/>
            </p:nvSpPr>
            <p:spPr bwMode="auto">
              <a:xfrm>
                <a:off x="2902" y="503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2 h 5"/>
                  <a:gd name="T4" fmla="*/ 6 w 16"/>
                  <a:gd name="T5" fmla="*/ 5 h 5"/>
                  <a:gd name="T6" fmla="*/ 3 w 16"/>
                  <a:gd name="T7" fmla="*/ 5 h 5"/>
                  <a:gd name="T8" fmla="*/ 0 w 16"/>
                  <a:gd name="T9" fmla="*/ 5 h 5"/>
                  <a:gd name="T10" fmla="*/ 0 w 16"/>
                  <a:gd name="T11" fmla="*/ 5 h 5"/>
                  <a:gd name="T12" fmla="*/ 13 w 16"/>
                  <a:gd name="T13" fmla="*/ 0 h 5"/>
                  <a:gd name="T14" fmla="*/ 16 w 16"/>
                  <a:gd name="T15" fmla="*/ 0 h 5"/>
                  <a:gd name="T16" fmla="*/ 16 w 16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63" name="Freeform 59"/>
              <p:cNvSpPr/>
              <p:nvPr/>
            </p:nvSpPr>
            <p:spPr bwMode="auto">
              <a:xfrm>
                <a:off x="3792" y="502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0 w 16"/>
                  <a:gd name="T5" fmla="*/ 4 h 4"/>
                  <a:gd name="T6" fmla="*/ 13 w 16"/>
                  <a:gd name="T7" fmla="*/ 4 h 4"/>
                  <a:gd name="T8" fmla="*/ 16 w 16"/>
                  <a:gd name="T9" fmla="*/ 3 h 4"/>
                  <a:gd name="T10" fmla="*/ 16 w 16"/>
                  <a:gd name="T11" fmla="*/ 3 h 4"/>
                  <a:gd name="T12" fmla="*/ 3 w 16"/>
                  <a:gd name="T13" fmla="*/ 0 h 4"/>
                  <a:gd name="T14" fmla="*/ 0 w 16"/>
                  <a:gd name="T15" fmla="*/ 0 h 4"/>
                  <a:gd name="T16" fmla="*/ 0 w 1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64" name="Freeform 60"/>
              <p:cNvSpPr/>
              <p:nvPr/>
            </p:nvSpPr>
            <p:spPr bwMode="auto">
              <a:xfrm>
                <a:off x="3244" y="50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4 w 7"/>
                  <a:gd name="T5" fmla="*/ 3 h 6"/>
                  <a:gd name="T6" fmla="*/ 0 w 7"/>
                  <a:gd name="T7" fmla="*/ 2 h 6"/>
                  <a:gd name="T8" fmla="*/ 4 w 7"/>
                  <a:gd name="T9" fmla="*/ 0 h 6"/>
                  <a:gd name="T10" fmla="*/ 7 w 7"/>
                  <a:gd name="T11" fmla="*/ 5 h 6"/>
                  <a:gd name="T12" fmla="*/ 7 w 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65" name="Freeform 61"/>
              <p:cNvSpPr/>
              <p:nvPr/>
            </p:nvSpPr>
            <p:spPr bwMode="auto">
              <a:xfrm>
                <a:off x="3459" y="5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66" name="Freeform 62"/>
              <p:cNvSpPr/>
              <p:nvPr/>
            </p:nvSpPr>
            <p:spPr bwMode="auto">
              <a:xfrm>
                <a:off x="2649" y="511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4 h 4"/>
                  <a:gd name="T4" fmla="*/ 0 w 9"/>
                  <a:gd name="T5" fmla="*/ 3 h 4"/>
                  <a:gd name="T6" fmla="*/ 6 w 9"/>
                  <a:gd name="T7" fmla="*/ 0 h 4"/>
                  <a:gd name="T8" fmla="*/ 9 w 9"/>
                  <a:gd name="T9" fmla="*/ 0 h 4"/>
                  <a:gd name="T10" fmla="*/ 9 w 9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67" name="Freeform 63"/>
              <p:cNvSpPr/>
              <p:nvPr/>
            </p:nvSpPr>
            <p:spPr bwMode="auto">
              <a:xfrm>
                <a:off x="4055" y="506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6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68" name="Freeform 64"/>
              <p:cNvSpPr/>
              <p:nvPr/>
            </p:nvSpPr>
            <p:spPr bwMode="auto">
              <a:xfrm>
                <a:off x="2863" y="512"/>
                <a:ext cx="26" cy="8"/>
              </a:xfrm>
              <a:custGeom>
                <a:avLst/>
                <a:gdLst>
                  <a:gd name="T0" fmla="*/ 26 w 26"/>
                  <a:gd name="T1" fmla="*/ 2 h 8"/>
                  <a:gd name="T2" fmla="*/ 26 w 26"/>
                  <a:gd name="T3" fmla="*/ 2 h 8"/>
                  <a:gd name="T4" fmla="*/ 7 w 26"/>
                  <a:gd name="T5" fmla="*/ 7 h 8"/>
                  <a:gd name="T6" fmla="*/ 4 w 26"/>
                  <a:gd name="T7" fmla="*/ 8 h 8"/>
                  <a:gd name="T8" fmla="*/ 4 w 26"/>
                  <a:gd name="T9" fmla="*/ 8 h 8"/>
                  <a:gd name="T10" fmla="*/ 0 w 26"/>
                  <a:gd name="T11" fmla="*/ 8 h 8"/>
                  <a:gd name="T12" fmla="*/ 4 w 26"/>
                  <a:gd name="T13" fmla="*/ 5 h 8"/>
                  <a:gd name="T14" fmla="*/ 13 w 26"/>
                  <a:gd name="T15" fmla="*/ 3 h 8"/>
                  <a:gd name="T16" fmla="*/ 13 w 26"/>
                  <a:gd name="T17" fmla="*/ 3 h 8"/>
                  <a:gd name="T18" fmla="*/ 23 w 26"/>
                  <a:gd name="T19" fmla="*/ 0 h 8"/>
                  <a:gd name="T20" fmla="*/ 26 w 26"/>
                  <a:gd name="T21" fmla="*/ 0 h 8"/>
                  <a:gd name="T22" fmla="*/ 26 w 26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69" name="Freeform 65"/>
              <p:cNvSpPr/>
              <p:nvPr/>
            </p:nvSpPr>
            <p:spPr bwMode="auto">
              <a:xfrm>
                <a:off x="3821" y="511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0 w 25"/>
                  <a:gd name="T3" fmla="*/ 0 h 6"/>
                  <a:gd name="T4" fmla="*/ 19 w 25"/>
                  <a:gd name="T5" fmla="*/ 4 h 6"/>
                  <a:gd name="T6" fmla="*/ 22 w 25"/>
                  <a:gd name="T7" fmla="*/ 6 h 6"/>
                  <a:gd name="T8" fmla="*/ 22 w 25"/>
                  <a:gd name="T9" fmla="*/ 6 h 6"/>
                  <a:gd name="T10" fmla="*/ 25 w 25"/>
                  <a:gd name="T11" fmla="*/ 6 h 6"/>
                  <a:gd name="T12" fmla="*/ 22 w 25"/>
                  <a:gd name="T13" fmla="*/ 3 h 6"/>
                  <a:gd name="T14" fmla="*/ 13 w 25"/>
                  <a:gd name="T15" fmla="*/ 1 h 6"/>
                  <a:gd name="T16" fmla="*/ 13 w 25"/>
                  <a:gd name="T17" fmla="*/ 1 h 6"/>
                  <a:gd name="T18" fmla="*/ 6 w 25"/>
                  <a:gd name="T19" fmla="*/ 0 h 6"/>
                  <a:gd name="T20" fmla="*/ 0 w 25"/>
                  <a:gd name="T21" fmla="*/ 0 h 6"/>
                  <a:gd name="T22" fmla="*/ 0 w 2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70" name="Freeform 66"/>
              <p:cNvSpPr/>
              <p:nvPr/>
            </p:nvSpPr>
            <p:spPr bwMode="auto">
              <a:xfrm>
                <a:off x="3257" y="515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7 w 7"/>
                  <a:gd name="T3" fmla="*/ 8 h 8"/>
                  <a:gd name="T4" fmla="*/ 7 w 7"/>
                  <a:gd name="T5" fmla="*/ 8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71" name="Freeform 67"/>
              <p:cNvSpPr/>
              <p:nvPr/>
            </p:nvSpPr>
            <p:spPr bwMode="auto">
              <a:xfrm>
                <a:off x="3446" y="514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8 h 9"/>
                  <a:gd name="T4" fmla="*/ 3 w 10"/>
                  <a:gd name="T5" fmla="*/ 9 h 9"/>
                  <a:gd name="T6" fmla="*/ 10 w 10"/>
                  <a:gd name="T7" fmla="*/ 0 h 9"/>
                  <a:gd name="T8" fmla="*/ 7 w 10"/>
                  <a:gd name="T9" fmla="*/ 0 h 9"/>
                  <a:gd name="T10" fmla="*/ 0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72" name="Freeform 68"/>
              <p:cNvSpPr/>
              <p:nvPr/>
            </p:nvSpPr>
            <p:spPr bwMode="auto">
              <a:xfrm>
                <a:off x="2332" y="522"/>
                <a:ext cx="6" cy="12"/>
              </a:xfrm>
              <a:custGeom>
                <a:avLst/>
                <a:gdLst>
                  <a:gd name="T0" fmla="*/ 6 w 6"/>
                  <a:gd name="T1" fmla="*/ 10 h 12"/>
                  <a:gd name="T2" fmla="*/ 3 w 6"/>
                  <a:gd name="T3" fmla="*/ 12 h 12"/>
                  <a:gd name="T4" fmla="*/ 0 w 6"/>
                  <a:gd name="T5" fmla="*/ 10 h 12"/>
                  <a:gd name="T6" fmla="*/ 3 w 6"/>
                  <a:gd name="T7" fmla="*/ 0 h 12"/>
                  <a:gd name="T8" fmla="*/ 3 w 6"/>
                  <a:gd name="T9" fmla="*/ 0 h 12"/>
                  <a:gd name="T10" fmla="*/ 6 w 6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73" name="Freeform 69"/>
              <p:cNvSpPr/>
              <p:nvPr/>
            </p:nvSpPr>
            <p:spPr bwMode="auto">
              <a:xfrm>
                <a:off x="4372" y="51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3 w 6"/>
                  <a:gd name="T3" fmla="*/ 13 h 13"/>
                  <a:gd name="T4" fmla="*/ 6 w 6"/>
                  <a:gd name="T5" fmla="*/ 11 h 13"/>
                  <a:gd name="T6" fmla="*/ 6 w 6"/>
                  <a:gd name="T7" fmla="*/ 0 h 13"/>
                  <a:gd name="T8" fmla="*/ 3 w 6"/>
                  <a:gd name="T9" fmla="*/ 0 h 13"/>
                  <a:gd name="T10" fmla="*/ 0 w 6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74" name="Freeform 70"/>
              <p:cNvSpPr/>
              <p:nvPr/>
            </p:nvSpPr>
            <p:spPr bwMode="auto">
              <a:xfrm>
                <a:off x="2630" y="522"/>
                <a:ext cx="6" cy="7"/>
              </a:xfrm>
              <a:custGeom>
                <a:avLst/>
                <a:gdLst>
                  <a:gd name="T0" fmla="*/ 0 w 6"/>
                  <a:gd name="T1" fmla="*/ 6 h 7"/>
                  <a:gd name="T2" fmla="*/ 0 w 6"/>
                  <a:gd name="T3" fmla="*/ 7 h 7"/>
                  <a:gd name="T4" fmla="*/ 0 w 6"/>
                  <a:gd name="T5" fmla="*/ 6 h 7"/>
                  <a:gd name="T6" fmla="*/ 0 w 6"/>
                  <a:gd name="T7" fmla="*/ 3 h 7"/>
                  <a:gd name="T8" fmla="*/ 6 w 6"/>
                  <a:gd name="T9" fmla="*/ 0 h 7"/>
                  <a:gd name="T10" fmla="*/ 6 w 6"/>
                  <a:gd name="T11" fmla="*/ 3 h 7"/>
                  <a:gd name="T12" fmla="*/ 0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75" name="Freeform 71"/>
              <p:cNvSpPr/>
              <p:nvPr/>
            </p:nvSpPr>
            <p:spPr bwMode="auto">
              <a:xfrm>
                <a:off x="4074" y="519"/>
                <a:ext cx="9" cy="6"/>
              </a:xfrm>
              <a:custGeom>
                <a:avLst/>
                <a:gdLst>
                  <a:gd name="T0" fmla="*/ 6 w 9"/>
                  <a:gd name="T1" fmla="*/ 4 h 6"/>
                  <a:gd name="T2" fmla="*/ 6 w 9"/>
                  <a:gd name="T3" fmla="*/ 6 h 6"/>
                  <a:gd name="T4" fmla="*/ 9 w 9"/>
                  <a:gd name="T5" fmla="*/ 4 h 6"/>
                  <a:gd name="T6" fmla="*/ 6 w 9"/>
                  <a:gd name="T7" fmla="*/ 3 h 6"/>
                  <a:gd name="T8" fmla="*/ 0 w 9"/>
                  <a:gd name="T9" fmla="*/ 0 h 6"/>
                  <a:gd name="T10" fmla="*/ 0 w 9"/>
                  <a:gd name="T11" fmla="*/ 3 h 6"/>
                  <a:gd name="T12" fmla="*/ 6 w 9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76" name="Freeform 72"/>
              <p:cNvSpPr/>
              <p:nvPr/>
            </p:nvSpPr>
            <p:spPr bwMode="auto">
              <a:xfrm>
                <a:off x="2818" y="522"/>
                <a:ext cx="29" cy="7"/>
              </a:xfrm>
              <a:custGeom>
                <a:avLst/>
                <a:gdLst>
                  <a:gd name="T0" fmla="*/ 29 w 29"/>
                  <a:gd name="T1" fmla="*/ 1 h 7"/>
                  <a:gd name="T2" fmla="*/ 26 w 29"/>
                  <a:gd name="T3" fmla="*/ 3 h 7"/>
                  <a:gd name="T4" fmla="*/ 4 w 29"/>
                  <a:gd name="T5" fmla="*/ 7 h 7"/>
                  <a:gd name="T6" fmla="*/ 4 w 29"/>
                  <a:gd name="T7" fmla="*/ 7 h 7"/>
                  <a:gd name="T8" fmla="*/ 0 w 29"/>
                  <a:gd name="T9" fmla="*/ 7 h 7"/>
                  <a:gd name="T10" fmla="*/ 0 w 29"/>
                  <a:gd name="T11" fmla="*/ 7 h 7"/>
                  <a:gd name="T12" fmla="*/ 13 w 29"/>
                  <a:gd name="T13" fmla="*/ 3 h 7"/>
                  <a:gd name="T14" fmla="*/ 26 w 29"/>
                  <a:gd name="T15" fmla="*/ 0 h 7"/>
                  <a:gd name="T16" fmla="*/ 29 w 29"/>
                  <a:gd name="T17" fmla="*/ 0 h 7"/>
                  <a:gd name="T18" fmla="*/ 29 w 29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77" name="Freeform 73"/>
              <p:cNvSpPr/>
              <p:nvPr/>
            </p:nvSpPr>
            <p:spPr bwMode="auto">
              <a:xfrm>
                <a:off x="3863" y="519"/>
                <a:ext cx="28" cy="7"/>
              </a:xfrm>
              <a:custGeom>
                <a:avLst/>
                <a:gdLst>
                  <a:gd name="T0" fmla="*/ 0 w 28"/>
                  <a:gd name="T1" fmla="*/ 1 h 7"/>
                  <a:gd name="T2" fmla="*/ 3 w 28"/>
                  <a:gd name="T3" fmla="*/ 3 h 7"/>
                  <a:gd name="T4" fmla="*/ 25 w 28"/>
                  <a:gd name="T5" fmla="*/ 7 h 7"/>
                  <a:gd name="T6" fmla="*/ 25 w 28"/>
                  <a:gd name="T7" fmla="*/ 7 h 7"/>
                  <a:gd name="T8" fmla="*/ 28 w 28"/>
                  <a:gd name="T9" fmla="*/ 7 h 7"/>
                  <a:gd name="T10" fmla="*/ 28 w 28"/>
                  <a:gd name="T11" fmla="*/ 7 h 7"/>
                  <a:gd name="T12" fmla="*/ 16 w 28"/>
                  <a:gd name="T13" fmla="*/ 3 h 7"/>
                  <a:gd name="T14" fmla="*/ 3 w 28"/>
                  <a:gd name="T15" fmla="*/ 0 h 7"/>
                  <a:gd name="T16" fmla="*/ 3 w 28"/>
                  <a:gd name="T17" fmla="*/ 0 h 7"/>
                  <a:gd name="T18" fmla="*/ 0 w 28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78" name="Freeform 74"/>
              <p:cNvSpPr>
                <a:spLocks noEditPoints="1"/>
              </p:cNvSpPr>
              <p:nvPr/>
            </p:nvSpPr>
            <p:spPr bwMode="auto">
              <a:xfrm>
                <a:off x="1973" y="528"/>
                <a:ext cx="368" cy="387"/>
              </a:xfrm>
              <a:custGeom>
                <a:avLst/>
                <a:gdLst>
                  <a:gd name="T0" fmla="*/ 362 w 368"/>
                  <a:gd name="T1" fmla="*/ 30 h 387"/>
                  <a:gd name="T2" fmla="*/ 352 w 368"/>
                  <a:gd name="T3" fmla="*/ 63 h 387"/>
                  <a:gd name="T4" fmla="*/ 295 w 368"/>
                  <a:gd name="T5" fmla="*/ 82 h 387"/>
                  <a:gd name="T6" fmla="*/ 266 w 368"/>
                  <a:gd name="T7" fmla="*/ 77 h 387"/>
                  <a:gd name="T8" fmla="*/ 266 w 368"/>
                  <a:gd name="T9" fmla="*/ 74 h 387"/>
                  <a:gd name="T10" fmla="*/ 307 w 368"/>
                  <a:gd name="T11" fmla="*/ 54 h 387"/>
                  <a:gd name="T12" fmla="*/ 291 w 368"/>
                  <a:gd name="T13" fmla="*/ 30 h 387"/>
                  <a:gd name="T14" fmla="*/ 234 w 368"/>
                  <a:gd name="T15" fmla="*/ 22 h 387"/>
                  <a:gd name="T16" fmla="*/ 173 w 368"/>
                  <a:gd name="T17" fmla="*/ 38 h 387"/>
                  <a:gd name="T18" fmla="*/ 167 w 368"/>
                  <a:gd name="T19" fmla="*/ 54 h 387"/>
                  <a:gd name="T20" fmla="*/ 202 w 368"/>
                  <a:gd name="T21" fmla="*/ 79 h 387"/>
                  <a:gd name="T22" fmla="*/ 170 w 368"/>
                  <a:gd name="T23" fmla="*/ 112 h 387"/>
                  <a:gd name="T24" fmla="*/ 141 w 368"/>
                  <a:gd name="T25" fmla="*/ 115 h 387"/>
                  <a:gd name="T26" fmla="*/ 167 w 368"/>
                  <a:gd name="T27" fmla="*/ 91 h 387"/>
                  <a:gd name="T28" fmla="*/ 135 w 368"/>
                  <a:gd name="T29" fmla="*/ 73 h 387"/>
                  <a:gd name="T30" fmla="*/ 122 w 368"/>
                  <a:gd name="T31" fmla="*/ 83 h 387"/>
                  <a:gd name="T32" fmla="*/ 115 w 368"/>
                  <a:gd name="T33" fmla="*/ 136 h 387"/>
                  <a:gd name="T34" fmla="*/ 138 w 368"/>
                  <a:gd name="T35" fmla="*/ 174 h 387"/>
                  <a:gd name="T36" fmla="*/ 173 w 368"/>
                  <a:gd name="T37" fmla="*/ 162 h 387"/>
                  <a:gd name="T38" fmla="*/ 167 w 368"/>
                  <a:gd name="T39" fmla="*/ 177 h 387"/>
                  <a:gd name="T40" fmla="*/ 167 w 368"/>
                  <a:gd name="T41" fmla="*/ 221 h 387"/>
                  <a:gd name="T42" fmla="*/ 183 w 368"/>
                  <a:gd name="T43" fmla="*/ 259 h 387"/>
                  <a:gd name="T44" fmla="*/ 195 w 368"/>
                  <a:gd name="T45" fmla="*/ 331 h 387"/>
                  <a:gd name="T46" fmla="*/ 147 w 368"/>
                  <a:gd name="T47" fmla="*/ 378 h 387"/>
                  <a:gd name="T48" fmla="*/ 80 w 368"/>
                  <a:gd name="T49" fmla="*/ 387 h 387"/>
                  <a:gd name="T50" fmla="*/ 35 w 368"/>
                  <a:gd name="T51" fmla="*/ 373 h 387"/>
                  <a:gd name="T52" fmla="*/ 29 w 368"/>
                  <a:gd name="T53" fmla="*/ 349 h 387"/>
                  <a:gd name="T54" fmla="*/ 74 w 368"/>
                  <a:gd name="T55" fmla="*/ 335 h 387"/>
                  <a:gd name="T56" fmla="*/ 77 w 368"/>
                  <a:gd name="T57" fmla="*/ 340 h 387"/>
                  <a:gd name="T58" fmla="*/ 64 w 368"/>
                  <a:gd name="T59" fmla="*/ 356 h 387"/>
                  <a:gd name="T60" fmla="*/ 96 w 368"/>
                  <a:gd name="T61" fmla="*/ 370 h 387"/>
                  <a:gd name="T62" fmla="*/ 118 w 368"/>
                  <a:gd name="T63" fmla="*/ 364 h 387"/>
                  <a:gd name="T64" fmla="*/ 144 w 368"/>
                  <a:gd name="T65" fmla="*/ 335 h 387"/>
                  <a:gd name="T66" fmla="*/ 99 w 368"/>
                  <a:gd name="T67" fmla="*/ 308 h 387"/>
                  <a:gd name="T68" fmla="*/ 83 w 368"/>
                  <a:gd name="T69" fmla="*/ 303 h 387"/>
                  <a:gd name="T70" fmla="*/ 118 w 368"/>
                  <a:gd name="T71" fmla="*/ 300 h 387"/>
                  <a:gd name="T72" fmla="*/ 122 w 368"/>
                  <a:gd name="T73" fmla="*/ 290 h 387"/>
                  <a:gd name="T74" fmla="*/ 67 w 368"/>
                  <a:gd name="T75" fmla="*/ 277 h 387"/>
                  <a:gd name="T76" fmla="*/ 74 w 368"/>
                  <a:gd name="T77" fmla="*/ 271 h 387"/>
                  <a:gd name="T78" fmla="*/ 138 w 368"/>
                  <a:gd name="T79" fmla="*/ 279 h 387"/>
                  <a:gd name="T80" fmla="*/ 74 w 368"/>
                  <a:gd name="T81" fmla="*/ 233 h 387"/>
                  <a:gd name="T82" fmla="*/ 19 w 368"/>
                  <a:gd name="T83" fmla="*/ 183 h 387"/>
                  <a:gd name="T84" fmla="*/ 0 w 368"/>
                  <a:gd name="T85" fmla="*/ 147 h 387"/>
                  <a:gd name="T86" fmla="*/ 13 w 368"/>
                  <a:gd name="T87" fmla="*/ 100 h 387"/>
                  <a:gd name="T88" fmla="*/ 29 w 368"/>
                  <a:gd name="T89" fmla="*/ 83 h 387"/>
                  <a:gd name="T90" fmla="*/ 99 w 368"/>
                  <a:gd name="T91" fmla="*/ 54 h 387"/>
                  <a:gd name="T92" fmla="*/ 176 w 368"/>
                  <a:gd name="T93" fmla="*/ 12 h 387"/>
                  <a:gd name="T94" fmla="*/ 256 w 368"/>
                  <a:gd name="T95" fmla="*/ 0 h 387"/>
                  <a:gd name="T96" fmla="*/ 77 w 368"/>
                  <a:gd name="T97" fmla="*/ 121 h 387"/>
                  <a:gd name="T98" fmla="*/ 112 w 368"/>
                  <a:gd name="T99" fmla="*/ 202 h 387"/>
                  <a:gd name="T100" fmla="*/ 138 w 368"/>
                  <a:gd name="T101" fmla="*/ 238 h 387"/>
                  <a:gd name="T102" fmla="*/ 45 w 368"/>
                  <a:gd name="T103" fmla="*/ 164 h 387"/>
                  <a:gd name="T104" fmla="*/ 38 w 368"/>
                  <a:gd name="T105" fmla="*/ 126 h 387"/>
                  <a:gd name="T106" fmla="*/ 70 w 368"/>
                  <a:gd name="T107" fmla="*/ 85 h 387"/>
                  <a:gd name="T108" fmla="*/ 77 w 368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79" name="Freeform 75"/>
              <p:cNvSpPr>
                <a:spLocks noEditPoints="1"/>
              </p:cNvSpPr>
              <p:nvPr/>
            </p:nvSpPr>
            <p:spPr bwMode="auto">
              <a:xfrm>
                <a:off x="4369" y="522"/>
                <a:ext cx="371" cy="387"/>
              </a:xfrm>
              <a:custGeom>
                <a:avLst/>
                <a:gdLst>
                  <a:gd name="T0" fmla="*/ 6 w 371"/>
                  <a:gd name="T1" fmla="*/ 31 h 387"/>
                  <a:gd name="T2" fmla="*/ 16 w 371"/>
                  <a:gd name="T3" fmla="*/ 63 h 387"/>
                  <a:gd name="T4" fmla="*/ 76 w 371"/>
                  <a:gd name="T5" fmla="*/ 82 h 387"/>
                  <a:gd name="T6" fmla="*/ 105 w 371"/>
                  <a:gd name="T7" fmla="*/ 77 h 387"/>
                  <a:gd name="T8" fmla="*/ 102 w 371"/>
                  <a:gd name="T9" fmla="*/ 75 h 387"/>
                  <a:gd name="T10" fmla="*/ 64 w 371"/>
                  <a:gd name="T11" fmla="*/ 54 h 387"/>
                  <a:gd name="T12" fmla="*/ 76 w 371"/>
                  <a:gd name="T13" fmla="*/ 31 h 387"/>
                  <a:gd name="T14" fmla="*/ 137 w 371"/>
                  <a:gd name="T15" fmla="*/ 22 h 387"/>
                  <a:gd name="T16" fmla="*/ 198 w 371"/>
                  <a:gd name="T17" fmla="*/ 39 h 387"/>
                  <a:gd name="T18" fmla="*/ 201 w 371"/>
                  <a:gd name="T19" fmla="*/ 56 h 387"/>
                  <a:gd name="T20" fmla="*/ 166 w 371"/>
                  <a:gd name="T21" fmla="*/ 80 h 387"/>
                  <a:gd name="T22" fmla="*/ 201 w 371"/>
                  <a:gd name="T23" fmla="*/ 113 h 387"/>
                  <a:gd name="T24" fmla="*/ 230 w 371"/>
                  <a:gd name="T25" fmla="*/ 115 h 387"/>
                  <a:gd name="T26" fmla="*/ 204 w 371"/>
                  <a:gd name="T27" fmla="*/ 92 h 387"/>
                  <a:gd name="T28" fmla="*/ 233 w 371"/>
                  <a:gd name="T29" fmla="*/ 72 h 387"/>
                  <a:gd name="T30" fmla="*/ 249 w 371"/>
                  <a:gd name="T31" fmla="*/ 83 h 387"/>
                  <a:gd name="T32" fmla="*/ 253 w 371"/>
                  <a:gd name="T33" fmla="*/ 136 h 387"/>
                  <a:gd name="T34" fmla="*/ 233 w 371"/>
                  <a:gd name="T35" fmla="*/ 174 h 387"/>
                  <a:gd name="T36" fmla="*/ 198 w 371"/>
                  <a:gd name="T37" fmla="*/ 162 h 387"/>
                  <a:gd name="T38" fmla="*/ 204 w 371"/>
                  <a:gd name="T39" fmla="*/ 177 h 387"/>
                  <a:gd name="T40" fmla="*/ 204 w 371"/>
                  <a:gd name="T41" fmla="*/ 221 h 387"/>
                  <a:gd name="T42" fmla="*/ 192 w 371"/>
                  <a:gd name="T43" fmla="*/ 261 h 387"/>
                  <a:gd name="T44" fmla="*/ 179 w 371"/>
                  <a:gd name="T45" fmla="*/ 331 h 387"/>
                  <a:gd name="T46" fmla="*/ 227 w 371"/>
                  <a:gd name="T47" fmla="*/ 378 h 387"/>
                  <a:gd name="T48" fmla="*/ 294 w 371"/>
                  <a:gd name="T49" fmla="*/ 387 h 387"/>
                  <a:gd name="T50" fmla="*/ 342 w 371"/>
                  <a:gd name="T51" fmla="*/ 373 h 387"/>
                  <a:gd name="T52" fmla="*/ 345 w 371"/>
                  <a:gd name="T53" fmla="*/ 349 h 387"/>
                  <a:gd name="T54" fmla="*/ 301 w 371"/>
                  <a:gd name="T55" fmla="*/ 335 h 387"/>
                  <a:gd name="T56" fmla="*/ 297 w 371"/>
                  <a:gd name="T57" fmla="*/ 340 h 387"/>
                  <a:gd name="T58" fmla="*/ 310 w 371"/>
                  <a:gd name="T59" fmla="*/ 356 h 387"/>
                  <a:gd name="T60" fmla="*/ 278 w 371"/>
                  <a:gd name="T61" fmla="*/ 370 h 387"/>
                  <a:gd name="T62" fmla="*/ 256 w 371"/>
                  <a:gd name="T63" fmla="*/ 364 h 387"/>
                  <a:gd name="T64" fmla="*/ 230 w 371"/>
                  <a:gd name="T65" fmla="*/ 337 h 387"/>
                  <a:gd name="T66" fmla="*/ 272 w 371"/>
                  <a:gd name="T67" fmla="*/ 308 h 387"/>
                  <a:gd name="T68" fmla="*/ 288 w 371"/>
                  <a:gd name="T69" fmla="*/ 303 h 387"/>
                  <a:gd name="T70" fmla="*/ 256 w 371"/>
                  <a:gd name="T71" fmla="*/ 300 h 387"/>
                  <a:gd name="T72" fmla="*/ 253 w 371"/>
                  <a:gd name="T73" fmla="*/ 290 h 387"/>
                  <a:gd name="T74" fmla="*/ 307 w 371"/>
                  <a:gd name="T75" fmla="*/ 277 h 387"/>
                  <a:gd name="T76" fmla="*/ 297 w 371"/>
                  <a:gd name="T77" fmla="*/ 271 h 387"/>
                  <a:gd name="T78" fmla="*/ 233 w 371"/>
                  <a:gd name="T79" fmla="*/ 279 h 387"/>
                  <a:gd name="T80" fmla="*/ 301 w 371"/>
                  <a:gd name="T81" fmla="*/ 232 h 387"/>
                  <a:gd name="T82" fmla="*/ 352 w 371"/>
                  <a:gd name="T83" fmla="*/ 183 h 387"/>
                  <a:gd name="T84" fmla="*/ 371 w 371"/>
                  <a:gd name="T85" fmla="*/ 147 h 387"/>
                  <a:gd name="T86" fmla="*/ 358 w 371"/>
                  <a:gd name="T87" fmla="*/ 100 h 387"/>
                  <a:gd name="T88" fmla="*/ 342 w 371"/>
                  <a:gd name="T89" fmla="*/ 83 h 387"/>
                  <a:gd name="T90" fmla="*/ 272 w 371"/>
                  <a:gd name="T91" fmla="*/ 54 h 387"/>
                  <a:gd name="T92" fmla="*/ 192 w 371"/>
                  <a:gd name="T93" fmla="*/ 13 h 387"/>
                  <a:gd name="T94" fmla="*/ 112 w 371"/>
                  <a:gd name="T95" fmla="*/ 0 h 387"/>
                  <a:gd name="T96" fmla="*/ 291 w 371"/>
                  <a:gd name="T97" fmla="*/ 121 h 387"/>
                  <a:gd name="T98" fmla="*/ 259 w 371"/>
                  <a:gd name="T99" fmla="*/ 201 h 387"/>
                  <a:gd name="T100" fmla="*/ 236 w 371"/>
                  <a:gd name="T101" fmla="*/ 239 h 387"/>
                  <a:gd name="T102" fmla="*/ 326 w 371"/>
                  <a:gd name="T103" fmla="*/ 164 h 387"/>
                  <a:gd name="T104" fmla="*/ 333 w 371"/>
                  <a:gd name="T105" fmla="*/ 126 h 387"/>
                  <a:gd name="T106" fmla="*/ 297 w 371"/>
                  <a:gd name="T107" fmla="*/ 85 h 387"/>
                  <a:gd name="T108" fmla="*/ 291 w 371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80" name="Freeform 76"/>
              <p:cNvSpPr/>
              <p:nvPr/>
            </p:nvSpPr>
            <p:spPr bwMode="auto">
              <a:xfrm>
                <a:off x="2082" y="529"/>
                <a:ext cx="253" cy="78"/>
              </a:xfrm>
              <a:custGeom>
                <a:avLst/>
                <a:gdLst>
                  <a:gd name="T0" fmla="*/ 214 w 253"/>
                  <a:gd name="T1" fmla="*/ 11 h 78"/>
                  <a:gd name="T2" fmla="*/ 240 w 253"/>
                  <a:gd name="T3" fmla="*/ 23 h 78"/>
                  <a:gd name="T4" fmla="*/ 246 w 253"/>
                  <a:gd name="T5" fmla="*/ 29 h 78"/>
                  <a:gd name="T6" fmla="*/ 253 w 253"/>
                  <a:gd name="T7" fmla="*/ 38 h 78"/>
                  <a:gd name="T8" fmla="*/ 253 w 253"/>
                  <a:gd name="T9" fmla="*/ 47 h 78"/>
                  <a:gd name="T10" fmla="*/ 240 w 253"/>
                  <a:gd name="T11" fmla="*/ 61 h 78"/>
                  <a:gd name="T12" fmla="*/ 218 w 253"/>
                  <a:gd name="T13" fmla="*/ 72 h 78"/>
                  <a:gd name="T14" fmla="*/ 189 w 253"/>
                  <a:gd name="T15" fmla="*/ 78 h 78"/>
                  <a:gd name="T16" fmla="*/ 176 w 253"/>
                  <a:gd name="T17" fmla="*/ 78 h 78"/>
                  <a:gd name="T18" fmla="*/ 170 w 253"/>
                  <a:gd name="T19" fmla="*/ 76 h 78"/>
                  <a:gd name="T20" fmla="*/ 170 w 253"/>
                  <a:gd name="T21" fmla="*/ 76 h 78"/>
                  <a:gd name="T22" fmla="*/ 186 w 253"/>
                  <a:gd name="T23" fmla="*/ 68 h 78"/>
                  <a:gd name="T24" fmla="*/ 198 w 253"/>
                  <a:gd name="T25" fmla="*/ 59 h 78"/>
                  <a:gd name="T26" fmla="*/ 205 w 253"/>
                  <a:gd name="T27" fmla="*/ 50 h 78"/>
                  <a:gd name="T28" fmla="*/ 205 w 253"/>
                  <a:gd name="T29" fmla="*/ 43 h 78"/>
                  <a:gd name="T30" fmla="*/ 198 w 253"/>
                  <a:gd name="T31" fmla="*/ 35 h 78"/>
                  <a:gd name="T32" fmla="*/ 186 w 253"/>
                  <a:gd name="T33" fmla="*/ 29 h 78"/>
                  <a:gd name="T34" fmla="*/ 170 w 253"/>
                  <a:gd name="T35" fmla="*/ 21 h 78"/>
                  <a:gd name="T36" fmla="*/ 154 w 253"/>
                  <a:gd name="T37" fmla="*/ 18 h 78"/>
                  <a:gd name="T38" fmla="*/ 125 w 253"/>
                  <a:gd name="T39" fmla="*/ 18 h 78"/>
                  <a:gd name="T40" fmla="*/ 90 w 253"/>
                  <a:gd name="T41" fmla="*/ 24 h 78"/>
                  <a:gd name="T42" fmla="*/ 64 w 253"/>
                  <a:gd name="T43" fmla="*/ 35 h 78"/>
                  <a:gd name="T44" fmla="*/ 35 w 253"/>
                  <a:gd name="T45" fmla="*/ 49 h 78"/>
                  <a:gd name="T46" fmla="*/ 9 w 253"/>
                  <a:gd name="T47" fmla="*/ 49 h 78"/>
                  <a:gd name="T48" fmla="*/ 0 w 253"/>
                  <a:gd name="T49" fmla="*/ 50 h 78"/>
                  <a:gd name="T50" fmla="*/ 13 w 253"/>
                  <a:gd name="T51" fmla="*/ 40 h 78"/>
                  <a:gd name="T52" fmla="*/ 54 w 253"/>
                  <a:gd name="T53" fmla="*/ 18 h 78"/>
                  <a:gd name="T54" fmla="*/ 86 w 253"/>
                  <a:gd name="T55" fmla="*/ 9 h 78"/>
                  <a:gd name="T56" fmla="*/ 118 w 253"/>
                  <a:gd name="T57" fmla="*/ 3 h 78"/>
                  <a:gd name="T58" fmla="*/ 118 w 253"/>
                  <a:gd name="T59" fmla="*/ 3 h 78"/>
                  <a:gd name="T60" fmla="*/ 134 w 253"/>
                  <a:gd name="T61" fmla="*/ 2 h 78"/>
                  <a:gd name="T62" fmla="*/ 141 w 253"/>
                  <a:gd name="T63" fmla="*/ 0 h 78"/>
                  <a:gd name="T64" fmla="*/ 179 w 253"/>
                  <a:gd name="T65" fmla="*/ 2 h 78"/>
                  <a:gd name="T66" fmla="*/ 214 w 253"/>
                  <a:gd name="T67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81" name="Freeform 77"/>
              <p:cNvSpPr/>
              <p:nvPr/>
            </p:nvSpPr>
            <p:spPr bwMode="auto">
              <a:xfrm>
                <a:off x="4375" y="525"/>
                <a:ext cx="253" cy="76"/>
              </a:xfrm>
              <a:custGeom>
                <a:avLst/>
                <a:gdLst>
                  <a:gd name="T0" fmla="*/ 38 w 253"/>
                  <a:gd name="T1" fmla="*/ 9 h 76"/>
                  <a:gd name="T2" fmla="*/ 13 w 253"/>
                  <a:gd name="T3" fmla="*/ 22 h 76"/>
                  <a:gd name="T4" fmla="*/ 6 w 253"/>
                  <a:gd name="T5" fmla="*/ 28 h 76"/>
                  <a:gd name="T6" fmla="*/ 0 w 253"/>
                  <a:gd name="T7" fmla="*/ 38 h 76"/>
                  <a:gd name="T8" fmla="*/ 0 w 253"/>
                  <a:gd name="T9" fmla="*/ 47 h 76"/>
                  <a:gd name="T10" fmla="*/ 16 w 253"/>
                  <a:gd name="T11" fmla="*/ 60 h 76"/>
                  <a:gd name="T12" fmla="*/ 38 w 253"/>
                  <a:gd name="T13" fmla="*/ 69 h 76"/>
                  <a:gd name="T14" fmla="*/ 67 w 253"/>
                  <a:gd name="T15" fmla="*/ 76 h 76"/>
                  <a:gd name="T16" fmla="*/ 80 w 253"/>
                  <a:gd name="T17" fmla="*/ 76 h 76"/>
                  <a:gd name="T18" fmla="*/ 83 w 253"/>
                  <a:gd name="T19" fmla="*/ 76 h 76"/>
                  <a:gd name="T20" fmla="*/ 86 w 253"/>
                  <a:gd name="T21" fmla="*/ 76 h 76"/>
                  <a:gd name="T22" fmla="*/ 67 w 253"/>
                  <a:gd name="T23" fmla="*/ 68 h 76"/>
                  <a:gd name="T24" fmla="*/ 58 w 253"/>
                  <a:gd name="T25" fmla="*/ 59 h 76"/>
                  <a:gd name="T26" fmla="*/ 51 w 253"/>
                  <a:gd name="T27" fmla="*/ 50 h 76"/>
                  <a:gd name="T28" fmla="*/ 48 w 253"/>
                  <a:gd name="T29" fmla="*/ 42 h 76"/>
                  <a:gd name="T30" fmla="*/ 54 w 253"/>
                  <a:gd name="T31" fmla="*/ 33 h 76"/>
                  <a:gd name="T32" fmla="*/ 67 w 253"/>
                  <a:gd name="T33" fmla="*/ 27 h 76"/>
                  <a:gd name="T34" fmla="*/ 83 w 253"/>
                  <a:gd name="T35" fmla="*/ 21 h 76"/>
                  <a:gd name="T36" fmla="*/ 99 w 253"/>
                  <a:gd name="T37" fmla="*/ 18 h 76"/>
                  <a:gd name="T38" fmla="*/ 128 w 253"/>
                  <a:gd name="T39" fmla="*/ 16 h 76"/>
                  <a:gd name="T40" fmla="*/ 166 w 253"/>
                  <a:gd name="T41" fmla="*/ 24 h 76"/>
                  <a:gd name="T42" fmla="*/ 192 w 253"/>
                  <a:gd name="T43" fmla="*/ 33 h 76"/>
                  <a:gd name="T44" fmla="*/ 218 w 253"/>
                  <a:gd name="T45" fmla="*/ 47 h 76"/>
                  <a:gd name="T46" fmla="*/ 243 w 253"/>
                  <a:gd name="T47" fmla="*/ 47 h 76"/>
                  <a:gd name="T48" fmla="*/ 253 w 253"/>
                  <a:gd name="T49" fmla="*/ 48 h 76"/>
                  <a:gd name="T50" fmla="*/ 240 w 253"/>
                  <a:gd name="T51" fmla="*/ 38 h 76"/>
                  <a:gd name="T52" fmla="*/ 198 w 253"/>
                  <a:gd name="T53" fmla="*/ 18 h 76"/>
                  <a:gd name="T54" fmla="*/ 166 w 253"/>
                  <a:gd name="T55" fmla="*/ 7 h 76"/>
                  <a:gd name="T56" fmla="*/ 138 w 253"/>
                  <a:gd name="T57" fmla="*/ 1 h 76"/>
                  <a:gd name="T58" fmla="*/ 134 w 253"/>
                  <a:gd name="T59" fmla="*/ 3 h 76"/>
                  <a:gd name="T60" fmla="*/ 118 w 253"/>
                  <a:gd name="T61" fmla="*/ 0 h 76"/>
                  <a:gd name="T62" fmla="*/ 112 w 253"/>
                  <a:gd name="T63" fmla="*/ 0 h 76"/>
                  <a:gd name="T64" fmla="*/ 74 w 253"/>
                  <a:gd name="T65" fmla="*/ 1 h 76"/>
                  <a:gd name="T66" fmla="*/ 38 w 253"/>
                  <a:gd name="T67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82" name="Freeform 78"/>
              <p:cNvSpPr/>
              <p:nvPr/>
            </p:nvSpPr>
            <p:spPr bwMode="auto">
              <a:xfrm>
                <a:off x="3260" y="529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4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7 w 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83" name="Freeform 79"/>
              <p:cNvSpPr/>
              <p:nvPr/>
            </p:nvSpPr>
            <p:spPr bwMode="auto">
              <a:xfrm>
                <a:off x="3446" y="52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6 h 8"/>
                  <a:gd name="T4" fmla="*/ 0 w 3"/>
                  <a:gd name="T5" fmla="*/ 8 h 8"/>
                  <a:gd name="T6" fmla="*/ 3 w 3"/>
                  <a:gd name="T7" fmla="*/ 6 h 8"/>
                  <a:gd name="T8" fmla="*/ 3 w 3"/>
                  <a:gd name="T9" fmla="*/ 0 h 8"/>
                  <a:gd name="T10" fmla="*/ 0 w 3"/>
                  <a:gd name="T11" fmla="*/ 0 h 8"/>
                  <a:gd name="T12" fmla="*/ 0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84" name="Freeform 80"/>
              <p:cNvSpPr/>
              <p:nvPr/>
            </p:nvSpPr>
            <p:spPr bwMode="auto">
              <a:xfrm>
                <a:off x="2777" y="531"/>
                <a:ext cx="25" cy="6"/>
              </a:xfrm>
              <a:custGeom>
                <a:avLst/>
                <a:gdLst>
                  <a:gd name="T0" fmla="*/ 25 w 25"/>
                  <a:gd name="T1" fmla="*/ 1 h 6"/>
                  <a:gd name="T2" fmla="*/ 25 w 25"/>
                  <a:gd name="T3" fmla="*/ 1 h 6"/>
                  <a:gd name="T4" fmla="*/ 6 w 25"/>
                  <a:gd name="T5" fmla="*/ 6 h 6"/>
                  <a:gd name="T6" fmla="*/ 0 w 25"/>
                  <a:gd name="T7" fmla="*/ 6 h 6"/>
                  <a:gd name="T8" fmla="*/ 0 w 25"/>
                  <a:gd name="T9" fmla="*/ 4 h 6"/>
                  <a:gd name="T10" fmla="*/ 0 w 25"/>
                  <a:gd name="T11" fmla="*/ 4 h 6"/>
                  <a:gd name="T12" fmla="*/ 6 w 25"/>
                  <a:gd name="T13" fmla="*/ 3 h 6"/>
                  <a:gd name="T14" fmla="*/ 22 w 25"/>
                  <a:gd name="T15" fmla="*/ 0 h 6"/>
                  <a:gd name="T16" fmla="*/ 25 w 25"/>
                  <a:gd name="T17" fmla="*/ 0 h 6"/>
                  <a:gd name="T18" fmla="*/ 25 w 25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85" name="Freeform 81"/>
              <p:cNvSpPr/>
              <p:nvPr/>
            </p:nvSpPr>
            <p:spPr bwMode="auto">
              <a:xfrm>
                <a:off x="3907" y="528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1 h 6"/>
                  <a:gd name="T4" fmla="*/ 23 w 26"/>
                  <a:gd name="T5" fmla="*/ 6 h 6"/>
                  <a:gd name="T6" fmla="*/ 26 w 26"/>
                  <a:gd name="T7" fmla="*/ 6 h 6"/>
                  <a:gd name="T8" fmla="*/ 26 w 26"/>
                  <a:gd name="T9" fmla="*/ 4 h 6"/>
                  <a:gd name="T10" fmla="*/ 26 w 26"/>
                  <a:gd name="T11" fmla="*/ 4 h 6"/>
                  <a:gd name="T12" fmla="*/ 20 w 26"/>
                  <a:gd name="T13" fmla="*/ 3 h 6"/>
                  <a:gd name="T14" fmla="*/ 4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86" name="Freeform 82"/>
              <p:cNvSpPr/>
              <p:nvPr/>
            </p:nvSpPr>
            <p:spPr bwMode="auto">
              <a:xfrm>
                <a:off x="2614" y="53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87" name="Freeform 83"/>
              <p:cNvSpPr/>
              <p:nvPr/>
            </p:nvSpPr>
            <p:spPr bwMode="auto">
              <a:xfrm>
                <a:off x="4093" y="53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88" name="Freeform 84"/>
              <p:cNvSpPr/>
              <p:nvPr/>
            </p:nvSpPr>
            <p:spPr bwMode="auto">
              <a:xfrm>
                <a:off x="2732" y="537"/>
                <a:ext cx="29" cy="7"/>
              </a:xfrm>
              <a:custGeom>
                <a:avLst/>
                <a:gdLst>
                  <a:gd name="T0" fmla="*/ 29 w 29"/>
                  <a:gd name="T1" fmla="*/ 0 h 7"/>
                  <a:gd name="T2" fmla="*/ 26 w 29"/>
                  <a:gd name="T3" fmla="*/ 3 h 7"/>
                  <a:gd name="T4" fmla="*/ 6 w 29"/>
                  <a:gd name="T5" fmla="*/ 6 h 7"/>
                  <a:gd name="T6" fmla="*/ 3 w 29"/>
                  <a:gd name="T7" fmla="*/ 7 h 7"/>
                  <a:gd name="T8" fmla="*/ 0 w 29"/>
                  <a:gd name="T9" fmla="*/ 7 h 7"/>
                  <a:gd name="T10" fmla="*/ 0 w 29"/>
                  <a:gd name="T11" fmla="*/ 6 h 7"/>
                  <a:gd name="T12" fmla="*/ 19 w 29"/>
                  <a:gd name="T13" fmla="*/ 0 h 7"/>
                  <a:gd name="T14" fmla="*/ 26 w 29"/>
                  <a:gd name="T15" fmla="*/ 0 h 7"/>
                  <a:gd name="T16" fmla="*/ 26 w 29"/>
                  <a:gd name="T17" fmla="*/ 0 h 7"/>
                  <a:gd name="T18" fmla="*/ 29 w 29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89" name="Freeform 85"/>
              <p:cNvSpPr/>
              <p:nvPr/>
            </p:nvSpPr>
            <p:spPr bwMode="auto">
              <a:xfrm>
                <a:off x="3952" y="53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3 w 26"/>
                  <a:gd name="T3" fmla="*/ 1 h 6"/>
                  <a:gd name="T4" fmla="*/ 19 w 26"/>
                  <a:gd name="T5" fmla="*/ 6 h 6"/>
                  <a:gd name="T6" fmla="*/ 23 w 26"/>
                  <a:gd name="T7" fmla="*/ 6 h 6"/>
                  <a:gd name="T8" fmla="*/ 26 w 26"/>
                  <a:gd name="T9" fmla="*/ 6 h 6"/>
                  <a:gd name="T10" fmla="*/ 26 w 26"/>
                  <a:gd name="T11" fmla="*/ 6 h 6"/>
                  <a:gd name="T12" fmla="*/ 7 w 26"/>
                  <a:gd name="T13" fmla="*/ 0 h 6"/>
                  <a:gd name="T14" fmla="*/ 0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90" name="Freeform 86"/>
              <p:cNvSpPr/>
              <p:nvPr/>
            </p:nvSpPr>
            <p:spPr bwMode="auto">
              <a:xfrm>
                <a:off x="2242" y="537"/>
                <a:ext cx="22" cy="7"/>
              </a:xfrm>
              <a:custGeom>
                <a:avLst/>
                <a:gdLst>
                  <a:gd name="T0" fmla="*/ 22 w 22"/>
                  <a:gd name="T1" fmla="*/ 7 h 7"/>
                  <a:gd name="T2" fmla="*/ 22 w 22"/>
                  <a:gd name="T3" fmla="*/ 7 h 7"/>
                  <a:gd name="T4" fmla="*/ 0 w 22"/>
                  <a:gd name="T5" fmla="*/ 1 h 7"/>
                  <a:gd name="T6" fmla="*/ 3 w 22"/>
                  <a:gd name="T7" fmla="*/ 0 h 7"/>
                  <a:gd name="T8" fmla="*/ 19 w 22"/>
                  <a:gd name="T9" fmla="*/ 4 h 7"/>
                  <a:gd name="T10" fmla="*/ 22 w 2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91" name="Freeform 87"/>
              <p:cNvSpPr/>
              <p:nvPr/>
            </p:nvSpPr>
            <p:spPr bwMode="auto">
              <a:xfrm>
                <a:off x="4445" y="53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0 w 23"/>
                  <a:gd name="T3" fmla="*/ 8 h 8"/>
                  <a:gd name="T4" fmla="*/ 23 w 23"/>
                  <a:gd name="T5" fmla="*/ 2 h 8"/>
                  <a:gd name="T6" fmla="*/ 23 w 23"/>
                  <a:gd name="T7" fmla="*/ 0 h 8"/>
                  <a:gd name="T8" fmla="*/ 7 w 23"/>
                  <a:gd name="T9" fmla="*/ 3 h 8"/>
                  <a:gd name="T10" fmla="*/ 0 w 2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92" name="Freeform 88"/>
              <p:cNvSpPr/>
              <p:nvPr/>
            </p:nvSpPr>
            <p:spPr bwMode="auto">
              <a:xfrm>
                <a:off x="2197" y="538"/>
                <a:ext cx="29" cy="5"/>
              </a:xfrm>
              <a:custGeom>
                <a:avLst/>
                <a:gdLst>
                  <a:gd name="T0" fmla="*/ 29 w 29"/>
                  <a:gd name="T1" fmla="*/ 0 h 5"/>
                  <a:gd name="T2" fmla="*/ 19 w 29"/>
                  <a:gd name="T3" fmla="*/ 3 h 5"/>
                  <a:gd name="T4" fmla="*/ 3 w 29"/>
                  <a:gd name="T5" fmla="*/ 5 h 5"/>
                  <a:gd name="T6" fmla="*/ 0 w 29"/>
                  <a:gd name="T7" fmla="*/ 5 h 5"/>
                  <a:gd name="T8" fmla="*/ 0 w 29"/>
                  <a:gd name="T9" fmla="*/ 3 h 5"/>
                  <a:gd name="T10" fmla="*/ 26 w 29"/>
                  <a:gd name="T11" fmla="*/ 0 h 5"/>
                  <a:gd name="T12" fmla="*/ 26 w 29"/>
                  <a:gd name="T13" fmla="*/ 0 h 5"/>
                  <a:gd name="T14" fmla="*/ 29 w 2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93" name="Freeform 89"/>
              <p:cNvSpPr/>
              <p:nvPr/>
            </p:nvSpPr>
            <p:spPr bwMode="auto">
              <a:xfrm>
                <a:off x="4484" y="532"/>
                <a:ext cx="29" cy="5"/>
              </a:xfrm>
              <a:custGeom>
                <a:avLst/>
                <a:gdLst>
                  <a:gd name="T0" fmla="*/ 0 w 29"/>
                  <a:gd name="T1" fmla="*/ 2 h 5"/>
                  <a:gd name="T2" fmla="*/ 9 w 29"/>
                  <a:gd name="T3" fmla="*/ 3 h 5"/>
                  <a:gd name="T4" fmla="*/ 29 w 29"/>
                  <a:gd name="T5" fmla="*/ 5 h 5"/>
                  <a:gd name="T6" fmla="*/ 29 w 29"/>
                  <a:gd name="T7" fmla="*/ 5 h 5"/>
                  <a:gd name="T8" fmla="*/ 29 w 29"/>
                  <a:gd name="T9" fmla="*/ 3 h 5"/>
                  <a:gd name="T10" fmla="*/ 3 w 29"/>
                  <a:gd name="T11" fmla="*/ 0 h 5"/>
                  <a:gd name="T12" fmla="*/ 3 w 29"/>
                  <a:gd name="T13" fmla="*/ 0 h 5"/>
                  <a:gd name="T14" fmla="*/ 0 w 29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94" name="Freeform 90"/>
              <p:cNvSpPr/>
              <p:nvPr/>
            </p:nvSpPr>
            <p:spPr bwMode="auto">
              <a:xfrm>
                <a:off x="2341" y="541"/>
                <a:ext cx="20" cy="9"/>
              </a:xfrm>
              <a:custGeom>
                <a:avLst/>
                <a:gdLst>
                  <a:gd name="T0" fmla="*/ 20 w 20"/>
                  <a:gd name="T1" fmla="*/ 9 h 9"/>
                  <a:gd name="T2" fmla="*/ 16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20 w 20"/>
                  <a:gd name="T9" fmla="*/ 9 h 9"/>
                  <a:gd name="T10" fmla="*/ 20 w 20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95" name="Freeform 91"/>
              <p:cNvSpPr/>
              <p:nvPr/>
            </p:nvSpPr>
            <p:spPr bwMode="auto">
              <a:xfrm>
                <a:off x="4352" y="535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11 h 11"/>
                  <a:gd name="T4" fmla="*/ 17 w 17"/>
                  <a:gd name="T5" fmla="*/ 2 h 11"/>
                  <a:gd name="T6" fmla="*/ 17 w 17"/>
                  <a:gd name="T7" fmla="*/ 0 h 11"/>
                  <a:gd name="T8" fmla="*/ 0 w 17"/>
                  <a:gd name="T9" fmla="*/ 9 h 11"/>
                  <a:gd name="T10" fmla="*/ 0 w 1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96" name="Freeform 92"/>
              <p:cNvSpPr/>
              <p:nvPr/>
            </p:nvSpPr>
            <p:spPr bwMode="auto">
              <a:xfrm>
                <a:off x="2152" y="544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29 w 29"/>
                  <a:gd name="T3" fmla="*/ 0 h 8"/>
                  <a:gd name="T4" fmla="*/ 10 w 29"/>
                  <a:gd name="T5" fmla="*/ 3 h 8"/>
                  <a:gd name="T6" fmla="*/ 4 w 29"/>
                  <a:gd name="T7" fmla="*/ 8 h 8"/>
                  <a:gd name="T8" fmla="*/ 0 w 29"/>
                  <a:gd name="T9" fmla="*/ 8 h 8"/>
                  <a:gd name="T10" fmla="*/ 0 w 29"/>
                  <a:gd name="T11" fmla="*/ 6 h 8"/>
                  <a:gd name="T12" fmla="*/ 13 w 29"/>
                  <a:gd name="T13" fmla="*/ 2 h 8"/>
                  <a:gd name="T14" fmla="*/ 23 w 29"/>
                  <a:gd name="T15" fmla="*/ 0 h 8"/>
                  <a:gd name="T16" fmla="*/ 29 w 29"/>
                  <a:gd name="T17" fmla="*/ 0 h 8"/>
                  <a:gd name="T18" fmla="*/ 29 w 2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97" name="Freeform 93"/>
              <p:cNvSpPr/>
              <p:nvPr/>
            </p:nvSpPr>
            <p:spPr bwMode="auto">
              <a:xfrm>
                <a:off x="4529" y="538"/>
                <a:ext cx="28" cy="8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2 h 8"/>
                  <a:gd name="T4" fmla="*/ 19 w 28"/>
                  <a:gd name="T5" fmla="*/ 5 h 8"/>
                  <a:gd name="T6" fmla="*/ 28 w 28"/>
                  <a:gd name="T7" fmla="*/ 8 h 8"/>
                  <a:gd name="T8" fmla="*/ 28 w 28"/>
                  <a:gd name="T9" fmla="*/ 8 h 8"/>
                  <a:gd name="T10" fmla="*/ 28 w 28"/>
                  <a:gd name="T11" fmla="*/ 8 h 8"/>
                  <a:gd name="T12" fmla="*/ 16 w 28"/>
                  <a:gd name="T13" fmla="*/ 2 h 8"/>
                  <a:gd name="T14" fmla="*/ 6 w 28"/>
                  <a:gd name="T15" fmla="*/ 0 h 8"/>
                  <a:gd name="T16" fmla="*/ 0 w 28"/>
                  <a:gd name="T17" fmla="*/ 0 h 8"/>
                  <a:gd name="T18" fmla="*/ 0 w 2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98" name="Freeform 94"/>
              <p:cNvSpPr/>
              <p:nvPr/>
            </p:nvSpPr>
            <p:spPr bwMode="auto">
              <a:xfrm>
                <a:off x="2681" y="544"/>
                <a:ext cx="32" cy="5"/>
              </a:xfrm>
              <a:custGeom>
                <a:avLst/>
                <a:gdLst>
                  <a:gd name="T0" fmla="*/ 32 w 32"/>
                  <a:gd name="T1" fmla="*/ 0 h 5"/>
                  <a:gd name="T2" fmla="*/ 32 w 32"/>
                  <a:gd name="T3" fmla="*/ 2 h 5"/>
                  <a:gd name="T4" fmla="*/ 0 w 32"/>
                  <a:gd name="T5" fmla="*/ 5 h 5"/>
                  <a:gd name="T6" fmla="*/ 0 w 32"/>
                  <a:gd name="T7" fmla="*/ 5 h 5"/>
                  <a:gd name="T8" fmla="*/ 3 w 32"/>
                  <a:gd name="T9" fmla="*/ 3 h 5"/>
                  <a:gd name="T10" fmla="*/ 19 w 32"/>
                  <a:gd name="T11" fmla="*/ 0 h 5"/>
                  <a:gd name="T12" fmla="*/ 19 w 32"/>
                  <a:gd name="T13" fmla="*/ 0 h 5"/>
                  <a:gd name="T14" fmla="*/ 29 w 32"/>
                  <a:gd name="T15" fmla="*/ 0 h 5"/>
                  <a:gd name="T16" fmla="*/ 32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599" name="Freeform 95"/>
              <p:cNvSpPr/>
              <p:nvPr/>
            </p:nvSpPr>
            <p:spPr bwMode="auto">
              <a:xfrm>
                <a:off x="4000" y="541"/>
                <a:ext cx="32" cy="5"/>
              </a:xfrm>
              <a:custGeom>
                <a:avLst/>
                <a:gdLst>
                  <a:gd name="T0" fmla="*/ 0 w 32"/>
                  <a:gd name="T1" fmla="*/ 0 h 5"/>
                  <a:gd name="T2" fmla="*/ 0 w 32"/>
                  <a:gd name="T3" fmla="*/ 2 h 5"/>
                  <a:gd name="T4" fmla="*/ 29 w 32"/>
                  <a:gd name="T5" fmla="*/ 5 h 5"/>
                  <a:gd name="T6" fmla="*/ 32 w 32"/>
                  <a:gd name="T7" fmla="*/ 3 h 5"/>
                  <a:gd name="T8" fmla="*/ 29 w 32"/>
                  <a:gd name="T9" fmla="*/ 2 h 5"/>
                  <a:gd name="T10" fmla="*/ 10 w 32"/>
                  <a:gd name="T11" fmla="*/ 0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00" name="Freeform 96"/>
              <p:cNvSpPr/>
              <p:nvPr/>
            </p:nvSpPr>
            <p:spPr bwMode="auto">
              <a:xfrm>
                <a:off x="3251" y="544"/>
                <a:ext cx="13" cy="9"/>
              </a:xfrm>
              <a:custGeom>
                <a:avLst/>
                <a:gdLst>
                  <a:gd name="T0" fmla="*/ 6 w 13"/>
                  <a:gd name="T1" fmla="*/ 6 h 9"/>
                  <a:gd name="T2" fmla="*/ 0 w 13"/>
                  <a:gd name="T3" fmla="*/ 9 h 9"/>
                  <a:gd name="T4" fmla="*/ 0 w 13"/>
                  <a:gd name="T5" fmla="*/ 6 h 9"/>
                  <a:gd name="T6" fmla="*/ 9 w 13"/>
                  <a:gd name="T7" fmla="*/ 0 h 9"/>
                  <a:gd name="T8" fmla="*/ 13 w 13"/>
                  <a:gd name="T9" fmla="*/ 0 h 9"/>
                  <a:gd name="T10" fmla="*/ 6 w 13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01" name="Freeform 97"/>
              <p:cNvSpPr/>
              <p:nvPr/>
            </p:nvSpPr>
            <p:spPr bwMode="auto">
              <a:xfrm>
                <a:off x="3449" y="543"/>
                <a:ext cx="10" cy="9"/>
              </a:xfrm>
              <a:custGeom>
                <a:avLst/>
                <a:gdLst>
                  <a:gd name="T0" fmla="*/ 4 w 10"/>
                  <a:gd name="T1" fmla="*/ 6 h 9"/>
                  <a:gd name="T2" fmla="*/ 10 w 10"/>
                  <a:gd name="T3" fmla="*/ 9 h 9"/>
                  <a:gd name="T4" fmla="*/ 10 w 10"/>
                  <a:gd name="T5" fmla="*/ 6 h 9"/>
                  <a:gd name="T6" fmla="*/ 4 w 10"/>
                  <a:gd name="T7" fmla="*/ 0 h 9"/>
                  <a:gd name="T8" fmla="*/ 0 w 10"/>
                  <a:gd name="T9" fmla="*/ 0 h 9"/>
                  <a:gd name="T10" fmla="*/ 4 w 10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02" name="Freeform 98"/>
              <p:cNvSpPr/>
              <p:nvPr/>
            </p:nvSpPr>
            <p:spPr bwMode="auto">
              <a:xfrm>
                <a:off x="2284" y="547"/>
                <a:ext cx="12" cy="8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8 h 8"/>
                  <a:gd name="T4" fmla="*/ 12 w 12"/>
                  <a:gd name="T5" fmla="*/ 8 h 8"/>
                  <a:gd name="T6" fmla="*/ 0 w 12"/>
                  <a:gd name="T7" fmla="*/ 2 h 8"/>
                  <a:gd name="T8" fmla="*/ 0 w 12"/>
                  <a:gd name="T9" fmla="*/ 0 h 8"/>
                  <a:gd name="T10" fmla="*/ 6 w 12"/>
                  <a:gd name="T11" fmla="*/ 3 h 8"/>
                  <a:gd name="T12" fmla="*/ 12 w 12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03" name="Freeform 99"/>
              <p:cNvSpPr/>
              <p:nvPr/>
            </p:nvSpPr>
            <p:spPr bwMode="auto">
              <a:xfrm>
                <a:off x="4413" y="54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0 h 7"/>
                  <a:gd name="T8" fmla="*/ 13 w 16"/>
                  <a:gd name="T9" fmla="*/ 0 h 7"/>
                  <a:gd name="T10" fmla="*/ 7 w 16"/>
                  <a:gd name="T11" fmla="*/ 1 h 7"/>
                  <a:gd name="T12" fmla="*/ 0 w 1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04" name="Freeform 100"/>
              <p:cNvSpPr/>
              <p:nvPr/>
            </p:nvSpPr>
            <p:spPr bwMode="auto">
              <a:xfrm>
                <a:off x="2639" y="549"/>
                <a:ext cx="23" cy="4"/>
              </a:xfrm>
              <a:custGeom>
                <a:avLst/>
                <a:gdLst>
                  <a:gd name="T0" fmla="*/ 23 w 23"/>
                  <a:gd name="T1" fmla="*/ 1 h 4"/>
                  <a:gd name="T2" fmla="*/ 23 w 23"/>
                  <a:gd name="T3" fmla="*/ 1 h 4"/>
                  <a:gd name="T4" fmla="*/ 3 w 23"/>
                  <a:gd name="T5" fmla="*/ 4 h 4"/>
                  <a:gd name="T6" fmla="*/ 0 w 23"/>
                  <a:gd name="T7" fmla="*/ 4 h 4"/>
                  <a:gd name="T8" fmla="*/ 0 w 23"/>
                  <a:gd name="T9" fmla="*/ 4 h 4"/>
                  <a:gd name="T10" fmla="*/ 0 w 23"/>
                  <a:gd name="T11" fmla="*/ 4 h 4"/>
                  <a:gd name="T12" fmla="*/ 7 w 23"/>
                  <a:gd name="T13" fmla="*/ 1 h 4"/>
                  <a:gd name="T14" fmla="*/ 16 w 23"/>
                  <a:gd name="T15" fmla="*/ 0 h 4"/>
                  <a:gd name="T16" fmla="*/ 19 w 23"/>
                  <a:gd name="T17" fmla="*/ 0 h 4"/>
                  <a:gd name="T18" fmla="*/ 23 w 23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05" name="Freeform 101"/>
              <p:cNvSpPr/>
              <p:nvPr/>
            </p:nvSpPr>
            <p:spPr bwMode="auto">
              <a:xfrm>
                <a:off x="4051" y="546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0 w 23"/>
                  <a:gd name="T3" fmla="*/ 1 h 3"/>
                  <a:gd name="T4" fmla="*/ 16 w 23"/>
                  <a:gd name="T5" fmla="*/ 3 h 3"/>
                  <a:gd name="T6" fmla="*/ 20 w 23"/>
                  <a:gd name="T7" fmla="*/ 3 h 3"/>
                  <a:gd name="T8" fmla="*/ 20 w 23"/>
                  <a:gd name="T9" fmla="*/ 3 h 3"/>
                  <a:gd name="T10" fmla="*/ 23 w 23"/>
                  <a:gd name="T11" fmla="*/ 3 h 3"/>
                  <a:gd name="T12" fmla="*/ 13 w 23"/>
                  <a:gd name="T13" fmla="*/ 0 h 3"/>
                  <a:gd name="T14" fmla="*/ 4 w 23"/>
                  <a:gd name="T15" fmla="*/ 0 h 3"/>
                  <a:gd name="T16" fmla="*/ 0 w 23"/>
                  <a:gd name="T17" fmla="*/ 0 h 3"/>
                  <a:gd name="T18" fmla="*/ 0 w 2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06" name="Freeform 102"/>
              <p:cNvSpPr/>
              <p:nvPr/>
            </p:nvSpPr>
            <p:spPr bwMode="auto">
              <a:xfrm>
                <a:off x="2610" y="553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11 h 11"/>
                  <a:gd name="T4" fmla="*/ 0 w 7"/>
                  <a:gd name="T5" fmla="*/ 8 h 11"/>
                  <a:gd name="T6" fmla="*/ 4 w 7"/>
                  <a:gd name="T7" fmla="*/ 2 h 11"/>
                  <a:gd name="T8" fmla="*/ 4 w 7"/>
                  <a:gd name="T9" fmla="*/ 0 h 11"/>
                  <a:gd name="T10" fmla="*/ 7 w 7"/>
                  <a:gd name="T11" fmla="*/ 10 h 11"/>
                  <a:gd name="T12" fmla="*/ 7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07" name="Freeform 103"/>
              <p:cNvSpPr/>
              <p:nvPr/>
            </p:nvSpPr>
            <p:spPr bwMode="auto">
              <a:xfrm>
                <a:off x="4096" y="550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3 w 3"/>
                  <a:gd name="T5" fmla="*/ 8 h 10"/>
                  <a:gd name="T6" fmla="*/ 3 w 3"/>
                  <a:gd name="T7" fmla="*/ 0 h 10"/>
                  <a:gd name="T8" fmla="*/ 0 w 3"/>
                  <a:gd name="T9" fmla="*/ 0 h 10"/>
                  <a:gd name="T10" fmla="*/ 0 w 3"/>
                  <a:gd name="T11" fmla="*/ 8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08" name="Freeform 104"/>
              <p:cNvSpPr/>
              <p:nvPr/>
            </p:nvSpPr>
            <p:spPr bwMode="auto">
              <a:xfrm>
                <a:off x="2377" y="555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3 h 3"/>
                  <a:gd name="T4" fmla="*/ 3 w 25"/>
                  <a:gd name="T5" fmla="*/ 1 h 3"/>
                  <a:gd name="T6" fmla="*/ 0 w 25"/>
                  <a:gd name="T7" fmla="*/ 1 h 3"/>
                  <a:gd name="T8" fmla="*/ 0 w 25"/>
                  <a:gd name="T9" fmla="*/ 0 h 3"/>
                  <a:gd name="T10" fmla="*/ 25 w 25"/>
                  <a:gd name="T11" fmla="*/ 3 h 3"/>
                  <a:gd name="T12" fmla="*/ 25 w 2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09" name="Freeform 105"/>
              <p:cNvSpPr/>
              <p:nvPr/>
            </p:nvSpPr>
            <p:spPr bwMode="auto">
              <a:xfrm>
                <a:off x="4311" y="549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6 w 22"/>
                  <a:gd name="T3" fmla="*/ 4 h 4"/>
                  <a:gd name="T4" fmla="*/ 22 w 22"/>
                  <a:gd name="T5" fmla="*/ 3 h 4"/>
                  <a:gd name="T6" fmla="*/ 22 w 22"/>
                  <a:gd name="T7" fmla="*/ 3 h 4"/>
                  <a:gd name="T8" fmla="*/ 22 w 22"/>
                  <a:gd name="T9" fmla="*/ 0 h 4"/>
                  <a:gd name="T10" fmla="*/ 0 w 22"/>
                  <a:gd name="T11" fmla="*/ 4 h 4"/>
                  <a:gd name="T12" fmla="*/ 0 w 2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10" name="Freeform 106"/>
              <p:cNvSpPr/>
              <p:nvPr/>
            </p:nvSpPr>
            <p:spPr bwMode="auto">
              <a:xfrm>
                <a:off x="2117" y="556"/>
                <a:ext cx="26" cy="10"/>
              </a:xfrm>
              <a:custGeom>
                <a:avLst/>
                <a:gdLst>
                  <a:gd name="T0" fmla="*/ 26 w 26"/>
                  <a:gd name="T1" fmla="*/ 0 h 10"/>
                  <a:gd name="T2" fmla="*/ 3 w 26"/>
                  <a:gd name="T3" fmla="*/ 10 h 10"/>
                  <a:gd name="T4" fmla="*/ 3 w 26"/>
                  <a:gd name="T5" fmla="*/ 10 h 10"/>
                  <a:gd name="T6" fmla="*/ 0 w 26"/>
                  <a:gd name="T7" fmla="*/ 10 h 10"/>
                  <a:gd name="T8" fmla="*/ 23 w 26"/>
                  <a:gd name="T9" fmla="*/ 0 h 10"/>
                  <a:gd name="T10" fmla="*/ 26 w 26"/>
                  <a:gd name="T11" fmla="*/ 0 h 10"/>
                  <a:gd name="T12" fmla="*/ 26 w 2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11" name="Freeform 107"/>
              <p:cNvSpPr/>
              <p:nvPr/>
            </p:nvSpPr>
            <p:spPr bwMode="auto">
              <a:xfrm>
                <a:off x="4567" y="550"/>
                <a:ext cx="26" cy="11"/>
              </a:xfrm>
              <a:custGeom>
                <a:avLst/>
                <a:gdLst>
                  <a:gd name="T0" fmla="*/ 0 w 26"/>
                  <a:gd name="T1" fmla="*/ 0 h 11"/>
                  <a:gd name="T2" fmla="*/ 22 w 26"/>
                  <a:gd name="T3" fmla="*/ 11 h 11"/>
                  <a:gd name="T4" fmla="*/ 26 w 26"/>
                  <a:gd name="T5" fmla="*/ 11 h 11"/>
                  <a:gd name="T6" fmla="*/ 26 w 26"/>
                  <a:gd name="T7" fmla="*/ 10 h 11"/>
                  <a:gd name="T8" fmla="*/ 3 w 26"/>
                  <a:gd name="T9" fmla="*/ 0 h 11"/>
                  <a:gd name="T10" fmla="*/ 3 w 26"/>
                  <a:gd name="T11" fmla="*/ 0 h 11"/>
                  <a:gd name="T12" fmla="*/ 0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12" name="Freeform 108"/>
              <p:cNvSpPr/>
              <p:nvPr/>
            </p:nvSpPr>
            <p:spPr bwMode="auto">
              <a:xfrm>
                <a:off x="2549" y="556"/>
                <a:ext cx="23" cy="5"/>
              </a:xfrm>
              <a:custGeom>
                <a:avLst/>
                <a:gdLst>
                  <a:gd name="T0" fmla="*/ 23 w 23"/>
                  <a:gd name="T1" fmla="*/ 2 h 5"/>
                  <a:gd name="T2" fmla="*/ 23 w 23"/>
                  <a:gd name="T3" fmla="*/ 2 h 5"/>
                  <a:gd name="T4" fmla="*/ 7 w 23"/>
                  <a:gd name="T5" fmla="*/ 5 h 5"/>
                  <a:gd name="T6" fmla="*/ 4 w 23"/>
                  <a:gd name="T7" fmla="*/ 5 h 5"/>
                  <a:gd name="T8" fmla="*/ 0 w 23"/>
                  <a:gd name="T9" fmla="*/ 4 h 5"/>
                  <a:gd name="T10" fmla="*/ 0 w 23"/>
                  <a:gd name="T11" fmla="*/ 4 h 5"/>
                  <a:gd name="T12" fmla="*/ 16 w 23"/>
                  <a:gd name="T13" fmla="*/ 0 h 5"/>
                  <a:gd name="T14" fmla="*/ 20 w 23"/>
                  <a:gd name="T15" fmla="*/ 0 h 5"/>
                  <a:gd name="T16" fmla="*/ 23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13" name="Freeform 109"/>
              <p:cNvSpPr/>
              <p:nvPr/>
            </p:nvSpPr>
            <p:spPr bwMode="auto">
              <a:xfrm>
                <a:off x="4141" y="553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9 w 19"/>
                  <a:gd name="T11" fmla="*/ 2 h 3"/>
                  <a:gd name="T12" fmla="*/ 3 w 19"/>
                  <a:gd name="T13" fmla="*/ 0 h 3"/>
                  <a:gd name="T14" fmla="*/ 0 w 19"/>
                  <a:gd name="T15" fmla="*/ 0 h 3"/>
                  <a:gd name="T16" fmla="*/ 0 w 1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14" name="Freeform 110"/>
              <p:cNvSpPr/>
              <p:nvPr/>
            </p:nvSpPr>
            <p:spPr bwMode="auto">
              <a:xfrm>
                <a:off x="3225" y="558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3 w 16"/>
                  <a:gd name="T3" fmla="*/ 5 h 5"/>
                  <a:gd name="T4" fmla="*/ 0 w 16"/>
                  <a:gd name="T5" fmla="*/ 5 h 5"/>
                  <a:gd name="T6" fmla="*/ 0 w 16"/>
                  <a:gd name="T7" fmla="*/ 5 h 5"/>
                  <a:gd name="T8" fmla="*/ 0 w 16"/>
                  <a:gd name="T9" fmla="*/ 3 h 5"/>
                  <a:gd name="T10" fmla="*/ 16 w 16"/>
                  <a:gd name="T11" fmla="*/ 0 h 5"/>
                  <a:gd name="T12" fmla="*/ 16 w 16"/>
                  <a:gd name="T13" fmla="*/ 0 h 5"/>
                  <a:gd name="T14" fmla="*/ 16 w 1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15" name="Freeform 111"/>
              <p:cNvSpPr/>
              <p:nvPr/>
            </p:nvSpPr>
            <p:spPr bwMode="auto">
              <a:xfrm>
                <a:off x="3469" y="556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16 w 19"/>
                  <a:gd name="T3" fmla="*/ 5 h 5"/>
                  <a:gd name="T4" fmla="*/ 16 w 19"/>
                  <a:gd name="T5" fmla="*/ 5 h 5"/>
                  <a:gd name="T6" fmla="*/ 16 w 19"/>
                  <a:gd name="T7" fmla="*/ 5 h 5"/>
                  <a:gd name="T8" fmla="*/ 19 w 19"/>
                  <a:gd name="T9" fmla="*/ 4 h 5"/>
                  <a:gd name="T10" fmla="*/ 3 w 19"/>
                  <a:gd name="T11" fmla="*/ 0 h 5"/>
                  <a:gd name="T12" fmla="*/ 0 w 19"/>
                  <a:gd name="T13" fmla="*/ 0 h 5"/>
                  <a:gd name="T14" fmla="*/ 0 w 1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16" name="Freeform 112"/>
              <p:cNvSpPr/>
              <p:nvPr/>
            </p:nvSpPr>
            <p:spPr bwMode="auto">
              <a:xfrm>
                <a:off x="2434" y="558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29 w 29"/>
                  <a:gd name="T5" fmla="*/ 3 h 3"/>
                  <a:gd name="T6" fmla="*/ 0 w 29"/>
                  <a:gd name="T7" fmla="*/ 3 h 3"/>
                  <a:gd name="T8" fmla="*/ 0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17" name="Freeform 113"/>
              <p:cNvSpPr/>
              <p:nvPr/>
            </p:nvSpPr>
            <p:spPr bwMode="auto">
              <a:xfrm>
                <a:off x="4247" y="553"/>
                <a:ext cx="29" cy="3"/>
              </a:xfrm>
              <a:custGeom>
                <a:avLst/>
                <a:gdLst>
                  <a:gd name="T0" fmla="*/ 0 w 29"/>
                  <a:gd name="T1" fmla="*/ 2 h 3"/>
                  <a:gd name="T2" fmla="*/ 0 w 29"/>
                  <a:gd name="T3" fmla="*/ 3 h 3"/>
                  <a:gd name="T4" fmla="*/ 0 w 29"/>
                  <a:gd name="T5" fmla="*/ 3 h 3"/>
                  <a:gd name="T6" fmla="*/ 29 w 29"/>
                  <a:gd name="T7" fmla="*/ 3 h 3"/>
                  <a:gd name="T8" fmla="*/ 29 w 29"/>
                  <a:gd name="T9" fmla="*/ 0 h 3"/>
                  <a:gd name="T10" fmla="*/ 3 w 29"/>
                  <a:gd name="T11" fmla="*/ 2 h 3"/>
                  <a:gd name="T12" fmla="*/ 0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18" name="Freeform 114"/>
              <p:cNvSpPr/>
              <p:nvPr/>
            </p:nvSpPr>
            <p:spPr bwMode="auto">
              <a:xfrm>
                <a:off x="2495" y="558"/>
                <a:ext cx="26" cy="3"/>
              </a:xfrm>
              <a:custGeom>
                <a:avLst/>
                <a:gdLst>
                  <a:gd name="T0" fmla="*/ 26 w 26"/>
                  <a:gd name="T1" fmla="*/ 2 h 3"/>
                  <a:gd name="T2" fmla="*/ 26 w 26"/>
                  <a:gd name="T3" fmla="*/ 2 h 3"/>
                  <a:gd name="T4" fmla="*/ 0 w 26"/>
                  <a:gd name="T5" fmla="*/ 3 h 3"/>
                  <a:gd name="T6" fmla="*/ 0 w 26"/>
                  <a:gd name="T7" fmla="*/ 3 h 3"/>
                  <a:gd name="T8" fmla="*/ 0 w 26"/>
                  <a:gd name="T9" fmla="*/ 3 h 3"/>
                  <a:gd name="T10" fmla="*/ 10 w 26"/>
                  <a:gd name="T11" fmla="*/ 0 h 3"/>
                  <a:gd name="T12" fmla="*/ 22 w 26"/>
                  <a:gd name="T13" fmla="*/ 0 h 3"/>
                  <a:gd name="T14" fmla="*/ 26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19" name="Freeform 115"/>
              <p:cNvSpPr/>
              <p:nvPr/>
            </p:nvSpPr>
            <p:spPr bwMode="auto">
              <a:xfrm>
                <a:off x="4192" y="555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0 w 26"/>
                  <a:gd name="T3" fmla="*/ 0 h 1"/>
                  <a:gd name="T4" fmla="*/ 23 w 26"/>
                  <a:gd name="T5" fmla="*/ 1 h 1"/>
                  <a:gd name="T6" fmla="*/ 26 w 26"/>
                  <a:gd name="T7" fmla="*/ 1 h 1"/>
                  <a:gd name="T8" fmla="*/ 26 w 26"/>
                  <a:gd name="T9" fmla="*/ 1 h 1"/>
                  <a:gd name="T10" fmla="*/ 13 w 26"/>
                  <a:gd name="T11" fmla="*/ 0 h 1"/>
                  <a:gd name="T12" fmla="*/ 0 w 26"/>
                  <a:gd name="T13" fmla="*/ 0 h 1"/>
                  <a:gd name="T14" fmla="*/ 0 w 26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20" name="Freeform 116"/>
              <p:cNvSpPr/>
              <p:nvPr/>
            </p:nvSpPr>
            <p:spPr bwMode="auto">
              <a:xfrm>
                <a:off x="2306" y="563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10 h 12"/>
                  <a:gd name="T4" fmla="*/ 3 w 6"/>
                  <a:gd name="T5" fmla="*/ 12 h 12"/>
                  <a:gd name="T6" fmla="*/ 3 w 6"/>
                  <a:gd name="T7" fmla="*/ 12 h 12"/>
                  <a:gd name="T8" fmla="*/ 0 w 6"/>
                  <a:gd name="T9" fmla="*/ 0 h 12"/>
                  <a:gd name="T10" fmla="*/ 3 w 6"/>
                  <a:gd name="T11" fmla="*/ 1 h 12"/>
                  <a:gd name="T12" fmla="*/ 6 w 6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21" name="Freeform 117"/>
              <p:cNvSpPr/>
              <p:nvPr/>
            </p:nvSpPr>
            <p:spPr bwMode="auto">
              <a:xfrm>
                <a:off x="4401" y="556"/>
                <a:ext cx="3" cy="13"/>
              </a:xfrm>
              <a:custGeom>
                <a:avLst/>
                <a:gdLst>
                  <a:gd name="T0" fmla="*/ 0 w 3"/>
                  <a:gd name="T1" fmla="*/ 11 h 13"/>
                  <a:gd name="T2" fmla="*/ 0 w 3"/>
                  <a:gd name="T3" fmla="*/ 13 h 13"/>
                  <a:gd name="T4" fmla="*/ 0 w 3"/>
                  <a:gd name="T5" fmla="*/ 13 h 13"/>
                  <a:gd name="T6" fmla="*/ 3 w 3"/>
                  <a:gd name="T7" fmla="*/ 13 h 13"/>
                  <a:gd name="T8" fmla="*/ 3 w 3"/>
                  <a:gd name="T9" fmla="*/ 0 h 13"/>
                  <a:gd name="T10" fmla="*/ 0 w 3"/>
                  <a:gd name="T11" fmla="*/ 4 h 13"/>
                  <a:gd name="T12" fmla="*/ 0 w 3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22" name="Freeform 118"/>
              <p:cNvSpPr/>
              <p:nvPr/>
            </p:nvSpPr>
            <p:spPr bwMode="auto">
              <a:xfrm>
                <a:off x="3206" y="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6 w 10"/>
                  <a:gd name="T9" fmla="*/ 0 h 2"/>
                  <a:gd name="T10" fmla="*/ 10 w 10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23" name="Freeform 119"/>
              <p:cNvSpPr/>
              <p:nvPr/>
            </p:nvSpPr>
            <p:spPr bwMode="auto">
              <a:xfrm>
                <a:off x="3497" y="5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4 w 10"/>
                  <a:gd name="T3" fmla="*/ 1 h 1"/>
                  <a:gd name="T4" fmla="*/ 10 w 10"/>
                  <a:gd name="T5" fmla="*/ 1 h 1"/>
                  <a:gd name="T6" fmla="*/ 1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24" name="Freeform 120"/>
              <p:cNvSpPr/>
              <p:nvPr/>
            </p:nvSpPr>
            <p:spPr bwMode="auto">
              <a:xfrm>
                <a:off x="2104" y="572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1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25" name="Freeform 121"/>
              <p:cNvSpPr/>
              <p:nvPr/>
            </p:nvSpPr>
            <p:spPr bwMode="auto">
              <a:xfrm>
                <a:off x="4602" y="5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7 w 7"/>
                  <a:gd name="T5" fmla="*/ 4 h 4"/>
                  <a:gd name="T6" fmla="*/ 7 w 7"/>
                  <a:gd name="T7" fmla="*/ 1 h 4"/>
                  <a:gd name="T8" fmla="*/ 3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26" name="Rectangle 122"/>
              <p:cNvSpPr>
                <a:spLocks noChangeArrowheads="1"/>
              </p:cNvSpPr>
              <p:nvPr/>
            </p:nvSpPr>
            <p:spPr bwMode="auto"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27" name="Freeform 123"/>
              <p:cNvSpPr/>
              <p:nvPr/>
            </p:nvSpPr>
            <p:spPr bwMode="auto">
              <a:xfrm>
                <a:off x="4000" y="56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28" name="Freeform 124"/>
              <p:cNvSpPr/>
              <p:nvPr/>
            </p:nvSpPr>
            <p:spPr bwMode="auto">
              <a:xfrm>
                <a:off x="2620" y="573"/>
                <a:ext cx="16" cy="9"/>
              </a:xfrm>
              <a:custGeom>
                <a:avLst/>
                <a:gdLst>
                  <a:gd name="T0" fmla="*/ 3 w 16"/>
                  <a:gd name="T1" fmla="*/ 6 h 9"/>
                  <a:gd name="T2" fmla="*/ 0 w 16"/>
                  <a:gd name="T3" fmla="*/ 3 h 9"/>
                  <a:gd name="T4" fmla="*/ 0 w 16"/>
                  <a:gd name="T5" fmla="*/ 0 h 9"/>
                  <a:gd name="T6" fmla="*/ 16 w 16"/>
                  <a:gd name="T7" fmla="*/ 9 h 9"/>
                  <a:gd name="T8" fmla="*/ 3 w 16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29" name="Freeform 125"/>
              <p:cNvSpPr/>
              <p:nvPr/>
            </p:nvSpPr>
            <p:spPr bwMode="auto">
              <a:xfrm>
                <a:off x="4074" y="570"/>
                <a:ext cx="19" cy="8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2 h 8"/>
                  <a:gd name="T4" fmla="*/ 19 w 19"/>
                  <a:gd name="T5" fmla="*/ 0 h 8"/>
                  <a:gd name="T6" fmla="*/ 0 w 19"/>
                  <a:gd name="T7" fmla="*/ 8 h 8"/>
                  <a:gd name="T8" fmla="*/ 13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30" name="Freeform 126"/>
              <p:cNvSpPr/>
              <p:nvPr/>
            </p:nvSpPr>
            <p:spPr bwMode="auto">
              <a:xfrm>
                <a:off x="2687" y="579"/>
                <a:ext cx="16" cy="6"/>
              </a:xfrm>
              <a:custGeom>
                <a:avLst/>
                <a:gdLst>
                  <a:gd name="T0" fmla="*/ 3 w 16"/>
                  <a:gd name="T1" fmla="*/ 6 h 6"/>
                  <a:gd name="T2" fmla="*/ 0 w 16"/>
                  <a:gd name="T3" fmla="*/ 6 h 6"/>
                  <a:gd name="T4" fmla="*/ 13 w 16"/>
                  <a:gd name="T5" fmla="*/ 2 h 6"/>
                  <a:gd name="T6" fmla="*/ 16 w 16"/>
                  <a:gd name="T7" fmla="*/ 0 h 6"/>
                  <a:gd name="T8" fmla="*/ 16 w 16"/>
                  <a:gd name="T9" fmla="*/ 2 h 6"/>
                  <a:gd name="T10" fmla="*/ 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31" name="Freeform 127"/>
              <p:cNvSpPr/>
              <p:nvPr/>
            </p:nvSpPr>
            <p:spPr bwMode="auto">
              <a:xfrm>
                <a:off x="4010" y="576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13 w 13"/>
                  <a:gd name="T3" fmla="*/ 6 h 6"/>
                  <a:gd name="T4" fmla="*/ 3 w 13"/>
                  <a:gd name="T5" fmla="*/ 2 h 6"/>
                  <a:gd name="T6" fmla="*/ 0 w 13"/>
                  <a:gd name="T7" fmla="*/ 0 h 6"/>
                  <a:gd name="T8" fmla="*/ 0 w 13"/>
                  <a:gd name="T9" fmla="*/ 2 h 6"/>
                  <a:gd name="T10" fmla="*/ 9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32" name="Freeform 128"/>
              <p:cNvSpPr/>
              <p:nvPr/>
            </p:nvSpPr>
            <p:spPr bwMode="auto">
              <a:xfrm>
                <a:off x="1979" y="581"/>
                <a:ext cx="193" cy="331"/>
              </a:xfrm>
              <a:custGeom>
                <a:avLst/>
                <a:gdLst>
                  <a:gd name="T0" fmla="*/ 180 w 193"/>
                  <a:gd name="T1" fmla="*/ 12 h 331"/>
                  <a:gd name="T2" fmla="*/ 193 w 193"/>
                  <a:gd name="T3" fmla="*/ 29 h 331"/>
                  <a:gd name="T4" fmla="*/ 173 w 193"/>
                  <a:gd name="T5" fmla="*/ 53 h 331"/>
                  <a:gd name="T6" fmla="*/ 151 w 193"/>
                  <a:gd name="T7" fmla="*/ 62 h 331"/>
                  <a:gd name="T8" fmla="*/ 148 w 193"/>
                  <a:gd name="T9" fmla="*/ 61 h 331"/>
                  <a:gd name="T10" fmla="*/ 164 w 193"/>
                  <a:gd name="T11" fmla="*/ 53 h 331"/>
                  <a:gd name="T12" fmla="*/ 170 w 193"/>
                  <a:gd name="T13" fmla="*/ 51 h 331"/>
                  <a:gd name="T14" fmla="*/ 164 w 193"/>
                  <a:gd name="T15" fmla="*/ 50 h 331"/>
                  <a:gd name="T16" fmla="*/ 161 w 193"/>
                  <a:gd name="T17" fmla="*/ 29 h 331"/>
                  <a:gd name="T18" fmla="*/ 132 w 193"/>
                  <a:gd name="T19" fmla="*/ 16 h 331"/>
                  <a:gd name="T20" fmla="*/ 116 w 193"/>
                  <a:gd name="T21" fmla="*/ 15 h 331"/>
                  <a:gd name="T22" fmla="*/ 61 w 193"/>
                  <a:gd name="T23" fmla="*/ 29 h 331"/>
                  <a:gd name="T24" fmla="*/ 26 w 193"/>
                  <a:gd name="T25" fmla="*/ 64 h 331"/>
                  <a:gd name="T26" fmla="*/ 39 w 193"/>
                  <a:gd name="T27" fmla="*/ 120 h 331"/>
                  <a:gd name="T28" fmla="*/ 77 w 193"/>
                  <a:gd name="T29" fmla="*/ 153 h 331"/>
                  <a:gd name="T30" fmla="*/ 116 w 193"/>
                  <a:gd name="T31" fmla="*/ 182 h 331"/>
                  <a:gd name="T32" fmla="*/ 135 w 193"/>
                  <a:gd name="T33" fmla="*/ 196 h 331"/>
                  <a:gd name="T34" fmla="*/ 164 w 193"/>
                  <a:gd name="T35" fmla="*/ 220 h 331"/>
                  <a:gd name="T36" fmla="*/ 186 w 193"/>
                  <a:gd name="T37" fmla="*/ 261 h 331"/>
                  <a:gd name="T38" fmla="*/ 183 w 193"/>
                  <a:gd name="T39" fmla="*/ 287 h 331"/>
                  <a:gd name="T40" fmla="*/ 173 w 193"/>
                  <a:gd name="T41" fmla="*/ 300 h 331"/>
                  <a:gd name="T42" fmla="*/ 167 w 193"/>
                  <a:gd name="T43" fmla="*/ 306 h 331"/>
                  <a:gd name="T44" fmla="*/ 129 w 193"/>
                  <a:gd name="T45" fmla="*/ 326 h 331"/>
                  <a:gd name="T46" fmla="*/ 80 w 193"/>
                  <a:gd name="T47" fmla="*/ 331 h 331"/>
                  <a:gd name="T48" fmla="*/ 36 w 193"/>
                  <a:gd name="T49" fmla="*/ 320 h 331"/>
                  <a:gd name="T50" fmla="*/ 26 w 193"/>
                  <a:gd name="T51" fmla="*/ 308 h 331"/>
                  <a:gd name="T52" fmla="*/ 39 w 193"/>
                  <a:gd name="T53" fmla="*/ 290 h 331"/>
                  <a:gd name="T54" fmla="*/ 55 w 193"/>
                  <a:gd name="T55" fmla="*/ 285 h 331"/>
                  <a:gd name="T56" fmla="*/ 58 w 193"/>
                  <a:gd name="T57" fmla="*/ 287 h 331"/>
                  <a:gd name="T58" fmla="*/ 52 w 193"/>
                  <a:gd name="T59" fmla="*/ 303 h 331"/>
                  <a:gd name="T60" fmla="*/ 77 w 193"/>
                  <a:gd name="T61" fmla="*/ 319 h 331"/>
                  <a:gd name="T62" fmla="*/ 96 w 193"/>
                  <a:gd name="T63" fmla="*/ 319 h 331"/>
                  <a:gd name="T64" fmla="*/ 135 w 193"/>
                  <a:gd name="T65" fmla="*/ 303 h 331"/>
                  <a:gd name="T66" fmla="*/ 145 w 193"/>
                  <a:gd name="T67" fmla="*/ 281 h 331"/>
                  <a:gd name="T68" fmla="*/ 119 w 193"/>
                  <a:gd name="T69" fmla="*/ 259 h 331"/>
                  <a:gd name="T70" fmla="*/ 87 w 193"/>
                  <a:gd name="T71" fmla="*/ 250 h 331"/>
                  <a:gd name="T72" fmla="*/ 112 w 193"/>
                  <a:gd name="T73" fmla="*/ 250 h 331"/>
                  <a:gd name="T74" fmla="*/ 135 w 193"/>
                  <a:gd name="T75" fmla="*/ 253 h 331"/>
                  <a:gd name="T76" fmla="*/ 145 w 193"/>
                  <a:gd name="T77" fmla="*/ 252 h 331"/>
                  <a:gd name="T78" fmla="*/ 119 w 193"/>
                  <a:gd name="T79" fmla="*/ 235 h 331"/>
                  <a:gd name="T80" fmla="*/ 74 w 193"/>
                  <a:gd name="T81" fmla="*/ 223 h 331"/>
                  <a:gd name="T82" fmla="*/ 77 w 193"/>
                  <a:gd name="T83" fmla="*/ 221 h 331"/>
                  <a:gd name="T84" fmla="*/ 116 w 193"/>
                  <a:gd name="T85" fmla="*/ 224 h 331"/>
                  <a:gd name="T86" fmla="*/ 138 w 193"/>
                  <a:gd name="T87" fmla="*/ 234 h 331"/>
                  <a:gd name="T88" fmla="*/ 141 w 193"/>
                  <a:gd name="T89" fmla="*/ 235 h 331"/>
                  <a:gd name="T90" fmla="*/ 148 w 193"/>
                  <a:gd name="T91" fmla="*/ 234 h 331"/>
                  <a:gd name="T92" fmla="*/ 138 w 193"/>
                  <a:gd name="T93" fmla="*/ 224 h 331"/>
                  <a:gd name="T94" fmla="*/ 80 w 193"/>
                  <a:gd name="T95" fmla="*/ 183 h 331"/>
                  <a:gd name="T96" fmla="*/ 39 w 193"/>
                  <a:gd name="T97" fmla="*/ 156 h 331"/>
                  <a:gd name="T98" fmla="*/ 10 w 193"/>
                  <a:gd name="T99" fmla="*/ 117 h 331"/>
                  <a:gd name="T100" fmla="*/ 0 w 193"/>
                  <a:gd name="T101" fmla="*/ 74 h 331"/>
                  <a:gd name="T102" fmla="*/ 20 w 193"/>
                  <a:gd name="T103" fmla="*/ 38 h 331"/>
                  <a:gd name="T104" fmla="*/ 26 w 193"/>
                  <a:gd name="T105" fmla="*/ 32 h 331"/>
                  <a:gd name="T106" fmla="*/ 68 w 193"/>
                  <a:gd name="T107" fmla="*/ 9 h 331"/>
                  <a:gd name="T108" fmla="*/ 80 w 193"/>
                  <a:gd name="T109" fmla="*/ 4 h 331"/>
                  <a:gd name="T110" fmla="*/ 122 w 193"/>
                  <a:gd name="T111" fmla="*/ 0 h 331"/>
                  <a:gd name="T112" fmla="*/ 154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33" name="Freeform 129"/>
              <p:cNvSpPr/>
              <p:nvPr/>
            </p:nvSpPr>
            <p:spPr bwMode="auto">
              <a:xfrm>
                <a:off x="4541" y="575"/>
                <a:ext cx="193" cy="331"/>
              </a:xfrm>
              <a:custGeom>
                <a:avLst/>
                <a:gdLst>
                  <a:gd name="T0" fmla="*/ 13 w 193"/>
                  <a:gd name="T1" fmla="*/ 13 h 331"/>
                  <a:gd name="T2" fmla="*/ 0 w 193"/>
                  <a:gd name="T3" fmla="*/ 29 h 331"/>
                  <a:gd name="T4" fmla="*/ 16 w 193"/>
                  <a:gd name="T5" fmla="*/ 54 h 331"/>
                  <a:gd name="T6" fmla="*/ 42 w 193"/>
                  <a:gd name="T7" fmla="*/ 62 h 331"/>
                  <a:gd name="T8" fmla="*/ 45 w 193"/>
                  <a:gd name="T9" fmla="*/ 62 h 331"/>
                  <a:gd name="T10" fmla="*/ 29 w 193"/>
                  <a:gd name="T11" fmla="*/ 53 h 331"/>
                  <a:gd name="T12" fmla="*/ 23 w 193"/>
                  <a:gd name="T13" fmla="*/ 51 h 331"/>
                  <a:gd name="T14" fmla="*/ 29 w 193"/>
                  <a:gd name="T15" fmla="*/ 50 h 331"/>
                  <a:gd name="T16" fmla="*/ 29 w 193"/>
                  <a:gd name="T17" fmla="*/ 29 h 331"/>
                  <a:gd name="T18" fmla="*/ 58 w 193"/>
                  <a:gd name="T19" fmla="*/ 16 h 331"/>
                  <a:gd name="T20" fmla="*/ 77 w 193"/>
                  <a:gd name="T21" fmla="*/ 15 h 331"/>
                  <a:gd name="T22" fmla="*/ 132 w 193"/>
                  <a:gd name="T23" fmla="*/ 29 h 331"/>
                  <a:gd name="T24" fmla="*/ 167 w 193"/>
                  <a:gd name="T25" fmla="*/ 63 h 331"/>
                  <a:gd name="T26" fmla="*/ 154 w 193"/>
                  <a:gd name="T27" fmla="*/ 118 h 331"/>
                  <a:gd name="T28" fmla="*/ 116 w 193"/>
                  <a:gd name="T29" fmla="*/ 153 h 331"/>
                  <a:gd name="T30" fmla="*/ 77 w 193"/>
                  <a:gd name="T31" fmla="*/ 182 h 331"/>
                  <a:gd name="T32" fmla="*/ 61 w 193"/>
                  <a:gd name="T33" fmla="*/ 196 h 331"/>
                  <a:gd name="T34" fmla="*/ 32 w 193"/>
                  <a:gd name="T35" fmla="*/ 220 h 331"/>
                  <a:gd name="T36" fmla="*/ 10 w 193"/>
                  <a:gd name="T37" fmla="*/ 261 h 331"/>
                  <a:gd name="T38" fmla="*/ 13 w 193"/>
                  <a:gd name="T39" fmla="*/ 287 h 331"/>
                  <a:gd name="T40" fmla="*/ 26 w 193"/>
                  <a:gd name="T41" fmla="*/ 300 h 331"/>
                  <a:gd name="T42" fmla="*/ 32 w 193"/>
                  <a:gd name="T43" fmla="*/ 308 h 331"/>
                  <a:gd name="T44" fmla="*/ 68 w 193"/>
                  <a:gd name="T45" fmla="*/ 326 h 331"/>
                  <a:gd name="T46" fmla="*/ 116 w 193"/>
                  <a:gd name="T47" fmla="*/ 331 h 331"/>
                  <a:gd name="T48" fmla="*/ 161 w 193"/>
                  <a:gd name="T49" fmla="*/ 320 h 331"/>
                  <a:gd name="T50" fmla="*/ 170 w 193"/>
                  <a:gd name="T51" fmla="*/ 308 h 331"/>
                  <a:gd name="T52" fmla="*/ 157 w 193"/>
                  <a:gd name="T53" fmla="*/ 290 h 331"/>
                  <a:gd name="T54" fmla="*/ 141 w 193"/>
                  <a:gd name="T55" fmla="*/ 285 h 331"/>
                  <a:gd name="T56" fmla="*/ 138 w 193"/>
                  <a:gd name="T57" fmla="*/ 287 h 331"/>
                  <a:gd name="T58" fmla="*/ 145 w 193"/>
                  <a:gd name="T59" fmla="*/ 303 h 331"/>
                  <a:gd name="T60" fmla="*/ 122 w 193"/>
                  <a:gd name="T61" fmla="*/ 319 h 331"/>
                  <a:gd name="T62" fmla="*/ 100 w 193"/>
                  <a:gd name="T63" fmla="*/ 320 h 331"/>
                  <a:gd name="T64" fmla="*/ 61 w 193"/>
                  <a:gd name="T65" fmla="*/ 303 h 331"/>
                  <a:gd name="T66" fmla="*/ 52 w 193"/>
                  <a:gd name="T67" fmla="*/ 281 h 331"/>
                  <a:gd name="T68" fmla="*/ 77 w 193"/>
                  <a:gd name="T69" fmla="*/ 259 h 331"/>
                  <a:gd name="T70" fmla="*/ 109 w 193"/>
                  <a:gd name="T71" fmla="*/ 250 h 331"/>
                  <a:gd name="T72" fmla="*/ 84 w 193"/>
                  <a:gd name="T73" fmla="*/ 250 h 331"/>
                  <a:gd name="T74" fmla="*/ 61 w 193"/>
                  <a:gd name="T75" fmla="*/ 255 h 331"/>
                  <a:gd name="T76" fmla="*/ 52 w 193"/>
                  <a:gd name="T77" fmla="*/ 252 h 331"/>
                  <a:gd name="T78" fmla="*/ 77 w 193"/>
                  <a:gd name="T79" fmla="*/ 235 h 331"/>
                  <a:gd name="T80" fmla="*/ 122 w 193"/>
                  <a:gd name="T81" fmla="*/ 223 h 331"/>
                  <a:gd name="T82" fmla="*/ 119 w 193"/>
                  <a:gd name="T83" fmla="*/ 221 h 331"/>
                  <a:gd name="T84" fmla="*/ 81 w 193"/>
                  <a:gd name="T85" fmla="*/ 224 h 331"/>
                  <a:gd name="T86" fmla="*/ 58 w 193"/>
                  <a:gd name="T87" fmla="*/ 234 h 331"/>
                  <a:gd name="T88" fmla="*/ 55 w 193"/>
                  <a:gd name="T89" fmla="*/ 237 h 331"/>
                  <a:gd name="T90" fmla="*/ 48 w 193"/>
                  <a:gd name="T91" fmla="*/ 234 h 331"/>
                  <a:gd name="T92" fmla="*/ 58 w 193"/>
                  <a:gd name="T93" fmla="*/ 224 h 331"/>
                  <a:gd name="T94" fmla="*/ 113 w 193"/>
                  <a:gd name="T95" fmla="*/ 183 h 331"/>
                  <a:gd name="T96" fmla="*/ 154 w 193"/>
                  <a:gd name="T97" fmla="*/ 155 h 331"/>
                  <a:gd name="T98" fmla="*/ 183 w 193"/>
                  <a:gd name="T99" fmla="*/ 117 h 331"/>
                  <a:gd name="T100" fmla="*/ 193 w 193"/>
                  <a:gd name="T101" fmla="*/ 73 h 331"/>
                  <a:gd name="T102" fmla="*/ 173 w 193"/>
                  <a:gd name="T103" fmla="*/ 36 h 331"/>
                  <a:gd name="T104" fmla="*/ 167 w 193"/>
                  <a:gd name="T105" fmla="*/ 32 h 331"/>
                  <a:gd name="T106" fmla="*/ 122 w 193"/>
                  <a:gd name="T107" fmla="*/ 9 h 331"/>
                  <a:gd name="T108" fmla="*/ 113 w 193"/>
                  <a:gd name="T109" fmla="*/ 4 h 331"/>
                  <a:gd name="T110" fmla="*/ 68 w 193"/>
                  <a:gd name="T111" fmla="*/ 0 h 331"/>
                  <a:gd name="T112" fmla="*/ 36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34" name="Freeform 130"/>
              <p:cNvSpPr/>
              <p:nvPr/>
            </p:nvSpPr>
            <p:spPr bwMode="auto">
              <a:xfrm>
                <a:off x="2290" y="582"/>
                <a:ext cx="16" cy="11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9 h 11"/>
                  <a:gd name="T4" fmla="*/ 3 w 16"/>
                  <a:gd name="T5" fmla="*/ 11 h 11"/>
                  <a:gd name="T6" fmla="*/ 0 w 16"/>
                  <a:gd name="T7" fmla="*/ 11 h 11"/>
                  <a:gd name="T8" fmla="*/ 0 w 16"/>
                  <a:gd name="T9" fmla="*/ 11 h 11"/>
                  <a:gd name="T10" fmla="*/ 16 w 16"/>
                  <a:gd name="T11" fmla="*/ 0 h 11"/>
                  <a:gd name="T12" fmla="*/ 16 w 16"/>
                  <a:gd name="T13" fmla="*/ 0 h 11"/>
                  <a:gd name="T14" fmla="*/ 16 w 16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35" name="Freeform 131"/>
              <p:cNvSpPr/>
              <p:nvPr/>
            </p:nvSpPr>
            <p:spPr bwMode="auto">
              <a:xfrm>
                <a:off x="4404" y="578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3 w 19"/>
                  <a:gd name="T3" fmla="*/ 9 h 10"/>
                  <a:gd name="T4" fmla="*/ 16 w 19"/>
                  <a:gd name="T5" fmla="*/ 10 h 10"/>
                  <a:gd name="T6" fmla="*/ 16 w 19"/>
                  <a:gd name="T7" fmla="*/ 10 h 10"/>
                  <a:gd name="T8" fmla="*/ 19 w 19"/>
                  <a:gd name="T9" fmla="*/ 9 h 10"/>
                  <a:gd name="T10" fmla="*/ 3 w 19"/>
                  <a:gd name="T11" fmla="*/ 0 h 10"/>
                  <a:gd name="T12" fmla="*/ 0 w 19"/>
                  <a:gd name="T13" fmla="*/ 0 h 10"/>
                  <a:gd name="T14" fmla="*/ 0 w 1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36" name="Freeform 132"/>
              <p:cNvSpPr/>
              <p:nvPr/>
            </p:nvSpPr>
            <p:spPr bwMode="auto">
              <a:xfrm>
                <a:off x="2652" y="585"/>
                <a:ext cx="26" cy="3"/>
              </a:xfrm>
              <a:custGeom>
                <a:avLst/>
                <a:gdLst>
                  <a:gd name="T0" fmla="*/ 22 w 26"/>
                  <a:gd name="T1" fmla="*/ 2 h 3"/>
                  <a:gd name="T2" fmla="*/ 22 w 26"/>
                  <a:gd name="T3" fmla="*/ 2 h 3"/>
                  <a:gd name="T4" fmla="*/ 26 w 26"/>
                  <a:gd name="T5" fmla="*/ 2 h 3"/>
                  <a:gd name="T6" fmla="*/ 16 w 26"/>
                  <a:gd name="T7" fmla="*/ 3 h 3"/>
                  <a:gd name="T8" fmla="*/ 0 w 26"/>
                  <a:gd name="T9" fmla="*/ 2 h 3"/>
                  <a:gd name="T10" fmla="*/ 0 w 26"/>
                  <a:gd name="T11" fmla="*/ 0 h 3"/>
                  <a:gd name="T12" fmla="*/ 16 w 26"/>
                  <a:gd name="T13" fmla="*/ 2 h 3"/>
                  <a:gd name="T14" fmla="*/ 22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37" name="Freeform 133"/>
              <p:cNvSpPr/>
              <p:nvPr/>
            </p:nvSpPr>
            <p:spPr bwMode="auto">
              <a:xfrm>
                <a:off x="4035" y="581"/>
                <a:ext cx="26" cy="3"/>
              </a:xfrm>
              <a:custGeom>
                <a:avLst/>
                <a:gdLst>
                  <a:gd name="T0" fmla="*/ 4 w 26"/>
                  <a:gd name="T1" fmla="*/ 3 h 3"/>
                  <a:gd name="T2" fmla="*/ 0 w 26"/>
                  <a:gd name="T3" fmla="*/ 1 h 3"/>
                  <a:gd name="T4" fmla="*/ 0 w 26"/>
                  <a:gd name="T5" fmla="*/ 3 h 3"/>
                  <a:gd name="T6" fmla="*/ 10 w 26"/>
                  <a:gd name="T7" fmla="*/ 3 h 3"/>
                  <a:gd name="T8" fmla="*/ 23 w 26"/>
                  <a:gd name="T9" fmla="*/ 1 h 3"/>
                  <a:gd name="T10" fmla="*/ 26 w 26"/>
                  <a:gd name="T11" fmla="*/ 0 h 3"/>
                  <a:gd name="T12" fmla="*/ 7 w 26"/>
                  <a:gd name="T13" fmla="*/ 3 h 3"/>
                  <a:gd name="T14" fmla="*/ 4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38" name="Freeform 134"/>
              <p:cNvSpPr/>
              <p:nvPr/>
            </p:nvSpPr>
            <p:spPr bwMode="auto">
              <a:xfrm>
                <a:off x="2104" y="587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4 w 13"/>
                  <a:gd name="T3" fmla="*/ 3 h 4"/>
                  <a:gd name="T4" fmla="*/ 0 w 13"/>
                  <a:gd name="T5" fmla="*/ 1 h 4"/>
                  <a:gd name="T6" fmla="*/ 4 w 13"/>
                  <a:gd name="T7" fmla="*/ 0 h 4"/>
                  <a:gd name="T8" fmla="*/ 13 w 13"/>
                  <a:gd name="T9" fmla="*/ 3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39" name="Freeform 135"/>
              <p:cNvSpPr/>
              <p:nvPr/>
            </p:nvSpPr>
            <p:spPr bwMode="auto">
              <a:xfrm>
                <a:off x="4596" y="582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40" name="Freeform 136"/>
              <p:cNvSpPr/>
              <p:nvPr/>
            </p:nvSpPr>
            <p:spPr bwMode="auto">
              <a:xfrm>
                <a:off x="2072" y="590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0 w 13"/>
                  <a:gd name="T5" fmla="*/ 1 h 3"/>
                  <a:gd name="T6" fmla="*/ 7 w 13"/>
                  <a:gd name="T7" fmla="*/ 0 h 3"/>
                  <a:gd name="T8" fmla="*/ 13 w 13"/>
                  <a:gd name="T9" fmla="*/ 0 h 3"/>
                  <a:gd name="T10" fmla="*/ 13 w 13"/>
                  <a:gd name="T11" fmla="*/ 1 h 3"/>
                  <a:gd name="T12" fmla="*/ 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41" name="Freeform 137"/>
              <p:cNvSpPr/>
              <p:nvPr/>
            </p:nvSpPr>
            <p:spPr bwMode="auto">
              <a:xfrm>
                <a:off x="4628" y="584"/>
                <a:ext cx="13" cy="3"/>
              </a:xfrm>
              <a:custGeom>
                <a:avLst/>
                <a:gdLst>
                  <a:gd name="T0" fmla="*/ 10 w 13"/>
                  <a:gd name="T1" fmla="*/ 3 h 3"/>
                  <a:gd name="T2" fmla="*/ 10 w 13"/>
                  <a:gd name="T3" fmla="*/ 3 h 3"/>
                  <a:gd name="T4" fmla="*/ 13 w 13"/>
                  <a:gd name="T5" fmla="*/ 3 h 3"/>
                  <a:gd name="T6" fmla="*/ 3 w 13"/>
                  <a:gd name="T7" fmla="*/ 0 h 3"/>
                  <a:gd name="T8" fmla="*/ 0 w 13"/>
                  <a:gd name="T9" fmla="*/ 0 h 3"/>
                  <a:gd name="T10" fmla="*/ 0 w 13"/>
                  <a:gd name="T11" fmla="*/ 1 h 3"/>
                  <a:gd name="T12" fmla="*/ 1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42" name="Freeform 138"/>
              <p:cNvSpPr/>
              <p:nvPr/>
            </p:nvSpPr>
            <p:spPr bwMode="auto">
              <a:xfrm>
                <a:off x="2130" y="594"/>
                <a:ext cx="10" cy="7"/>
              </a:xfrm>
              <a:custGeom>
                <a:avLst/>
                <a:gdLst>
                  <a:gd name="T0" fmla="*/ 10 w 10"/>
                  <a:gd name="T1" fmla="*/ 3 h 7"/>
                  <a:gd name="T2" fmla="*/ 10 w 10"/>
                  <a:gd name="T3" fmla="*/ 7 h 7"/>
                  <a:gd name="T4" fmla="*/ 6 w 10"/>
                  <a:gd name="T5" fmla="*/ 7 h 7"/>
                  <a:gd name="T6" fmla="*/ 0 w 10"/>
                  <a:gd name="T7" fmla="*/ 0 h 7"/>
                  <a:gd name="T8" fmla="*/ 3 w 10"/>
                  <a:gd name="T9" fmla="*/ 0 h 7"/>
                  <a:gd name="T10" fmla="*/ 10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43" name="Freeform 139"/>
              <p:cNvSpPr/>
              <p:nvPr/>
            </p:nvSpPr>
            <p:spPr bwMode="auto">
              <a:xfrm>
                <a:off x="4573" y="588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4 w 7"/>
                  <a:gd name="T9" fmla="*/ 0 h 6"/>
                  <a:gd name="T10" fmla="*/ 0 w 7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44" name="Freeform 140"/>
              <p:cNvSpPr/>
              <p:nvPr/>
            </p:nvSpPr>
            <p:spPr bwMode="auto">
              <a:xfrm>
                <a:off x="2040" y="594"/>
                <a:ext cx="16" cy="7"/>
              </a:xfrm>
              <a:custGeom>
                <a:avLst/>
                <a:gdLst>
                  <a:gd name="T0" fmla="*/ 3 w 16"/>
                  <a:gd name="T1" fmla="*/ 7 h 7"/>
                  <a:gd name="T2" fmla="*/ 0 w 16"/>
                  <a:gd name="T3" fmla="*/ 7 h 7"/>
                  <a:gd name="T4" fmla="*/ 0 w 16"/>
                  <a:gd name="T5" fmla="*/ 5 h 7"/>
                  <a:gd name="T6" fmla="*/ 16 w 16"/>
                  <a:gd name="T7" fmla="*/ 0 h 7"/>
                  <a:gd name="T8" fmla="*/ 16 w 16"/>
                  <a:gd name="T9" fmla="*/ 2 h 7"/>
                  <a:gd name="T10" fmla="*/ 3 w 1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45" name="Freeform 141"/>
              <p:cNvSpPr/>
              <p:nvPr/>
            </p:nvSpPr>
            <p:spPr bwMode="auto">
              <a:xfrm>
                <a:off x="4657" y="5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5 h 6"/>
                  <a:gd name="T6" fmla="*/ 0 w 13"/>
                  <a:gd name="T7" fmla="*/ 0 h 6"/>
                  <a:gd name="T8" fmla="*/ 0 w 13"/>
                  <a:gd name="T9" fmla="*/ 2 h 6"/>
                  <a:gd name="T10" fmla="*/ 13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46" name="Freeform 142"/>
              <p:cNvSpPr/>
              <p:nvPr/>
            </p:nvSpPr>
            <p:spPr bwMode="auto">
              <a:xfrm>
                <a:off x="2056" y="599"/>
                <a:ext cx="112" cy="229"/>
              </a:xfrm>
              <a:custGeom>
                <a:avLst/>
                <a:gdLst>
                  <a:gd name="T0" fmla="*/ 42 w 112"/>
                  <a:gd name="T1" fmla="*/ 2 h 229"/>
                  <a:gd name="T2" fmla="*/ 35 w 112"/>
                  <a:gd name="T3" fmla="*/ 8 h 229"/>
                  <a:gd name="T4" fmla="*/ 26 w 112"/>
                  <a:gd name="T5" fmla="*/ 27 h 229"/>
                  <a:gd name="T6" fmla="*/ 26 w 112"/>
                  <a:gd name="T7" fmla="*/ 49 h 229"/>
                  <a:gd name="T8" fmla="*/ 29 w 112"/>
                  <a:gd name="T9" fmla="*/ 68 h 229"/>
                  <a:gd name="T10" fmla="*/ 39 w 112"/>
                  <a:gd name="T11" fmla="*/ 88 h 229"/>
                  <a:gd name="T12" fmla="*/ 52 w 112"/>
                  <a:gd name="T13" fmla="*/ 103 h 229"/>
                  <a:gd name="T14" fmla="*/ 55 w 112"/>
                  <a:gd name="T15" fmla="*/ 109 h 229"/>
                  <a:gd name="T16" fmla="*/ 58 w 112"/>
                  <a:gd name="T17" fmla="*/ 109 h 229"/>
                  <a:gd name="T18" fmla="*/ 74 w 112"/>
                  <a:gd name="T19" fmla="*/ 99 h 229"/>
                  <a:gd name="T20" fmla="*/ 84 w 112"/>
                  <a:gd name="T21" fmla="*/ 96 h 229"/>
                  <a:gd name="T22" fmla="*/ 87 w 112"/>
                  <a:gd name="T23" fmla="*/ 94 h 229"/>
                  <a:gd name="T24" fmla="*/ 84 w 112"/>
                  <a:gd name="T25" fmla="*/ 100 h 229"/>
                  <a:gd name="T26" fmla="*/ 77 w 112"/>
                  <a:gd name="T27" fmla="*/ 111 h 229"/>
                  <a:gd name="T28" fmla="*/ 77 w 112"/>
                  <a:gd name="T29" fmla="*/ 146 h 229"/>
                  <a:gd name="T30" fmla="*/ 84 w 112"/>
                  <a:gd name="T31" fmla="*/ 162 h 229"/>
                  <a:gd name="T32" fmla="*/ 93 w 112"/>
                  <a:gd name="T33" fmla="*/ 187 h 229"/>
                  <a:gd name="T34" fmla="*/ 109 w 112"/>
                  <a:gd name="T35" fmla="*/ 214 h 229"/>
                  <a:gd name="T36" fmla="*/ 112 w 112"/>
                  <a:gd name="T37" fmla="*/ 228 h 229"/>
                  <a:gd name="T38" fmla="*/ 112 w 112"/>
                  <a:gd name="T39" fmla="*/ 229 h 229"/>
                  <a:gd name="T40" fmla="*/ 103 w 112"/>
                  <a:gd name="T41" fmla="*/ 211 h 229"/>
                  <a:gd name="T42" fmla="*/ 80 w 112"/>
                  <a:gd name="T43" fmla="*/ 187 h 229"/>
                  <a:gd name="T44" fmla="*/ 68 w 112"/>
                  <a:gd name="T45" fmla="*/ 178 h 229"/>
                  <a:gd name="T46" fmla="*/ 52 w 112"/>
                  <a:gd name="T47" fmla="*/ 155 h 229"/>
                  <a:gd name="T48" fmla="*/ 42 w 112"/>
                  <a:gd name="T49" fmla="*/ 141 h 229"/>
                  <a:gd name="T50" fmla="*/ 32 w 112"/>
                  <a:gd name="T51" fmla="*/ 124 h 229"/>
                  <a:gd name="T52" fmla="*/ 23 w 112"/>
                  <a:gd name="T53" fmla="*/ 109 h 229"/>
                  <a:gd name="T54" fmla="*/ 13 w 112"/>
                  <a:gd name="T55" fmla="*/ 91 h 229"/>
                  <a:gd name="T56" fmla="*/ 3 w 112"/>
                  <a:gd name="T57" fmla="*/ 64 h 229"/>
                  <a:gd name="T58" fmla="*/ 0 w 112"/>
                  <a:gd name="T59" fmla="*/ 39 h 229"/>
                  <a:gd name="T60" fmla="*/ 0 w 112"/>
                  <a:gd name="T61" fmla="*/ 27 h 229"/>
                  <a:gd name="T62" fmla="*/ 3 w 112"/>
                  <a:gd name="T63" fmla="*/ 20 h 229"/>
                  <a:gd name="T64" fmla="*/ 10 w 112"/>
                  <a:gd name="T65" fmla="*/ 6 h 229"/>
                  <a:gd name="T66" fmla="*/ 19 w 112"/>
                  <a:gd name="T67" fmla="*/ 3 h 229"/>
                  <a:gd name="T68" fmla="*/ 32 w 112"/>
                  <a:gd name="T69" fmla="*/ 2 h 229"/>
                  <a:gd name="T70" fmla="*/ 39 w 112"/>
                  <a:gd name="T71" fmla="*/ 0 h 229"/>
                  <a:gd name="T72" fmla="*/ 39 w 112"/>
                  <a:gd name="T73" fmla="*/ 0 h 229"/>
                  <a:gd name="T74" fmla="*/ 42 w 112"/>
                  <a:gd name="T75" fmla="*/ 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47" name="Freeform 143"/>
              <p:cNvSpPr/>
              <p:nvPr/>
            </p:nvSpPr>
            <p:spPr bwMode="auto">
              <a:xfrm>
                <a:off x="4548" y="593"/>
                <a:ext cx="106" cy="229"/>
              </a:xfrm>
              <a:custGeom>
                <a:avLst/>
                <a:gdLst>
                  <a:gd name="T0" fmla="*/ 64 w 106"/>
                  <a:gd name="T1" fmla="*/ 1 h 229"/>
                  <a:gd name="T2" fmla="*/ 74 w 106"/>
                  <a:gd name="T3" fmla="*/ 8 h 229"/>
                  <a:gd name="T4" fmla="*/ 83 w 106"/>
                  <a:gd name="T5" fmla="*/ 27 h 229"/>
                  <a:gd name="T6" fmla="*/ 83 w 106"/>
                  <a:gd name="T7" fmla="*/ 49 h 229"/>
                  <a:gd name="T8" fmla="*/ 80 w 106"/>
                  <a:gd name="T9" fmla="*/ 68 h 229"/>
                  <a:gd name="T10" fmla="*/ 70 w 106"/>
                  <a:gd name="T11" fmla="*/ 88 h 229"/>
                  <a:gd name="T12" fmla="*/ 57 w 106"/>
                  <a:gd name="T13" fmla="*/ 103 h 229"/>
                  <a:gd name="T14" fmla="*/ 54 w 106"/>
                  <a:gd name="T15" fmla="*/ 109 h 229"/>
                  <a:gd name="T16" fmla="*/ 51 w 106"/>
                  <a:gd name="T17" fmla="*/ 109 h 229"/>
                  <a:gd name="T18" fmla="*/ 35 w 106"/>
                  <a:gd name="T19" fmla="*/ 99 h 229"/>
                  <a:gd name="T20" fmla="*/ 25 w 106"/>
                  <a:gd name="T21" fmla="*/ 96 h 229"/>
                  <a:gd name="T22" fmla="*/ 22 w 106"/>
                  <a:gd name="T23" fmla="*/ 94 h 229"/>
                  <a:gd name="T24" fmla="*/ 25 w 106"/>
                  <a:gd name="T25" fmla="*/ 100 h 229"/>
                  <a:gd name="T26" fmla="*/ 32 w 106"/>
                  <a:gd name="T27" fmla="*/ 111 h 229"/>
                  <a:gd name="T28" fmla="*/ 35 w 106"/>
                  <a:gd name="T29" fmla="*/ 147 h 229"/>
                  <a:gd name="T30" fmla="*/ 25 w 106"/>
                  <a:gd name="T31" fmla="*/ 162 h 229"/>
                  <a:gd name="T32" fmla="*/ 16 w 106"/>
                  <a:gd name="T33" fmla="*/ 187 h 229"/>
                  <a:gd name="T34" fmla="*/ 3 w 106"/>
                  <a:gd name="T35" fmla="*/ 216 h 229"/>
                  <a:gd name="T36" fmla="*/ 0 w 106"/>
                  <a:gd name="T37" fmla="*/ 229 h 229"/>
                  <a:gd name="T38" fmla="*/ 0 w 106"/>
                  <a:gd name="T39" fmla="*/ 229 h 229"/>
                  <a:gd name="T40" fmla="*/ 6 w 106"/>
                  <a:gd name="T41" fmla="*/ 212 h 229"/>
                  <a:gd name="T42" fmla="*/ 32 w 106"/>
                  <a:gd name="T43" fmla="*/ 187 h 229"/>
                  <a:gd name="T44" fmla="*/ 41 w 106"/>
                  <a:gd name="T45" fmla="*/ 178 h 229"/>
                  <a:gd name="T46" fmla="*/ 57 w 106"/>
                  <a:gd name="T47" fmla="*/ 155 h 229"/>
                  <a:gd name="T48" fmla="*/ 67 w 106"/>
                  <a:gd name="T49" fmla="*/ 141 h 229"/>
                  <a:gd name="T50" fmla="*/ 80 w 106"/>
                  <a:gd name="T51" fmla="*/ 124 h 229"/>
                  <a:gd name="T52" fmla="*/ 86 w 106"/>
                  <a:gd name="T53" fmla="*/ 109 h 229"/>
                  <a:gd name="T54" fmla="*/ 99 w 106"/>
                  <a:gd name="T55" fmla="*/ 91 h 229"/>
                  <a:gd name="T56" fmla="*/ 106 w 106"/>
                  <a:gd name="T57" fmla="*/ 64 h 229"/>
                  <a:gd name="T58" fmla="*/ 106 w 106"/>
                  <a:gd name="T59" fmla="*/ 39 h 229"/>
                  <a:gd name="T60" fmla="*/ 106 w 106"/>
                  <a:gd name="T61" fmla="*/ 27 h 229"/>
                  <a:gd name="T62" fmla="*/ 102 w 106"/>
                  <a:gd name="T63" fmla="*/ 20 h 229"/>
                  <a:gd name="T64" fmla="*/ 99 w 106"/>
                  <a:gd name="T65" fmla="*/ 6 h 229"/>
                  <a:gd name="T66" fmla="*/ 90 w 106"/>
                  <a:gd name="T67" fmla="*/ 3 h 229"/>
                  <a:gd name="T68" fmla="*/ 77 w 106"/>
                  <a:gd name="T69" fmla="*/ 1 h 229"/>
                  <a:gd name="T70" fmla="*/ 70 w 106"/>
                  <a:gd name="T71" fmla="*/ 0 h 229"/>
                  <a:gd name="T72" fmla="*/ 67 w 106"/>
                  <a:gd name="T73" fmla="*/ 0 h 229"/>
                  <a:gd name="T74" fmla="*/ 64 w 106"/>
                  <a:gd name="T75" fmla="*/ 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48" name="Freeform 144"/>
              <p:cNvSpPr/>
              <p:nvPr/>
            </p:nvSpPr>
            <p:spPr bwMode="auto">
              <a:xfrm>
                <a:off x="2075" y="605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5 h 9"/>
                  <a:gd name="T4" fmla="*/ 4 w 7"/>
                  <a:gd name="T5" fmla="*/ 9 h 9"/>
                  <a:gd name="T6" fmla="*/ 4 w 7"/>
                  <a:gd name="T7" fmla="*/ 9 h 9"/>
                  <a:gd name="T8" fmla="*/ 0 w 7"/>
                  <a:gd name="T9" fmla="*/ 9 h 9"/>
                  <a:gd name="T10" fmla="*/ 0 w 7"/>
                  <a:gd name="T11" fmla="*/ 3 h 9"/>
                  <a:gd name="T12" fmla="*/ 7 w 7"/>
                  <a:gd name="T13" fmla="*/ 0 h 9"/>
                  <a:gd name="T14" fmla="*/ 7 w 7"/>
                  <a:gd name="T15" fmla="*/ 0 h 9"/>
                  <a:gd name="T16" fmla="*/ 7 w 7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49" name="Freeform 145"/>
              <p:cNvSpPr/>
              <p:nvPr/>
            </p:nvSpPr>
            <p:spPr bwMode="auto">
              <a:xfrm>
                <a:off x="4628" y="599"/>
                <a:ext cx="6" cy="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5 h 9"/>
                  <a:gd name="T4" fmla="*/ 6 w 6"/>
                  <a:gd name="T5" fmla="*/ 9 h 9"/>
                  <a:gd name="T6" fmla="*/ 6 w 6"/>
                  <a:gd name="T7" fmla="*/ 9 h 9"/>
                  <a:gd name="T8" fmla="*/ 6 w 6"/>
                  <a:gd name="T9" fmla="*/ 9 h 9"/>
                  <a:gd name="T10" fmla="*/ 6 w 6"/>
                  <a:gd name="T11" fmla="*/ 3 h 9"/>
                  <a:gd name="T12" fmla="*/ 3 w 6"/>
                  <a:gd name="T13" fmla="*/ 0 h 9"/>
                  <a:gd name="T14" fmla="*/ 0 w 6"/>
                  <a:gd name="T15" fmla="*/ 0 h 9"/>
                  <a:gd name="T16" fmla="*/ 0 w 6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50" name="Freeform 146"/>
              <p:cNvSpPr/>
              <p:nvPr/>
            </p:nvSpPr>
            <p:spPr bwMode="auto">
              <a:xfrm>
                <a:off x="2149" y="607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9 h 9"/>
                  <a:gd name="T4" fmla="*/ 3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7 w 7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51" name="Freeform 147"/>
              <p:cNvSpPr/>
              <p:nvPr/>
            </p:nvSpPr>
            <p:spPr bwMode="auto">
              <a:xfrm>
                <a:off x="4557" y="601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4 w 4"/>
                  <a:gd name="T9" fmla="*/ 0 h 9"/>
                  <a:gd name="T10" fmla="*/ 0 w 4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52" name="Freeform 148"/>
              <p:cNvSpPr/>
              <p:nvPr/>
            </p:nvSpPr>
            <p:spPr bwMode="auto">
              <a:xfrm>
                <a:off x="2018" y="60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2 h 5"/>
                  <a:gd name="T8" fmla="*/ 6 w 6"/>
                  <a:gd name="T9" fmla="*/ 0 h 5"/>
                  <a:gd name="T10" fmla="*/ 6 w 6"/>
                  <a:gd name="T11" fmla="*/ 3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53" name="Freeform 149"/>
              <p:cNvSpPr/>
              <p:nvPr/>
            </p:nvSpPr>
            <p:spPr bwMode="auto">
              <a:xfrm>
                <a:off x="4689" y="602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6 w 6"/>
                  <a:gd name="T5" fmla="*/ 5 h 5"/>
                  <a:gd name="T6" fmla="*/ 6 w 6"/>
                  <a:gd name="T7" fmla="*/ 2 h 5"/>
                  <a:gd name="T8" fmla="*/ 0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54" name="Freeform 150"/>
              <p:cNvSpPr/>
              <p:nvPr/>
            </p:nvSpPr>
            <p:spPr bwMode="auto">
              <a:xfrm>
                <a:off x="2069" y="619"/>
                <a:ext cx="6" cy="13"/>
              </a:xfrm>
              <a:custGeom>
                <a:avLst/>
                <a:gdLst>
                  <a:gd name="T0" fmla="*/ 6 w 6"/>
                  <a:gd name="T1" fmla="*/ 3 h 13"/>
                  <a:gd name="T2" fmla="*/ 0 w 6"/>
                  <a:gd name="T3" fmla="*/ 13 h 13"/>
                  <a:gd name="T4" fmla="*/ 0 w 6"/>
                  <a:gd name="T5" fmla="*/ 13 h 13"/>
                  <a:gd name="T6" fmla="*/ 0 w 6"/>
                  <a:gd name="T7" fmla="*/ 4 h 13"/>
                  <a:gd name="T8" fmla="*/ 3 w 6"/>
                  <a:gd name="T9" fmla="*/ 0 h 13"/>
                  <a:gd name="T10" fmla="*/ 6 w 6"/>
                  <a:gd name="T11" fmla="*/ 0 h 13"/>
                  <a:gd name="T12" fmla="*/ 6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55" name="Freeform 151"/>
              <p:cNvSpPr/>
              <p:nvPr/>
            </p:nvSpPr>
            <p:spPr bwMode="auto">
              <a:xfrm>
                <a:off x="4638" y="613"/>
                <a:ext cx="6" cy="13"/>
              </a:xfrm>
              <a:custGeom>
                <a:avLst/>
                <a:gdLst>
                  <a:gd name="T0" fmla="*/ 0 w 6"/>
                  <a:gd name="T1" fmla="*/ 3 h 13"/>
                  <a:gd name="T2" fmla="*/ 3 w 6"/>
                  <a:gd name="T3" fmla="*/ 13 h 13"/>
                  <a:gd name="T4" fmla="*/ 6 w 6"/>
                  <a:gd name="T5" fmla="*/ 13 h 13"/>
                  <a:gd name="T6" fmla="*/ 6 w 6"/>
                  <a:gd name="T7" fmla="*/ 6 h 13"/>
                  <a:gd name="T8" fmla="*/ 0 w 6"/>
                  <a:gd name="T9" fmla="*/ 0 h 13"/>
                  <a:gd name="T10" fmla="*/ 0 w 6"/>
                  <a:gd name="T11" fmla="*/ 0 h 13"/>
                  <a:gd name="T12" fmla="*/ 0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56" name="Freeform 152"/>
              <p:cNvSpPr/>
              <p:nvPr/>
            </p:nvSpPr>
            <p:spPr bwMode="auto">
              <a:xfrm>
                <a:off x="2002" y="62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3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57" name="Freeform 153"/>
              <p:cNvSpPr/>
              <p:nvPr/>
            </p:nvSpPr>
            <p:spPr bwMode="auto">
              <a:xfrm>
                <a:off x="4702" y="616"/>
                <a:ext cx="6" cy="4"/>
              </a:xfrm>
              <a:custGeom>
                <a:avLst/>
                <a:gdLst>
                  <a:gd name="T0" fmla="*/ 3 w 6"/>
                  <a:gd name="T1" fmla="*/ 3 h 4"/>
                  <a:gd name="T2" fmla="*/ 6 w 6"/>
                  <a:gd name="T3" fmla="*/ 4 h 4"/>
                  <a:gd name="T4" fmla="*/ 6 w 6"/>
                  <a:gd name="T5" fmla="*/ 3 h 4"/>
                  <a:gd name="T6" fmla="*/ 3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58" name="Freeform 154"/>
              <p:cNvSpPr/>
              <p:nvPr/>
            </p:nvSpPr>
            <p:spPr bwMode="auto">
              <a:xfrm>
                <a:off x="2149" y="62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59" name="Freeform 155"/>
              <p:cNvSpPr/>
              <p:nvPr/>
            </p:nvSpPr>
            <p:spPr bwMode="auto">
              <a:xfrm>
                <a:off x="4561" y="617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60" name="Freeform 156"/>
              <p:cNvSpPr/>
              <p:nvPr/>
            </p:nvSpPr>
            <p:spPr bwMode="auto">
              <a:xfrm>
                <a:off x="1995" y="637"/>
                <a:ext cx="4" cy="6"/>
              </a:xfrm>
              <a:custGeom>
                <a:avLst/>
                <a:gdLst>
                  <a:gd name="T0" fmla="*/ 4 w 4"/>
                  <a:gd name="T1" fmla="*/ 5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1 h 6"/>
                  <a:gd name="T8" fmla="*/ 0 w 4"/>
                  <a:gd name="T9" fmla="*/ 0 h 6"/>
                  <a:gd name="T10" fmla="*/ 4 w 4"/>
                  <a:gd name="T11" fmla="*/ 0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61" name="Freeform 157"/>
              <p:cNvSpPr/>
              <p:nvPr/>
            </p:nvSpPr>
            <p:spPr bwMode="auto">
              <a:xfrm>
                <a:off x="4714" y="63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1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62" name="Freeform 158"/>
              <p:cNvSpPr/>
              <p:nvPr/>
            </p:nvSpPr>
            <p:spPr bwMode="auto">
              <a:xfrm>
                <a:off x="2069" y="640"/>
                <a:ext cx="6" cy="15"/>
              </a:xfrm>
              <a:custGeom>
                <a:avLst/>
                <a:gdLst>
                  <a:gd name="T0" fmla="*/ 6 w 6"/>
                  <a:gd name="T1" fmla="*/ 14 h 15"/>
                  <a:gd name="T2" fmla="*/ 3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6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63" name="Freeform 159"/>
              <p:cNvSpPr/>
              <p:nvPr/>
            </p:nvSpPr>
            <p:spPr bwMode="auto">
              <a:xfrm>
                <a:off x="4638" y="634"/>
                <a:ext cx="6" cy="15"/>
              </a:xfrm>
              <a:custGeom>
                <a:avLst/>
                <a:gdLst>
                  <a:gd name="T0" fmla="*/ 0 w 6"/>
                  <a:gd name="T1" fmla="*/ 14 h 15"/>
                  <a:gd name="T2" fmla="*/ 0 w 6"/>
                  <a:gd name="T3" fmla="*/ 15 h 15"/>
                  <a:gd name="T4" fmla="*/ 6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0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64" name="Freeform 160"/>
              <p:cNvSpPr/>
              <p:nvPr/>
            </p:nvSpPr>
            <p:spPr bwMode="auto">
              <a:xfrm>
                <a:off x="1989" y="6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2 h 9"/>
                  <a:gd name="T6" fmla="*/ 0 w 3"/>
                  <a:gd name="T7" fmla="*/ 0 h 9"/>
                  <a:gd name="T8" fmla="*/ 3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65" name="Freeform 161"/>
              <p:cNvSpPr/>
              <p:nvPr/>
            </p:nvSpPr>
            <p:spPr bwMode="auto">
              <a:xfrm>
                <a:off x="4721" y="6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9 h 9"/>
                  <a:gd name="T4" fmla="*/ 3 w 3"/>
                  <a:gd name="T5" fmla="*/ 2 h 9"/>
                  <a:gd name="T6" fmla="*/ 3 w 3"/>
                  <a:gd name="T7" fmla="*/ 0 h 9"/>
                  <a:gd name="T8" fmla="*/ 0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66" name="Freeform 162"/>
              <p:cNvSpPr/>
              <p:nvPr/>
            </p:nvSpPr>
            <p:spPr bwMode="auto">
              <a:xfrm>
                <a:off x="2072" y="663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7 h 9"/>
                  <a:gd name="T4" fmla="*/ 3 w 7"/>
                  <a:gd name="T5" fmla="*/ 9 h 9"/>
                  <a:gd name="T6" fmla="*/ 3 w 7"/>
                  <a:gd name="T7" fmla="*/ 9 h 9"/>
                  <a:gd name="T8" fmla="*/ 0 w 7"/>
                  <a:gd name="T9" fmla="*/ 0 h 9"/>
                  <a:gd name="T10" fmla="*/ 3 w 7"/>
                  <a:gd name="T11" fmla="*/ 0 h 9"/>
                  <a:gd name="T12" fmla="*/ 7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67" name="Freeform 163"/>
              <p:cNvSpPr/>
              <p:nvPr/>
            </p:nvSpPr>
            <p:spPr bwMode="auto">
              <a:xfrm>
                <a:off x="4634" y="657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9 h 9"/>
                  <a:gd name="T8" fmla="*/ 4 w 4"/>
                  <a:gd name="T9" fmla="*/ 0 h 9"/>
                  <a:gd name="T10" fmla="*/ 4 w 4"/>
                  <a:gd name="T11" fmla="*/ 0 h 9"/>
                  <a:gd name="T12" fmla="*/ 0 w 4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68" name="Freeform 164"/>
              <p:cNvSpPr/>
              <p:nvPr/>
            </p:nvSpPr>
            <p:spPr bwMode="auto">
              <a:xfrm>
                <a:off x="1989" y="67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  <a:gd name="T8" fmla="*/ 6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69" name="Freeform 165"/>
              <p:cNvSpPr/>
              <p:nvPr/>
            </p:nvSpPr>
            <p:spPr bwMode="auto">
              <a:xfrm>
                <a:off x="4718" y="67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3 h 8"/>
                  <a:gd name="T4" fmla="*/ 3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70" name="Freeform 166"/>
              <p:cNvSpPr/>
              <p:nvPr/>
            </p:nvSpPr>
            <p:spPr bwMode="auto">
              <a:xfrm>
                <a:off x="2079" y="679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11 h 11"/>
                  <a:gd name="T4" fmla="*/ 9 w 9"/>
                  <a:gd name="T5" fmla="*/ 11 h 11"/>
                  <a:gd name="T6" fmla="*/ 6 w 9"/>
                  <a:gd name="T7" fmla="*/ 11 h 11"/>
                  <a:gd name="T8" fmla="*/ 0 w 9"/>
                  <a:gd name="T9" fmla="*/ 2 h 11"/>
                  <a:gd name="T10" fmla="*/ 0 w 9"/>
                  <a:gd name="T11" fmla="*/ 0 h 11"/>
                  <a:gd name="T12" fmla="*/ 3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71" name="Freeform 167"/>
              <p:cNvSpPr/>
              <p:nvPr/>
            </p:nvSpPr>
            <p:spPr bwMode="auto">
              <a:xfrm>
                <a:off x="4625" y="67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1 h 11"/>
                  <a:gd name="T4" fmla="*/ 0 w 9"/>
                  <a:gd name="T5" fmla="*/ 11 h 11"/>
                  <a:gd name="T6" fmla="*/ 3 w 9"/>
                  <a:gd name="T7" fmla="*/ 11 h 11"/>
                  <a:gd name="T8" fmla="*/ 9 w 9"/>
                  <a:gd name="T9" fmla="*/ 2 h 11"/>
                  <a:gd name="T10" fmla="*/ 9 w 9"/>
                  <a:gd name="T11" fmla="*/ 0 h 11"/>
                  <a:gd name="T12" fmla="*/ 6 w 9"/>
                  <a:gd name="T13" fmla="*/ 0 h 11"/>
                  <a:gd name="T14" fmla="*/ 0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72" name="Freeform 168"/>
              <p:cNvSpPr/>
              <p:nvPr/>
            </p:nvSpPr>
            <p:spPr bwMode="auto">
              <a:xfrm>
                <a:off x="2002" y="698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6 h 6"/>
                  <a:gd name="T4" fmla="*/ 0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73" name="Freeform 169"/>
              <p:cNvSpPr/>
              <p:nvPr/>
            </p:nvSpPr>
            <p:spPr bwMode="auto">
              <a:xfrm>
                <a:off x="4705" y="690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8 h 8"/>
                  <a:gd name="T4" fmla="*/ 6 w 9"/>
                  <a:gd name="T5" fmla="*/ 5 h 8"/>
                  <a:gd name="T6" fmla="*/ 9 w 9"/>
                  <a:gd name="T7" fmla="*/ 0 h 8"/>
                  <a:gd name="T8" fmla="*/ 6 w 9"/>
                  <a:gd name="T9" fmla="*/ 0 h 8"/>
                  <a:gd name="T10" fmla="*/ 0 w 9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74" name="Freeform 170"/>
              <p:cNvSpPr/>
              <p:nvPr/>
            </p:nvSpPr>
            <p:spPr bwMode="auto">
              <a:xfrm>
                <a:off x="2091" y="701"/>
                <a:ext cx="10" cy="15"/>
              </a:xfrm>
              <a:custGeom>
                <a:avLst/>
                <a:gdLst>
                  <a:gd name="T0" fmla="*/ 7 w 10"/>
                  <a:gd name="T1" fmla="*/ 1 h 15"/>
                  <a:gd name="T2" fmla="*/ 10 w 10"/>
                  <a:gd name="T3" fmla="*/ 15 h 15"/>
                  <a:gd name="T4" fmla="*/ 7 w 10"/>
                  <a:gd name="T5" fmla="*/ 15 h 15"/>
                  <a:gd name="T6" fmla="*/ 7 w 10"/>
                  <a:gd name="T7" fmla="*/ 15 h 15"/>
                  <a:gd name="T8" fmla="*/ 0 w 10"/>
                  <a:gd name="T9" fmla="*/ 1 h 15"/>
                  <a:gd name="T10" fmla="*/ 0 w 10"/>
                  <a:gd name="T11" fmla="*/ 1 h 15"/>
                  <a:gd name="T12" fmla="*/ 0 w 10"/>
                  <a:gd name="T13" fmla="*/ 0 h 15"/>
                  <a:gd name="T14" fmla="*/ 4 w 10"/>
                  <a:gd name="T15" fmla="*/ 0 h 15"/>
                  <a:gd name="T16" fmla="*/ 7 w 10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75" name="Freeform 171"/>
              <p:cNvSpPr/>
              <p:nvPr/>
            </p:nvSpPr>
            <p:spPr bwMode="auto">
              <a:xfrm>
                <a:off x="4615" y="695"/>
                <a:ext cx="7" cy="16"/>
              </a:xfrm>
              <a:custGeom>
                <a:avLst/>
                <a:gdLst>
                  <a:gd name="T0" fmla="*/ 0 w 7"/>
                  <a:gd name="T1" fmla="*/ 3 h 16"/>
                  <a:gd name="T2" fmla="*/ 0 w 7"/>
                  <a:gd name="T3" fmla="*/ 15 h 16"/>
                  <a:gd name="T4" fmla="*/ 0 w 7"/>
                  <a:gd name="T5" fmla="*/ 16 h 16"/>
                  <a:gd name="T6" fmla="*/ 0 w 7"/>
                  <a:gd name="T7" fmla="*/ 15 h 16"/>
                  <a:gd name="T8" fmla="*/ 7 w 7"/>
                  <a:gd name="T9" fmla="*/ 1 h 16"/>
                  <a:gd name="T10" fmla="*/ 7 w 7"/>
                  <a:gd name="T11" fmla="*/ 1 h 16"/>
                  <a:gd name="T12" fmla="*/ 7 w 7"/>
                  <a:gd name="T13" fmla="*/ 0 h 16"/>
                  <a:gd name="T14" fmla="*/ 3 w 7"/>
                  <a:gd name="T15" fmla="*/ 0 h 16"/>
                  <a:gd name="T16" fmla="*/ 0 w 7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76" name="Freeform 172"/>
              <p:cNvSpPr/>
              <p:nvPr/>
            </p:nvSpPr>
            <p:spPr bwMode="auto">
              <a:xfrm>
                <a:off x="2018" y="71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77" name="Freeform 173"/>
              <p:cNvSpPr/>
              <p:nvPr/>
            </p:nvSpPr>
            <p:spPr bwMode="auto">
              <a:xfrm>
                <a:off x="4689" y="71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6 w 9"/>
                  <a:gd name="T5" fmla="*/ 5 h 5"/>
                  <a:gd name="T6" fmla="*/ 9 w 9"/>
                  <a:gd name="T7" fmla="*/ 0 h 5"/>
                  <a:gd name="T8" fmla="*/ 3 w 9"/>
                  <a:gd name="T9" fmla="*/ 2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78" name="Freeform 174"/>
              <p:cNvSpPr/>
              <p:nvPr/>
            </p:nvSpPr>
            <p:spPr bwMode="auto">
              <a:xfrm>
                <a:off x="2101" y="727"/>
                <a:ext cx="10" cy="15"/>
              </a:xfrm>
              <a:custGeom>
                <a:avLst/>
                <a:gdLst>
                  <a:gd name="T0" fmla="*/ 10 w 10"/>
                  <a:gd name="T1" fmla="*/ 13 h 15"/>
                  <a:gd name="T2" fmla="*/ 10 w 10"/>
                  <a:gd name="T3" fmla="*/ 15 h 15"/>
                  <a:gd name="T4" fmla="*/ 3 w 10"/>
                  <a:gd name="T5" fmla="*/ 10 h 15"/>
                  <a:gd name="T6" fmla="*/ 0 w 10"/>
                  <a:gd name="T7" fmla="*/ 1 h 15"/>
                  <a:gd name="T8" fmla="*/ 0 w 10"/>
                  <a:gd name="T9" fmla="*/ 0 h 15"/>
                  <a:gd name="T10" fmla="*/ 0 w 10"/>
                  <a:gd name="T11" fmla="*/ 0 h 15"/>
                  <a:gd name="T12" fmla="*/ 10 w 10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79" name="Freeform 175"/>
              <p:cNvSpPr/>
              <p:nvPr/>
            </p:nvSpPr>
            <p:spPr bwMode="auto">
              <a:xfrm>
                <a:off x="4602" y="720"/>
                <a:ext cx="13" cy="16"/>
              </a:xfrm>
              <a:custGeom>
                <a:avLst/>
                <a:gdLst>
                  <a:gd name="T0" fmla="*/ 0 w 13"/>
                  <a:gd name="T1" fmla="*/ 14 h 16"/>
                  <a:gd name="T2" fmla="*/ 0 w 13"/>
                  <a:gd name="T3" fmla="*/ 16 h 16"/>
                  <a:gd name="T4" fmla="*/ 10 w 13"/>
                  <a:gd name="T5" fmla="*/ 11 h 16"/>
                  <a:gd name="T6" fmla="*/ 13 w 13"/>
                  <a:gd name="T7" fmla="*/ 2 h 16"/>
                  <a:gd name="T8" fmla="*/ 10 w 13"/>
                  <a:gd name="T9" fmla="*/ 0 h 16"/>
                  <a:gd name="T10" fmla="*/ 10 w 13"/>
                  <a:gd name="T11" fmla="*/ 0 h 16"/>
                  <a:gd name="T12" fmla="*/ 0 w 13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80" name="Freeform 176"/>
              <p:cNvSpPr/>
              <p:nvPr/>
            </p:nvSpPr>
            <p:spPr bwMode="auto">
              <a:xfrm>
                <a:off x="2040" y="736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4 h 6"/>
                  <a:gd name="T4" fmla="*/ 7 w 7"/>
                  <a:gd name="T5" fmla="*/ 6 h 6"/>
                  <a:gd name="T6" fmla="*/ 0 w 7"/>
                  <a:gd name="T7" fmla="*/ 3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81" name="Freeform 177"/>
              <p:cNvSpPr/>
              <p:nvPr/>
            </p:nvSpPr>
            <p:spPr bwMode="auto">
              <a:xfrm>
                <a:off x="4666" y="73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0 w 10"/>
                  <a:gd name="T3" fmla="*/ 3 h 6"/>
                  <a:gd name="T4" fmla="*/ 0 w 10"/>
                  <a:gd name="T5" fmla="*/ 6 h 6"/>
                  <a:gd name="T6" fmla="*/ 10 w 10"/>
                  <a:gd name="T7" fmla="*/ 3 h 6"/>
                  <a:gd name="T8" fmla="*/ 10 w 10"/>
                  <a:gd name="T9" fmla="*/ 0 h 6"/>
                  <a:gd name="T10" fmla="*/ 7 w 10"/>
                  <a:gd name="T11" fmla="*/ 0 h 6"/>
                  <a:gd name="T12" fmla="*/ 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82" name="Freeform 178"/>
              <p:cNvSpPr/>
              <p:nvPr/>
            </p:nvSpPr>
            <p:spPr bwMode="auto">
              <a:xfrm>
                <a:off x="2114" y="748"/>
                <a:ext cx="10" cy="13"/>
              </a:xfrm>
              <a:custGeom>
                <a:avLst/>
                <a:gdLst>
                  <a:gd name="T0" fmla="*/ 10 w 10"/>
                  <a:gd name="T1" fmla="*/ 12 h 13"/>
                  <a:gd name="T2" fmla="*/ 6 w 10"/>
                  <a:gd name="T3" fmla="*/ 13 h 13"/>
                  <a:gd name="T4" fmla="*/ 6 w 10"/>
                  <a:gd name="T5" fmla="*/ 13 h 13"/>
                  <a:gd name="T6" fmla="*/ 3 w 10"/>
                  <a:gd name="T7" fmla="*/ 9 h 13"/>
                  <a:gd name="T8" fmla="*/ 0 w 10"/>
                  <a:gd name="T9" fmla="*/ 0 h 13"/>
                  <a:gd name="T10" fmla="*/ 3 w 10"/>
                  <a:gd name="T11" fmla="*/ 1 h 13"/>
                  <a:gd name="T12" fmla="*/ 10 w 10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83" name="Freeform 179"/>
              <p:cNvSpPr/>
              <p:nvPr/>
            </p:nvSpPr>
            <p:spPr bwMode="auto">
              <a:xfrm>
                <a:off x="4593" y="742"/>
                <a:ext cx="6" cy="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13 h 13"/>
                  <a:gd name="T4" fmla="*/ 3 w 6"/>
                  <a:gd name="T5" fmla="*/ 13 h 13"/>
                  <a:gd name="T6" fmla="*/ 6 w 6"/>
                  <a:gd name="T7" fmla="*/ 9 h 13"/>
                  <a:gd name="T8" fmla="*/ 6 w 6"/>
                  <a:gd name="T9" fmla="*/ 0 h 13"/>
                  <a:gd name="T10" fmla="*/ 3 w 6"/>
                  <a:gd name="T11" fmla="*/ 1 h 13"/>
                  <a:gd name="T12" fmla="*/ 0 w 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84" name="Freeform 180"/>
              <p:cNvSpPr/>
              <p:nvPr/>
            </p:nvSpPr>
            <p:spPr bwMode="auto">
              <a:xfrm>
                <a:off x="2059" y="751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7 h 7"/>
                  <a:gd name="T4" fmla="*/ 0 w 10"/>
                  <a:gd name="T5" fmla="*/ 1 h 7"/>
                  <a:gd name="T6" fmla="*/ 4 w 10"/>
                  <a:gd name="T7" fmla="*/ 0 h 7"/>
                  <a:gd name="T8" fmla="*/ 10 w 10"/>
                  <a:gd name="T9" fmla="*/ 7 h 7"/>
                  <a:gd name="T10" fmla="*/ 1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85" name="Freeform 181"/>
              <p:cNvSpPr/>
              <p:nvPr/>
            </p:nvSpPr>
            <p:spPr bwMode="auto">
              <a:xfrm>
                <a:off x="4644" y="745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6 w 10"/>
                  <a:gd name="T3" fmla="*/ 7 h 7"/>
                  <a:gd name="T4" fmla="*/ 10 w 10"/>
                  <a:gd name="T5" fmla="*/ 1 h 7"/>
                  <a:gd name="T6" fmla="*/ 10 w 10"/>
                  <a:gd name="T7" fmla="*/ 0 h 7"/>
                  <a:gd name="T8" fmla="*/ 0 w 10"/>
                  <a:gd name="T9" fmla="*/ 7 h 7"/>
                  <a:gd name="T10" fmla="*/ 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86" name="Freeform 182"/>
              <p:cNvSpPr/>
              <p:nvPr/>
            </p:nvSpPr>
            <p:spPr bwMode="auto">
              <a:xfrm>
                <a:off x="2127" y="769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6 w 9"/>
                  <a:gd name="T5" fmla="*/ 8 h 9"/>
                  <a:gd name="T6" fmla="*/ 0 w 9"/>
                  <a:gd name="T7" fmla="*/ 0 h 9"/>
                  <a:gd name="T8" fmla="*/ 3 w 9"/>
                  <a:gd name="T9" fmla="*/ 0 h 9"/>
                  <a:gd name="T10" fmla="*/ 6 w 9"/>
                  <a:gd name="T11" fmla="*/ 3 h 9"/>
                  <a:gd name="T12" fmla="*/ 9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87" name="Freeform 183"/>
              <p:cNvSpPr/>
              <p:nvPr/>
            </p:nvSpPr>
            <p:spPr bwMode="auto">
              <a:xfrm>
                <a:off x="4577" y="763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9 h 9"/>
                  <a:gd name="T4" fmla="*/ 6 w 9"/>
                  <a:gd name="T5" fmla="*/ 8 h 9"/>
                  <a:gd name="T6" fmla="*/ 9 w 9"/>
                  <a:gd name="T7" fmla="*/ 0 h 9"/>
                  <a:gd name="T8" fmla="*/ 9 w 9"/>
                  <a:gd name="T9" fmla="*/ 0 h 9"/>
                  <a:gd name="T10" fmla="*/ 3 w 9"/>
                  <a:gd name="T11" fmla="*/ 3 h 9"/>
                  <a:gd name="T12" fmla="*/ 0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88" name="Freeform 184"/>
              <p:cNvSpPr/>
              <p:nvPr/>
            </p:nvSpPr>
            <p:spPr bwMode="auto">
              <a:xfrm>
                <a:off x="2098" y="775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6 w 10"/>
                  <a:gd name="T3" fmla="*/ 6 h 6"/>
                  <a:gd name="T4" fmla="*/ 0 w 10"/>
                  <a:gd name="T5" fmla="*/ 2 h 6"/>
                  <a:gd name="T6" fmla="*/ 3 w 10"/>
                  <a:gd name="T7" fmla="*/ 0 h 6"/>
                  <a:gd name="T8" fmla="*/ 10 w 10"/>
                  <a:gd name="T9" fmla="*/ 6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89" name="Freeform 185"/>
              <p:cNvSpPr/>
              <p:nvPr/>
            </p:nvSpPr>
            <p:spPr bwMode="auto">
              <a:xfrm>
                <a:off x="4605" y="769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7 w 13"/>
                  <a:gd name="T3" fmla="*/ 8 h 8"/>
                  <a:gd name="T4" fmla="*/ 13 w 13"/>
                  <a:gd name="T5" fmla="*/ 2 h 8"/>
                  <a:gd name="T6" fmla="*/ 10 w 13"/>
                  <a:gd name="T7" fmla="*/ 0 h 8"/>
                  <a:gd name="T8" fmla="*/ 4 w 13"/>
                  <a:gd name="T9" fmla="*/ 6 h 8"/>
                  <a:gd name="T10" fmla="*/ 0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90" name="Freeform 186"/>
              <p:cNvSpPr/>
              <p:nvPr/>
            </p:nvSpPr>
            <p:spPr bwMode="auto">
              <a:xfrm>
                <a:off x="2120" y="793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4 w 7"/>
                  <a:gd name="T5" fmla="*/ 5 h 6"/>
                  <a:gd name="T6" fmla="*/ 0 w 7"/>
                  <a:gd name="T7" fmla="*/ 3 h 6"/>
                  <a:gd name="T8" fmla="*/ 0 w 7"/>
                  <a:gd name="T9" fmla="*/ 0 h 6"/>
                  <a:gd name="T10" fmla="*/ 4 w 7"/>
                  <a:gd name="T11" fmla="*/ 0 h 6"/>
                  <a:gd name="T12" fmla="*/ 7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91" name="Freeform 187"/>
              <p:cNvSpPr/>
              <p:nvPr/>
            </p:nvSpPr>
            <p:spPr bwMode="auto">
              <a:xfrm>
                <a:off x="4589" y="78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5 h 6"/>
                  <a:gd name="T6" fmla="*/ 4 w 7"/>
                  <a:gd name="T7" fmla="*/ 3 h 6"/>
                  <a:gd name="T8" fmla="*/ 7 w 7"/>
                  <a:gd name="T9" fmla="*/ 0 h 6"/>
                  <a:gd name="T10" fmla="*/ 4 w 7"/>
                  <a:gd name="T11" fmla="*/ 0 h 6"/>
                  <a:gd name="T12" fmla="*/ 0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92" name="Freeform 188"/>
              <p:cNvSpPr/>
              <p:nvPr/>
            </p:nvSpPr>
            <p:spPr bwMode="auto">
              <a:xfrm>
                <a:off x="2146" y="816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93" name="Freeform 189"/>
              <p:cNvSpPr/>
              <p:nvPr/>
            </p:nvSpPr>
            <p:spPr bwMode="auto">
              <a:xfrm>
                <a:off x="4567" y="810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94" name="Freeform 190"/>
              <p:cNvSpPr/>
              <p:nvPr/>
            </p:nvSpPr>
            <p:spPr bwMode="auto">
              <a:xfrm>
                <a:off x="2152" y="834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8 h 11"/>
                  <a:gd name="T4" fmla="*/ 0 w 4"/>
                  <a:gd name="T5" fmla="*/ 0 h 11"/>
                  <a:gd name="T6" fmla="*/ 4 w 4"/>
                  <a:gd name="T7" fmla="*/ 3 h 11"/>
                  <a:gd name="T8" fmla="*/ 4 w 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95" name="Freeform 191"/>
              <p:cNvSpPr/>
              <p:nvPr/>
            </p:nvSpPr>
            <p:spPr bwMode="auto">
              <a:xfrm>
                <a:off x="4561" y="83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1 h 9"/>
                  <a:gd name="T8" fmla="*/ 0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96" name="Freeform 192"/>
              <p:cNvSpPr/>
              <p:nvPr/>
            </p:nvSpPr>
            <p:spPr bwMode="auto">
              <a:xfrm>
                <a:off x="2104" y="853"/>
                <a:ext cx="42" cy="45"/>
              </a:xfrm>
              <a:custGeom>
                <a:avLst/>
                <a:gdLst>
                  <a:gd name="T0" fmla="*/ 42 w 42"/>
                  <a:gd name="T1" fmla="*/ 7 h 45"/>
                  <a:gd name="T2" fmla="*/ 32 w 42"/>
                  <a:gd name="T3" fmla="*/ 27 h 45"/>
                  <a:gd name="T4" fmla="*/ 26 w 42"/>
                  <a:gd name="T5" fmla="*/ 34 h 45"/>
                  <a:gd name="T6" fmla="*/ 7 w 42"/>
                  <a:gd name="T7" fmla="*/ 45 h 45"/>
                  <a:gd name="T8" fmla="*/ 0 w 42"/>
                  <a:gd name="T9" fmla="*/ 45 h 45"/>
                  <a:gd name="T10" fmla="*/ 0 w 42"/>
                  <a:gd name="T11" fmla="*/ 42 h 45"/>
                  <a:gd name="T12" fmla="*/ 16 w 42"/>
                  <a:gd name="T13" fmla="*/ 33 h 45"/>
                  <a:gd name="T14" fmla="*/ 26 w 42"/>
                  <a:gd name="T15" fmla="*/ 21 h 45"/>
                  <a:gd name="T16" fmla="*/ 23 w 42"/>
                  <a:gd name="T17" fmla="*/ 4 h 45"/>
                  <a:gd name="T18" fmla="*/ 29 w 42"/>
                  <a:gd name="T19" fmla="*/ 0 h 45"/>
                  <a:gd name="T20" fmla="*/ 32 w 42"/>
                  <a:gd name="T21" fmla="*/ 0 h 45"/>
                  <a:gd name="T22" fmla="*/ 42 w 42"/>
                  <a:gd name="T23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97" name="Freeform 193"/>
              <p:cNvSpPr/>
              <p:nvPr/>
            </p:nvSpPr>
            <p:spPr bwMode="auto">
              <a:xfrm>
                <a:off x="4570" y="846"/>
                <a:ext cx="42" cy="46"/>
              </a:xfrm>
              <a:custGeom>
                <a:avLst/>
                <a:gdLst>
                  <a:gd name="T0" fmla="*/ 0 w 42"/>
                  <a:gd name="T1" fmla="*/ 8 h 46"/>
                  <a:gd name="T2" fmla="*/ 10 w 42"/>
                  <a:gd name="T3" fmla="*/ 28 h 46"/>
                  <a:gd name="T4" fmla="*/ 19 w 42"/>
                  <a:gd name="T5" fmla="*/ 35 h 46"/>
                  <a:gd name="T6" fmla="*/ 39 w 42"/>
                  <a:gd name="T7" fmla="*/ 46 h 46"/>
                  <a:gd name="T8" fmla="*/ 42 w 42"/>
                  <a:gd name="T9" fmla="*/ 46 h 46"/>
                  <a:gd name="T10" fmla="*/ 42 w 42"/>
                  <a:gd name="T11" fmla="*/ 43 h 46"/>
                  <a:gd name="T12" fmla="*/ 26 w 42"/>
                  <a:gd name="T13" fmla="*/ 34 h 46"/>
                  <a:gd name="T14" fmla="*/ 19 w 42"/>
                  <a:gd name="T15" fmla="*/ 22 h 46"/>
                  <a:gd name="T16" fmla="*/ 19 w 42"/>
                  <a:gd name="T17" fmla="*/ 5 h 46"/>
                  <a:gd name="T18" fmla="*/ 13 w 42"/>
                  <a:gd name="T19" fmla="*/ 0 h 46"/>
                  <a:gd name="T20" fmla="*/ 10 w 42"/>
                  <a:gd name="T21" fmla="*/ 0 h 46"/>
                  <a:gd name="T22" fmla="*/ 0 w 42"/>
                  <a:gd name="T2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98" name="Freeform 194"/>
              <p:cNvSpPr/>
              <p:nvPr/>
            </p:nvSpPr>
            <p:spPr bwMode="auto">
              <a:xfrm>
                <a:off x="2149" y="8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699" name="Freeform 195"/>
              <p:cNvSpPr/>
              <p:nvPr/>
            </p:nvSpPr>
            <p:spPr bwMode="auto">
              <a:xfrm>
                <a:off x="4564" y="84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00" name="Freeform 196"/>
              <p:cNvSpPr/>
              <p:nvPr/>
            </p:nvSpPr>
            <p:spPr bwMode="auto">
              <a:xfrm>
                <a:off x="2124" y="854"/>
                <a:ext cx="16" cy="32"/>
              </a:xfrm>
              <a:custGeom>
                <a:avLst/>
                <a:gdLst>
                  <a:gd name="T0" fmla="*/ 9 w 16"/>
                  <a:gd name="T1" fmla="*/ 24 h 32"/>
                  <a:gd name="T2" fmla="*/ 0 w 16"/>
                  <a:gd name="T3" fmla="*/ 32 h 32"/>
                  <a:gd name="T4" fmla="*/ 9 w 16"/>
                  <a:gd name="T5" fmla="*/ 20 h 32"/>
                  <a:gd name="T6" fmla="*/ 9 w 16"/>
                  <a:gd name="T7" fmla="*/ 2 h 32"/>
                  <a:gd name="T8" fmla="*/ 9 w 16"/>
                  <a:gd name="T9" fmla="*/ 0 h 32"/>
                  <a:gd name="T10" fmla="*/ 16 w 16"/>
                  <a:gd name="T11" fmla="*/ 8 h 32"/>
                  <a:gd name="T12" fmla="*/ 9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01" name="Freeform 197"/>
              <p:cNvSpPr/>
              <p:nvPr/>
            </p:nvSpPr>
            <p:spPr bwMode="auto">
              <a:xfrm>
                <a:off x="4577" y="848"/>
                <a:ext cx="16" cy="32"/>
              </a:xfrm>
              <a:custGeom>
                <a:avLst/>
                <a:gdLst>
                  <a:gd name="T0" fmla="*/ 6 w 16"/>
                  <a:gd name="T1" fmla="*/ 24 h 32"/>
                  <a:gd name="T2" fmla="*/ 16 w 16"/>
                  <a:gd name="T3" fmla="*/ 32 h 32"/>
                  <a:gd name="T4" fmla="*/ 6 w 16"/>
                  <a:gd name="T5" fmla="*/ 21 h 32"/>
                  <a:gd name="T6" fmla="*/ 6 w 16"/>
                  <a:gd name="T7" fmla="*/ 3 h 32"/>
                  <a:gd name="T8" fmla="*/ 6 w 16"/>
                  <a:gd name="T9" fmla="*/ 0 h 32"/>
                  <a:gd name="T10" fmla="*/ 0 w 16"/>
                  <a:gd name="T11" fmla="*/ 8 h 32"/>
                  <a:gd name="T12" fmla="*/ 6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02" name="Freeform 198"/>
              <p:cNvSpPr/>
              <p:nvPr/>
            </p:nvSpPr>
            <p:spPr bwMode="auto">
              <a:xfrm>
                <a:off x="2011" y="877"/>
                <a:ext cx="64" cy="30"/>
              </a:xfrm>
              <a:custGeom>
                <a:avLst/>
                <a:gdLst>
                  <a:gd name="T0" fmla="*/ 13 w 64"/>
                  <a:gd name="T1" fmla="*/ 9 h 30"/>
                  <a:gd name="T2" fmla="*/ 16 w 64"/>
                  <a:gd name="T3" fmla="*/ 15 h 30"/>
                  <a:gd name="T4" fmla="*/ 23 w 64"/>
                  <a:gd name="T5" fmla="*/ 21 h 30"/>
                  <a:gd name="T6" fmla="*/ 45 w 64"/>
                  <a:gd name="T7" fmla="*/ 27 h 30"/>
                  <a:gd name="T8" fmla="*/ 61 w 64"/>
                  <a:gd name="T9" fmla="*/ 27 h 30"/>
                  <a:gd name="T10" fmla="*/ 64 w 64"/>
                  <a:gd name="T11" fmla="*/ 29 h 30"/>
                  <a:gd name="T12" fmla="*/ 61 w 64"/>
                  <a:gd name="T13" fmla="*/ 30 h 30"/>
                  <a:gd name="T14" fmla="*/ 20 w 64"/>
                  <a:gd name="T15" fmla="*/ 29 h 30"/>
                  <a:gd name="T16" fmla="*/ 13 w 64"/>
                  <a:gd name="T17" fmla="*/ 27 h 30"/>
                  <a:gd name="T18" fmla="*/ 10 w 64"/>
                  <a:gd name="T19" fmla="*/ 26 h 30"/>
                  <a:gd name="T20" fmla="*/ 13 w 64"/>
                  <a:gd name="T21" fmla="*/ 24 h 30"/>
                  <a:gd name="T22" fmla="*/ 0 w 64"/>
                  <a:gd name="T23" fmla="*/ 10 h 30"/>
                  <a:gd name="T24" fmla="*/ 4 w 64"/>
                  <a:gd name="T25" fmla="*/ 3 h 30"/>
                  <a:gd name="T26" fmla="*/ 10 w 64"/>
                  <a:gd name="T27" fmla="*/ 0 h 30"/>
                  <a:gd name="T28" fmla="*/ 10 w 64"/>
                  <a:gd name="T29" fmla="*/ 0 h 30"/>
                  <a:gd name="T30" fmla="*/ 13 w 64"/>
                  <a:gd name="T3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03" name="Freeform 199"/>
              <p:cNvSpPr/>
              <p:nvPr/>
            </p:nvSpPr>
            <p:spPr bwMode="auto">
              <a:xfrm>
                <a:off x="4641" y="869"/>
                <a:ext cx="64" cy="32"/>
              </a:xfrm>
              <a:custGeom>
                <a:avLst/>
                <a:gdLst>
                  <a:gd name="T0" fmla="*/ 51 w 64"/>
                  <a:gd name="T1" fmla="*/ 11 h 32"/>
                  <a:gd name="T2" fmla="*/ 48 w 64"/>
                  <a:gd name="T3" fmla="*/ 17 h 32"/>
                  <a:gd name="T4" fmla="*/ 41 w 64"/>
                  <a:gd name="T5" fmla="*/ 21 h 32"/>
                  <a:gd name="T6" fmla="*/ 22 w 64"/>
                  <a:gd name="T7" fmla="*/ 29 h 32"/>
                  <a:gd name="T8" fmla="*/ 3 w 64"/>
                  <a:gd name="T9" fmla="*/ 29 h 32"/>
                  <a:gd name="T10" fmla="*/ 0 w 64"/>
                  <a:gd name="T11" fmla="*/ 31 h 32"/>
                  <a:gd name="T12" fmla="*/ 6 w 64"/>
                  <a:gd name="T13" fmla="*/ 32 h 32"/>
                  <a:gd name="T14" fmla="*/ 45 w 64"/>
                  <a:gd name="T15" fmla="*/ 31 h 32"/>
                  <a:gd name="T16" fmla="*/ 51 w 64"/>
                  <a:gd name="T17" fmla="*/ 29 h 32"/>
                  <a:gd name="T18" fmla="*/ 54 w 64"/>
                  <a:gd name="T19" fmla="*/ 28 h 32"/>
                  <a:gd name="T20" fmla="*/ 54 w 64"/>
                  <a:gd name="T21" fmla="*/ 26 h 32"/>
                  <a:gd name="T22" fmla="*/ 64 w 64"/>
                  <a:gd name="T23" fmla="*/ 12 h 32"/>
                  <a:gd name="T24" fmla="*/ 61 w 64"/>
                  <a:gd name="T25" fmla="*/ 5 h 32"/>
                  <a:gd name="T26" fmla="*/ 54 w 64"/>
                  <a:gd name="T27" fmla="*/ 0 h 32"/>
                  <a:gd name="T28" fmla="*/ 54 w 64"/>
                  <a:gd name="T29" fmla="*/ 0 h 32"/>
                  <a:gd name="T30" fmla="*/ 51 w 64"/>
                  <a:gd name="T3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04" name="Freeform 200"/>
              <p:cNvSpPr/>
              <p:nvPr/>
            </p:nvSpPr>
            <p:spPr bwMode="auto">
              <a:xfrm>
                <a:off x="2018" y="881"/>
                <a:ext cx="29" cy="25"/>
              </a:xfrm>
              <a:custGeom>
                <a:avLst/>
                <a:gdLst>
                  <a:gd name="T0" fmla="*/ 6 w 29"/>
                  <a:gd name="T1" fmla="*/ 11 h 25"/>
                  <a:gd name="T2" fmla="*/ 6 w 29"/>
                  <a:gd name="T3" fmla="*/ 13 h 25"/>
                  <a:gd name="T4" fmla="*/ 22 w 29"/>
                  <a:gd name="T5" fmla="*/ 20 h 25"/>
                  <a:gd name="T6" fmla="*/ 29 w 29"/>
                  <a:gd name="T7" fmla="*/ 25 h 25"/>
                  <a:gd name="T8" fmla="*/ 13 w 29"/>
                  <a:gd name="T9" fmla="*/ 23 h 25"/>
                  <a:gd name="T10" fmla="*/ 9 w 29"/>
                  <a:gd name="T11" fmla="*/ 22 h 25"/>
                  <a:gd name="T12" fmla="*/ 9 w 29"/>
                  <a:gd name="T13" fmla="*/ 19 h 25"/>
                  <a:gd name="T14" fmla="*/ 0 w 29"/>
                  <a:gd name="T15" fmla="*/ 8 h 25"/>
                  <a:gd name="T16" fmla="*/ 0 w 29"/>
                  <a:gd name="T17" fmla="*/ 0 h 25"/>
                  <a:gd name="T18" fmla="*/ 0 w 29"/>
                  <a:gd name="T19" fmla="*/ 5 h 25"/>
                  <a:gd name="T20" fmla="*/ 6 w 29"/>
                  <a:gd name="T2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05" name="Freeform 201"/>
              <p:cNvSpPr/>
              <p:nvPr/>
            </p:nvSpPr>
            <p:spPr bwMode="auto">
              <a:xfrm>
                <a:off x="4670" y="875"/>
                <a:ext cx="32" cy="23"/>
              </a:xfrm>
              <a:custGeom>
                <a:avLst/>
                <a:gdLst>
                  <a:gd name="T0" fmla="*/ 25 w 32"/>
                  <a:gd name="T1" fmla="*/ 11 h 23"/>
                  <a:gd name="T2" fmla="*/ 25 w 32"/>
                  <a:gd name="T3" fmla="*/ 12 h 23"/>
                  <a:gd name="T4" fmla="*/ 9 w 32"/>
                  <a:gd name="T5" fmla="*/ 20 h 23"/>
                  <a:gd name="T6" fmla="*/ 0 w 32"/>
                  <a:gd name="T7" fmla="*/ 23 h 23"/>
                  <a:gd name="T8" fmla="*/ 16 w 32"/>
                  <a:gd name="T9" fmla="*/ 23 h 23"/>
                  <a:gd name="T10" fmla="*/ 19 w 32"/>
                  <a:gd name="T11" fmla="*/ 22 h 23"/>
                  <a:gd name="T12" fmla="*/ 19 w 32"/>
                  <a:gd name="T13" fmla="*/ 19 h 23"/>
                  <a:gd name="T14" fmla="*/ 32 w 32"/>
                  <a:gd name="T15" fmla="*/ 8 h 23"/>
                  <a:gd name="T16" fmla="*/ 28 w 32"/>
                  <a:gd name="T17" fmla="*/ 0 h 23"/>
                  <a:gd name="T18" fmla="*/ 28 w 32"/>
                  <a:gd name="T19" fmla="*/ 5 h 23"/>
                  <a:gd name="T20" fmla="*/ 25 w 32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06" name="Freeform 202"/>
              <p:cNvSpPr>
                <a:spLocks noEditPoints="1"/>
              </p:cNvSpPr>
              <p:nvPr/>
            </p:nvSpPr>
            <p:spPr bwMode="auto">
              <a:xfrm>
                <a:off x="2095" y="895"/>
                <a:ext cx="1274" cy="205"/>
              </a:xfrm>
              <a:custGeom>
                <a:avLst/>
                <a:gdLst>
                  <a:gd name="T0" fmla="*/ 1271 w 1274"/>
                  <a:gd name="T1" fmla="*/ 134 h 205"/>
                  <a:gd name="T2" fmla="*/ 1239 w 1274"/>
                  <a:gd name="T3" fmla="*/ 115 h 205"/>
                  <a:gd name="T4" fmla="*/ 1207 w 1274"/>
                  <a:gd name="T5" fmla="*/ 112 h 205"/>
                  <a:gd name="T6" fmla="*/ 1271 w 1274"/>
                  <a:gd name="T7" fmla="*/ 176 h 205"/>
                  <a:gd name="T8" fmla="*/ 1172 w 1274"/>
                  <a:gd name="T9" fmla="*/ 203 h 205"/>
                  <a:gd name="T10" fmla="*/ 1133 w 1274"/>
                  <a:gd name="T11" fmla="*/ 166 h 205"/>
                  <a:gd name="T12" fmla="*/ 1204 w 1274"/>
                  <a:gd name="T13" fmla="*/ 178 h 205"/>
                  <a:gd name="T14" fmla="*/ 1217 w 1274"/>
                  <a:gd name="T15" fmla="*/ 141 h 205"/>
                  <a:gd name="T16" fmla="*/ 1111 w 1274"/>
                  <a:gd name="T17" fmla="*/ 131 h 205"/>
                  <a:gd name="T18" fmla="*/ 928 w 1274"/>
                  <a:gd name="T19" fmla="*/ 179 h 205"/>
                  <a:gd name="T20" fmla="*/ 611 w 1274"/>
                  <a:gd name="T21" fmla="*/ 159 h 205"/>
                  <a:gd name="T22" fmla="*/ 451 w 1274"/>
                  <a:gd name="T23" fmla="*/ 140 h 205"/>
                  <a:gd name="T24" fmla="*/ 346 w 1274"/>
                  <a:gd name="T25" fmla="*/ 131 h 205"/>
                  <a:gd name="T26" fmla="*/ 205 w 1274"/>
                  <a:gd name="T27" fmla="*/ 68 h 205"/>
                  <a:gd name="T28" fmla="*/ 144 w 1274"/>
                  <a:gd name="T29" fmla="*/ 50 h 205"/>
                  <a:gd name="T30" fmla="*/ 77 w 1274"/>
                  <a:gd name="T31" fmla="*/ 36 h 205"/>
                  <a:gd name="T32" fmla="*/ 51 w 1274"/>
                  <a:gd name="T33" fmla="*/ 68 h 205"/>
                  <a:gd name="T34" fmla="*/ 112 w 1274"/>
                  <a:gd name="T35" fmla="*/ 71 h 205"/>
                  <a:gd name="T36" fmla="*/ 61 w 1274"/>
                  <a:gd name="T37" fmla="*/ 96 h 205"/>
                  <a:gd name="T38" fmla="*/ 0 w 1274"/>
                  <a:gd name="T39" fmla="*/ 59 h 205"/>
                  <a:gd name="T40" fmla="*/ 99 w 1274"/>
                  <a:gd name="T41" fmla="*/ 14 h 205"/>
                  <a:gd name="T42" fmla="*/ 298 w 1274"/>
                  <a:gd name="T43" fmla="*/ 36 h 205"/>
                  <a:gd name="T44" fmla="*/ 317 w 1274"/>
                  <a:gd name="T45" fmla="*/ 46 h 205"/>
                  <a:gd name="T46" fmla="*/ 416 w 1274"/>
                  <a:gd name="T47" fmla="*/ 87 h 205"/>
                  <a:gd name="T48" fmla="*/ 490 w 1274"/>
                  <a:gd name="T49" fmla="*/ 108 h 205"/>
                  <a:gd name="T50" fmla="*/ 538 w 1274"/>
                  <a:gd name="T51" fmla="*/ 93 h 205"/>
                  <a:gd name="T52" fmla="*/ 496 w 1274"/>
                  <a:gd name="T53" fmla="*/ 61 h 205"/>
                  <a:gd name="T54" fmla="*/ 464 w 1274"/>
                  <a:gd name="T55" fmla="*/ 82 h 205"/>
                  <a:gd name="T56" fmla="*/ 477 w 1274"/>
                  <a:gd name="T57" fmla="*/ 38 h 205"/>
                  <a:gd name="T58" fmla="*/ 608 w 1274"/>
                  <a:gd name="T59" fmla="*/ 68 h 205"/>
                  <a:gd name="T60" fmla="*/ 563 w 1274"/>
                  <a:gd name="T61" fmla="*/ 123 h 205"/>
                  <a:gd name="T62" fmla="*/ 647 w 1274"/>
                  <a:gd name="T63" fmla="*/ 143 h 205"/>
                  <a:gd name="T64" fmla="*/ 723 w 1274"/>
                  <a:gd name="T65" fmla="*/ 138 h 205"/>
                  <a:gd name="T66" fmla="*/ 800 w 1274"/>
                  <a:gd name="T67" fmla="*/ 141 h 205"/>
                  <a:gd name="T68" fmla="*/ 813 w 1274"/>
                  <a:gd name="T69" fmla="*/ 159 h 205"/>
                  <a:gd name="T70" fmla="*/ 903 w 1274"/>
                  <a:gd name="T71" fmla="*/ 152 h 205"/>
                  <a:gd name="T72" fmla="*/ 909 w 1274"/>
                  <a:gd name="T73" fmla="*/ 126 h 205"/>
                  <a:gd name="T74" fmla="*/ 922 w 1274"/>
                  <a:gd name="T75" fmla="*/ 114 h 205"/>
                  <a:gd name="T76" fmla="*/ 967 w 1274"/>
                  <a:gd name="T77" fmla="*/ 152 h 205"/>
                  <a:gd name="T78" fmla="*/ 996 w 1274"/>
                  <a:gd name="T79" fmla="*/ 149 h 205"/>
                  <a:gd name="T80" fmla="*/ 1050 w 1274"/>
                  <a:gd name="T81" fmla="*/ 96 h 205"/>
                  <a:gd name="T82" fmla="*/ 1018 w 1274"/>
                  <a:gd name="T83" fmla="*/ 102 h 205"/>
                  <a:gd name="T84" fmla="*/ 1005 w 1274"/>
                  <a:gd name="T85" fmla="*/ 112 h 205"/>
                  <a:gd name="T86" fmla="*/ 992 w 1274"/>
                  <a:gd name="T87" fmla="*/ 68 h 205"/>
                  <a:gd name="T88" fmla="*/ 1105 w 1274"/>
                  <a:gd name="T89" fmla="*/ 94 h 205"/>
                  <a:gd name="T90" fmla="*/ 1130 w 1274"/>
                  <a:gd name="T91" fmla="*/ 111 h 205"/>
                  <a:gd name="T92" fmla="*/ 1133 w 1274"/>
                  <a:gd name="T93" fmla="*/ 108 h 205"/>
                  <a:gd name="T94" fmla="*/ 1041 w 1274"/>
                  <a:gd name="T95" fmla="*/ 49 h 205"/>
                  <a:gd name="T96" fmla="*/ 1076 w 1274"/>
                  <a:gd name="T97" fmla="*/ 44 h 205"/>
                  <a:gd name="T98" fmla="*/ 1140 w 1274"/>
                  <a:gd name="T99" fmla="*/ 52 h 205"/>
                  <a:gd name="T100" fmla="*/ 1204 w 1274"/>
                  <a:gd name="T101" fmla="*/ 33 h 205"/>
                  <a:gd name="T102" fmla="*/ 1262 w 1274"/>
                  <a:gd name="T103" fmla="*/ 3 h 205"/>
                  <a:gd name="T104" fmla="*/ 1271 w 1274"/>
                  <a:gd name="T105" fmla="*/ 70 h 205"/>
                  <a:gd name="T106" fmla="*/ 458 w 1274"/>
                  <a:gd name="T107" fmla="*/ 117 h 205"/>
                  <a:gd name="T108" fmla="*/ 301 w 1274"/>
                  <a:gd name="T109" fmla="*/ 9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07" name="Freeform 203"/>
              <p:cNvSpPr>
                <a:spLocks noEditPoints="1"/>
              </p:cNvSpPr>
              <p:nvPr/>
            </p:nvSpPr>
            <p:spPr bwMode="auto">
              <a:xfrm>
                <a:off x="3350" y="894"/>
                <a:ext cx="1275" cy="204"/>
              </a:xfrm>
              <a:custGeom>
                <a:avLst/>
                <a:gdLst>
                  <a:gd name="T0" fmla="*/ 3 w 1275"/>
                  <a:gd name="T1" fmla="*/ 133 h 204"/>
                  <a:gd name="T2" fmla="*/ 35 w 1275"/>
                  <a:gd name="T3" fmla="*/ 115 h 204"/>
                  <a:gd name="T4" fmla="*/ 67 w 1275"/>
                  <a:gd name="T5" fmla="*/ 113 h 204"/>
                  <a:gd name="T6" fmla="*/ 3 w 1275"/>
                  <a:gd name="T7" fmla="*/ 176 h 204"/>
                  <a:gd name="T8" fmla="*/ 106 w 1275"/>
                  <a:gd name="T9" fmla="*/ 203 h 204"/>
                  <a:gd name="T10" fmla="*/ 141 w 1275"/>
                  <a:gd name="T11" fmla="*/ 165 h 204"/>
                  <a:gd name="T12" fmla="*/ 71 w 1275"/>
                  <a:gd name="T13" fmla="*/ 177 h 204"/>
                  <a:gd name="T14" fmla="*/ 58 w 1275"/>
                  <a:gd name="T15" fmla="*/ 141 h 204"/>
                  <a:gd name="T16" fmla="*/ 163 w 1275"/>
                  <a:gd name="T17" fmla="*/ 130 h 204"/>
                  <a:gd name="T18" fmla="*/ 346 w 1275"/>
                  <a:gd name="T19" fmla="*/ 179 h 204"/>
                  <a:gd name="T20" fmla="*/ 663 w 1275"/>
                  <a:gd name="T21" fmla="*/ 157 h 204"/>
                  <a:gd name="T22" fmla="*/ 823 w 1275"/>
                  <a:gd name="T23" fmla="*/ 136 h 204"/>
                  <a:gd name="T24" fmla="*/ 929 w 1275"/>
                  <a:gd name="T25" fmla="*/ 127 h 204"/>
                  <a:gd name="T26" fmla="*/ 1070 w 1275"/>
                  <a:gd name="T27" fmla="*/ 65 h 204"/>
                  <a:gd name="T28" fmla="*/ 1127 w 1275"/>
                  <a:gd name="T29" fmla="*/ 45 h 204"/>
                  <a:gd name="T30" fmla="*/ 1198 w 1275"/>
                  <a:gd name="T31" fmla="*/ 31 h 204"/>
                  <a:gd name="T32" fmla="*/ 1220 w 1275"/>
                  <a:gd name="T33" fmla="*/ 63 h 204"/>
                  <a:gd name="T34" fmla="*/ 1163 w 1275"/>
                  <a:gd name="T35" fmla="*/ 66 h 204"/>
                  <a:gd name="T36" fmla="*/ 1214 w 1275"/>
                  <a:gd name="T37" fmla="*/ 91 h 204"/>
                  <a:gd name="T38" fmla="*/ 1275 w 1275"/>
                  <a:gd name="T39" fmla="*/ 54 h 204"/>
                  <a:gd name="T40" fmla="*/ 1175 w 1275"/>
                  <a:gd name="T41" fmla="*/ 10 h 204"/>
                  <a:gd name="T42" fmla="*/ 977 w 1275"/>
                  <a:gd name="T43" fmla="*/ 33 h 204"/>
                  <a:gd name="T44" fmla="*/ 954 w 1275"/>
                  <a:gd name="T45" fmla="*/ 42 h 204"/>
                  <a:gd name="T46" fmla="*/ 858 w 1275"/>
                  <a:gd name="T47" fmla="*/ 83 h 204"/>
                  <a:gd name="T48" fmla="*/ 785 w 1275"/>
                  <a:gd name="T49" fmla="*/ 104 h 204"/>
                  <a:gd name="T50" fmla="*/ 737 w 1275"/>
                  <a:gd name="T51" fmla="*/ 89 h 204"/>
                  <a:gd name="T52" fmla="*/ 775 w 1275"/>
                  <a:gd name="T53" fmla="*/ 59 h 204"/>
                  <a:gd name="T54" fmla="*/ 810 w 1275"/>
                  <a:gd name="T55" fmla="*/ 80 h 204"/>
                  <a:gd name="T56" fmla="*/ 798 w 1275"/>
                  <a:gd name="T57" fmla="*/ 34 h 204"/>
                  <a:gd name="T58" fmla="*/ 663 w 1275"/>
                  <a:gd name="T59" fmla="*/ 65 h 204"/>
                  <a:gd name="T60" fmla="*/ 711 w 1275"/>
                  <a:gd name="T61" fmla="*/ 121 h 204"/>
                  <a:gd name="T62" fmla="*/ 628 w 1275"/>
                  <a:gd name="T63" fmla="*/ 141 h 204"/>
                  <a:gd name="T64" fmla="*/ 551 w 1275"/>
                  <a:gd name="T65" fmla="*/ 136 h 204"/>
                  <a:gd name="T66" fmla="*/ 474 w 1275"/>
                  <a:gd name="T67" fmla="*/ 139 h 204"/>
                  <a:gd name="T68" fmla="*/ 464 w 1275"/>
                  <a:gd name="T69" fmla="*/ 157 h 204"/>
                  <a:gd name="T70" fmla="*/ 372 w 1275"/>
                  <a:gd name="T71" fmla="*/ 151 h 204"/>
                  <a:gd name="T72" fmla="*/ 365 w 1275"/>
                  <a:gd name="T73" fmla="*/ 124 h 204"/>
                  <a:gd name="T74" fmla="*/ 352 w 1275"/>
                  <a:gd name="T75" fmla="*/ 113 h 204"/>
                  <a:gd name="T76" fmla="*/ 308 w 1275"/>
                  <a:gd name="T77" fmla="*/ 150 h 204"/>
                  <a:gd name="T78" fmla="*/ 282 w 1275"/>
                  <a:gd name="T79" fmla="*/ 148 h 204"/>
                  <a:gd name="T80" fmla="*/ 221 w 1275"/>
                  <a:gd name="T81" fmla="*/ 95 h 204"/>
                  <a:gd name="T82" fmla="*/ 256 w 1275"/>
                  <a:gd name="T83" fmla="*/ 101 h 204"/>
                  <a:gd name="T84" fmla="*/ 269 w 1275"/>
                  <a:gd name="T85" fmla="*/ 112 h 204"/>
                  <a:gd name="T86" fmla="*/ 282 w 1275"/>
                  <a:gd name="T87" fmla="*/ 68 h 204"/>
                  <a:gd name="T88" fmla="*/ 170 w 1275"/>
                  <a:gd name="T89" fmla="*/ 94 h 204"/>
                  <a:gd name="T90" fmla="*/ 144 w 1275"/>
                  <a:gd name="T91" fmla="*/ 110 h 204"/>
                  <a:gd name="T92" fmla="*/ 138 w 1275"/>
                  <a:gd name="T93" fmla="*/ 107 h 204"/>
                  <a:gd name="T94" fmla="*/ 234 w 1275"/>
                  <a:gd name="T95" fmla="*/ 48 h 204"/>
                  <a:gd name="T96" fmla="*/ 195 w 1275"/>
                  <a:gd name="T97" fmla="*/ 44 h 204"/>
                  <a:gd name="T98" fmla="*/ 131 w 1275"/>
                  <a:gd name="T99" fmla="*/ 53 h 204"/>
                  <a:gd name="T100" fmla="*/ 67 w 1275"/>
                  <a:gd name="T101" fmla="*/ 34 h 204"/>
                  <a:gd name="T102" fmla="*/ 10 w 1275"/>
                  <a:gd name="T103" fmla="*/ 3 h 204"/>
                  <a:gd name="T104" fmla="*/ 0 w 1275"/>
                  <a:gd name="T105" fmla="*/ 69 h 204"/>
                  <a:gd name="T106" fmla="*/ 817 w 1275"/>
                  <a:gd name="T107" fmla="*/ 113 h 204"/>
                  <a:gd name="T108" fmla="*/ 974 w 1275"/>
                  <a:gd name="T109" fmla="*/ 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08" name="Freeform 204"/>
              <p:cNvSpPr/>
              <p:nvPr/>
            </p:nvSpPr>
            <p:spPr bwMode="auto">
              <a:xfrm>
                <a:off x="2101" y="912"/>
                <a:ext cx="327" cy="76"/>
              </a:xfrm>
              <a:custGeom>
                <a:avLst/>
                <a:gdLst>
                  <a:gd name="T0" fmla="*/ 173 w 327"/>
                  <a:gd name="T1" fmla="*/ 7 h 76"/>
                  <a:gd name="T2" fmla="*/ 221 w 327"/>
                  <a:gd name="T3" fmla="*/ 19 h 76"/>
                  <a:gd name="T4" fmla="*/ 250 w 327"/>
                  <a:gd name="T5" fmla="*/ 23 h 76"/>
                  <a:gd name="T6" fmla="*/ 285 w 327"/>
                  <a:gd name="T7" fmla="*/ 23 h 76"/>
                  <a:gd name="T8" fmla="*/ 327 w 327"/>
                  <a:gd name="T9" fmla="*/ 16 h 76"/>
                  <a:gd name="T10" fmla="*/ 317 w 327"/>
                  <a:gd name="T11" fmla="*/ 23 h 76"/>
                  <a:gd name="T12" fmla="*/ 288 w 327"/>
                  <a:gd name="T13" fmla="*/ 33 h 76"/>
                  <a:gd name="T14" fmla="*/ 279 w 327"/>
                  <a:gd name="T15" fmla="*/ 36 h 76"/>
                  <a:gd name="T16" fmla="*/ 260 w 327"/>
                  <a:gd name="T17" fmla="*/ 38 h 76"/>
                  <a:gd name="T18" fmla="*/ 256 w 327"/>
                  <a:gd name="T19" fmla="*/ 39 h 76"/>
                  <a:gd name="T20" fmla="*/ 237 w 327"/>
                  <a:gd name="T21" fmla="*/ 41 h 76"/>
                  <a:gd name="T22" fmla="*/ 215 w 327"/>
                  <a:gd name="T23" fmla="*/ 41 h 76"/>
                  <a:gd name="T24" fmla="*/ 205 w 327"/>
                  <a:gd name="T25" fmla="*/ 42 h 76"/>
                  <a:gd name="T26" fmla="*/ 183 w 327"/>
                  <a:gd name="T27" fmla="*/ 56 h 76"/>
                  <a:gd name="T28" fmla="*/ 167 w 327"/>
                  <a:gd name="T29" fmla="*/ 62 h 76"/>
                  <a:gd name="T30" fmla="*/ 163 w 327"/>
                  <a:gd name="T31" fmla="*/ 64 h 76"/>
                  <a:gd name="T32" fmla="*/ 167 w 327"/>
                  <a:gd name="T33" fmla="*/ 51 h 76"/>
                  <a:gd name="T34" fmla="*/ 157 w 327"/>
                  <a:gd name="T35" fmla="*/ 41 h 76"/>
                  <a:gd name="T36" fmla="*/ 144 w 327"/>
                  <a:gd name="T37" fmla="*/ 33 h 76"/>
                  <a:gd name="T38" fmla="*/ 119 w 327"/>
                  <a:gd name="T39" fmla="*/ 21 h 76"/>
                  <a:gd name="T40" fmla="*/ 99 w 327"/>
                  <a:gd name="T41" fmla="*/ 16 h 76"/>
                  <a:gd name="T42" fmla="*/ 67 w 327"/>
                  <a:gd name="T43" fmla="*/ 16 h 76"/>
                  <a:gd name="T44" fmla="*/ 48 w 327"/>
                  <a:gd name="T45" fmla="*/ 23 h 76"/>
                  <a:gd name="T46" fmla="*/ 35 w 327"/>
                  <a:gd name="T47" fmla="*/ 29 h 76"/>
                  <a:gd name="T48" fmla="*/ 29 w 327"/>
                  <a:gd name="T49" fmla="*/ 36 h 76"/>
                  <a:gd name="T50" fmla="*/ 29 w 327"/>
                  <a:gd name="T51" fmla="*/ 44 h 76"/>
                  <a:gd name="T52" fmla="*/ 35 w 327"/>
                  <a:gd name="T53" fmla="*/ 50 h 76"/>
                  <a:gd name="T54" fmla="*/ 58 w 327"/>
                  <a:gd name="T55" fmla="*/ 57 h 76"/>
                  <a:gd name="T56" fmla="*/ 74 w 327"/>
                  <a:gd name="T57" fmla="*/ 59 h 76"/>
                  <a:gd name="T58" fmla="*/ 99 w 327"/>
                  <a:gd name="T59" fmla="*/ 57 h 76"/>
                  <a:gd name="T60" fmla="*/ 90 w 327"/>
                  <a:gd name="T61" fmla="*/ 65 h 76"/>
                  <a:gd name="T62" fmla="*/ 83 w 327"/>
                  <a:gd name="T63" fmla="*/ 70 h 76"/>
                  <a:gd name="T64" fmla="*/ 83 w 327"/>
                  <a:gd name="T65" fmla="*/ 71 h 76"/>
                  <a:gd name="T66" fmla="*/ 61 w 327"/>
                  <a:gd name="T67" fmla="*/ 76 h 76"/>
                  <a:gd name="T68" fmla="*/ 42 w 327"/>
                  <a:gd name="T69" fmla="*/ 76 h 76"/>
                  <a:gd name="T70" fmla="*/ 19 w 327"/>
                  <a:gd name="T71" fmla="*/ 70 h 76"/>
                  <a:gd name="T72" fmla="*/ 7 w 327"/>
                  <a:gd name="T73" fmla="*/ 62 h 76"/>
                  <a:gd name="T74" fmla="*/ 0 w 327"/>
                  <a:gd name="T75" fmla="*/ 53 h 76"/>
                  <a:gd name="T76" fmla="*/ 0 w 327"/>
                  <a:gd name="T77" fmla="*/ 36 h 76"/>
                  <a:gd name="T78" fmla="*/ 10 w 327"/>
                  <a:gd name="T79" fmla="*/ 19 h 76"/>
                  <a:gd name="T80" fmla="*/ 23 w 327"/>
                  <a:gd name="T81" fmla="*/ 10 h 76"/>
                  <a:gd name="T82" fmla="*/ 39 w 327"/>
                  <a:gd name="T83" fmla="*/ 6 h 76"/>
                  <a:gd name="T84" fmla="*/ 67 w 327"/>
                  <a:gd name="T85" fmla="*/ 1 h 76"/>
                  <a:gd name="T86" fmla="*/ 83 w 327"/>
                  <a:gd name="T87" fmla="*/ 0 h 76"/>
                  <a:gd name="T88" fmla="*/ 125 w 327"/>
                  <a:gd name="T89" fmla="*/ 0 h 76"/>
                  <a:gd name="T90" fmla="*/ 173 w 327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09" name="Freeform 205"/>
              <p:cNvSpPr/>
              <p:nvPr/>
            </p:nvSpPr>
            <p:spPr bwMode="auto">
              <a:xfrm>
                <a:off x="4292" y="906"/>
                <a:ext cx="326" cy="76"/>
              </a:xfrm>
              <a:custGeom>
                <a:avLst/>
                <a:gdLst>
                  <a:gd name="T0" fmla="*/ 153 w 326"/>
                  <a:gd name="T1" fmla="*/ 7 h 76"/>
                  <a:gd name="T2" fmla="*/ 105 w 326"/>
                  <a:gd name="T3" fmla="*/ 19 h 76"/>
                  <a:gd name="T4" fmla="*/ 73 w 326"/>
                  <a:gd name="T5" fmla="*/ 22 h 76"/>
                  <a:gd name="T6" fmla="*/ 41 w 326"/>
                  <a:gd name="T7" fmla="*/ 22 h 76"/>
                  <a:gd name="T8" fmla="*/ 0 w 326"/>
                  <a:gd name="T9" fmla="*/ 18 h 76"/>
                  <a:gd name="T10" fmla="*/ 6 w 326"/>
                  <a:gd name="T11" fmla="*/ 24 h 76"/>
                  <a:gd name="T12" fmla="*/ 35 w 326"/>
                  <a:gd name="T13" fmla="*/ 35 h 76"/>
                  <a:gd name="T14" fmla="*/ 48 w 326"/>
                  <a:gd name="T15" fmla="*/ 38 h 76"/>
                  <a:gd name="T16" fmla="*/ 67 w 326"/>
                  <a:gd name="T17" fmla="*/ 39 h 76"/>
                  <a:gd name="T18" fmla="*/ 70 w 326"/>
                  <a:gd name="T19" fmla="*/ 41 h 76"/>
                  <a:gd name="T20" fmla="*/ 86 w 326"/>
                  <a:gd name="T21" fmla="*/ 42 h 76"/>
                  <a:gd name="T22" fmla="*/ 112 w 326"/>
                  <a:gd name="T23" fmla="*/ 42 h 76"/>
                  <a:gd name="T24" fmla="*/ 118 w 326"/>
                  <a:gd name="T25" fmla="*/ 44 h 76"/>
                  <a:gd name="T26" fmla="*/ 144 w 326"/>
                  <a:gd name="T27" fmla="*/ 57 h 76"/>
                  <a:gd name="T28" fmla="*/ 160 w 326"/>
                  <a:gd name="T29" fmla="*/ 63 h 76"/>
                  <a:gd name="T30" fmla="*/ 163 w 326"/>
                  <a:gd name="T31" fmla="*/ 63 h 76"/>
                  <a:gd name="T32" fmla="*/ 160 w 326"/>
                  <a:gd name="T33" fmla="*/ 51 h 76"/>
                  <a:gd name="T34" fmla="*/ 169 w 326"/>
                  <a:gd name="T35" fmla="*/ 41 h 76"/>
                  <a:gd name="T36" fmla="*/ 179 w 326"/>
                  <a:gd name="T37" fmla="*/ 33 h 76"/>
                  <a:gd name="T38" fmla="*/ 208 w 326"/>
                  <a:gd name="T39" fmla="*/ 21 h 76"/>
                  <a:gd name="T40" fmla="*/ 224 w 326"/>
                  <a:gd name="T41" fmla="*/ 16 h 76"/>
                  <a:gd name="T42" fmla="*/ 259 w 326"/>
                  <a:gd name="T43" fmla="*/ 18 h 76"/>
                  <a:gd name="T44" fmla="*/ 278 w 326"/>
                  <a:gd name="T45" fmla="*/ 22 h 76"/>
                  <a:gd name="T46" fmla="*/ 291 w 326"/>
                  <a:gd name="T47" fmla="*/ 29 h 76"/>
                  <a:gd name="T48" fmla="*/ 294 w 326"/>
                  <a:gd name="T49" fmla="*/ 36 h 76"/>
                  <a:gd name="T50" fmla="*/ 294 w 326"/>
                  <a:gd name="T51" fmla="*/ 45 h 76"/>
                  <a:gd name="T52" fmla="*/ 288 w 326"/>
                  <a:gd name="T53" fmla="*/ 50 h 76"/>
                  <a:gd name="T54" fmla="*/ 269 w 326"/>
                  <a:gd name="T55" fmla="*/ 57 h 76"/>
                  <a:gd name="T56" fmla="*/ 249 w 326"/>
                  <a:gd name="T57" fmla="*/ 60 h 76"/>
                  <a:gd name="T58" fmla="*/ 227 w 326"/>
                  <a:gd name="T59" fmla="*/ 57 h 76"/>
                  <a:gd name="T60" fmla="*/ 233 w 326"/>
                  <a:gd name="T61" fmla="*/ 66 h 76"/>
                  <a:gd name="T62" fmla="*/ 243 w 326"/>
                  <a:gd name="T63" fmla="*/ 71 h 76"/>
                  <a:gd name="T64" fmla="*/ 243 w 326"/>
                  <a:gd name="T65" fmla="*/ 71 h 76"/>
                  <a:gd name="T66" fmla="*/ 265 w 326"/>
                  <a:gd name="T67" fmla="*/ 76 h 76"/>
                  <a:gd name="T68" fmla="*/ 285 w 326"/>
                  <a:gd name="T69" fmla="*/ 76 h 76"/>
                  <a:gd name="T70" fmla="*/ 304 w 326"/>
                  <a:gd name="T71" fmla="*/ 70 h 76"/>
                  <a:gd name="T72" fmla="*/ 320 w 326"/>
                  <a:gd name="T73" fmla="*/ 62 h 76"/>
                  <a:gd name="T74" fmla="*/ 326 w 326"/>
                  <a:gd name="T75" fmla="*/ 53 h 76"/>
                  <a:gd name="T76" fmla="*/ 326 w 326"/>
                  <a:gd name="T77" fmla="*/ 36 h 76"/>
                  <a:gd name="T78" fmla="*/ 313 w 326"/>
                  <a:gd name="T79" fmla="*/ 21 h 76"/>
                  <a:gd name="T80" fmla="*/ 301 w 326"/>
                  <a:gd name="T81" fmla="*/ 10 h 76"/>
                  <a:gd name="T82" fmla="*/ 288 w 326"/>
                  <a:gd name="T83" fmla="*/ 6 h 76"/>
                  <a:gd name="T84" fmla="*/ 259 w 326"/>
                  <a:gd name="T85" fmla="*/ 1 h 76"/>
                  <a:gd name="T86" fmla="*/ 243 w 326"/>
                  <a:gd name="T87" fmla="*/ 0 h 76"/>
                  <a:gd name="T88" fmla="*/ 198 w 326"/>
                  <a:gd name="T89" fmla="*/ 1 h 76"/>
                  <a:gd name="T90" fmla="*/ 153 w 326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10" name="Freeform 206"/>
              <p:cNvSpPr/>
              <p:nvPr/>
            </p:nvSpPr>
            <p:spPr bwMode="auto">
              <a:xfrm>
                <a:off x="2152" y="916"/>
                <a:ext cx="244" cy="49"/>
              </a:xfrm>
              <a:custGeom>
                <a:avLst/>
                <a:gdLst>
                  <a:gd name="T0" fmla="*/ 90 w 244"/>
                  <a:gd name="T1" fmla="*/ 3 h 49"/>
                  <a:gd name="T2" fmla="*/ 93 w 244"/>
                  <a:gd name="T3" fmla="*/ 6 h 49"/>
                  <a:gd name="T4" fmla="*/ 138 w 244"/>
                  <a:gd name="T5" fmla="*/ 15 h 49"/>
                  <a:gd name="T6" fmla="*/ 151 w 244"/>
                  <a:gd name="T7" fmla="*/ 19 h 49"/>
                  <a:gd name="T8" fmla="*/ 189 w 244"/>
                  <a:gd name="T9" fmla="*/ 20 h 49"/>
                  <a:gd name="T10" fmla="*/ 244 w 244"/>
                  <a:gd name="T11" fmla="*/ 20 h 49"/>
                  <a:gd name="T12" fmla="*/ 234 w 244"/>
                  <a:gd name="T13" fmla="*/ 25 h 49"/>
                  <a:gd name="T14" fmla="*/ 215 w 244"/>
                  <a:gd name="T15" fmla="*/ 29 h 49"/>
                  <a:gd name="T16" fmla="*/ 192 w 244"/>
                  <a:gd name="T17" fmla="*/ 31 h 49"/>
                  <a:gd name="T18" fmla="*/ 176 w 244"/>
                  <a:gd name="T19" fmla="*/ 32 h 49"/>
                  <a:gd name="T20" fmla="*/ 154 w 244"/>
                  <a:gd name="T21" fmla="*/ 32 h 49"/>
                  <a:gd name="T22" fmla="*/ 132 w 244"/>
                  <a:gd name="T23" fmla="*/ 47 h 49"/>
                  <a:gd name="T24" fmla="*/ 128 w 244"/>
                  <a:gd name="T25" fmla="*/ 49 h 49"/>
                  <a:gd name="T26" fmla="*/ 122 w 244"/>
                  <a:gd name="T27" fmla="*/ 47 h 49"/>
                  <a:gd name="T28" fmla="*/ 122 w 244"/>
                  <a:gd name="T29" fmla="*/ 41 h 49"/>
                  <a:gd name="T30" fmla="*/ 119 w 244"/>
                  <a:gd name="T31" fmla="*/ 35 h 49"/>
                  <a:gd name="T32" fmla="*/ 87 w 244"/>
                  <a:gd name="T33" fmla="*/ 15 h 49"/>
                  <a:gd name="T34" fmla="*/ 61 w 244"/>
                  <a:gd name="T35" fmla="*/ 8 h 49"/>
                  <a:gd name="T36" fmla="*/ 32 w 244"/>
                  <a:gd name="T37" fmla="*/ 9 h 49"/>
                  <a:gd name="T38" fmla="*/ 0 w 244"/>
                  <a:gd name="T39" fmla="*/ 12 h 49"/>
                  <a:gd name="T40" fmla="*/ 0 w 244"/>
                  <a:gd name="T41" fmla="*/ 11 h 49"/>
                  <a:gd name="T42" fmla="*/ 13 w 244"/>
                  <a:gd name="T43" fmla="*/ 5 h 49"/>
                  <a:gd name="T44" fmla="*/ 42 w 244"/>
                  <a:gd name="T45" fmla="*/ 0 h 49"/>
                  <a:gd name="T46" fmla="*/ 52 w 244"/>
                  <a:gd name="T47" fmla="*/ 0 h 49"/>
                  <a:gd name="T48" fmla="*/ 84 w 244"/>
                  <a:gd name="T49" fmla="*/ 0 h 49"/>
                  <a:gd name="T50" fmla="*/ 90 w 244"/>
                  <a:gd name="T51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11" name="Freeform 207"/>
              <p:cNvSpPr/>
              <p:nvPr/>
            </p:nvSpPr>
            <p:spPr bwMode="auto">
              <a:xfrm>
                <a:off x="4320" y="910"/>
                <a:ext cx="244" cy="50"/>
              </a:xfrm>
              <a:custGeom>
                <a:avLst/>
                <a:gdLst>
                  <a:gd name="T0" fmla="*/ 154 w 244"/>
                  <a:gd name="T1" fmla="*/ 3 h 50"/>
                  <a:gd name="T2" fmla="*/ 151 w 244"/>
                  <a:gd name="T3" fmla="*/ 8 h 50"/>
                  <a:gd name="T4" fmla="*/ 109 w 244"/>
                  <a:gd name="T5" fmla="*/ 15 h 50"/>
                  <a:gd name="T6" fmla="*/ 97 w 244"/>
                  <a:gd name="T7" fmla="*/ 18 h 50"/>
                  <a:gd name="T8" fmla="*/ 58 w 244"/>
                  <a:gd name="T9" fmla="*/ 21 h 50"/>
                  <a:gd name="T10" fmla="*/ 0 w 244"/>
                  <a:gd name="T11" fmla="*/ 21 h 50"/>
                  <a:gd name="T12" fmla="*/ 10 w 244"/>
                  <a:gd name="T13" fmla="*/ 26 h 50"/>
                  <a:gd name="T14" fmla="*/ 29 w 244"/>
                  <a:gd name="T15" fmla="*/ 29 h 50"/>
                  <a:gd name="T16" fmla="*/ 52 w 244"/>
                  <a:gd name="T17" fmla="*/ 31 h 50"/>
                  <a:gd name="T18" fmla="*/ 71 w 244"/>
                  <a:gd name="T19" fmla="*/ 34 h 50"/>
                  <a:gd name="T20" fmla="*/ 93 w 244"/>
                  <a:gd name="T21" fmla="*/ 32 h 50"/>
                  <a:gd name="T22" fmla="*/ 113 w 244"/>
                  <a:gd name="T23" fmla="*/ 49 h 50"/>
                  <a:gd name="T24" fmla="*/ 119 w 244"/>
                  <a:gd name="T25" fmla="*/ 50 h 50"/>
                  <a:gd name="T26" fmla="*/ 122 w 244"/>
                  <a:gd name="T27" fmla="*/ 49 h 50"/>
                  <a:gd name="T28" fmla="*/ 125 w 244"/>
                  <a:gd name="T29" fmla="*/ 43 h 50"/>
                  <a:gd name="T30" fmla="*/ 125 w 244"/>
                  <a:gd name="T31" fmla="*/ 35 h 50"/>
                  <a:gd name="T32" fmla="*/ 157 w 244"/>
                  <a:gd name="T33" fmla="*/ 15 h 50"/>
                  <a:gd name="T34" fmla="*/ 183 w 244"/>
                  <a:gd name="T35" fmla="*/ 8 h 50"/>
                  <a:gd name="T36" fmla="*/ 212 w 244"/>
                  <a:gd name="T37" fmla="*/ 9 h 50"/>
                  <a:gd name="T38" fmla="*/ 244 w 244"/>
                  <a:gd name="T39" fmla="*/ 12 h 50"/>
                  <a:gd name="T40" fmla="*/ 244 w 244"/>
                  <a:gd name="T41" fmla="*/ 11 h 50"/>
                  <a:gd name="T42" fmla="*/ 231 w 244"/>
                  <a:gd name="T43" fmla="*/ 6 h 50"/>
                  <a:gd name="T44" fmla="*/ 205 w 244"/>
                  <a:gd name="T45" fmla="*/ 2 h 50"/>
                  <a:gd name="T46" fmla="*/ 193 w 244"/>
                  <a:gd name="T47" fmla="*/ 0 h 50"/>
                  <a:gd name="T48" fmla="*/ 164 w 244"/>
                  <a:gd name="T49" fmla="*/ 0 h 50"/>
                  <a:gd name="T50" fmla="*/ 154 w 244"/>
                  <a:gd name="T5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12" name="Freeform 208"/>
              <p:cNvSpPr/>
              <p:nvPr/>
            </p:nvSpPr>
            <p:spPr bwMode="auto">
              <a:xfrm>
                <a:off x="2162" y="918"/>
                <a:ext cx="218" cy="45"/>
              </a:xfrm>
              <a:custGeom>
                <a:avLst/>
                <a:gdLst>
                  <a:gd name="T0" fmla="*/ 77 w 218"/>
                  <a:gd name="T1" fmla="*/ 6 h 45"/>
                  <a:gd name="T2" fmla="*/ 86 w 218"/>
                  <a:gd name="T3" fmla="*/ 9 h 45"/>
                  <a:gd name="T4" fmla="*/ 118 w 218"/>
                  <a:gd name="T5" fmla="*/ 13 h 45"/>
                  <a:gd name="T6" fmla="*/ 138 w 218"/>
                  <a:gd name="T7" fmla="*/ 18 h 45"/>
                  <a:gd name="T8" fmla="*/ 195 w 218"/>
                  <a:gd name="T9" fmla="*/ 21 h 45"/>
                  <a:gd name="T10" fmla="*/ 218 w 218"/>
                  <a:gd name="T11" fmla="*/ 21 h 45"/>
                  <a:gd name="T12" fmla="*/ 166 w 218"/>
                  <a:gd name="T13" fmla="*/ 27 h 45"/>
                  <a:gd name="T14" fmla="*/ 141 w 218"/>
                  <a:gd name="T15" fmla="*/ 27 h 45"/>
                  <a:gd name="T16" fmla="*/ 118 w 218"/>
                  <a:gd name="T17" fmla="*/ 45 h 45"/>
                  <a:gd name="T18" fmla="*/ 115 w 218"/>
                  <a:gd name="T19" fmla="*/ 42 h 45"/>
                  <a:gd name="T20" fmla="*/ 115 w 218"/>
                  <a:gd name="T21" fmla="*/ 33 h 45"/>
                  <a:gd name="T22" fmla="*/ 109 w 218"/>
                  <a:gd name="T23" fmla="*/ 27 h 45"/>
                  <a:gd name="T24" fmla="*/ 80 w 218"/>
                  <a:gd name="T25" fmla="*/ 10 h 45"/>
                  <a:gd name="T26" fmla="*/ 51 w 218"/>
                  <a:gd name="T27" fmla="*/ 3 h 45"/>
                  <a:gd name="T28" fmla="*/ 22 w 218"/>
                  <a:gd name="T29" fmla="*/ 6 h 45"/>
                  <a:gd name="T30" fmla="*/ 0 w 218"/>
                  <a:gd name="T31" fmla="*/ 7 h 45"/>
                  <a:gd name="T32" fmla="*/ 22 w 218"/>
                  <a:gd name="T33" fmla="*/ 3 h 45"/>
                  <a:gd name="T34" fmla="*/ 42 w 218"/>
                  <a:gd name="T35" fmla="*/ 0 h 45"/>
                  <a:gd name="T36" fmla="*/ 74 w 218"/>
                  <a:gd name="T37" fmla="*/ 0 h 45"/>
                  <a:gd name="T38" fmla="*/ 77 w 218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13" name="Freeform 209"/>
              <p:cNvSpPr/>
              <p:nvPr/>
            </p:nvSpPr>
            <p:spPr bwMode="auto">
              <a:xfrm>
                <a:off x="4336" y="912"/>
                <a:ext cx="221" cy="45"/>
              </a:xfrm>
              <a:custGeom>
                <a:avLst/>
                <a:gdLst>
                  <a:gd name="T0" fmla="*/ 141 w 221"/>
                  <a:gd name="T1" fmla="*/ 6 h 45"/>
                  <a:gd name="T2" fmla="*/ 135 w 221"/>
                  <a:gd name="T3" fmla="*/ 9 h 45"/>
                  <a:gd name="T4" fmla="*/ 100 w 221"/>
                  <a:gd name="T5" fmla="*/ 15 h 45"/>
                  <a:gd name="T6" fmla="*/ 81 w 221"/>
                  <a:gd name="T7" fmla="*/ 19 h 45"/>
                  <a:gd name="T8" fmla="*/ 26 w 221"/>
                  <a:gd name="T9" fmla="*/ 23 h 45"/>
                  <a:gd name="T10" fmla="*/ 0 w 221"/>
                  <a:gd name="T11" fmla="*/ 23 h 45"/>
                  <a:gd name="T12" fmla="*/ 52 w 221"/>
                  <a:gd name="T13" fmla="*/ 29 h 45"/>
                  <a:gd name="T14" fmla="*/ 77 w 221"/>
                  <a:gd name="T15" fmla="*/ 29 h 45"/>
                  <a:gd name="T16" fmla="*/ 103 w 221"/>
                  <a:gd name="T17" fmla="*/ 45 h 45"/>
                  <a:gd name="T18" fmla="*/ 103 w 221"/>
                  <a:gd name="T19" fmla="*/ 44 h 45"/>
                  <a:gd name="T20" fmla="*/ 106 w 221"/>
                  <a:gd name="T21" fmla="*/ 33 h 45"/>
                  <a:gd name="T22" fmla="*/ 113 w 221"/>
                  <a:gd name="T23" fmla="*/ 29 h 45"/>
                  <a:gd name="T24" fmla="*/ 141 w 221"/>
                  <a:gd name="T25" fmla="*/ 12 h 45"/>
                  <a:gd name="T26" fmla="*/ 167 w 221"/>
                  <a:gd name="T27" fmla="*/ 3 h 45"/>
                  <a:gd name="T28" fmla="*/ 196 w 221"/>
                  <a:gd name="T29" fmla="*/ 6 h 45"/>
                  <a:gd name="T30" fmla="*/ 221 w 221"/>
                  <a:gd name="T31" fmla="*/ 7 h 45"/>
                  <a:gd name="T32" fmla="*/ 196 w 221"/>
                  <a:gd name="T33" fmla="*/ 3 h 45"/>
                  <a:gd name="T34" fmla="*/ 177 w 221"/>
                  <a:gd name="T35" fmla="*/ 0 h 45"/>
                  <a:gd name="T36" fmla="*/ 148 w 221"/>
                  <a:gd name="T37" fmla="*/ 1 h 45"/>
                  <a:gd name="T38" fmla="*/ 141 w 221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14" name="Freeform 210"/>
              <p:cNvSpPr/>
              <p:nvPr/>
            </p:nvSpPr>
            <p:spPr bwMode="auto">
              <a:xfrm>
                <a:off x="2108" y="922"/>
                <a:ext cx="83" cy="60"/>
              </a:xfrm>
              <a:custGeom>
                <a:avLst/>
                <a:gdLst>
                  <a:gd name="T0" fmla="*/ 38 w 83"/>
                  <a:gd name="T1" fmla="*/ 5 h 60"/>
                  <a:gd name="T2" fmla="*/ 28 w 83"/>
                  <a:gd name="T3" fmla="*/ 11 h 60"/>
                  <a:gd name="T4" fmla="*/ 22 w 83"/>
                  <a:gd name="T5" fmla="*/ 20 h 60"/>
                  <a:gd name="T6" fmla="*/ 16 w 83"/>
                  <a:gd name="T7" fmla="*/ 25 h 60"/>
                  <a:gd name="T8" fmla="*/ 16 w 83"/>
                  <a:gd name="T9" fmla="*/ 34 h 60"/>
                  <a:gd name="T10" fmla="*/ 25 w 83"/>
                  <a:gd name="T11" fmla="*/ 43 h 60"/>
                  <a:gd name="T12" fmla="*/ 51 w 83"/>
                  <a:gd name="T13" fmla="*/ 54 h 60"/>
                  <a:gd name="T14" fmla="*/ 70 w 83"/>
                  <a:gd name="T15" fmla="*/ 54 h 60"/>
                  <a:gd name="T16" fmla="*/ 76 w 83"/>
                  <a:gd name="T17" fmla="*/ 52 h 60"/>
                  <a:gd name="T18" fmla="*/ 80 w 83"/>
                  <a:gd name="T19" fmla="*/ 52 h 60"/>
                  <a:gd name="T20" fmla="*/ 83 w 83"/>
                  <a:gd name="T21" fmla="*/ 54 h 60"/>
                  <a:gd name="T22" fmla="*/ 70 w 83"/>
                  <a:gd name="T23" fmla="*/ 58 h 60"/>
                  <a:gd name="T24" fmla="*/ 60 w 83"/>
                  <a:gd name="T25" fmla="*/ 60 h 60"/>
                  <a:gd name="T26" fmla="*/ 25 w 83"/>
                  <a:gd name="T27" fmla="*/ 60 h 60"/>
                  <a:gd name="T28" fmla="*/ 16 w 83"/>
                  <a:gd name="T29" fmla="*/ 57 h 60"/>
                  <a:gd name="T30" fmla="*/ 3 w 83"/>
                  <a:gd name="T31" fmla="*/ 46 h 60"/>
                  <a:gd name="T32" fmla="*/ 3 w 83"/>
                  <a:gd name="T33" fmla="*/ 41 h 60"/>
                  <a:gd name="T34" fmla="*/ 0 w 83"/>
                  <a:gd name="T35" fmla="*/ 35 h 60"/>
                  <a:gd name="T36" fmla="*/ 3 w 83"/>
                  <a:gd name="T37" fmla="*/ 19 h 60"/>
                  <a:gd name="T38" fmla="*/ 25 w 83"/>
                  <a:gd name="T39" fmla="*/ 3 h 60"/>
                  <a:gd name="T40" fmla="*/ 32 w 83"/>
                  <a:gd name="T41" fmla="*/ 0 h 60"/>
                  <a:gd name="T42" fmla="*/ 38 w 83"/>
                  <a:gd name="T43" fmla="*/ 0 h 60"/>
                  <a:gd name="T44" fmla="*/ 38 w 83"/>
                  <a:gd name="T45" fmla="*/ 0 h 60"/>
                  <a:gd name="T46" fmla="*/ 38 w 83"/>
                  <a:gd name="T4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15" name="Freeform 211"/>
              <p:cNvSpPr/>
              <p:nvPr/>
            </p:nvSpPr>
            <p:spPr bwMode="auto">
              <a:xfrm>
                <a:off x="4529" y="916"/>
                <a:ext cx="80" cy="61"/>
              </a:xfrm>
              <a:custGeom>
                <a:avLst/>
                <a:gdLst>
                  <a:gd name="T0" fmla="*/ 41 w 80"/>
                  <a:gd name="T1" fmla="*/ 6 h 61"/>
                  <a:gd name="T2" fmla="*/ 51 w 80"/>
                  <a:gd name="T3" fmla="*/ 11 h 61"/>
                  <a:gd name="T4" fmla="*/ 57 w 80"/>
                  <a:gd name="T5" fmla="*/ 20 h 61"/>
                  <a:gd name="T6" fmla="*/ 64 w 80"/>
                  <a:gd name="T7" fmla="*/ 25 h 61"/>
                  <a:gd name="T8" fmla="*/ 64 w 80"/>
                  <a:gd name="T9" fmla="*/ 34 h 61"/>
                  <a:gd name="T10" fmla="*/ 54 w 80"/>
                  <a:gd name="T11" fmla="*/ 43 h 61"/>
                  <a:gd name="T12" fmla="*/ 32 w 80"/>
                  <a:gd name="T13" fmla="*/ 53 h 61"/>
                  <a:gd name="T14" fmla="*/ 12 w 80"/>
                  <a:gd name="T15" fmla="*/ 53 h 61"/>
                  <a:gd name="T16" fmla="*/ 6 w 80"/>
                  <a:gd name="T17" fmla="*/ 53 h 61"/>
                  <a:gd name="T18" fmla="*/ 0 w 80"/>
                  <a:gd name="T19" fmla="*/ 53 h 61"/>
                  <a:gd name="T20" fmla="*/ 0 w 80"/>
                  <a:gd name="T21" fmla="*/ 53 h 61"/>
                  <a:gd name="T22" fmla="*/ 12 w 80"/>
                  <a:gd name="T23" fmla="*/ 58 h 61"/>
                  <a:gd name="T24" fmla="*/ 19 w 80"/>
                  <a:gd name="T25" fmla="*/ 61 h 61"/>
                  <a:gd name="T26" fmla="*/ 54 w 80"/>
                  <a:gd name="T27" fmla="*/ 60 h 61"/>
                  <a:gd name="T28" fmla="*/ 67 w 80"/>
                  <a:gd name="T29" fmla="*/ 56 h 61"/>
                  <a:gd name="T30" fmla="*/ 76 w 80"/>
                  <a:gd name="T31" fmla="*/ 47 h 61"/>
                  <a:gd name="T32" fmla="*/ 76 w 80"/>
                  <a:gd name="T33" fmla="*/ 41 h 61"/>
                  <a:gd name="T34" fmla="*/ 80 w 80"/>
                  <a:gd name="T35" fmla="*/ 37 h 61"/>
                  <a:gd name="T36" fmla="*/ 76 w 80"/>
                  <a:gd name="T37" fmla="*/ 19 h 61"/>
                  <a:gd name="T38" fmla="*/ 54 w 80"/>
                  <a:gd name="T39" fmla="*/ 3 h 61"/>
                  <a:gd name="T40" fmla="*/ 48 w 80"/>
                  <a:gd name="T41" fmla="*/ 0 h 61"/>
                  <a:gd name="T42" fmla="*/ 44 w 80"/>
                  <a:gd name="T43" fmla="*/ 0 h 61"/>
                  <a:gd name="T44" fmla="*/ 41 w 80"/>
                  <a:gd name="T45" fmla="*/ 0 h 61"/>
                  <a:gd name="T46" fmla="*/ 41 w 80"/>
                  <a:gd name="T4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16" name="Freeform 212"/>
              <p:cNvSpPr/>
              <p:nvPr/>
            </p:nvSpPr>
            <p:spPr bwMode="auto">
              <a:xfrm>
                <a:off x="2114" y="927"/>
                <a:ext cx="64" cy="53"/>
              </a:xfrm>
              <a:custGeom>
                <a:avLst/>
                <a:gdLst>
                  <a:gd name="T0" fmla="*/ 10 w 64"/>
                  <a:gd name="T1" fmla="*/ 17 h 53"/>
                  <a:gd name="T2" fmla="*/ 6 w 64"/>
                  <a:gd name="T3" fmla="*/ 20 h 53"/>
                  <a:gd name="T4" fmla="*/ 6 w 64"/>
                  <a:gd name="T5" fmla="*/ 30 h 53"/>
                  <a:gd name="T6" fmla="*/ 19 w 64"/>
                  <a:gd name="T7" fmla="*/ 39 h 53"/>
                  <a:gd name="T8" fmla="*/ 42 w 64"/>
                  <a:gd name="T9" fmla="*/ 50 h 53"/>
                  <a:gd name="T10" fmla="*/ 64 w 64"/>
                  <a:gd name="T11" fmla="*/ 50 h 53"/>
                  <a:gd name="T12" fmla="*/ 64 w 64"/>
                  <a:gd name="T13" fmla="*/ 50 h 53"/>
                  <a:gd name="T14" fmla="*/ 54 w 64"/>
                  <a:gd name="T15" fmla="*/ 53 h 53"/>
                  <a:gd name="T16" fmla="*/ 19 w 64"/>
                  <a:gd name="T17" fmla="*/ 52 h 53"/>
                  <a:gd name="T18" fmla="*/ 13 w 64"/>
                  <a:gd name="T19" fmla="*/ 50 h 53"/>
                  <a:gd name="T20" fmla="*/ 3 w 64"/>
                  <a:gd name="T21" fmla="*/ 44 h 53"/>
                  <a:gd name="T22" fmla="*/ 0 w 64"/>
                  <a:gd name="T23" fmla="*/ 33 h 53"/>
                  <a:gd name="T24" fmla="*/ 3 w 64"/>
                  <a:gd name="T25" fmla="*/ 15 h 53"/>
                  <a:gd name="T26" fmla="*/ 10 w 64"/>
                  <a:gd name="T27" fmla="*/ 8 h 53"/>
                  <a:gd name="T28" fmla="*/ 22 w 64"/>
                  <a:gd name="T29" fmla="*/ 0 h 53"/>
                  <a:gd name="T30" fmla="*/ 26 w 64"/>
                  <a:gd name="T31" fmla="*/ 0 h 53"/>
                  <a:gd name="T32" fmla="*/ 19 w 64"/>
                  <a:gd name="T33" fmla="*/ 6 h 53"/>
                  <a:gd name="T34" fmla="*/ 10 w 64"/>
                  <a:gd name="T35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17" name="Freeform 213"/>
              <p:cNvSpPr/>
              <p:nvPr/>
            </p:nvSpPr>
            <p:spPr bwMode="auto">
              <a:xfrm>
                <a:off x="4538" y="921"/>
                <a:ext cx="64" cy="55"/>
              </a:xfrm>
              <a:custGeom>
                <a:avLst/>
                <a:gdLst>
                  <a:gd name="T0" fmla="*/ 55 w 64"/>
                  <a:gd name="T1" fmla="*/ 17 h 55"/>
                  <a:gd name="T2" fmla="*/ 61 w 64"/>
                  <a:gd name="T3" fmla="*/ 20 h 55"/>
                  <a:gd name="T4" fmla="*/ 61 w 64"/>
                  <a:gd name="T5" fmla="*/ 30 h 55"/>
                  <a:gd name="T6" fmla="*/ 48 w 64"/>
                  <a:gd name="T7" fmla="*/ 39 h 55"/>
                  <a:gd name="T8" fmla="*/ 23 w 64"/>
                  <a:gd name="T9" fmla="*/ 51 h 55"/>
                  <a:gd name="T10" fmla="*/ 3 w 64"/>
                  <a:gd name="T11" fmla="*/ 51 h 55"/>
                  <a:gd name="T12" fmla="*/ 0 w 64"/>
                  <a:gd name="T13" fmla="*/ 50 h 55"/>
                  <a:gd name="T14" fmla="*/ 13 w 64"/>
                  <a:gd name="T15" fmla="*/ 55 h 55"/>
                  <a:gd name="T16" fmla="*/ 45 w 64"/>
                  <a:gd name="T17" fmla="*/ 53 h 55"/>
                  <a:gd name="T18" fmla="*/ 55 w 64"/>
                  <a:gd name="T19" fmla="*/ 50 h 55"/>
                  <a:gd name="T20" fmla="*/ 61 w 64"/>
                  <a:gd name="T21" fmla="*/ 44 h 55"/>
                  <a:gd name="T22" fmla="*/ 64 w 64"/>
                  <a:gd name="T23" fmla="*/ 35 h 55"/>
                  <a:gd name="T24" fmla="*/ 64 w 64"/>
                  <a:gd name="T25" fmla="*/ 15 h 55"/>
                  <a:gd name="T26" fmla="*/ 55 w 64"/>
                  <a:gd name="T27" fmla="*/ 7 h 55"/>
                  <a:gd name="T28" fmla="*/ 42 w 64"/>
                  <a:gd name="T29" fmla="*/ 0 h 55"/>
                  <a:gd name="T30" fmla="*/ 39 w 64"/>
                  <a:gd name="T31" fmla="*/ 0 h 55"/>
                  <a:gd name="T32" fmla="*/ 48 w 64"/>
                  <a:gd name="T33" fmla="*/ 6 h 55"/>
                  <a:gd name="T34" fmla="*/ 55 w 64"/>
                  <a:gd name="T3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18" name="Freeform 214"/>
              <p:cNvSpPr/>
              <p:nvPr/>
            </p:nvSpPr>
            <p:spPr bwMode="auto">
              <a:xfrm>
                <a:off x="2543" y="931"/>
                <a:ext cx="157" cy="89"/>
              </a:xfrm>
              <a:custGeom>
                <a:avLst/>
                <a:gdLst>
                  <a:gd name="T0" fmla="*/ 87 w 157"/>
                  <a:gd name="T1" fmla="*/ 2 h 89"/>
                  <a:gd name="T2" fmla="*/ 90 w 157"/>
                  <a:gd name="T3" fmla="*/ 2 h 89"/>
                  <a:gd name="T4" fmla="*/ 103 w 157"/>
                  <a:gd name="T5" fmla="*/ 4 h 89"/>
                  <a:gd name="T6" fmla="*/ 115 w 157"/>
                  <a:gd name="T7" fmla="*/ 8 h 89"/>
                  <a:gd name="T8" fmla="*/ 138 w 157"/>
                  <a:gd name="T9" fmla="*/ 17 h 89"/>
                  <a:gd name="T10" fmla="*/ 151 w 157"/>
                  <a:gd name="T11" fmla="*/ 26 h 89"/>
                  <a:gd name="T12" fmla="*/ 157 w 157"/>
                  <a:gd name="T13" fmla="*/ 38 h 89"/>
                  <a:gd name="T14" fmla="*/ 154 w 157"/>
                  <a:gd name="T15" fmla="*/ 55 h 89"/>
                  <a:gd name="T16" fmla="*/ 138 w 157"/>
                  <a:gd name="T17" fmla="*/ 75 h 89"/>
                  <a:gd name="T18" fmla="*/ 125 w 157"/>
                  <a:gd name="T19" fmla="*/ 81 h 89"/>
                  <a:gd name="T20" fmla="*/ 103 w 157"/>
                  <a:gd name="T21" fmla="*/ 89 h 89"/>
                  <a:gd name="T22" fmla="*/ 64 w 157"/>
                  <a:gd name="T23" fmla="*/ 79 h 89"/>
                  <a:gd name="T24" fmla="*/ 51 w 157"/>
                  <a:gd name="T25" fmla="*/ 75 h 89"/>
                  <a:gd name="T26" fmla="*/ 77 w 157"/>
                  <a:gd name="T27" fmla="*/ 69 h 89"/>
                  <a:gd name="T28" fmla="*/ 96 w 157"/>
                  <a:gd name="T29" fmla="*/ 58 h 89"/>
                  <a:gd name="T30" fmla="*/ 103 w 157"/>
                  <a:gd name="T31" fmla="*/ 43 h 89"/>
                  <a:gd name="T32" fmla="*/ 96 w 157"/>
                  <a:gd name="T33" fmla="*/ 35 h 89"/>
                  <a:gd name="T34" fmla="*/ 83 w 157"/>
                  <a:gd name="T35" fmla="*/ 26 h 89"/>
                  <a:gd name="T36" fmla="*/ 64 w 157"/>
                  <a:gd name="T37" fmla="*/ 22 h 89"/>
                  <a:gd name="T38" fmla="*/ 42 w 157"/>
                  <a:gd name="T39" fmla="*/ 23 h 89"/>
                  <a:gd name="T40" fmla="*/ 29 w 157"/>
                  <a:gd name="T41" fmla="*/ 26 h 89"/>
                  <a:gd name="T42" fmla="*/ 13 w 157"/>
                  <a:gd name="T43" fmla="*/ 35 h 89"/>
                  <a:gd name="T44" fmla="*/ 13 w 157"/>
                  <a:gd name="T45" fmla="*/ 38 h 89"/>
                  <a:gd name="T46" fmla="*/ 13 w 157"/>
                  <a:gd name="T47" fmla="*/ 40 h 89"/>
                  <a:gd name="T48" fmla="*/ 3 w 157"/>
                  <a:gd name="T49" fmla="*/ 34 h 89"/>
                  <a:gd name="T50" fmla="*/ 0 w 157"/>
                  <a:gd name="T51" fmla="*/ 28 h 89"/>
                  <a:gd name="T52" fmla="*/ 3 w 157"/>
                  <a:gd name="T53" fmla="*/ 17 h 89"/>
                  <a:gd name="T54" fmla="*/ 10 w 157"/>
                  <a:gd name="T55" fmla="*/ 11 h 89"/>
                  <a:gd name="T56" fmla="*/ 35 w 157"/>
                  <a:gd name="T57" fmla="*/ 2 h 89"/>
                  <a:gd name="T58" fmla="*/ 51 w 157"/>
                  <a:gd name="T59" fmla="*/ 0 h 89"/>
                  <a:gd name="T60" fmla="*/ 83 w 157"/>
                  <a:gd name="T61" fmla="*/ 0 h 89"/>
                  <a:gd name="T62" fmla="*/ 87 w 157"/>
                  <a:gd name="T6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19" name="Freeform 215"/>
              <p:cNvSpPr/>
              <p:nvPr/>
            </p:nvSpPr>
            <p:spPr bwMode="auto">
              <a:xfrm>
                <a:off x="4019" y="927"/>
                <a:ext cx="157" cy="88"/>
              </a:xfrm>
              <a:custGeom>
                <a:avLst/>
                <a:gdLst>
                  <a:gd name="T0" fmla="*/ 68 w 157"/>
                  <a:gd name="T1" fmla="*/ 3 h 88"/>
                  <a:gd name="T2" fmla="*/ 68 w 157"/>
                  <a:gd name="T3" fmla="*/ 3 h 88"/>
                  <a:gd name="T4" fmla="*/ 55 w 157"/>
                  <a:gd name="T5" fmla="*/ 4 h 88"/>
                  <a:gd name="T6" fmla="*/ 39 w 157"/>
                  <a:gd name="T7" fmla="*/ 8 h 88"/>
                  <a:gd name="T8" fmla="*/ 16 w 157"/>
                  <a:gd name="T9" fmla="*/ 17 h 88"/>
                  <a:gd name="T10" fmla="*/ 4 w 157"/>
                  <a:gd name="T11" fmla="*/ 27 h 88"/>
                  <a:gd name="T12" fmla="*/ 0 w 157"/>
                  <a:gd name="T13" fmla="*/ 39 h 88"/>
                  <a:gd name="T14" fmla="*/ 0 w 157"/>
                  <a:gd name="T15" fmla="*/ 56 h 88"/>
                  <a:gd name="T16" fmla="*/ 20 w 157"/>
                  <a:gd name="T17" fmla="*/ 74 h 88"/>
                  <a:gd name="T18" fmla="*/ 32 w 157"/>
                  <a:gd name="T19" fmla="*/ 80 h 88"/>
                  <a:gd name="T20" fmla="*/ 55 w 157"/>
                  <a:gd name="T21" fmla="*/ 88 h 88"/>
                  <a:gd name="T22" fmla="*/ 93 w 157"/>
                  <a:gd name="T23" fmla="*/ 79 h 88"/>
                  <a:gd name="T24" fmla="*/ 106 w 157"/>
                  <a:gd name="T25" fmla="*/ 74 h 88"/>
                  <a:gd name="T26" fmla="*/ 80 w 157"/>
                  <a:gd name="T27" fmla="*/ 68 h 88"/>
                  <a:gd name="T28" fmla="*/ 61 w 157"/>
                  <a:gd name="T29" fmla="*/ 58 h 88"/>
                  <a:gd name="T30" fmla="*/ 55 w 157"/>
                  <a:gd name="T31" fmla="*/ 44 h 88"/>
                  <a:gd name="T32" fmla="*/ 58 w 157"/>
                  <a:gd name="T33" fmla="*/ 35 h 88"/>
                  <a:gd name="T34" fmla="*/ 74 w 157"/>
                  <a:gd name="T35" fmla="*/ 27 h 88"/>
                  <a:gd name="T36" fmla="*/ 93 w 157"/>
                  <a:gd name="T37" fmla="*/ 23 h 88"/>
                  <a:gd name="T38" fmla="*/ 113 w 157"/>
                  <a:gd name="T39" fmla="*/ 23 h 88"/>
                  <a:gd name="T40" fmla="*/ 129 w 157"/>
                  <a:gd name="T41" fmla="*/ 26 h 88"/>
                  <a:gd name="T42" fmla="*/ 145 w 157"/>
                  <a:gd name="T43" fmla="*/ 35 h 88"/>
                  <a:gd name="T44" fmla="*/ 145 w 157"/>
                  <a:gd name="T45" fmla="*/ 39 h 88"/>
                  <a:gd name="T46" fmla="*/ 145 w 157"/>
                  <a:gd name="T47" fmla="*/ 41 h 88"/>
                  <a:gd name="T48" fmla="*/ 154 w 157"/>
                  <a:gd name="T49" fmla="*/ 33 h 88"/>
                  <a:gd name="T50" fmla="*/ 157 w 157"/>
                  <a:gd name="T51" fmla="*/ 27 h 88"/>
                  <a:gd name="T52" fmla="*/ 154 w 157"/>
                  <a:gd name="T53" fmla="*/ 17 h 88"/>
                  <a:gd name="T54" fmla="*/ 148 w 157"/>
                  <a:gd name="T55" fmla="*/ 11 h 88"/>
                  <a:gd name="T56" fmla="*/ 119 w 157"/>
                  <a:gd name="T57" fmla="*/ 3 h 88"/>
                  <a:gd name="T58" fmla="*/ 106 w 157"/>
                  <a:gd name="T59" fmla="*/ 0 h 88"/>
                  <a:gd name="T60" fmla="*/ 71 w 157"/>
                  <a:gd name="T61" fmla="*/ 1 h 88"/>
                  <a:gd name="T62" fmla="*/ 68 w 157"/>
                  <a:gd name="T6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20" name="Freeform 216"/>
              <p:cNvSpPr/>
              <p:nvPr/>
            </p:nvSpPr>
            <p:spPr bwMode="auto">
              <a:xfrm>
                <a:off x="2585" y="939"/>
                <a:ext cx="22" cy="6"/>
              </a:xfrm>
              <a:custGeom>
                <a:avLst/>
                <a:gdLst>
                  <a:gd name="T0" fmla="*/ 22 w 22"/>
                  <a:gd name="T1" fmla="*/ 3 h 6"/>
                  <a:gd name="T2" fmla="*/ 22 w 22"/>
                  <a:gd name="T3" fmla="*/ 3 h 6"/>
                  <a:gd name="T4" fmla="*/ 16 w 22"/>
                  <a:gd name="T5" fmla="*/ 3 h 6"/>
                  <a:gd name="T6" fmla="*/ 12 w 22"/>
                  <a:gd name="T7" fmla="*/ 3 h 6"/>
                  <a:gd name="T8" fmla="*/ 0 w 22"/>
                  <a:gd name="T9" fmla="*/ 6 h 6"/>
                  <a:gd name="T10" fmla="*/ 0 w 22"/>
                  <a:gd name="T11" fmla="*/ 6 h 6"/>
                  <a:gd name="T12" fmla="*/ 9 w 22"/>
                  <a:gd name="T13" fmla="*/ 0 h 6"/>
                  <a:gd name="T14" fmla="*/ 22 w 22"/>
                  <a:gd name="T15" fmla="*/ 3 h 6"/>
                  <a:gd name="T16" fmla="*/ 22 w 2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21" name="Freeform 217"/>
              <p:cNvSpPr/>
              <p:nvPr/>
            </p:nvSpPr>
            <p:spPr bwMode="auto">
              <a:xfrm>
                <a:off x="4112" y="936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0 w 23"/>
                  <a:gd name="T3" fmla="*/ 3 h 5"/>
                  <a:gd name="T4" fmla="*/ 4 w 23"/>
                  <a:gd name="T5" fmla="*/ 3 h 5"/>
                  <a:gd name="T6" fmla="*/ 10 w 23"/>
                  <a:gd name="T7" fmla="*/ 2 h 5"/>
                  <a:gd name="T8" fmla="*/ 20 w 23"/>
                  <a:gd name="T9" fmla="*/ 5 h 5"/>
                  <a:gd name="T10" fmla="*/ 23 w 23"/>
                  <a:gd name="T11" fmla="*/ 5 h 5"/>
                  <a:gd name="T12" fmla="*/ 10 w 23"/>
                  <a:gd name="T13" fmla="*/ 0 h 5"/>
                  <a:gd name="T14" fmla="*/ 0 w 23"/>
                  <a:gd name="T15" fmla="*/ 2 h 5"/>
                  <a:gd name="T16" fmla="*/ 0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22" name="Freeform 218"/>
              <p:cNvSpPr/>
              <p:nvPr/>
            </p:nvSpPr>
            <p:spPr bwMode="auto">
              <a:xfrm>
                <a:off x="2623" y="945"/>
                <a:ext cx="26" cy="6"/>
              </a:xfrm>
              <a:custGeom>
                <a:avLst/>
                <a:gdLst>
                  <a:gd name="T0" fmla="*/ 26 w 26"/>
                  <a:gd name="T1" fmla="*/ 5 h 6"/>
                  <a:gd name="T2" fmla="*/ 26 w 26"/>
                  <a:gd name="T3" fmla="*/ 6 h 6"/>
                  <a:gd name="T4" fmla="*/ 26 w 26"/>
                  <a:gd name="T5" fmla="*/ 6 h 6"/>
                  <a:gd name="T6" fmla="*/ 16 w 26"/>
                  <a:gd name="T7" fmla="*/ 3 h 6"/>
                  <a:gd name="T8" fmla="*/ 3 w 26"/>
                  <a:gd name="T9" fmla="*/ 2 h 6"/>
                  <a:gd name="T10" fmla="*/ 0 w 26"/>
                  <a:gd name="T11" fmla="*/ 0 h 6"/>
                  <a:gd name="T12" fmla="*/ 3 w 26"/>
                  <a:gd name="T13" fmla="*/ 0 h 6"/>
                  <a:gd name="T14" fmla="*/ 23 w 26"/>
                  <a:gd name="T15" fmla="*/ 3 h 6"/>
                  <a:gd name="T16" fmla="*/ 26 w 2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23" name="Freeform 219"/>
              <p:cNvSpPr/>
              <p:nvPr/>
            </p:nvSpPr>
            <p:spPr bwMode="auto">
              <a:xfrm>
                <a:off x="4067" y="941"/>
                <a:ext cx="26" cy="7"/>
              </a:xfrm>
              <a:custGeom>
                <a:avLst/>
                <a:gdLst>
                  <a:gd name="T0" fmla="*/ 0 w 26"/>
                  <a:gd name="T1" fmla="*/ 6 h 7"/>
                  <a:gd name="T2" fmla="*/ 0 w 26"/>
                  <a:gd name="T3" fmla="*/ 6 h 7"/>
                  <a:gd name="T4" fmla="*/ 4 w 26"/>
                  <a:gd name="T5" fmla="*/ 7 h 7"/>
                  <a:gd name="T6" fmla="*/ 10 w 26"/>
                  <a:gd name="T7" fmla="*/ 4 h 7"/>
                  <a:gd name="T8" fmla="*/ 23 w 26"/>
                  <a:gd name="T9" fmla="*/ 3 h 7"/>
                  <a:gd name="T10" fmla="*/ 26 w 26"/>
                  <a:gd name="T11" fmla="*/ 1 h 7"/>
                  <a:gd name="T12" fmla="*/ 26 w 26"/>
                  <a:gd name="T13" fmla="*/ 0 h 7"/>
                  <a:gd name="T14" fmla="*/ 7 w 26"/>
                  <a:gd name="T15" fmla="*/ 3 h 7"/>
                  <a:gd name="T16" fmla="*/ 0 w 26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24" name="Freeform 220"/>
              <p:cNvSpPr/>
              <p:nvPr/>
            </p:nvSpPr>
            <p:spPr bwMode="auto">
              <a:xfrm>
                <a:off x="2556" y="945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0 w 19"/>
                  <a:gd name="T3" fmla="*/ 14 h 14"/>
                  <a:gd name="T4" fmla="*/ 0 w 19"/>
                  <a:gd name="T5" fmla="*/ 14 h 14"/>
                  <a:gd name="T6" fmla="*/ 0 w 19"/>
                  <a:gd name="T7" fmla="*/ 11 h 14"/>
                  <a:gd name="T8" fmla="*/ 13 w 19"/>
                  <a:gd name="T9" fmla="*/ 0 h 14"/>
                  <a:gd name="T10" fmla="*/ 16 w 19"/>
                  <a:gd name="T11" fmla="*/ 0 h 14"/>
                  <a:gd name="T12" fmla="*/ 19 w 19"/>
                  <a:gd name="T13" fmla="*/ 0 h 14"/>
                  <a:gd name="T14" fmla="*/ 19 w 19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25" name="Freeform 221"/>
              <p:cNvSpPr/>
              <p:nvPr/>
            </p:nvSpPr>
            <p:spPr bwMode="auto">
              <a:xfrm>
                <a:off x="4144" y="941"/>
                <a:ext cx="20" cy="13"/>
              </a:xfrm>
              <a:custGeom>
                <a:avLst/>
                <a:gdLst>
                  <a:gd name="T0" fmla="*/ 0 w 20"/>
                  <a:gd name="T1" fmla="*/ 1 h 13"/>
                  <a:gd name="T2" fmla="*/ 16 w 20"/>
                  <a:gd name="T3" fmla="*/ 13 h 13"/>
                  <a:gd name="T4" fmla="*/ 20 w 20"/>
                  <a:gd name="T5" fmla="*/ 13 h 13"/>
                  <a:gd name="T6" fmla="*/ 20 w 20"/>
                  <a:gd name="T7" fmla="*/ 12 h 13"/>
                  <a:gd name="T8" fmla="*/ 4 w 20"/>
                  <a:gd name="T9" fmla="*/ 1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26" name="Freeform 222"/>
              <p:cNvSpPr/>
              <p:nvPr/>
            </p:nvSpPr>
            <p:spPr bwMode="auto">
              <a:xfrm>
                <a:off x="2351" y="951"/>
                <a:ext cx="849" cy="128"/>
              </a:xfrm>
              <a:custGeom>
                <a:avLst/>
                <a:gdLst>
                  <a:gd name="T0" fmla="*/ 160 w 849"/>
                  <a:gd name="T1" fmla="*/ 32 h 128"/>
                  <a:gd name="T2" fmla="*/ 275 w 849"/>
                  <a:gd name="T3" fmla="*/ 67 h 128"/>
                  <a:gd name="T4" fmla="*/ 323 w 849"/>
                  <a:gd name="T5" fmla="*/ 79 h 128"/>
                  <a:gd name="T6" fmla="*/ 394 w 849"/>
                  <a:gd name="T7" fmla="*/ 90 h 128"/>
                  <a:gd name="T8" fmla="*/ 439 w 849"/>
                  <a:gd name="T9" fmla="*/ 84 h 128"/>
                  <a:gd name="T10" fmla="*/ 464 w 849"/>
                  <a:gd name="T11" fmla="*/ 84 h 128"/>
                  <a:gd name="T12" fmla="*/ 461 w 849"/>
                  <a:gd name="T13" fmla="*/ 96 h 128"/>
                  <a:gd name="T14" fmla="*/ 522 w 849"/>
                  <a:gd name="T15" fmla="*/ 94 h 128"/>
                  <a:gd name="T16" fmla="*/ 557 w 849"/>
                  <a:gd name="T17" fmla="*/ 87 h 128"/>
                  <a:gd name="T18" fmla="*/ 557 w 849"/>
                  <a:gd name="T19" fmla="*/ 85 h 128"/>
                  <a:gd name="T20" fmla="*/ 557 w 849"/>
                  <a:gd name="T21" fmla="*/ 96 h 128"/>
                  <a:gd name="T22" fmla="*/ 557 w 849"/>
                  <a:gd name="T23" fmla="*/ 110 h 128"/>
                  <a:gd name="T24" fmla="*/ 618 w 849"/>
                  <a:gd name="T25" fmla="*/ 106 h 128"/>
                  <a:gd name="T26" fmla="*/ 666 w 849"/>
                  <a:gd name="T27" fmla="*/ 91 h 128"/>
                  <a:gd name="T28" fmla="*/ 672 w 849"/>
                  <a:gd name="T29" fmla="*/ 82 h 128"/>
                  <a:gd name="T30" fmla="*/ 679 w 849"/>
                  <a:gd name="T31" fmla="*/ 79 h 128"/>
                  <a:gd name="T32" fmla="*/ 663 w 849"/>
                  <a:gd name="T33" fmla="*/ 70 h 128"/>
                  <a:gd name="T34" fmla="*/ 653 w 849"/>
                  <a:gd name="T35" fmla="*/ 64 h 128"/>
                  <a:gd name="T36" fmla="*/ 679 w 849"/>
                  <a:gd name="T37" fmla="*/ 59 h 128"/>
                  <a:gd name="T38" fmla="*/ 701 w 849"/>
                  <a:gd name="T39" fmla="*/ 73 h 128"/>
                  <a:gd name="T40" fmla="*/ 704 w 849"/>
                  <a:gd name="T41" fmla="*/ 94 h 128"/>
                  <a:gd name="T42" fmla="*/ 692 w 849"/>
                  <a:gd name="T43" fmla="*/ 103 h 128"/>
                  <a:gd name="T44" fmla="*/ 698 w 849"/>
                  <a:gd name="T45" fmla="*/ 105 h 128"/>
                  <a:gd name="T46" fmla="*/ 788 w 849"/>
                  <a:gd name="T47" fmla="*/ 75 h 128"/>
                  <a:gd name="T48" fmla="*/ 807 w 849"/>
                  <a:gd name="T49" fmla="*/ 52 h 128"/>
                  <a:gd name="T50" fmla="*/ 797 w 849"/>
                  <a:gd name="T51" fmla="*/ 37 h 128"/>
                  <a:gd name="T52" fmla="*/ 772 w 849"/>
                  <a:gd name="T53" fmla="*/ 34 h 128"/>
                  <a:gd name="T54" fmla="*/ 756 w 849"/>
                  <a:gd name="T55" fmla="*/ 44 h 128"/>
                  <a:gd name="T56" fmla="*/ 759 w 849"/>
                  <a:gd name="T57" fmla="*/ 53 h 128"/>
                  <a:gd name="T58" fmla="*/ 756 w 849"/>
                  <a:gd name="T59" fmla="*/ 55 h 128"/>
                  <a:gd name="T60" fmla="*/ 724 w 849"/>
                  <a:gd name="T61" fmla="*/ 40 h 128"/>
                  <a:gd name="T62" fmla="*/ 724 w 849"/>
                  <a:gd name="T63" fmla="*/ 21 h 128"/>
                  <a:gd name="T64" fmla="*/ 769 w 849"/>
                  <a:gd name="T65" fmla="*/ 9 h 128"/>
                  <a:gd name="T66" fmla="*/ 801 w 849"/>
                  <a:gd name="T67" fmla="*/ 12 h 128"/>
                  <a:gd name="T68" fmla="*/ 836 w 849"/>
                  <a:gd name="T69" fmla="*/ 34 h 128"/>
                  <a:gd name="T70" fmla="*/ 849 w 849"/>
                  <a:gd name="T71" fmla="*/ 56 h 128"/>
                  <a:gd name="T72" fmla="*/ 839 w 849"/>
                  <a:gd name="T73" fmla="*/ 73 h 128"/>
                  <a:gd name="T74" fmla="*/ 807 w 849"/>
                  <a:gd name="T75" fmla="*/ 90 h 128"/>
                  <a:gd name="T76" fmla="*/ 749 w 849"/>
                  <a:gd name="T77" fmla="*/ 110 h 128"/>
                  <a:gd name="T78" fmla="*/ 672 w 849"/>
                  <a:gd name="T79" fmla="*/ 122 h 128"/>
                  <a:gd name="T80" fmla="*/ 580 w 849"/>
                  <a:gd name="T81" fmla="*/ 128 h 128"/>
                  <a:gd name="T82" fmla="*/ 535 w 849"/>
                  <a:gd name="T83" fmla="*/ 126 h 128"/>
                  <a:gd name="T84" fmla="*/ 400 w 849"/>
                  <a:gd name="T85" fmla="*/ 110 h 128"/>
                  <a:gd name="T86" fmla="*/ 307 w 849"/>
                  <a:gd name="T87" fmla="*/ 90 h 128"/>
                  <a:gd name="T88" fmla="*/ 218 w 849"/>
                  <a:gd name="T89" fmla="*/ 62 h 128"/>
                  <a:gd name="T90" fmla="*/ 211 w 849"/>
                  <a:gd name="T91" fmla="*/ 61 h 128"/>
                  <a:gd name="T92" fmla="*/ 186 w 849"/>
                  <a:gd name="T93" fmla="*/ 55 h 128"/>
                  <a:gd name="T94" fmla="*/ 109 w 849"/>
                  <a:gd name="T95" fmla="*/ 31 h 128"/>
                  <a:gd name="T96" fmla="*/ 54 w 849"/>
                  <a:gd name="T97" fmla="*/ 15 h 128"/>
                  <a:gd name="T98" fmla="*/ 22 w 849"/>
                  <a:gd name="T99" fmla="*/ 8 h 128"/>
                  <a:gd name="T100" fmla="*/ 6 w 849"/>
                  <a:gd name="T101" fmla="*/ 3 h 128"/>
                  <a:gd name="T102" fmla="*/ 26 w 849"/>
                  <a:gd name="T103" fmla="*/ 0 h 128"/>
                  <a:gd name="T104" fmla="*/ 122 w 849"/>
                  <a:gd name="T105" fmla="*/ 2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27" name="Freeform 223"/>
              <p:cNvSpPr/>
              <p:nvPr/>
            </p:nvSpPr>
            <p:spPr bwMode="auto">
              <a:xfrm>
                <a:off x="3520" y="947"/>
                <a:ext cx="849" cy="129"/>
              </a:xfrm>
              <a:custGeom>
                <a:avLst/>
                <a:gdLst>
                  <a:gd name="T0" fmla="*/ 685 w 849"/>
                  <a:gd name="T1" fmla="*/ 32 h 129"/>
                  <a:gd name="T2" fmla="*/ 573 w 849"/>
                  <a:gd name="T3" fmla="*/ 66 h 129"/>
                  <a:gd name="T4" fmla="*/ 525 w 849"/>
                  <a:gd name="T5" fmla="*/ 80 h 129"/>
                  <a:gd name="T6" fmla="*/ 455 w 849"/>
                  <a:gd name="T7" fmla="*/ 91 h 129"/>
                  <a:gd name="T8" fmla="*/ 410 w 849"/>
                  <a:gd name="T9" fmla="*/ 85 h 129"/>
                  <a:gd name="T10" fmla="*/ 384 w 849"/>
                  <a:gd name="T11" fmla="*/ 83 h 129"/>
                  <a:gd name="T12" fmla="*/ 387 w 849"/>
                  <a:gd name="T13" fmla="*/ 97 h 129"/>
                  <a:gd name="T14" fmla="*/ 326 w 849"/>
                  <a:gd name="T15" fmla="*/ 95 h 129"/>
                  <a:gd name="T16" fmla="*/ 291 w 849"/>
                  <a:gd name="T17" fmla="*/ 88 h 129"/>
                  <a:gd name="T18" fmla="*/ 294 w 849"/>
                  <a:gd name="T19" fmla="*/ 86 h 129"/>
                  <a:gd name="T20" fmla="*/ 291 w 849"/>
                  <a:gd name="T21" fmla="*/ 97 h 129"/>
                  <a:gd name="T22" fmla="*/ 291 w 849"/>
                  <a:gd name="T23" fmla="*/ 110 h 129"/>
                  <a:gd name="T24" fmla="*/ 230 w 849"/>
                  <a:gd name="T25" fmla="*/ 107 h 129"/>
                  <a:gd name="T26" fmla="*/ 182 w 849"/>
                  <a:gd name="T27" fmla="*/ 94 h 129"/>
                  <a:gd name="T28" fmla="*/ 176 w 849"/>
                  <a:gd name="T29" fmla="*/ 85 h 129"/>
                  <a:gd name="T30" fmla="*/ 170 w 849"/>
                  <a:gd name="T31" fmla="*/ 80 h 129"/>
                  <a:gd name="T32" fmla="*/ 186 w 849"/>
                  <a:gd name="T33" fmla="*/ 71 h 129"/>
                  <a:gd name="T34" fmla="*/ 195 w 849"/>
                  <a:gd name="T35" fmla="*/ 66 h 129"/>
                  <a:gd name="T36" fmla="*/ 170 w 849"/>
                  <a:gd name="T37" fmla="*/ 62 h 129"/>
                  <a:gd name="T38" fmla="*/ 147 w 849"/>
                  <a:gd name="T39" fmla="*/ 76 h 129"/>
                  <a:gd name="T40" fmla="*/ 144 w 849"/>
                  <a:gd name="T41" fmla="*/ 97 h 129"/>
                  <a:gd name="T42" fmla="*/ 157 w 849"/>
                  <a:gd name="T43" fmla="*/ 104 h 129"/>
                  <a:gd name="T44" fmla="*/ 150 w 849"/>
                  <a:gd name="T45" fmla="*/ 106 h 129"/>
                  <a:gd name="T46" fmla="*/ 61 w 849"/>
                  <a:gd name="T47" fmla="*/ 77 h 129"/>
                  <a:gd name="T48" fmla="*/ 38 w 849"/>
                  <a:gd name="T49" fmla="*/ 54 h 129"/>
                  <a:gd name="T50" fmla="*/ 51 w 849"/>
                  <a:gd name="T51" fmla="*/ 39 h 129"/>
                  <a:gd name="T52" fmla="*/ 73 w 849"/>
                  <a:gd name="T53" fmla="*/ 36 h 129"/>
                  <a:gd name="T54" fmla="*/ 93 w 849"/>
                  <a:gd name="T55" fmla="*/ 45 h 129"/>
                  <a:gd name="T56" fmla="*/ 90 w 849"/>
                  <a:gd name="T57" fmla="*/ 56 h 129"/>
                  <a:gd name="T58" fmla="*/ 93 w 849"/>
                  <a:gd name="T59" fmla="*/ 56 h 129"/>
                  <a:gd name="T60" fmla="*/ 125 w 849"/>
                  <a:gd name="T61" fmla="*/ 41 h 129"/>
                  <a:gd name="T62" fmla="*/ 122 w 849"/>
                  <a:gd name="T63" fmla="*/ 22 h 129"/>
                  <a:gd name="T64" fmla="*/ 80 w 849"/>
                  <a:gd name="T65" fmla="*/ 12 h 129"/>
                  <a:gd name="T66" fmla="*/ 45 w 849"/>
                  <a:gd name="T67" fmla="*/ 15 h 129"/>
                  <a:gd name="T68" fmla="*/ 13 w 849"/>
                  <a:gd name="T69" fmla="*/ 35 h 129"/>
                  <a:gd name="T70" fmla="*/ 0 w 849"/>
                  <a:gd name="T71" fmla="*/ 59 h 129"/>
                  <a:gd name="T72" fmla="*/ 9 w 849"/>
                  <a:gd name="T73" fmla="*/ 76 h 129"/>
                  <a:gd name="T74" fmla="*/ 41 w 849"/>
                  <a:gd name="T75" fmla="*/ 92 h 129"/>
                  <a:gd name="T76" fmla="*/ 99 w 849"/>
                  <a:gd name="T77" fmla="*/ 112 h 129"/>
                  <a:gd name="T78" fmla="*/ 176 w 849"/>
                  <a:gd name="T79" fmla="*/ 123 h 129"/>
                  <a:gd name="T80" fmla="*/ 269 w 849"/>
                  <a:gd name="T81" fmla="*/ 129 h 129"/>
                  <a:gd name="T82" fmla="*/ 314 w 849"/>
                  <a:gd name="T83" fmla="*/ 127 h 129"/>
                  <a:gd name="T84" fmla="*/ 451 w 849"/>
                  <a:gd name="T85" fmla="*/ 110 h 129"/>
                  <a:gd name="T86" fmla="*/ 541 w 849"/>
                  <a:gd name="T87" fmla="*/ 89 h 129"/>
                  <a:gd name="T88" fmla="*/ 631 w 849"/>
                  <a:gd name="T89" fmla="*/ 63 h 129"/>
                  <a:gd name="T90" fmla="*/ 634 w 849"/>
                  <a:gd name="T91" fmla="*/ 60 h 129"/>
                  <a:gd name="T92" fmla="*/ 663 w 849"/>
                  <a:gd name="T93" fmla="*/ 54 h 129"/>
                  <a:gd name="T94" fmla="*/ 740 w 849"/>
                  <a:gd name="T95" fmla="*/ 30 h 129"/>
                  <a:gd name="T96" fmla="*/ 794 w 849"/>
                  <a:gd name="T97" fmla="*/ 15 h 129"/>
                  <a:gd name="T98" fmla="*/ 823 w 849"/>
                  <a:gd name="T99" fmla="*/ 7 h 129"/>
                  <a:gd name="T100" fmla="*/ 842 w 849"/>
                  <a:gd name="T101" fmla="*/ 3 h 129"/>
                  <a:gd name="T102" fmla="*/ 823 w 849"/>
                  <a:gd name="T103" fmla="*/ 0 h 129"/>
                  <a:gd name="T104" fmla="*/ 727 w 849"/>
                  <a:gd name="T105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28" name="Freeform 224"/>
              <p:cNvSpPr/>
              <p:nvPr/>
            </p:nvSpPr>
            <p:spPr bwMode="auto">
              <a:xfrm>
                <a:off x="2367" y="953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13 w 13"/>
                  <a:gd name="T3" fmla="*/ 3 h 3"/>
                  <a:gd name="T4" fmla="*/ 3 w 13"/>
                  <a:gd name="T5" fmla="*/ 3 h 3"/>
                  <a:gd name="T6" fmla="*/ 0 w 13"/>
                  <a:gd name="T7" fmla="*/ 0 h 3"/>
                  <a:gd name="T8" fmla="*/ 10 w 13"/>
                  <a:gd name="T9" fmla="*/ 1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29" name="Freeform 225"/>
              <p:cNvSpPr/>
              <p:nvPr/>
            </p:nvSpPr>
            <p:spPr bwMode="auto">
              <a:xfrm>
                <a:off x="4340" y="948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30" name="Freeform 226"/>
              <p:cNvSpPr/>
              <p:nvPr/>
            </p:nvSpPr>
            <p:spPr bwMode="auto">
              <a:xfrm>
                <a:off x="2662" y="95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0 w 12"/>
                  <a:gd name="T5" fmla="*/ 1 h 7"/>
                  <a:gd name="T6" fmla="*/ 0 w 12"/>
                  <a:gd name="T7" fmla="*/ 0 h 7"/>
                  <a:gd name="T8" fmla="*/ 12 w 12"/>
                  <a:gd name="T9" fmla="*/ 6 h 7"/>
                  <a:gd name="T10" fmla="*/ 12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31" name="Freeform 227"/>
              <p:cNvSpPr/>
              <p:nvPr/>
            </p:nvSpPr>
            <p:spPr bwMode="auto">
              <a:xfrm>
                <a:off x="4045" y="951"/>
                <a:ext cx="13" cy="9"/>
              </a:xfrm>
              <a:custGeom>
                <a:avLst/>
                <a:gdLst>
                  <a:gd name="T0" fmla="*/ 0 w 13"/>
                  <a:gd name="T1" fmla="*/ 8 h 9"/>
                  <a:gd name="T2" fmla="*/ 0 w 13"/>
                  <a:gd name="T3" fmla="*/ 9 h 9"/>
                  <a:gd name="T4" fmla="*/ 13 w 13"/>
                  <a:gd name="T5" fmla="*/ 3 h 9"/>
                  <a:gd name="T6" fmla="*/ 13 w 13"/>
                  <a:gd name="T7" fmla="*/ 0 h 9"/>
                  <a:gd name="T8" fmla="*/ 0 w 13"/>
                  <a:gd name="T9" fmla="*/ 8 h 9"/>
                  <a:gd name="T10" fmla="*/ 0 w 13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32" name="Freeform 228"/>
              <p:cNvSpPr/>
              <p:nvPr/>
            </p:nvSpPr>
            <p:spPr bwMode="auto">
              <a:xfrm>
                <a:off x="2306" y="956"/>
                <a:ext cx="298" cy="76"/>
              </a:xfrm>
              <a:custGeom>
                <a:avLst/>
                <a:gdLst>
                  <a:gd name="T0" fmla="*/ 55 w 298"/>
                  <a:gd name="T1" fmla="*/ 26 h 76"/>
                  <a:gd name="T2" fmla="*/ 83 w 298"/>
                  <a:gd name="T3" fmla="*/ 39 h 76"/>
                  <a:gd name="T4" fmla="*/ 119 w 298"/>
                  <a:gd name="T5" fmla="*/ 50 h 76"/>
                  <a:gd name="T6" fmla="*/ 144 w 298"/>
                  <a:gd name="T7" fmla="*/ 56 h 76"/>
                  <a:gd name="T8" fmla="*/ 160 w 298"/>
                  <a:gd name="T9" fmla="*/ 59 h 76"/>
                  <a:gd name="T10" fmla="*/ 189 w 298"/>
                  <a:gd name="T11" fmla="*/ 62 h 76"/>
                  <a:gd name="T12" fmla="*/ 218 w 298"/>
                  <a:gd name="T13" fmla="*/ 64 h 76"/>
                  <a:gd name="T14" fmla="*/ 247 w 298"/>
                  <a:gd name="T15" fmla="*/ 62 h 76"/>
                  <a:gd name="T16" fmla="*/ 253 w 298"/>
                  <a:gd name="T17" fmla="*/ 60 h 76"/>
                  <a:gd name="T18" fmla="*/ 282 w 298"/>
                  <a:gd name="T19" fmla="*/ 68 h 76"/>
                  <a:gd name="T20" fmla="*/ 298 w 298"/>
                  <a:gd name="T21" fmla="*/ 73 h 76"/>
                  <a:gd name="T22" fmla="*/ 256 w 298"/>
                  <a:gd name="T23" fmla="*/ 76 h 76"/>
                  <a:gd name="T24" fmla="*/ 202 w 298"/>
                  <a:gd name="T25" fmla="*/ 76 h 76"/>
                  <a:gd name="T26" fmla="*/ 151 w 298"/>
                  <a:gd name="T27" fmla="*/ 70 h 76"/>
                  <a:gd name="T28" fmla="*/ 128 w 298"/>
                  <a:gd name="T29" fmla="*/ 65 h 76"/>
                  <a:gd name="T30" fmla="*/ 87 w 298"/>
                  <a:gd name="T31" fmla="*/ 54 h 76"/>
                  <a:gd name="T32" fmla="*/ 51 w 298"/>
                  <a:gd name="T33" fmla="*/ 41 h 76"/>
                  <a:gd name="T34" fmla="*/ 22 w 298"/>
                  <a:gd name="T35" fmla="*/ 23 h 76"/>
                  <a:gd name="T36" fmla="*/ 6 w 298"/>
                  <a:gd name="T37" fmla="*/ 12 h 76"/>
                  <a:gd name="T38" fmla="*/ 0 w 298"/>
                  <a:gd name="T39" fmla="*/ 6 h 76"/>
                  <a:gd name="T40" fmla="*/ 0 w 298"/>
                  <a:gd name="T41" fmla="*/ 3 h 76"/>
                  <a:gd name="T42" fmla="*/ 10 w 298"/>
                  <a:gd name="T43" fmla="*/ 0 h 76"/>
                  <a:gd name="T44" fmla="*/ 19 w 298"/>
                  <a:gd name="T45" fmla="*/ 0 h 76"/>
                  <a:gd name="T46" fmla="*/ 55 w 298"/>
                  <a:gd name="T4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33" name="Freeform 229"/>
              <p:cNvSpPr/>
              <p:nvPr/>
            </p:nvSpPr>
            <p:spPr bwMode="auto">
              <a:xfrm>
                <a:off x="4116" y="951"/>
                <a:ext cx="297" cy="78"/>
              </a:xfrm>
              <a:custGeom>
                <a:avLst/>
                <a:gdLst>
                  <a:gd name="T0" fmla="*/ 240 w 297"/>
                  <a:gd name="T1" fmla="*/ 26 h 78"/>
                  <a:gd name="T2" fmla="*/ 211 w 297"/>
                  <a:gd name="T3" fmla="*/ 40 h 78"/>
                  <a:gd name="T4" fmla="*/ 179 w 297"/>
                  <a:gd name="T5" fmla="*/ 50 h 78"/>
                  <a:gd name="T6" fmla="*/ 153 w 297"/>
                  <a:gd name="T7" fmla="*/ 56 h 78"/>
                  <a:gd name="T8" fmla="*/ 137 w 297"/>
                  <a:gd name="T9" fmla="*/ 59 h 78"/>
                  <a:gd name="T10" fmla="*/ 108 w 297"/>
                  <a:gd name="T11" fmla="*/ 62 h 78"/>
                  <a:gd name="T12" fmla="*/ 80 w 297"/>
                  <a:gd name="T13" fmla="*/ 64 h 78"/>
                  <a:gd name="T14" fmla="*/ 51 w 297"/>
                  <a:gd name="T15" fmla="*/ 62 h 78"/>
                  <a:gd name="T16" fmla="*/ 44 w 297"/>
                  <a:gd name="T17" fmla="*/ 61 h 78"/>
                  <a:gd name="T18" fmla="*/ 16 w 297"/>
                  <a:gd name="T19" fmla="*/ 69 h 78"/>
                  <a:gd name="T20" fmla="*/ 0 w 297"/>
                  <a:gd name="T21" fmla="*/ 73 h 78"/>
                  <a:gd name="T22" fmla="*/ 41 w 297"/>
                  <a:gd name="T23" fmla="*/ 78 h 78"/>
                  <a:gd name="T24" fmla="*/ 96 w 297"/>
                  <a:gd name="T25" fmla="*/ 76 h 78"/>
                  <a:gd name="T26" fmla="*/ 147 w 297"/>
                  <a:gd name="T27" fmla="*/ 70 h 78"/>
                  <a:gd name="T28" fmla="*/ 169 w 297"/>
                  <a:gd name="T29" fmla="*/ 65 h 78"/>
                  <a:gd name="T30" fmla="*/ 211 w 297"/>
                  <a:gd name="T31" fmla="*/ 55 h 78"/>
                  <a:gd name="T32" fmla="*/ 246 w 297"/>
                  <a:gd name="T33" fmla="*/ 41 h 78"/>
                  <a:gd name="T34" fmla="*/ 275 w 297"/>
                  <a:gd name="T35" fmla="*/ 23 h 78"/>
                  <a:gd name="T36" fmla="*/ 288 w 297"/>
                  <a:gd name="T37" fmla="*/ 12 h 78"/>
                  <a:gd name="T38" fmla="*/ 297 w 297"/>
                  <a:gd name="T39" fmla="*/ 5 h 78"/>
                  <a:gd name="T40" fmla="*/ 297 w 297"/>
                  <a:gd name="T41" fmla="*/ 3 h 78"/>
                  <a:gd name="T42" fmla="*/ 285 w 297"/>
                  <a:gd name="T43" fmla="*/ 0 h 78"/>
                  <a:gd name="T44" fmla="*/ 275 w 297"/>
                  <a:gd name="T45" fmla="*/ 0 h 78"/>
                  <a:gd name="T46" fmla="*/ 240 w 297"/>
                  <a:gd name="T47" fmla="*/ 2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34" name="Freeform 230"/>
              <p:cNvSpPr/>
              <p:nvPr/>
            </p:nvSpPr>
            <p:spPr bwMode="auto">
              <a:xfrm>
                <a:off x="2402" y="959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4 h 4"/>
                  <a:gd name="T4" fmla="*/ 0 w 10"/>
                  <a:gd name="T5" fmla="*/ 3 h 4"/>
                  <a:gd name="T6" fmla="*/ 0 w 10"/>
                  <a:gd name="T7" fmla="*/ 0 h 4"/>
                  <a:gd name="T8" fmla="*/ 3 w 10"/>
                  <a:gd name="T9" fmla="*/ 0 h 4"/>
                  <a:gd name="T10" fmla="*/ 10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35" name="Freeform 231"/>
              <p:cNvSpPr/>
              <p:nvPr/>
            </p:nvSpPr>
            <p:spPr bwMode="auto">
              <a:xfrm>
                <a:off x="4308" y="954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3 w 9"/>
                  <a:gd name="T3" fmla="*/ 3 h 5"/>
                  <a:gd name="T4" fmla="*/ 9 w 9"/>
                  <a:gd name="T5" fmla="*/ 3 h 5"/>
                  <a:gd name="T6" fmla="*/ 9 w 9"/>
                  <a:gd name="T7" fmla="*/ 0 h 5"/>
                  <a:gd name="T8" fmla="*/ 6 w 9"/>
                  <a:gd name="T9" fmla="*/ 0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36" name="Freeform 232"/>
              <p:cNvSpPr/>
              <p:nvPr/>
            </p:nvSpPr>
            <p:spPr bwMode="auto">
              <a:xfrm>
                <a:off x="2322" y="965"/>
                <a:ext cx="13" cy="9"/>
              </a:xfrm>
              <a:custGeom>
                <a:avLst/>
                <a:gdLst>
                  <a:gd name="T0" fmla="*/ 13 w 13"/>
                  <a:gd name="T1" fmla="*/ 7 h 9"/>
                  <a:gd name="T2" fmla="*/ 10 w 13"/>
                  <a:gd name="T3" fmla="*/ 9 h 9"/>
                  <a:gd name="T4" fmla="*/ 3 w 13"/>
                  <a:gd name="T5" fmla="*/ 4 h 9"/>
                  <a:gd name="T6" fmla="*/ 0 w 13"/>
                  <a:gd name="T7" fmla="*/ 1 h 9"/>
                  <a:gd name="T8" fmla="*/ 0 w 13"/>
                  <a:gd name="T9" fmla="*/ 0 h 9"/>
                  <a:gd name="T10" fmla="*/ 3 w 13"/>
                  <a:gd name="T11" fmla="*/ 0 h 9"/>
                  <a:gd name="T12" fmla="*/ 13 w 13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37" name="Freeform 233"/>
              <p:cNvSpPr/>
              <p:nvPr/>
            </p:nvSpPr>
            <p:spPr bwMode="auto">
              <a:xfrm>
                <a:off x="4385" y="959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6 w 12"/>
                  <a:gd name="T5" fmla="*/ 6 h 9"/>
                  <a:gd name="T6" fmla="*/ 12 w 12"/>
                  <a:gd name="T7" fmla="*/ 3 h 9"/>
                  <a:gd name="T8" fmla="*/ 9 w 12"/>
                  <a:gd name="T9" fmla="*/ 0 h 9"/>
                  <a:gd name="T10" fmla="*/ 9 w 12"/>
                  <a:gd name="T11" fmla="*/ 0 h 9"/>
                  <a:gd name="T12" fmla="*/ 0 w 1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38" name="Freeform 234"/>
              <p:cNvSpPr/>
              <p:nvPr/>
            </p:nvSpPr>
            <p:spPr bwMode="auto">
              <a:xfrm>
                <a:off x="3116" y="966"/>
                <a:ext cx="13" cy="5"/>
              </a:xfrm>
              <a:custGeom>
                <a:avLst/>
                <a:gdLst>
                  <a:gd name="T0" fmla="*/ 13 w 13"/>
                  <a:gd name="T1" fmla="*/ 2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2 h 5"/>
                  <a:gd name="T8" fmla="*/ 7 w 13"/>
                  <a:gd name="T9" fmla="*/ 0 h 5"/>
                  <a:gd name="T10" fmla="*/ 10 w 13"/>
                  <a:gd name="T11" fmla="*/ 0 h 5"/>
                  <a:gd name="T12" fmla="*/ 13 w 13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39" name="Freeform 235"/>
              <p:cNvSpPr/>
              <p:nvPr/>
            </p:nvSpPr>
            <p:spPr bwMode="auto">
              <a:xfrm>
                <a:off x="3590" y="965"/>
                <a:ext cx="13" cy="3"/>
              </a:xfrm>
              <a:custGeom>
                <a:avLst/>
                <a:gdLst>
                  <a:gd name="T0" fmla="*/ 0 w 13"/>
                  <a:gd name="T1" fmla="*/ 1 h 3"/>
                  <a:gd name="T2" fmla="*/ 10 w 13"/>
                  <a:gd name="T3" fmla="*/ 3 h 3"/>
                  <a:gd name="T4" fmla="*/ 13 w 13"/>
                  <a:gd name="T5" fmla="*/ 3 h 3"/>
                  <a:gd name="T6" fmla="*/ 13 w 13"/>
                  <a:gd name="T7" fmla="*/ 1 h 3"/>
                  <a:gd name="T8" fmla="*/ 7 w 13"/>
                  <a:gd name="T9" fmla="*/ 0 h 3"/>
                  <a:gd name="T10" fmla="*/ 0 w 13"/>
                  <a:gd name="T11" fmla="*/ 0 h 3"/>
                  <a:gd name="T12" fmla="*/ 0 w 1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40" name="Freeform 236"/>
              <p:cNvSpPr/>
              <p:nvPr/>
            </p:nvSpPr>
            <p:spPr bwMode="auto">
              <a:xfrm>
                <a:off x="2428" y="96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6 w 13"/>
                  <a:gd name="T3" fmla="*/ 3 h 3"/>
                  <a:gd name="T4" fmla="*/ 0 w 13"/>
                  <a:gd name="T5" fmla="*/ 0 h 3"/>
                  <a:gd name="T6" fmla="*/ 3 w 13"/>
                  <a:gd name="T7" fmla="*/ 0 h 3"/>
                  <a:gd name="T8" fmla="*/ 13 w 13"/>
                  <a:gd name="T9" fmla="*/ 3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41" name="Freeform 237"/>
              <p:cNvSpPr/>
              <p:nvPr/>
            </p:nvSpPr>
            <p:spPr bwMode="auto">
              <a:xfrm>
                <a:off x="4279" y="96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42" name="Freeform 238"/>
              <p:cNvSpPr/>
              <p:nvPr/>
            </p:nvSpPr>
            <p:spPr bwMode="auto">
              <a:xfrm>
                <a:off x="2678" y="969"/>
                <a:ext cx="3" cy="16"/>
              </a:xfrm>
              <a:custGeom>
                <a:avLst/>
                <a:gdLst>
                  <a:gd name="T0" fmla="*/ 3 w 3"/>
                  <a:gd name="T1" fmla="*/ 14 h 16"/>
                  <a:gd name="T2" fmla="*/ 3 w 3"/>
                  <a:gd name="T3" fmla="*/ 16 h 16"/>
                  <a:gd name="T4" fmla="*/ 0 w 3"/>
                  <a:gd name="T5" fmla="*/ 16 h 16"/>
                  <a:gd name="T6" fmla="*/ 3 w 3"/>
                  <a:gd name="T7" fmla="*/ 0 h 16"/>
                  <a:gd name="T8" fmla="*/ 3 w 3"/>
                  <a:gd name="T9" fmla="*/ 0 h 16"/>
                  <a:gd name="T10" fmla="*/ 3 w 3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43" name="Freeform 239"/>
              <p:cNvSpPr/>
              <p:nvPr/>
            </p:nvSpPr>
            <p:spPr bwMode="auto">
              <a:xfrm>
                <a:off x="4035" y="966"/>
                <a:ext cx="7" cy="16"/>
              </a:xfrm>
              <a:custGeom>
                <a:avLst/>
                <a:gdLst>
                  <a:gd name="T0" fmla="*/ 0 w 7"/>
                  <a:gd name="T1" fmla="*/ 13 h 16"/>
                  <a:gd name="T2" fmla="*/ 4 w 7"/>
                  <a:gd name="T3" fmla="*/ 16 h 16"/>
                  <a:gd name="T4" fmla="*/ 7 w 7"/>
                  <a:gd name="T5" fmla="*/ 16 h 16"/>
                  <a:gd name="T6" fmla="*/ 4 w 7"/>
                  <a:gd name="T7" fmla="*/ 0 h 16"/>
                  <a:gd name="T8" fmla="*/ 4 w 7"/>
                  <a:gd name="T9" fmla="*/ 0 h 16"/>
                  <a:gd name="T10" fmla="*/ 0 w 7"/>
                  <a:gd name="T1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44" name="Freeform 240"/>
              <p:cNvSpPr/>
              <p:nvPr/>
            </p:nvSpPr>
            <p:spPr bwMode="auto">
              <a:xfrm>
                <a:off x="3094" y="97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0 w 9"/>
                  <a:gd name="T3" fmla="*/ 6 h 6"/>
                  <a:gd name="T4" fmla="*/ 0 w 9"/>
                  <a:gd name="T5" fmla="*/ 6 h 6"/>
                  <a:gd name="T6" fmla="*/ 0 w 9"/>
                  <a:gd name="T7" fmla="*/ 6 h 6"/>
                  <a:gd name="T8" fmla="*/ 3 w 9"/>
                  <a:gd name="T9" fmla="*/ 1 h 6"/>
                  <a:gd name="T10" fmla="*/ 6 w 9"/>
                  <a:gd name="T11" fmla="*/ 0 h 6"/>
                  <a:gd name="T12" fmla="*/ 9 w 9"/>
                  <a:gd name="T13" fmla="*/ 0 h 6"/>
                  <a:gd name="T14" fmla="*/ 6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45" name="Freeform 241"/>
              <p:cNvSpPr/>
              <p:nvPr/>
            </p:nvSpPr>
            <p:spPr bwMode="auto">
              <a:xfrm>
                <a:off x="3616" y="968"/>
                <a:ext cx="10" cy="8"/>
              </a:xfrm>
              <a:custGeom>
                <a:avLst/>
                <a:gdLst>
                  <a:gd name="T0" fmla="*/ 3 w 10"/>
                  <a:gd name="T1" fmla="*/ 4 h 8"/>
                  <a:gd name="T2" fmla="*/ 10 w 10"/>
                  <a:gd name="T3" fmla="*/ 8 h 8"/>
                  <a:gd name="T4" fmla="*/ 10 w 10"/>
                  <a:gd name="T5" fmla="*/ 8 h 8"/>
                  <a:gd name="T6" fmla="*/ 10 w 10"/>
                  <a:gd name="T7" fmla="*/ 6 h 8"/>
                  <a:gd name="T8" fmla="*/ 6 w 10"/>
                  <a:gd name="T9" fmla="*/ 3 h 8"/>
                  <a:gd name="T10" fmla="*/ 3 w 10"/>
                  <a:gd name="T11" fmla="*/ 0 h 8"/>
                  <a:gd name="T12" fmla="*/ 0 w 10"/>
                  <a:gd name="T13" fmla="*/ 0 h 8"/>
                  <a:gd name="T14" fmla="*/ 3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46" name="Freeform 242"/>
              <p:cNvSpPr/>
              <p:nvPr/>
            </p:nvSpPr>
            <p:spPr bwMode="auto">
              <a:xfrm>
                <a:off x="3139" y="97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1 h 1"/>
                  <a:gd name="T4" fmla="*/ 6 w 13"/>
                  <a:gd name="T5" fmla="*/ 1 h 1"/>
                  <a:gd name="T6" fmla="*/ 0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47" name="Freeform 243"/>
              <p:cNvSpPr/>
              <p:nvPr/>
            </p:nvSpPr>
            <p:spPr bwMode="auto">
              <a:xfrm>
                <a:off x="3565" y="968"/>
                <a:ext cx="12" cy="3"/>
              </a:xfrm>
              <a:custGeom>
                <a:avLst/>
                <a:gdLst>
                  <a:gd name="T0" fmla="*/ 3 w 12"/>
                  <a:gd name="T1" fmla="*/ 1 h 3"/>
                  <a:gd name="T2" fmla="*/ 0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3 w 12"/>
                  <a:gd name="T9" fmla="*/ 1 h 3"/>
                  <a:gd name="T10" fmla="*/ 3 w 1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48" name="Freeform 244"/>
              <p:cNvSpPr/>
              <p:nvPr/>
            </p:nvSpPr>
            <p:spPr bwMode="auto">
              <a:xfrm>
                <a:off x="2460" y="977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0 w 13"/>
                  <a:gd name="T9" fmla="*/ 0 h 5"/>
                  <a:gd name="T10" fmla="*/ 6 w 13"/>
                  <a:gd name="T11" fmla="*/ 2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49" name="Freeform 245"/>
              <p:cNvSpPr/>
              <p:nvPr/>
            </p:nvSpPr>
            <p:spPr bwMode="auto">
              <a:xfrm>
                <a:off x="4247" y="972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6 w 13"/>
                  <a:gd name="T5" fmla="*/ 4 h 5"/>
                  <a:gd name="T6" fmla="*/ 13 w 13"/>
                  <a:gd name="T7" fmla="*/ 2 h 5"/>
                  <a:gd name="T8" fmla="*/ 9 w 13"/>
                  <a:gd name="T9" fmla="*/ 0 h 5"/>
                  <a:gd name="T10" fmla="*/ 3 w 13"/>
                  <a:gd name="T11" fmla="*/ 2 h 5"/>
                  <a:gd name="T12" fmla="*/ 0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50" name="Freeform 246"/>
              <p:cNvSpPr/>
              <p:nvPr/>
            </p:nvSpPr>
            <p:spPr bwMode="auto">
              <a:xfrm>
                <a:off x="3164" y="979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6 h 6"/>
                  <a:gd name="T4" fmla="*/ 0 w 10"/>
                  <a:gd name="T5" fmla="*/ 1 h 6"/>
                  <a:gd name="T6" fmla="*/ 0 w 10"/>
                  <a:gd name="T7" fmla="*/ 0 h 6"/>
                  <a:gd name="T8" fmla="*/ 10 w 10"/>
                  <a:gd name="T9" fmla="*/ 4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51" name="Freeform 247"/>
              <p:cNvSpPr/>
              <p:nvPr/>
            </p:nvSpPr>
            <p:spPr bwMode="auto">
              <a:xfrm>
                <a:off x="3545" y="97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5 h 5"/>
                  <a:gd name="T4" fmla="*/ 10 w 10"/>
                  <a:gd name="T5" fmla="*/ 2 h 5"/>
                  <a:gd name="T6" fmla="*/ 10 w 10"/>
                  <a:gd name="T7" fmla="*/ 0 h 5"/>
                  <a:gd name="T8" fmla="*/ 0 w 10"/>
                  <a:gd name="T9" fmla="*/ 5 h 5"/>
                  <a:gd name="T10" fmla="*/ 0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52" name="Freeform 248"/>
              <p:cNvSpPr/>
              <p:nvPr/>
            </p:nvSpPr>
            <p:spPr bwMode="auto">
              <a:xfrm>
                <a:off x="2341" y="979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13 w 13"/>
                  <a:gd name="T3" fmla="*/ 9 h 9"/>
                  <a:gd name="T4" fmla="*/ 3 w 13"/>
                  <a:gd name="T5" fmla="*/ 4 h 9"/>
                  <a:gd name="T6" fmla="*/ 0 w 13"/>
                  <a:gd name="T7" fmla="*/ 0 h 9"/>
                  <a:gd name="T8" fmla="*/ 0 w 13"/>
                  <a:gd name="T9" fmla="*/ 0 h 9"/>
                  <a:gd name="T10" fmla="*/ 13 w 13"/>
                  <a:gd name="T11" fmla="*/ 9 h 9"/>
                  <a:gd name="T12" fmla="*/ 13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53" name="Freeform 249"/>
              <p:cNvSpPr/>
              <p:nvPr/>
            </p:nvSpPr>
            <p:spPr bwMode="auto">
              <a:xfrm>
                <a:off x="4365" y="97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0 w 13"/>
                  <a:gd name="T3" fmla="*/ 9 h 9"/>
                  <a:gd name="T4" fmla="*/ 10 w 13"/>
                  <a:gd name="T5" fmla="*/ 5 h 9"/>
                  <a:gd name="T6" fmla="*/ 13 w 13"/>
                  <a:gd name="T7" fmla="*/ 0 h 9"/>
                  <a:gd name="T8" fmla="*/ 13 w 13"/>
                  <a:gd name="T9" fmla="*/ 0 h 9"/>
                  <a:gd name="T10" fmla="*/ 0 w 13"/>
                  <a:gd name="T11" fmla="*/ 8 h 9"/>
                  <a:gd name="T12" fmla="*/ 0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54" name="Freeform 250"/>
              <p:cNvSpPr/>
              <p:nvPr/>
            </p:nvSpPr>
            <p:spPr bwMode="auto">
              <a:xfrm>
                <a:off x="3084" y="982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0 w 3"/>
                  <a:gd name="T3" fmla="*/ 0 h 7"/>
                  <a:gd name="T4" fmla="*/ 3 w 3"/>
                  <a:gd name="T5" fmla="*/ 0 h 7"/>
                  <a:gd name="T6" fmla="*/ 3 w 3"/>
                  <a:gd name="T7" fmla="*/ 7 h 7"/>
                  <a:gd name="T8" fmla="*/ 0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55" name="Freeform 251"/>
              <p:cNvSpPr/>
              <p:nvPr/>
            </p:nvSpPr>
            <p:spPr bwMode="auto">
              <a:xfrm>
                <a:off x="3632" y="979"/>
                <a:ext cx="3" cy="7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1 h 7"/>
                  <a:gd name="T4" fmla="*/ 0 w 3"/>
                  <a:gd name="T5" fmla="*/ 0 h 7"/>
                  <a:gd name="T6" fmla="*/ 0 w 3"/>
                  <a:gd name="T7" fmla="*/ 7 h 7"/>
                  <a:gd name="T8" fmla="*/ 3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56" name="Freeform 252"/>
              <p:cNvSpPr/>
              <p:nvPr/>
            </p:nvSpPr>
            <p:spPr bwMode="auto">
              <a:xfrm>
                <a:off x="2489" y="986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16 w 19"/>
                  <a:gd name="T3" fmla="*/ 6 h 6"/>
                  <a:gd name="T4" fmla="*/ 3 w 19"/>
                  <a:gd name="T5" fmla="*/ 3 h 6"/>
                  <a:gd name="T6" fmla="*/ 0 w 19"/>
                  <a:gd name="T7" fmla="*/ 2 h 6"/>
                  <a:gd name="T8" fmla="*/ 3 w 19"/>
                  <a:gd name="T9" fmla="*/ 0 h 6"/>
                  <a:gd name="T10" fmla="*/ 19 w 19"/>
                  <a:gd name="T11" fmla="*/ 5 h 6"/>
                  <a:gd name="T12" fmla="*/ 19 w 1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57" name="Freeform 253"/>
              <p:cNvSpPr/>
              <p:nvPr/>
            </p:nvSpPr>
            <p:spPr bwMode="auto">
              <a:xfrm>
                <a:off x="4212" y="982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3 w 16"/>
                  <a:gd name="T3" fmla="*/ 6 h 6"/>
                  <a:gd name="T4" fmla="*/ 16 w 16"/>
                  <a:gd name="T5" fmla="*/ 3 h 6"/>
                  <a:gd name="T6" fmla="*/ 16 w 16"/>
                  <a:gd name="T7" fmla="*/ 1 h 6"/>
                  <a:gd name="T8" fmla="*/ 16 w 16"/>
                  <a:gd name="T9" fmla="*/ 0 h 6"/>
                  <a:gd name="T10" fmla="*/ 0 w 16"/>
                  <a:gd name="T11" fmla="*/ 4 h 6"/>
                  <a:gd name="T12" fmla="*/ 0 w 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58" name="Freeform 254"/>
              <p:cNvSpPr/>
              <p:nvPr/>
            </p:nvSpPr>
            <p:spPr bwMode="auto">
              <a:xfrm>
                <a:off x="2662" y="991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3 w 12"/>
                  <a:gd name="T3" fmla="*/ 9 h 9"/>
                  <a:gd name="T4" fmla="*/ 0 w 12"/>
                  <a:gd name="T5" fmla="*/ 9 h 9"/>
                  <a:gd name="T6" fmla="*/ 0 w 12"/>
                  <a:gd name="T7" fmla="*/ 9 h 9"/>
                  <a:gd name="T8" fmla="*/ 0 w 12"/>
                  <a:gd name="T9" fmla="*/ 9 h 9"/>
                  <a:gd name="T10" fmla="*/ 9 w 12"/>
                  <a:gd name="T11" fmla="*/ 0 h 9"/>
                  <a:gd name="T12" fmla="*/ 12 w 12"/>
                  <a:gd name="T13" fmla="*/ 0 h 9"/>
                  <a:gd name="T14" fmla="*/ 12 w 12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59" name="Freeform 255"/>
              <p:cNvSpPr/>
              <p:nvPr/>
            </p:nvSpPr>
            <p:spPr bwMode="auto">
              <a:xfrm>
                <a:off x="4045" y="988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0 w 13"/>
                  <a:gd name="T3" fmla="*/ 9 h 9"/>
                  <a:gd name="T4" fmla="*/ 10 w 13"/>
                  <a:gd name="T5" fmla="*/ 9 h 9"/>
                  <a:gd name="T6" fmla="*/ 13 w 13"/>
                  <a:gd name="T7" fmla="*/ 9 h 9"/>
                  <a:gd name="T8" fmla="*/ 13 w 13"/>
                  <a:gd name="T9" fmla="*/ 9 h 9"/>
                  <a:gd name="T10" fmla="*/ 3 w 13"/>
                  <a:gd name="T11" fmla="*/ 0 h 9"/>
                  <a:gd name="T12" fmla="*/ 0 w 13"/>
                  <a:gd name="T13" fmla="*/ 0 h 9"/>
                  <a:gd name="T14" fmla="*/ 0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60" name="Freeform 256"/>
              <p:cNvSpPr/>
              <p:nvPr/>
            </p:nvSpPr>
            <p:spPr bwMode="auto">
              <a:xfrm>
                <a:off x="3084" y="992"/>
                <a:ext cx="13" cy="8"/>
              </a:xfrm>
              <a:custGeom>
                <a:avLst/>
                <a:gdLst>
                  <a:gd name="T0" fmla="*/ 7 w 13"/>
                  <a:gd name="T1" fmla="*/ 5 h 8"/>
                  <a:gd name="T2" fmla="*/ 13 w 13"/>
                  <a:gd name="T3" fmla="*/ 8 h 8"/>
                  <a:gd name="T4" fmla="*/ 13 w 13"/>
                  <a:gd name="T5" fmla="*/ 8 h 8"/>
                  <a:gd name="T6" fmla="*/ 7 w 13"/>
                  <a:gd name="T7" fmla="*/ 6 h 8"/>
                  <a:gd name="T8" fmla="*/ 0 w 13"/>
                  <a:gd name="T9" fmla="*/ 3 h 8"/>
                  <a:gd name="T10" fmla="*/ 0 w 13"/>
                  <a:gd name="T11" fmla="*/ 0 h 8"/>
                  <a:gd name="T12" fmla="*/ 3 w 13"/>
                  <a:gd name="T13" fmla="*/ 0 h 8"/>
                  <a:gd name="T14" fmla="*/ 7 w 13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61" name="Freeform 257"/>
              <p:cNvSpPr/>
              <p:nvPr/>
            </p:nvSpPr>
            <p:spPr bwMode="auto">
              <a:xfrm>
                <a:off x="3622" y="991"/>
                <a:ext cx="10" cy="7"/>
              </a:xfrm>
              <a:custGeom>
                <a:avLst/>
                <a:gdLst>
                  <a:gd name="T0" fmla="*/ 4 w 10"/>
                  <a:gd name="T1" fmla="*/ 3 h 7"/>
                  <a:gd name="T2" fmla="*/ 0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3 h 7"/>
                  <a:gd name="T10" fmla="*/ 10 w 10"/>
                  <a:gd name="T11" fmla="*/ 0 h 7"/>
                  <a:gd name="T12" fmla="*/ 10 w 10"/>
                  <a:gd name="T13" fmla="*/ 0 h 7"/>
                  <a:gd name="T14" fmla="*/ 4 w 10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62" name="Freeform 258"/>
              <p:cNvSpPr/>
              <p:nvPr/>
            </p:nvSpPr>
            <p:spPr bwMode="auto">
              <a:xfrm>
                <a:off x="2367" y="992"/>
                <a:ext cx="22" cy="11"/>
              </a:xfrm>
              <a:custGeom>
                <a:avLst/>
                <a:gdLst>
                  <a:gd name="T0" fmla="*/ 22 w 22"/>
                  <a:gd name="T1" fmla="*/ 9 h 11"/>
                  <a:gd name="T2" fmla="*/ 22 w 22"/>
                  <a:gd name="T3" fmla="*/ 9 h 11"/>
                  <a:gd name="T4" fmla="*/ 19 w 22"/>
                  <a:gd name="T5" fmla="*/ 11 h 11"/>
                  <a:gd name="T6" fmla="*/ 0 w 22"/>
                  <a:gd name="T7" fmla="*/ 2 h 11"/>
                  <a:gd name="T8" fmla="*/ 0 w 22"/>
                  <a:gd name="T9" fmla="*/ 0 h 11"/>
                  <a:gd name="T10" fmla="*/ 16 w 22"/>
                  <a:gd name="T11" fmla="*/ 6 h 11"/>
                  <a:gd name="T12" fmla="*/ 22 w 22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63" name="Freeform 259"/>
              <p:cNvSpPr/>
              <p:nvPr/>
            </p:nvSpPr>
            <p:spPr bwMode="auto">
              <a:xfrm>
                <a:off x="4330" y="988"/>
                <a:ext cx="22" cy="9"/>
              </a:xfrm>
              <a:custGeom>
                <a:avLst/>
                <a:gdLst>
                  <a:gd name="T0" fmla="*/ 0 w 22"/>
                  <a:gd name="T1" fmla="*/ 9 h 9"/>
                  <a:gd name="T2" fmla="*/ 0 w 22"/>
                  <a:gd name="T3" fmla="*/ 9 h 9"/>
                  <a:gd name="T4" fmla="*/ 3 w 22"/>
                  <a:gd name="T5" fmla="*/ 9 h 9"/>
                  <a:gd name="T6" fmla="*/ 22 w 22"/>
                  <a:gd name="T7" fmla="*/ 1 h 9"/>
                  <a:gd name="T8" fmla="*/ 22 w 22"/>
                  <a:gd name="T9" fmla="*/ 0 h 9"/>
                  <a:gd name="T10" fmla="*/ 6 w 22"/>
                  <a:gd name="T11" fmla="*/ 6 h 9"/>
                  <a:gd name="T12" fmla="*/ 0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64" name="Freeform 260"/>
              <p:cNvSpPr/>
              <p:nvPr/>
            </p:nvSpPr>
            <p:spPr bwMode="auto">
              <a:xfrm>
                <a:off x="3180" y="992"/>
                <a:ext cx="4" cy="8"/>
              </a:xfrm>
              <a:custGeom>
                <a:avLst/>
                <a:gdLst>
                  <a:gd name="T0" fmla="*/ 4 w 4"/>
                  <a:gd name="T1" fmla="*/ 6 h 8"/>
                  <a:gd name="T2" fmla="*/ 4 w 4"/>
                  <a:gd name="T3" fmla="*/ 6 h 8"/>
                  <a:gd name="T4" fmla="*/ 4 w 4"/>
                  <a:gd name="T5" fmla="*/ 8 h 8"/>
                  <a:gd name="T6" fmla="*/ 0 w 4"/>
                  <a:gd name="T7" fmla="*/ 5 h 8"/>
                  <a:gd name="T8" fmla="*/ 0 w 4"/>
                  <a:gd name="T9" fmla="*/ 0 h 8"/>
                  <a:gd name="T10" fmla="*/ 4 w 4"/>
                  <a:gd name="T11" fmla="*/ 3 h 8"/>
                  <a:gd name="T12" fmla="*/ 4 w 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65" name="Freeform 261"/>
              <p:cNvSpPr/>
              <p:nvPr/>
            </p:nvSpPr>
            <p:spPr bwMode="auto">
              <a:xfrm>
                <a:off x="3533" y="991"/>
                <a:ext cx="6" cy="7"/>
              </a:xfrm>
              <a:custGeom>
                <a:avLst/>
                <a:gdLst>
                  <a:gd name="T0" fmla="*/ 3 w 6"/>
                  <a:gd name="T1" fmla="*/ 6 h 7"/>
                  <a:gd name="T2" fmla="*/ 0 w 6"/>
                  <a:gd name="T3" fmla="*/ 6 h 7"/>
                  <a:gd name="T4" fmla="*/ 3 w 6"/>
                  <a:gd name="T5" fmla="*/ 7 h 7"/>
                  <a:gd name="T6" fmla="*/ 6 w 6"/>
                  <a:gd name="T7" fmla="*/ 4 h 7"/>
                  <a:gd name="T8" fmla="*/ 6 w 6"/>
                  <a:gd name="T9" fmla="*/ 0 h 7"/>
                  <a:gd name="T10" fmla="*/ 3 w 6"/>
                  <a:gd name="T11" fmla="*/ 3 h 7"/>
                  <a:gd name="T12" fmla="*/ 3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66" name="Freeform 262"/>
              <p:cNvSpPr/>
              <p:nvPr/>
            </p:nvSpPr>
            <p:spPr bwMode="auto">
              <a:xfrm>
                <a:off x="2530" y="998"/>
                <a:ext cx="16" cy="5"/>
              </a:xfrm>
              <a:custGeom>
                <a:avLst/>
                <a:gdLst>
                  <a:gd name="T0" fmla="*/ 13 w 16"/>
                  <a:gd name="T1" fmla="*/ 5 h 5"/>
                  <a:gd name="T2" fmla="*/ 16 w 16"/>
                  <a:gd name="T3" fmla="*/ 5 h 5"/>
                  <a:gd name="T4" fmla="*/ 16 w 16"/>
                  <a:gd name="T5" fmla="*/ 5 h 5"/>
                  <a:gd name="T6" fmla="*/ 7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3 w 1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67" name="Freeform 263"/>
              <p:cNvSpPr/>
              <p:nvPr/>
            </p:nvSpPr>
            <p:spPr bwMode="auto">
              <a:xfrm>
                <a:off x="4173" y="994"/>
                <a:ext cx="16" cy="6"/>
              </a:xfrm>
              <a:custGeom>
                <a:avLst/>
                <a:gdLst>
                  <a:gd name="T0" fmla="*/ 3 w 16"/>
                  <a:gd name="T1" fmla="*/ 4 h 6"/>
                  <a:gd name="T2" fmla="*/ 0 w 16"/>
                  <a:gd name="T3" fmla="*/ 4 h 6"/>
                  <a:gd name="T4" fmla="*/ 0 w 16"/>
                  <a:gd name="T5" fmla="*/ 6 h 6"/>
                  <a:gd name="T6" fmla="*/ 10 w 16"/>
                  <a:gd name="T7" fmla="*/ 4 h 6"/>
                  <a:gd name="T8" fmla="*/ 16 w 16"/>
                  <a:gd name="T9" fmla="*/ 0 h 6"/>
                  <a:gd name="T10" fmla="*/ 10 w 16"/>
                  <a:gd name="T11" fmla="*/ 0 h 6"/>
                  <a:gd name="T12" fmla="*/ 3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68" name="Freeform 264"/>
              <p:cNvSpPr/>
              <p:nvPr/>
            </p:nvSpPr>
            <p:spPr bwMode="auto">
              <a:xfrm>
                <a:off x="2399" y="1004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6 w 16"/>
                  <a:gd name="T5" fmla="*/ 8 h 8"/>
                  <a:gd name="T6" fmla="*/ 3 w 16"/>
                  <a:gd name="T7" fmla="*/ 3 h 8"/>
                  <a:gd name="T8" fmla="*/ 0 w 16"/>
                  <a:gd name="T9" fmla="*/ 2 h 8"/>
                  <a:gd name="T10" fmla="*/ 3 w 16"/>
                  <a:gd name="T11" fmla="*/ 0 h 8"/>
                  <a:gd name="T12" fmla="*/ 16 w 16"/>
                  <a:gd name="T13" fmla="*/ 6 h 8"/>
                  <a:gd name="T14" fmla="*/ 16 w 16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69" name="Freeform 265"/>
              <p:cNvSpPr/>
              <p:nvPr/>
            </p:nvSpPr>
            <p:spPr bwMode="auto">
              <a:xfrm>
                <a:off x="4304" y="1000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3 w 16"/>
                  <a:gd name="T7" fmla="*/ 3 h 7"/>
                  <a:gd name="T8" fmla="*/ 16 w 16"/>
                  <a:gd name="T9" fmla="*/ 0 h 7"/>
                  <a:gd name="T10" fmla="*/ 13 w 16"/>
                  <a:gd name="T11" fmla="*/ 0 h 7"/>
                  <a:gd name="T12" fmla="*/ 0 w 16"/>
                  <a:gd name="T13" fmla="*/ 6 h 7"/>
                  <a:gd name="T14" fmla="*/ 0 w 16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70" name="Freeform 266"/>
              <p:cNvSpPr/>
              <p:nvPr/>
            </p:nvSpPr>
            <p:spPr bwMode="auto">
              <a:xfrm>
                <a:off x="2630" y="1004"/>
                <a:ext cx="22" cy="6"/>
              </a:xfrm>
              <a:custGeom>
                <a:avLst/>
                <a:gdLst>
                  <a:gd name="T0" fmla="*/ 22 w 22"/>
                  <a:gd name="T1" fmla="*/ 0 h 6"/>
                  <a:gd name="T2" fmla="*/ 9 w 22"/>
                  <a:gd name="T3" fmla="*/ 5 h 6"/>
                  <a:gd name="T4" fmla="*/ 6 w 22"/>
                  <a:gd name="T5" fmla="*/ 5 h 6"/>
                  <a:gd name="T6" fmla="*/ 0 w 22"/>
                  <a:gd name="T7" fmla="*/ 6 h 6"/>
                  <a:gd name="T8" fmla="*/ 0 w 22"/>
                  <a:gd name="T9" fmla="*/ 6 h 6"/>
                  <a:gd name="T10" fmla="*/ 0 w 22"/>
                  <a:gd name="T11" fmla="*/ 6 h 6"/>
                  <a:gd name="T12" fmla="*/ 6 w 22"/>
                  <a:gd name="T13" fmla="*/ 3 h 6"/>
                  <a:gd name="T14" fmla="*/ 19 w 22"/>
                  <a:gd name="T15" fmla="*/ 0 h 6"/>
                  <a:gd name="T16" fmla="*/ 22 w 22"/>
                  <a:gd name="T17" fmla="*/ 0 h 6"/>
                  <a:gd name="T18" fmla="*/ 22 w 22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71" name="Freeform 267"/>
              <p:cNvSpPr/>
              <p:nvPr/>
            </p:nvSpPr>
            <p:spPr bwMode="auto">
              <a:xfrm>
                <a:off x="4067" y="1000"/>
                <a:ext cx="23" cy="7"/>
              </a:xfrm>
              <a:custGeom>
                <a:avLst/>
                <a:gdLst>
                  <a:gd name="T0" fmla="*/ 0 w 23"/>
                  <a:gd name="T1" fmla="*/ 1 h 7"/>
                  <a:gd name="T2" fmla="*/ 13 w 23"/>
                  <a:gd name="T3" fmla="*/ 4 h 7"/>
                  <a:gd name="T4" fmla="*/ 16 w 23"/>
                  <a:gd name="T5" fmla="*/ 4 h 7"/>
                  <a:gd name="T6" fmla="*/ 23 w 23"/>
                  <a:gd name="T7" fmla="*/ 7 h 7"/>
                  <a:gd name="T8" fmla="*/ 23 w 23"/>
                  <a:gd name="T9" fmla="*/ 7 h 7"/>
                  <a:gd name="T10" fmla="*/ 23 w 23"/>
                  <a:gd name="T11" fmla="*/ 6 h 7"/>
                  <a:gd name="T12" fmla="*/ 16 w 23"/>
                  <a:gd name="T13" fmla="*/ 3 h 7"/>
                  <a:gd name="T14" fmla="*/ 4 w 23"/>
                  <a:gd name="T15" fmla="*/ 0 h 7"/>
                  <a:gd name="T16" fmla="*/ 0 w 23"/>
                  <a:gd name="T17" fmla="*/ 0 h 7"/>
                  <a:gd name="T18" fmla="*/ 0 w 23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72" name="Freeform 268"/>
              <p:cNvSpPr/>
              <p:nvPr/>
            </p:nvSpPr>
            <p:spPr bwMode="auto">
              <a:xfrm>
                <a:off x="3180" y="1006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9 h 9"/>
                  <a:gd name="T4" fmla="*/ 0 w 4"/>
                  <a:gd name="T5" fmla="*/ 1 h 9"/>
                  <a:gd name="T6" fmla="*/ 4 w 4"/>
                  <a:gd name="T7" fmla="*/ 0 h 9"/>
                  <a:gd name="T8" fmla="*/ 4 w 4"/>
                  <a:gd name="T9" fmla="*/ 7 h 9"/>
                  <a:gd name="T10" fmla="*/ 4 w 4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73" name="Freeform 269"/>
              <p:cNvSpPr/>
              <p:nvPr/>
            </p:nvSpPr>
            <p:spPr bwMode="auto">
              <a:xfrm>
                <a:off x="3533" y="1003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10 h 10"/>
                  <a:gd name="T4" fmla="*/ 6 w 6"/>
                  <a:gd name="T5" fmla="*/ 3 h 10"/>
                  <a:gd name="T6" fmla="*/ 0 w 6"/>
                  <a:gd name="T7" fmla="*/ 0 h 10"/>
                  <a:gd name="T8" fmla="*/ 0 w 6"/>
                  <a:gd name="T9" fmla="*/ 9 h 10"/>
                  <a:gd name="T10" fmla="*/ 3 w 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74" name="Freeform 270"/>
              <p:cNvSpPr/>
              <p:nvPr/>
            </p:nvSpPr>
            <p:spPr bwMode="auto">
              <a:xfrm>
                <a:off x="3200" y="1007"/>
                <a:ext cx="163" cy="90"/>
              </a:xfrm>
              <a:custGeom>
                <a:avLst/>
                <a:gdLst>
                  <a:gd name="T0" fmla="*/ 124 w 163"/>
                  <a:gd name="T1" fmla="*/ 9 h 90"/>
                  <a:gd name="T2" fmla="*/ 144 w 163"/>
                  <a:gd name="T3" fmla="*/ 20 h 90"/>
                  <a:gd name="T4" fmla="*/ 157 w 163"/>
                  <a:gd name="T5" fmla="*/ 35 h 90"/>
                  <a:gd name="T6" fmla="*/ 163 w 163"/>
                  <a:gd name="T7" fmla="*/ 57 h 90"/>
                  <a:gd name="T8" fmla="*/ 157 w 163"/>
                  <a:gd name="T9" fmla="*/ 66 h 90"/>
                  <a:gd name="T10" fmla="*/ 140 w 163"/>
                  <a:gd name="T11" fmla="*/ 78 h 90"/>
                  <a:gd name="T12" fmla="*/ 124 w 163"/>
                  <a:gd name="T13" fmla="*/ 85 h 90"/>
                  <a:gd name="T14" fmla="*/ 118 w 163"/>
                  <a:gd name="T15" fmla="*/ 85 h 90"/>
                  <a:gd name="T16" fmla="*/ 105 w 163"/>
                  <a:gd name="T17" fmla="*/ 88 h 90"/>
                  <a:gd name="T18" fmla="*/ 89 w 163"/>
                  <a:gd name="T19" fmla="*/ 90 h 90"/>
                  <a:gd name="T20" fmla="*/ 73 w 163"/>
                  <a:gd name="T21" fmla="*/ 90 h 90"/>
                  <a:gd name="T22" fmla="*/ 64 w 163"/>
                  <a:gd name="T23" fmla="*/ 88 h 90"/>
                  <a:gd name="T24" fmla="*/ 48 w 163"/>
                  <a:gd name="T25" fmla="*/ 82 h 90"/>
                  <a:gd name="T26" fmla="*/ 32 w 163"/>
                  <a:gd name="T27" fmla="*/ 69 h 90"/>
                  <a:gd name="T28" fmla="*/ 28 w 163"/>
                  <a:gd name="T29" fmla="*/ 60 h 90"/>
                  <a:gd name="T30" fmla="*/ 32 w 163"/>
                  <a:gd name="T31" fmla="*/ 57 h 90"/>
                  <a:gd name="T32" fmla="*/ 28 w 163"/>
                  <a:gd name="T33" fmla="*/ 57 h 90"/>
                  <a:gd name="T34" fmla="*/ 54 w 163"/>
                  <a:gd name="T35" fmla="*/ 67 h 90"/>
                  <a:gd name="T36" fmla="*/ 67 w 163"/>
                  <a:gd name="T37" fmla="*/ 69 h 90"/>
                  <a:gd name="T38" fmla="*/ 99 w 163"/>
                  <a:gd name="T39" fmla="*/ 69 h 90"/>
                  <a:gd name="T40" fmla="*/ 108 w 163"/>
                  <a:gd name="T41" fmla="*/ 67 h 90"/>
                  <a:gd name="T42" fmla="*/ 124 w 163"/>
                  <a:gd name="T43" fmla="*/ 58 h 90"/>
                  <a:gd name="T44" fmla="*/ 131 w 163"/>
                  <a:gd name="T45" fmla="*/ 50 h 90"/>
                  <a:gd name="T46" fmla="*/ 131 w 163"/>
                  <a:gd name="T47" fmla="*/ 38 h 90"/>
                  <a:gd name="T48" fmla="*/ 118 w 163"/>
                  <a:gd name="T49" fmla="*/ 29 h 90"/>
                  <a:gd name="T50" fmla="*/ 96 w 163"/>
                  <a:gd name="T51" fmla="*/ 20 h 90"/>
                  <a:gd name="T52" fmla="*/ 73 w 163"/>
                  <a:gd name="T53" fmla="*/ 17 h 90"/>
                  <a:gd name="T54" fmla="*/ 35 w 163"/>
                  <a:gd name="T55" fmla="*/ 14 h 90"/>
                  <a:gd name="T56" fmla="*/ 12 w 163"/>
                  <a:gd name="T57" fmla="*/ 14 h 90"/>
                  <a:gd name="T58" fmla="*/ 9 w 163"/>
                  <a:gd name="T59" fmla="*/ 16 h 90"/>
                  <a:gd name="T60" fmla="*/ 3 w 163"/>
                  <a:gd name="T61" fmla="*/ 16 h 90"/>
                  <a:gd name="T62" fmla="*/ 0 w 163"/>
                  <a:gd name="T63" fmla="*/ 17 h 90"/>
                  <a:gd name="T64" fmla="*/ 6 w 163"/>
                  <a:gd name="T65" fmla="*/ 9 h 90"/>
                  <a:gd name="T66" fmla="*/ 6 w 163"/>
                  <a:gd name="T67" fmla="*/ 6 h 90"/>
                  <a:gd name="T68" fmla="*/ 25 w 163"/>
                  <a:gd name="T69" fmla="*/ 2 h 90"/>
                  <a:gd name="T70" fmla="*/ 60 w 163"/>
                  <a:gd name="T71" fmla="*/ 0 h 90"/>
                  <a:gd name="T72" fmla="*/ 96 w 163"/>
                  <a:gd name="T73" fmla="*/ 3 h 90"/>
                  <a:gd name="T74" fmla="*/ 124 w 163"/>
                  <a:gd name="T75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75" name="Freeform 271"/>
              <p:cNvSpPr/>
              <p:nvPr/>
            </p:nvSpPr>
            <p:spPr bwMode="auto">
              <a:xfrm>
                <a:off x="3360" y="1006"/>
                <a:ext cx="160" cy="89"/>
              </a:xfrm>
              <a:custGeom>
                <a:avLst/>
                <a:gdLst>
                  <a:gd name="T0" fmla="*/ 35 w 160"/>
                  <a:gd name="T1" fmla="*/ 10 h 89"/>
                  <a:gd name="T2" fmla="*/ 16 w 160"/>
                  <a:gd name="T3" fmla="*/ 20 h 89"/>
                  <a:gd name="T4" fmla="*/ 3 w 160"/>
                  <a:gd name="T5" fmla="*/ 35 h 89"/>
                  <a:gd name="T6" fmla="*/ 0 w 160"/>
                  <a:gd name="T7" fmla="*/ 56 h 89"/>
                  <a:gd name="T8" fmla="*/ 3 w 160"/>
                  <a:gd name="T9" fmla="*/ 65 h 89"/>
                  <a:gd name="T10" fmla="*/ 19 w 160"/>
                  <a:gd name="T11" fmla="*/ 79 h 89"/>
                  <a:gd name="T12" fmla="*/ 35 w 160"/>
                  <a:gd name="T13" fmla="*/ 85 h 89"/>
                  <a:gd name="T14" fmla="*/ 41 w 160"/>
                  <a:gd name="T15" fmla="*/ 85 h 89"/>
                  <a:gd name="T16" fmla="*/ 54 w 160"/>
                  <a:gd name="T17" fmla="*/ 88 h 89"/>
                  <a:gd name="T18" fmla="*/ 70 w 160"/>
                  <a:gd name="T19" fmla="*/ 89 h 89"/>
                  <a:gd name="T20" fmla="*/ 86 w 160"/>
                  <a:gd name="T21" fmla="*/ 89 h 89"/>
                  <a:gd name="T22" fmla="*/ 96 w 160"/>
                  <a:gd name="T23" fmla="*/ 88 h 89"/>
                  <a:gd name="T24" fmla="*/ 112 w 160"/>
                  <a:gd name="T25" fmla="*/ 82 h 89"/>
                  <a:gd name="T26" fmla="*/ 128 w 160"/>
                  <a:gd name="T27" fmla="*/ 70 h 89"/>
                  <a:gd name="T28" fmla="*/ 131 w 160"/>
                  <a:gd name="T29" fmla="*/ 59 h 89"/>
                  <a:gd name="T30" fmla="*/ 128 w 160"/>
                  <a:gd name="T31" fmla="*/ 56 h 89"/>
                  <a:gd name="T32" fmla="*/ 131 w 160"/>
                  <a:gd name="T33" fmla="*/ 56 h 89"/>
                  <a:gd name="T34" fmla="*/ 105 w 160"/>
                  <a:gd name="T35" fmla="*/ 67 h 89"/>
                  <a:gd name="T36" fmla="*/ 93 w 160"/>
                  <a:gd name="T37" fmla="*/ 70 h 89"/>
                  <a:gd name="T38" fmla="*/ 61 w 160"/>
                  <a:gd name="T39" fmla="*/ 68 h 89"/>
                  <a:gd name="T40" fmla="*/ 51 w 160"/>
                  <a:gd name="T41" fmla="*/ 67 h 89"/>
                  <a:gd name="T42" fmla="*/ 35 w 160"/>
                  <a:gd name="T43" fmla="*/ 58 h 89"/>
                  <a:gd name="T44" fmla="*/ 29 w 160"/>
                  <a:gd name="T45" fmla="*/ 50 h 89"/>
                  <a:gd name="T46" fmla="*/ 32 w 160"/>
                  <a:gd name="T47" fmla="*/ 39 h 89"/>
                  <a:gd name="T48" fmla="*/ 41 w 160"/>
                  <a:gd name="T49" fmla="*/ 29 h 89"/>
                  <a:gd name="T50" fmla="*/ 64 w 160"/>
                  <a:gd name="T51" fmla="*/ 20 h 89"/>
                  <a:gd name="T52" fmla="*/ 86 w 160"/>
                  <a:gd name="T53" fmla="*/ 17 h 89"/>
                  <a:gd name="T54" fmla="*/ 125 w 160"/>
                  <a:gd name="T55" fmla="*/ 14 h 89"/>
                  <a:gd name="T56" fmla="*/ 147 w 160"/>
                  <a:gd name="T57" fmla="*/ 14 h 89"/>
                  <a:gd name="T58" fmla="*/ 150 w 160"/>
                  <a:gd name="T59" fmla="*/ 15 h 89"/>
                  <a:gd name="T60" fmla="*/ 157 w 160"/>
                  <a:gd name="T61" fmla="*/ 15 h 89"/>
                  <a:gd name="T62" fmla="*/ 160 w 160"/>
                  <a:gd name="T63" fmla="*/ 17 h 89"/>
                  <a:gd name="T64" fmla="*/ 153 w 160"/>
                  <a:gd name="T65" fmla="*/ 9 h 89"/>
                  <a:gd name="T66" fmla="*/ 153 w 160"/>
                  <a:gd name="T67" fmla="*/ 6 h 89"/>
                  <a:gd name="T68" fmla="*/ 134 w 160"/>
                  <a:gd name="T69" fmla="*/ 1 h 89"/>
                  <a:gd name="T70" fmla="*/ 99 w 160"/>
                  <a:gd name="T71" fmla="*/ 0 h 89"/>
                  <a:gd name="T72" fmla="*/ 64 w 160"/>
                  <a:gd name="T73" fmla="*/ 3 h 89"/>
                  <a:gd name="T74" fmla="*/ 35 w 160"/>
                  <a:gd name="T75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76" name="Freeform 272"/>
              <p:cNvSpPr/>
              <p:nvPr/>
            </p:nvSpPr>
            <p:spPr bwMode="auto">
              <a:xfrm>
                <a:off x="2569" y="1010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6 w 12"/>
                  <a:gd name="T3" fmla="*/ 3 h 3"/>
                  <a:gd name="T4" fmla="*/ 0 w 12"/>
                  <a:gd name="T5" fmla="*/ 3 h 3"/>
                  <a:gd name="T6" fmla="*/ 0 w 12"/>
                  <a:gd name="T7" fmla="*/ 2 h 3"/>
                  <a:gd name="T8" fmla="*/ 0 w 12"/>
                  <a:gd name="T9" fmla="*/ 0 h 3"/>
                  <a:gd name="T10" fmla="*/ 6 w 12"/>
                  <a:gd name="T11" fmla="*/ 0 h 3"/>
                  <a:gd name="T12" fmla="*/ 12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77" name="Freeform 273"/>
              <p:cNvSpPr/>
              <p:nvPr/>
            </p:nvSpPr>
            <p:spPr bwMode="auto">
              <a:xfrm>
                <a:off x="4138" y="1006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4 h 4"/>
                  <a:gd name="T4" fmla="*/ 13 w 13"/>
                  <a:gd name="T5" fmla="*/ 3 h 4"/>
                  <a:gd name="T6" fmla="*/ 13 w 13"/>
                  <a:gd name="T7" fmla="*/ 3 h 4"/>
                  <a:gd name="T8" fmla="*/ 13 w 13"/>
                  <a:gd name="T9" fmla="*/ 0 h 4"/>
                  <a:gd name="T10" fmla="*/ 6 w 13"/>
                  <a:gd name="T11" fmla="*/ 1 h 4"/>
                  <a:gd name="T12" fmla="*/ 0 w 1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78" name="Freeform 274"/>
              <p:cNvSpPr/>
              <p:nvPr/>
            </p:nvSpPr>
            <p:spPr bwMode="auto">
              <a:xfrm>
                <a:off x="2434" y="1013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19 w 19"/>
                  <a:gd name="T3" fmla="*/ 5 h 7"/>
                  <a:gd name="T4" fmla="*/ 19 w 19"/>
                  <a:gd name="T5" fmla="*/ 7 h 7"/>
                  <a:gd name="T6" fmla="*/ 13 w 19"/>
                  <a:gd name="T7" fmla="*/ 7 h 7"/>
                  <a:gd name="T8" fmla="*/ 0 w 19"/>
                  <a:gd name="T9" fmla="*/ 0 h 7"/>
                  <a:gd name="T10" fmla="*/ 0 w 19"/>
                  <a:gd name="T11" fmla="*/ 0 h 7"/>
                  <a:gd name="T12" fmla="*/ 16 w 19"/>
                  <a:gd name="T13" fmla="*/ 5 h 7"/>
                  <a:gd name="T14" fmla="*/ 19 w 19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79" name="Freeform 275"/>
              <p:cNvSpPr/>
              <p:nvPr/>
            </p:nvSpPr>
            <p:spPr bwMode="auto">
              <a:xfrm>
                <a:off x="4266" y="1009"/>
                <a:ext cx="19" cy="6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6 h 6"/>
                  <a:gd name="T6" fmla="*/ 6 w 19"/>
                  <a:gd name="T7" fmla="*/ 6 h 6"/>
                  <a:gd name="T8" fmla="*/ 19 w 19"/>
                  <a:gd name="T9" fmla="*/ 0 h 6"/>
                  <a:gd name="T10" fmla="*/ 16 w 19"/>
                  <a:gd name="T11" fmla="*/ 0 h 6"/>
                  <a:gd name="T12" fmla="*/ 3 w 19"/>
                  <a:gd name="T13" fmla="*/ 4 h 6"/>
                  <a:gd name="T14" fmla="*/ 0 w 1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80" name="Freeform 276"/>
              <p:cNvSpPr/>
              <p:nvPr/>
            </p:nvSpPr>
            <p:spPr bwMode="auto">
              <a:xfrm>
                <a:off x="3260" y="1015"/>
                <a:ext cx="23" cy="6"/>
              </a:xfrm>
              <a:custGeom>
                <a:avLst/>
                <a:gdLst>
                  <a:gd name="T0" fmla="*/ 23 w 23"/>
                  <a:gd name="T1" fmla="*/ 5 h 6"/>
                  <a:gd name="T2" fmla="*/ 23 w 23"/>
                  <a:gd name="T3" fmla="*/ 6 h 6"/>
                  <a:gd name="T4" fmla="*/ 20 w 23"/>
                  <a:gd name="T5" fmla="*/ 6 h 6"/>
                  <a:gd name="T6" fmla="*/ 7 w 23"/>
                  <a:gd name="T7" fmla="*/ 1 h 6"/>
                  <a:gd name="T8" fmla="*/ 0 w 23"/>
                  <a:gd name="T9" fmla="*/ 1 h 6"/>
                  <a:gd name="T10" fmla="*/ 0 w 23"/>
                  <a:gd name="T11" fmla="*/ 0 h 6"/>
                  <a:gd name="T12" fmla="*/ 20 w 23"/>
                  <a:gd name="T13" fmla="*/ 3 h 6"/>
                  <a:gd name="T14" fmla="*/ 23 w 2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81" name="Freeform 277"/>
              <p:cNvSpPr/>
              <p:nvPr/>
            </p:nvSpPr>
            <p:spPr bwMode="auto">
              <a:xfrm>
                <a:off x="3437" y="1013"/>
                <a:ext cx="22" cy="7"/>
              </a:xfrm>
              <a:custGeom>
                <a:avLst/>
                <a:gdLst>
                  <a:gd name="T0" fmla="*/ 0 w 22"/>
                  <a:gd name="T1" fmla="*/ 5 h 7"/>
                  <a:gd name="T2" fmla="*/ 0 w 22"/>
                  <a:gd name="T3" fmla="*/ 7 h 7"/>
                  <a:gd name="T4" fmla="*/ 3 w 22"/>
                  <a:gd name="T5" fmla="*/ 7 h 7"/>
                  <a:gd name="T6" fmla="*/ 16 w 22"/>
                  <a:gd name="T7" fmla="*/ 2 h 7"/>
                  <a:gd name="T8" fmla="*/ 22 w 22"/>
                  <a:gd name="T9" fmla="*/ 2 h 7"/>
                  <a:gd name="T10" fmla="*/ 22 w 22"/>
                  <a:gd name="T11" fmla="*/ 0 h 7"/>
                  <a:gd name="T12" fmla="*/ 3 w 22"/>
                  <a:gd name="T13" fmla="*/ 3 h 7"/>
                  <a:gd name="T14" fmla="*/ 0 w 22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82" name="Freeform 278"/>
              <p:cNvSpPr/>
              <p:nvPr/>
            </p:nvSpPr>
            <p:spPr bwMode="auto">
              <a:xfrm>
                <a:off x="3225" y="1016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3 w 23"/>
                  <a:gd name="T3" fmla="*/ 2 h 2"/>
                  <a:gd name="T4" fmla="*/ 0 w 23"/>
                  <a:gd name="T5" fmla="*/ 2 h 2"/>
                  <a:gd name="T6" fmla="*/ 0 w 23"/>
                  <a:gd name="T7" fmla="*/ 0 h 2"/>
                  <a:gd name="T8" fmla="*/ 19 w 23"/>
                  <a:gd name="T9" fmla="*/ 2 h 2"/>
                  <a:gd name="T10" fmla="*/ 23 w 2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83" name="Freeform 279"/>
              <p:cNvSpPr/>
              <p:nvPr/>
            </p:nvSpPr>
            <p:spPr bwMode="auto">
              <a:xfrm>
                <a:off x="3472" y="1015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0 w 22"/>
                  <a:gd name="T3" fmla="*/ 3 h 3"/>
                  <a:gd name="T4" fmla="*/ 22 w 22"/>
                  <a:gd name="T5" fmla="*/ 1 h 3"/>
                  <a:gd name="T6" fmla="*/ 22 w 22"/>
                  <a:gd name="T7" fmla="*/ 0 h 3"/>
                  <a:gd name="T8" fmla="*/ 3 w 22"/>
                  <a:gd name="T9" fmla="*/ 1 h 3"/>
                  <a:gd name="T10" fmla="*/ 0 w 2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84" name="Freeform 280"/>
              <p:cNvSpPr/>
              <p:nvPr/>
            </p:nvSpPr>
            <p:spPr bwMode="auto">
              <a:xfrm>
                <a:off x="2601" y="1018"/>
                <a:ext cx="16" cy="8"/>
              </a:xfrm>
              <a:custGeom>
                <a:avLst/>
                <a:gdLst>
                  <a:gd name="T0" fmla="*/ 16 w 16"/>
                  <a:gd name="T1" fmla="*/ 8 h 8"/>
                  <a:gd name="T2" fmla="*/ 9 w 16"/>
                  <a:gd name="T3" fmla="*/ 6 h 8"/>
                  <a:gd name="T4" fmla="*/ 0 w 16"/>
                  <a:gd name="T5" fmla="*/ 3 h 8"/>
                  <a:gd name="T6" fmla="*/ 3 w 16"/>
                  <a:gd name="T7" fmla="*/ 0 h 8"/>
                  <a:gd name="T8" fmla="*/ 16 w 16"/>
                  <a:gd name="T9" fmla="*/ 6 h 8"/>
                  <a:gd name="T10" fmla="*/ 16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85" name="Freeform 281"/>
              <p:cNvSpPr/>
              <p:nvPr/>
            </p:nvSpPr>
            <p:spPr bwMode="auto">
              <a:xfrm>
                <a:off x="4099" y="1015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5 h 6"/>
                  <a:gd name="T4" fmla="*/ 17 w 17"/>
                  <a:gd name="T5" fmla="*/ 1 h 6"/>
                  <a:gd name="T6" fmla="*/ 17 w 17"/>
                  <a:gd name="T7" fmla="*/ 0 h 6"/>
                  <a:gd name="T8" fmla="*/ 0 w 17"/>
                  <a:gd name="T9" fmla="*/ 5 h 6"/>
                  <a:gd name="T10" fmla="*/ 0 w 1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86" name="Freeform 282"/>
              <p:cNvSpPr/>
              <p:nvPr/>
            </p:nvSpPr>
            <p:spPr bwMode="auto">
              <a:xfrm>
                <a:off x="3299" y="1020"/>
                <a:ext cx="22" cy="7"/>
              </a:xfrm>
              <a:custGeom>
                <a:avLst/>
                <a:gdLst>
                  <a:gd name="T0" fmla="*/ 22 w 22"/>
                  <a:gd name="T1" fmla="*/ 6 h 7"/>
                  <a:gd name="T2" fmla="*/ 22 w 22"/>
                  <a:gd name="T3" fmla="*/ 6 h 7"/>
                  <a:gd name="T4" fmla="*/ 19 w 22"/>
                  <a:gd name="T5" fmla="*/ 7 h 7"/>
                  <a:gd name="T6" fmla="*/ 13 w 22"/>
                  <a:gd name="T7" fmla="*/ 4 h 7"/>
                  <a:gd name="T8" fmla="*/ 0 w 22"/>
                  <a:gd name="T9" fmla="*/ 1 h 7"/>
                  <a:gd name="T10" fmla="*/ 0 w 22"/>
                  <a:gd name="T11" fmla="*/ 0 h 7"/>
                  <a:gd name="T12" fmla="*/ 16 w 22"/>
                  <a:gd name="T13" fmla="*/ 4 h 7"/>
                  <a:gd name="T14" fmla="*/ 22 w 22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87" name="Freeform 283"/>
              <p:cNvSpPr/>
              <p:nvPr/>
            </p:nvSpPr>
            <p:spPr bwMode="auto">
              <a:xfrm>
                <a:off x="3398" y="1018"/>
                <a:ext cx="23" cy="8"/>
              </a:xfrm>
              <a:custGeom>
                <a:avLst/>
                <a:gdLst>
                  <a:gd name="T0" fmla="*/ 0 w 23"/>
                  <a:gd name="T1" fmla="*/ 6 h 8"/>
                  <a:gd name="T2" fmla="*/ 0 w 23"/>
                  <a:gd name="T3" fmla="*/ 8 h 8"/>
                  <a:gd name="T4" fmla="*/ 3 w 23"/>
                  <a:gd name="T5" fmla="*/ 8 h 8"/>
                  <a:gd name="T6" fmla="*/ 10 w 23"/>
                  <a:gd name="T7" fmla="*/ 5 h 8"/>
                  <a:gd name="T8" fmla="*/ 23 w 23"/>
                  <a:gd name="T9" fmla="*/ 3 h 8"/>
                  <a:gd name="T10" fmla="*/ 23 w 23"/>
                  <a:gd name="T11" fmla="*/ 0 h 8"/>
                  <a:gd name="T12" fmla="*/ 7 w 23"/>
                  <a:gd name="T13" fmla="*/ 5 h 8"/>
                  <a:gd name="T14" fmla="*/ 0 w 23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88" name="Freeform 284"/>
              <p:cNvSpPr/>
              <p:nvPr/>
            </p:nvSpPr>
            <p:spPr bwMode="auto">
              <a:xfrm>
                <a:off x="3168" y="1021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0 w 6"/>
                  <a:gd name="T3" fmla="*/ 8 h 8"/>
                  <a:gd name="T4" fmla="*/ 0 w 6"/>
                  <a:gd name="T5" fmla="*/ 5 h 8"/>
                  <a:gd name="T6" fmla="*/ 6 w 6"/>
                  <a:gd name="T7" fmla="*/ 0 h 8"/>
                  <a:gd name="T8" fmla="*/ 6 w 6"/>
                  <a:gd name="T9" fmla="*/ 3 h 8"/>
                  <a:gd name="T10" fmla="*/ 3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89" name="Freeform 285"/>
              <p:cNvSpPr/>
              <p:nvPr/>
            </p:nvSpPr>
            <p:spPr bwMode="auto">
              <a:xfrm>
                <a:off x="3545" y="1020"/>
                <a:ext cx="7" cy="7"/>
              </a:xfrm>
              <a:custGeom>
                <a:avLst/>
                <a:gdLst>
                  <a:gd name="T0" fmla="*/ 4 w 7"/>
                  <a:gd name="T1" fmla="*/ 7 h 7"/>
                  <a:gd name="T2" fmla="*/ 7 w 7"/>
                  <a:gd name="T3" fmla="*/ 7 h 7"/>
                  <a:gd name="T4" fmla="*/ 7 w 7"/>
                  <a:gd name="T5" fmla="*/ 4 h 7"/>
                  <a:gd name="T6" fmla="*/ 0 w 7"/>
                  <a:gd name="T7" fmla="*/ 0 h 7"/>
                  <a:gd name="T8" fmla="*/ 0 w 7"/>
                  <a:gd name="T9" fmla="*/ 3 h 7"/>
                  <a:gd name="T10" fmla="*/ 4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90" name="Freeform 286"/>
              <p:cNvSpPr/>
              <p:nvPr/>
            </p:nvSpPr>
            <p:spPr bwMode="auto">
              <a:xfrm>
                <a:off x="2479" y="1021"/>
                <a:ext cx="26" cy="3"/>
              </a:xfrm>
              <a:custGeom>
                <a:avLst/>
                <a:gdLst>
                  <a:gd name="T0" fmla="*/ 26 w 26"/>
                  <a:gd name="T1" fmla="*/ 3 h 3"/>
                  <a:gd name="T2" fmla="*/ 26 w 26"/>
                  <a:gd name="T3" fmla="*/ 3 h 3"/>
                  <a:gd name="T4" fmla="*/ 26 w 26"/>
                  <a:gd name="T5" fmla="*/ 3 h 3"/>
                  <a:gd name="T6" fmla="*/ 6 w 26"/>
                  <a:gd name="T7" fmla="*/ 3 h 3"/>
                  <a:gd name="T8" fmla="*/ 0 w 26"/>
                  <a:gd name="T9" fmla="*/ 2 h 3"/>
                  <a:gd name="T10" fmla="*/ 3 w 26"/>
                  <a:gd name="T11" fmla="*/ 0 h 3"/>
                  <a:gd name="T12" fmla="*/ 16 w 26"/>
                  <a:gd name="T13" fmla="*/ 3 h 3"/>
                  <a:gd name="T14" fmla="*/ 26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91" name="Freeform 287"/>
              <p:cNvSpPr/>
              <p:nvPr/>
            </p:nvSpPr>
            <p:spPr bwMode="auto">
              <a:xfrm>
                <a:off x="4215" y="1016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0 w 25"/>
                  <a:gd name="T3" fmla="*/ 4 h 4"/>
                  <a:gd name="T4" fmla="*/ 0 w 25"/>
                  <a:gd name="T5" fmla="*/ 4 h 4"/>
                  <a:gd name="T6" fmla="*/ 19 w 25"/>
                  <a:gd name="T7" fmla="*/ 4 h 4"/>
                  <a:gd name="T8" fmla="*/ 25 w 25"/>
                  <a:gd name="T9" fmla="*/ 2 h 4"/>
                  <a:gd name="T10" fmla="*/ 22 w 25"/>
                  <a:gd name="T11" fmla="*/ 0 h 4"/>
                  <a:gd name="T12" fmla="*/ 9 w 25"/>
                  <a:gd name="T13" fmla="*/ 4 h 4"/>
                  <a:gd name="T14" fmla="*/ 0 w 2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92" name="Freeform 288"/>
              <p:cNvSpPr/>
              <p:nvPr/>
            </p:nvSpPr>
            <p:spPr bwMode="auto">
              <a:xfrm>
                <a:off x="2556" y="1024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25 w 25"/>
                  <a:gd name="T3" fmla="*/ 0 h 2"/>
                  <a:gd name="T4" fmla="*/ 13 w 25"/>
                  <a:gd name="T5" fmla="*/ 2 h 2"/>
                  <a:gd name="T6" fmla="*/ 3 w 25"/>
                  <a:gd name="T7" fmla="*/ 2 h 2"/>
                  <a:gd name="T8" fmla="*/ 0 w 25"/>
                  <a:gd name="T9" fmla="*/ 2 h 2"/>
                  <a:gd name="T10" fmla="*/ 0 w 25"/>
                  <a:gd name="T11" fmla="*/ 2 h 2"/>
                  <a:gd name="T12" fmla="*/ 19 w 25"/>
                  <a:gd name="T13" fmla="*/ 0 h 2"/>
                  <a:gd name="T14" fmla="*/ 22 w 25"/>
                  <a:gd name="T15" fmla="*/ 0 h 2"/>
                  <a:gd name="T16" fmla="*/ 25 w 2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93" name="Freeform 289"/>
              <p:cNvSpPr/>
              <p:nvPr/>
            </p:nvSpPr>
            <p:spPr bwMode="auto">
              <a:xfrm>
                <a:off x="4138" y="1020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0 w 26"/>
                  <a:gd name="T3" fmla="*/ 1 h 3"/>
                  <a:gd name="T4" fmla="*/ 13 w 26"/>
                  <a:gd name="T5" fmla="*/ 3 h 3"/>
                  <a:gd name="T6" fmla="*/ 22 w 26"/>
                  <a:gd name="T7" fmla="*/ 3 h 3"/>
                  <a:gd name="T8" fmla="*/ 26 w 26"/>
                  <a:gd name="T9" fmla="*/ 1 h 3"/>
                  <a:gd name="T10" fmla="*/ 26 w 26"/>
                  <a:gd name="T11" fmla="*/ 1 h 3"/>
                  <a:gd name="T12" fmla="*/ 6 w 26"/>
                  <a:gd name="T13" fmla="*/ 0 h 3"/>
                  <a:gd name="T14" fmla="*/ 3 w 26"/>
                  <a:gd name="T15" fmla="*/ 0 h 3"/>
                  <a:gd name="T16" fmla="*/ 0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94" name="Freeform 290"/>
              <p:cNvSpPr/>
              <p:nvPr/>
            </p:nvSpPr>
            <p:spPr bwMode="auto">
              <a:xfrm>
                <a:off x="2517" y="1024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13 w 29"/>
                  <a:gd name="T5" fmla="*/ 2 h 3"/>
                  <a:gd name="T6" fmla="*/ 0 w 29"/>
                  <a:gd name="T7" fmla="*/ 2 h 3"/>
                  <a:gd name="T8" fmla="*/ 4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95" name="Freeform 291"/>
              <p:cNvSpPr/>
              <p:nvPr/>
            </p:nvSpPr>
            <p:spPr bwMode="auto">
              <a:xfrm>
                <a:off x="4173" y="1020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0 w 29"/>
                  <a:gd name="T3" fmla="*/ 3 h 3"/>
                  <a:gd name="T4" fmla="*/ 16 w 29"/>
                  <a:gd name="T5" fmla="*/ 3 h 3"/>
                  <a:gd name="T6" fmla="*/ 29 w 29"/>
                  <a:gd name="T7" fmla="*/ 1 h 3"/>
                  <a:gd name="T8" fmla="*/ 26 w 29"/>
                  <a:gd name="T9" fmla="*/ 0 h 3"/>
                  <a:gd name="T10" fmla="*/ 3 w 29"/>
                  <a:gd name="T11" fmla="*/ 1 h 3"/>
                  <a:gd name="T12" fmla="*/ 0 w 2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96" name="Freeform 292"/>
              <p:cNvSpPr/>
              <p:nvPr/>
            </p:nvSpPr>
            <p:spPr bwMode="auto">
              <a:xfrm>
                <a:off x="2646" y="1032"/>
                <a:ext cx="16" cy="6"/>
              </a:xfrm>
              <a:custGeom>
                <a:avLst/>
                <a:gdLst>
                  <a:gd name="T0" fmla="*/ 16 w 16"/>
                  <a:gd name="T1" fmla="*/ 4 h 6"/>
                  <a:gd name="T2" fmla="*/ 16 w 16"/>
                  <a:gd name="T3" fmla="*/ 6 h 6"/>
                  <a:gd name="T4" fmla="*/ 12 w 16"/>
                  <a:gd name="T5" fmla="*/ 6 h 6"/>
                  <a:gd name="T6" fmla="*/ 6 w 16"/>
                  <a:gd name="T7" fmla="*/ 4 h 6"/>
                  <a:gd name="T8" fmla="*/ 6 w 16"/>
                  <a:gd name="T9" fmla="*/ 4 h 6"/>
                  <a:gd name="T10" fmla="*/ 0 w 16"/>
                  <a:gd name="T11" fmla="*/ 3 h 6"/>
                  <a:gd name="T12" fmla="*/ 3 w 16"/>
                  <a:gd name="T13" fmla="*/ 0 h 6"/>
                  <a:gd name="T14" fmla="*/ 16 w 16"/>
                  <a:gd name="T15" fmla="*/ 4 h 6"/>
                  <a:gd name="T16" fmla="*/ 16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97" name="Freeform 293"/>
              <p:cNvSpPr/>
              <p:nvPr/>
            </p:nvSpPr>
            <p:spPr bwMode="auto">
              <a:xfrm>
                <a:off x="4058" y="1029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6 h 6"/>
                  <a:gd name="T4" fmla="*/ 6 w 16"/>
                  <a:gd name="T5" fmla="*/ 6 h 6"/>
                  <a:gd name="T6" fmla="*/ 9 w 16"/>
                  <a:gd name="T7" fmla="*/ 4 h 6"/>
                  <a:gd name="T8" fmla="*/ 9 w 16"/>
                  <a:gd name="T9" fmla="*/ 3 h 6"/>
                  <a:gd name="T10" fmla="*/ 16 w 16"/>
                  <a:gd name="T11" fmla="*/ 1 h 6"/>
                  <a:gd name="T12" fmla="*/ 13 w 16"/>
                  <a:gd name="T13" fmla="*/ 0 h 6"/>
                  <a:gd name="T14" fmla="*/ 0 w 16"/>
                  <a:gd name="T15" fmla="*/ 4 h 6"/>
                  <a:gd name="T16" fmla="*/ 0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98" name="Freeform 294"/>
              <p:cNvSpPr/>
              <p:nvPr/>
            </p:nvSpPr>
            <p:spPr bwMode="auto">
              <a:xfrm>
                <a:off x="3331" y="1032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9 w 9"/>
                  <a:gd name="T3" fmla="*/ 10 h 10"/>
                  <a:gd name="T4" fmla="*/ 6 w 9"/>
                  <a:gd name="T5" fmla="*/ 10 h 10"/>
                  <a:gd name="T6" fmla="*/ 0 w 9"/>
                  <a:gd name="T7" fmla="*/ 1 h 10"/>
                  <a:gd name="T8" fmla="*/ 0 w 9"/>
                  <a:gd name="T9" fmla="*/ 0 h 10"/>
                  <a:gd name="T10" fmla="*/ 6 w 9"/>
                  <a:gd name="T11" fmla="*/ 4 h 10"/>
                  <a:gd name="T12" fmla="*/ 9 w 9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799" name="Freeform 295"/>
              <p:cNvSpPr/>
              <p:nvPr/>
            </p:nvSpPr>
            <p:spPr bwMode="auto">
              <a:xfrm>
                <a:off x="3379" y="103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9 h 9"/>
                  <a:gd name="T4" fmla="*/ 3 w 10"/>
                  <a:gd name="T5" fmla="*/ 9 h 9"/>
                  <a:gd name="T6" fmla="*/ 10 w 10"/>
                  <a:gd name="T7" fmla="*/ 0 h 9"/>
                  <a:gd name="T8" fmla="*/ 10 w 10"/>
                  <a:gd name="T9" fmla="*/ 0 h 9"/>
                  <a:gd name="T10" fmla="*/ 3 w 10"/>
                  <a:gd name="T11" fmla="*/ 3 h 9"/>
                  <a:gd name="T12" fmla="*/ 0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00" name="Freeform 296"/>
              <p:cNvSpPr/>
              <p:nvPr/>
            </p:nvSpPr>
            <p:spPr bwMode="auto">
              <a:xfrm>
                <a:off x="3142" y="1035"/>
                <a:ext cx="13" cy="6"/>
              </a:xfrm>
              <a:custGeom>
                <a:avLst/>
                <a:gdLst>
                  <a:gd name="T0" fmla="*/ 3 w 13"/>
                  <a:gd name="T1" fmla="*/ 6 h 6"/>
                  <a:gd name="T2" fmla="*/ 3 w 13"/>
                  <a:gd name="T3" fmla="*/ 6 h 6"/>
                  <a:gd name="T4" fmla="*/ 0 w 13"/>
                  <a:gd name="T5" fmla="*/ 4 h 6"/>
                  <a:gd name="T6" fmla="*/ 0 w 13"/>
                  <a:gd name="T7" fmla="*/ 3 h 6"/>
                  <a:gd name="T8" fmla="*/ 13 w 13"/>
                  <a:gd name="T9" fmla="*/ 0 h 6"/>
                  <a:gd name="T10" fmla="*/ 13 w 13"/>
                  <a:gd name="T11" fmla="*/ 1 h 6"/>
                  <a:gd name="T12" fmla="*/ 3 w 1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01" name="Freeform 297"/>
              <p:cNvSpPr/>
              <p:nvPr/>
            </p:nvSpPr>
            <p:spPr bwMode="auto">
              <a:xfrm>
                <a:off x="3565" y="1032"/>
                <a:ext cx="12" cy="7"/>
              </a:xfrm>
              <a:custGeom>
                <a:avLst/>
                <a:gdLst>
                  <a:gd name="T0" fmla="*/ 9 w 12"/>
                  <a:gd name="T1" fmla="*/ 7 h 7"/>
                  <a:gd name="T2" fmla="*/ 9 w 12"/>
                  <a:gd name="T3" fmla="*/ 7 h 7"/>
                  <a:gd name="T4" fmla="*/ 12 w 12"/>
                  <a:gd name="T5" fmla="*/ 6 h 7"/>
                  <a:gd name="T6" fmla="*/ 12 w 12"/>
                  <a:gd name="T7" fmla="*/ 4 h 7"/>
                  <a:gd name="T8" fmla="*/ 0 w 12"/>
                  <a:gd name="T9" fmla="*/ 0 h 7"/>
                  <a:gd name="T10" fmla="*/ 0 w 12"/>
                  <a:gd name="T11" fmla="*/ 3 h 7"/>
                  <a:gd name="T12" fmla="*/ 9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02" name="Freeform 298"/>
              <p:cNvSpPr/>
              <p:nvPr/>
            </p:nvSpPr>
            <p:spPr bwMode="auto">
              <a:xfrm>
                <a:off x="2684" y="104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6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3 w 13"/>
                  <a:gd name="T9" fmla="*/ 0 h 5"/>
                  <a:gd name="T10" fmla="*/ 13 w 13"/>
                  <a:gd name="T11" fmla="*/ 3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03" name="Freeform 299"/>
              <p:cNvSpPr/>
              <p:nvPr/>
            </p:nvSpPr>
            <p:spPr bwMode="auto">
              <a:xfrm>
                <a:off x="4023" y="1039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6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9 w 12"/>
                  <a:gd name="T9" fmla="*/ 0 h 3"/>
                  <a:gd name="T10" fmla="*/ 0 w 12"/>
                  <a:gd name="T11" fmla="*/ 3 h 3"/>
                  <a:gd name="T12" fmla="*/ 0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04" name="Freeform 300"/>
              <p:cNvSpPr/>
              <p:nvPr/>
            </p:nvSpPr>
            <p:spPr bwMode="auto">
              <a:xfrm>
                <a:off x="3113" y="1047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6 h 6"/>
                  <a:gd name="T8" fmla="*/ 0 w 13"/>
                  <a:gd name="T9" fmla="*/ 4 h 6"/>
                  <a:gd name="T10" fmla="*/ 10 w 13"/>
                  <a:gd name="T11" fmla="*/ 0 h 6"/>
                  <a:gd name="T12" fmla="*/ 13 w 13"/>
                  <a:gd name="T13" fmla="*/ 0 h 6"/>
                  <a:gd name="T14" fmla="*/ 10 w 1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05" name="Freeform 301"/>
              <p:cNvSpPr/>
              <p:nvPr/>
            </p:nvSpPr>
            <p:spPr bwMode="auto">
              <a:xfrm>
                <a:off x="3593" y="1045"/>
                <a:ext cx="17" cy="6"/>
              </a:xfrm>
              <a:custGeom>
                <a:avLst/>
                <a:gdLst>
                  <a:gd name="T0" fmla="*/ 4 w 17"/>
                  <a:gd name="T1" fmla="*/ 5 h 6"/>
                  <a:gd name="T2" fmla="*/ 13 w 17"/>
                  <a:gd name="T3" fmla="*/ 6 h 6"/>
                  <a:gd name="T4" fmla="*/ 13 w 17"/>
                  <a:gd name="T5" fmla="*/ 6 h 6"/>
                  <a:gd name="T6" fmla="*/ 17 w 17"/>
                  <a:gd name="T7" fmla="*/ 6 h 6"/>
                  <a:gd name="T8" fmla="*/ 17 w 17"/>
                  <a:gd name="T9" fmla="*/ 5 h 6"/>
                  <a:gd name="T10" fmla="*/ 4 w 17"/>
                  <a:gd name="T11" fmla="*/ 0 h 6"/>
                  <a:gd name="T12" fmla="*/ 0 w 17"/>
                  <a:gd name="T13" fmla="*/ 0 h 6"/>
                  <a:gd name="T14" fmla="*/ 4 w 1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06" name="Freeform 302"/>
              <p:cNvSpPr/>
              <p:nvPr/>
            </p:nvSpPr>
            <p:spPr bwMode="auto">
              <a:xfrm>
                <a:off x="2722" y="1050"/>
                <a:ext cx="26" cy="6"/>
              </a:xfrm>
              <a:custGeom>
                <a:avLst/>
                <a:gdLst>
                  <a:gd name="T0" fmla="*/ 23 w 26"/>
                  <a:gd name="T1" fmla="*/ 4 h 6"/>
                  <a:gd name="T2" fmla="*/ 26 w 26"/>
                  <a:gd name="T3" fmla="*/ 6 h 6"/>
                  <a:gd name="T4" fmla="*/ 26 w 26"/>
                  <a:gd name="T5" fmla="*/ 6 h 6"/>
                  <a:gd name="T6" fmla="*/ 7 w 26"/>
                  <a:gd name="T7" fmla="*/ 4 h 6"/>
                  <a:gd name="T8" fmla="*/ 0 w 26"/>
                  <a:gd name="T9" fmla="*/ 1 h 6"/>
                  <a:gd name="T10" fmla="*/ 0 w 26"/>
                  <a:gd name="T11" fmla="*/ 0 h 6"/>
                  <a:gd name="T12" fmla="*/ 16 w 26"/>
                  <a:gd name="T13" fmla="*/ 4 h 6"/>
                  <a:gd name="T14" fmla="*/ 23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07" name="Freeform 303"/>
              <p:cNvSpPr/>
              <p:nvPr/>
            </p:nvSpPr>
            <p:spPr bwMode="auto">
              <a:xfrm>
                <a:off x="3971" y="1047"/>
                <a:ext cx="26" cy="6"/>
              </a:xfrm>
              <a:custGeom>
                <a:avLst/>
                <a:gdLst>
                  <a:gd name="T0" fmla="*/ 4 w 26"/>
                  <a:gd name="T1" fmla="*/ 4 h 6"/>
                  <a:gd name="T2" fmla="*/ 0 w 26"/>
                  <a:gd name="T3" fmla="*/ 4 h 6"/>
                  <a:gd name="T4" fmla="*/ 0 w 26"/>
                  <a:gd name="T5" fmla="*/ 6 h 6"/>
                  <a:gd name="T6" fmla="*/ 20 w 26"/>
                  <a:gd name="T7" fmla="*/ 4 h 6"/>
                  <a:gd name="T8" fmla="*/ 26 w 26"/>
                  <a:gd name="T9" fmla="*/ 1 h 6"/>
                  <a:gd name="T10" fmla="*/ 26 w 26"/>
                  <a:gd name="T11" fmla="*/ 0 h 6"/>
                  <a:gd name="T12" fmla="*/ 10 w 26"/>
                  <a:gd name="T13" fmla="*/ 4 h 6"/>
                  <a:gd name="T14" fmla="*/ 4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08" name="Freeform 304"/>
              <p:cNvSpPr/>
              <p:nvPr/>
            </p:nvSpPr>
            <p:spPr bwMode="auto">
              <a:xfrm>
                <a:off x="3248" y="1051"/>
                <a:ext cx="105" cy="40"/>
              </a:xfrm>
              <a:custGeom>
                <a:avLst/>
                <a:gdLst>
                  <a:gd name="T0" fmla="*/ 102 w 105"/>
                  <a:gd name="T1" fmla="*/ 16 h 40"/>
                  <a:gd name="T2" fmla="*/ 92 w 105"/>
                  <a:gd name="T3" fmla="*/ 28 h 40"/>
                  <a:gd name="T4" fmla="*/ 76 w 105"/>
                  <a:gd name="T5" fmla="*/ 34 h 40"/>
                  <a:gd name="T6" fmla="*/ 57 w 105"/>
                  <a:gd name="T7" fmla="*/ 38 h 40"/>
                  <a:gd name="T8" fmla="*/ 38 w 105"/>
                  <a:gd name="T9" fmla="*/ 40 h 40"/>
                  <a:gd name="T10" fmla="*/ 25 w 105"/>
                  <a:gd name="T11" fmla="*/ 38 h 40"/>
                  <a:gd name="T12" fmla="*/ 16 w 105"/>
                  <a:gd name="T13" fmla="*/ 35 h 40"/>
                  <a:gd name="T14" fmla="*/ 0 w 105"/>
                  <a:gd name="T15" fmla="*/ 28 h 40"/>
                  <a:gd name="T16" fmla="*/ 0 w 105"/>
                  <a:gd name="T17" fmla="*/ 26 h 40"/>
                  <a:gd name="T18" fmla="*/ 0 w 105"/>
                  <a:gd name="T19" fmla="*/ 26 h 40"/>
                  <a:gd name="T20" fmla="*/ 9 w 105"/>
                  <a:gd name="T21" fmla="*/ 28 h 40"/>
                  <a:gd name="T22" fmla="*/ 57 w 105"/>
                  <a:gd name="T23" fmla="*/ 28 h 40"/>
                  <a:gd name="T24" fmla="*/ 76 w 105"/>
                  <a:gd name="T25" fmla="*/ 23 h 40"/>
                  <a:gd name="T26" fmla="*/ 86 w 105"/>
                  <a:gd name="T27" fmla="*/ 13 h 40"/>
                  <a:gd name="T28" fmla="*/ 96 w 105"/>
                  <a:gd name="T29" fmla="*/ 6 h 40"/>
                  <a:gd name="T30" fmla="*/ 99 w 105"/>
                  <a:gd name="T31" fmla="*/ 0 h 40"/>
                  <a:gd name="T32" fmla="*/ 105 w 105"/>
                  <a:gd name="T33" fmla="*/ 0 h 40"/>
                  <a:gd name="T34" fmla="*/ 102 w 105"/>
                  <a:gd name="T3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09" name="Freeform 305"/>
              <p:cNvSpPr/>
              <p:nvPr/>
            </p:nvSpPr>
            <p:spPr bwMode="auto">
              <a:xfrm>
                <a:off x="3369" y="1050"/>
                <a:ext cx="103" cy="39"/>
              </a:xfrm>
              <a:custGeom>
                <a:avLst/>
                <a:gdLst>
                  <a:gd name="T0" fmla="*/ 0 w 103"/>
                  <a:gd name="T1" fmla="*/ 17 h 39"/>
                  <a:gd name="T2" fmla="*/ 13 w 103"/>
                  <a:gd name="T3" fmla="*/ 27 h 39"/>
                  <a:gd name="T4" fmla="*/ 29 w 103"/>
                  <a:gd name="T5" fmla="*/ 35 h 39"/>
                  <a:gd name="T6" fmla="*/ 48 w 103"/>
                  <a:gd name="T7" fmla="*/ 38 h 39"/>
                  <a:gd name="T8" fmla="*/ 64 w 103"/>
                  <a:gd name="T9" fmla="*/ 39 h 39"/>
                  <a:gd name="T10" fmla="*/ 77 w 103"/>
                  <a:gd name="T11" fmla="*/ 39 h 39"/>
                  <a:gd name="T12" fmla="*/ 90 w 103"/>
                  <a:gd name="T13" fmla="*/ 35 h 39"/>
                  <a:gd name="T14" fmla="*/ 103 w 103"/>
                  <a:gd name="T15" fmla="*/ 27 h 39"/>
                  <a:gd name="T16" fmla="*/ 103 w 103"/>
                  <a:gd name="T17" fmla="*/ 26 h 39"/>
                  <a:gd name="T18" fmla="*/ 103 w 103"/>
                  <a:gd name="T19" fmla="*/ 26 h 39"/>
                  <a:gd name="T20" fmla="*/ 93 w 103"/>
                  <a:gd name="T21" fmla="*/ 29 h 39"/>
                  <a:gd name="T22" fmla="*/ 45 w 103"/>
                  <a:gd name="T23" fmla="*/ 27 h 39"/>
                  <a:gd name="T24" fmla="*/ 26 w 103"/>
                  <a:gd name="T25" fmla="*/ 23 h 39"/>
                  <a:gd name="T26" fmla="*/ 16 w 103"/>
                  <a:gd name="T27" fmla="*/ 12 h 39"/>
                  <a:gd name="T28" fmla="*/ 7 w 103"/>
                  <a:gd name="T29" fmla="*/ 6 h 39"/>
                  <a:gd name="T30" fmla="*/ 4 w 103"/>
                  <a:gd name="T31" fmla="*/ 0 h 39"/>
                  <a:gd name="T32" fmla="*/ 0 w 103"/>
                  <a:gd name="T33" fmla="*/ 1 h 39"/>
                  <a:gd name="T34" fmla="*/ 0 w 103"/>
                  <a:gd name="T3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10" name="Freeform 306"/>
              <p:cNvSpPr/>
              <p:nvPr/>
            </p:nvSpPr>
            <p:spPr bwMode="auto">
              <a:xfrm>
                <a:off x="3087" y="1054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4 w 10"/>
                  <a:gd name="T3" fmla="*/ 5 h 5"/>
                  <a:gd name="T4" fmla="*/ 0 w 10"/>
                  <a:gd name="T5" fmla="*/ 3 h 5"/>
                  <a:gd name="T6" fmla="*/ 0 w 10"/>
                  <a:gd name="T7" fmla="*/ 3 h 5"/>
                  <a:gd name="T8" fmla="*/ 7 w 10"/>
                  <a:gd name="T9" fmla="*/ 2 h 5"/>
                  <a:gd name="T10" fmla="*/ 10 w 10"/>
                  <a:gd name="T11" fmla="*/ 0 h 5"/>
                  <a:gd name="T12" fmla="*/ 10 w 10"/>
                  <a:gd name="T13" fmla="*/ 2 h 5"/>
                  <a:gd name="T14" fmla="*/ 10 w 1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11" name="Freeform 307"/>
              <p:cNvSpPr/>
              <p:nvPr/>
            </p:nvSpPr>
            <p:spPr bwMode="auto">
              <a:xfrm>
                <a:off x="3622" y="1053"/>
                <a:ext cx="10" cy="4"/>
              </a:xfrm>
              <a:custGeom>
                <a:avLst/>
                <a:gdLst>
                  <a:gd name="T0" fmla="*/ 0 w 10"/>
                  <a:gd name="T1" fmla="*/ 1 h 4"/>
                  <a:gd name="T2" fmla="*/ 7 w 10"/>
                  <a:gd name="T3" fmla="*/ 4 h 4"/>
                  <a:gd name="T4" fmla="*/ 10 w 10"/>
                  <a:gd name="T5" fmla="*/ 3 h 4"/>
                  <a:gd name="T6" fmla="*/ 10 w 10"/>
                  <a:gd name="T7" fmla="*/ 1 h 4"/>
                  <a:gd name="T8" fmla="*/ 4 w 10"/>
                  <a:gd name="T9" fmla="*/ 1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12" name="Freeform 308"/>
              <p:cNvSpPr/>
              <p:nvPr/>
            </p:nvSpPr>
            <p:spPr bwMode="auto">
              <a:xfrm>
                <a:off x="3260" y="1057"/>
                <a:ext cx="87" cy="31"/>
              </a:xfrm>
              <a:custGeom>
                <a:avLst/>
                <a:gdLst>
                  <a:gd name="T0" fmla="*/ 74 w 87"/>
                  <a:gd name="T1" fmla="*/ 20 h 31"/>
                  <a:gd name="T2" fmla="*/ 61 w 87"/>
                  <a:gd name="T3" fmla="*/ 26 h 31"/>
                  <a:gd name="T4" fmla="*/ 45 w 87"/>
                  <a:gd name="T5" fmla="*/ 29 h 31"/>
                  <a:gd name="T6" fmla="*/ 20 w 87"/>
                  <a:gd name="T7" fmla="*/ 31 h 31"/>
                  <a:gd name="T8" fmla="*/ 7 w 87"/>
                  <a:gd name="T9" fmla="*/ 28 h 31"/>
                  <a:gd name="T10" fmla="*/ 0 w 87"/>
                  <a:gd name="T11" fmla="*/ 25 h 31"/>
                  <a:gd name="T12" fmla="*/ 45 w 87"/>
                  <a:gd name="T13" fmla="*/ 25 h 31"/>
                  <a:gd name="T14" fmla="*/ 68 w 87"/>
                  <a:gd name="T15" fmla="*/ 19 h 31"/>
                  <a:gd name="T16" fmla="*/ 77 w 87"/>
                  <a:gd name="T17" fmla="*/ 10 h 31"/>
                  <a:gd name="T18" fmla="*/ 77 w 87"/>
                  <a:gd name="T19" fmla="*/ 8 h 31"/>
                  <a:gd name="T20" fmla="*/ 87 w 87"/>
                  <a:gd name="T21" fmla="*/ 0 h 31"/>
                  <a:gd name="T22" fmla="*/ 87 w 87"/>
                  <a:gd name="T23" fmla="*/ 10 h 31"/>
                  <a:gd name="T24" fmla="*/ 74 w 87"/>
                  <a:gd name="T2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13" name="Freeform 309"/>
              <p:cNvSpPr/>
              <p:nvPr/>
            </p:nvSpPr>
            <p:spPr bwMode="auto">
              <a:xfrm>
                <a:off x="3373" y="1057"/>
                <a:ext cx="86" cy="29"/>
              </a:xfrm>
              <a:custGeom>
                <a:avLst/>
                <a:gdLst>
                  <a:gd name="T0" fmla="*/ 12 w 86"/>
                  <a:gd name="T1" fmla="*/ 19 h 29"/>
                  <a:gd name="T2" fmla="*/ 28 w 86"/>
                  <a:gd name="T3" fmla="*/ 25 h 29"/>
                  <a:gd name="T4" fmla="*/ 44 w 86"/>
                  <a:gd name="T5" fmla="*/ 29 h 29"/>
                  <a:gd name="T6" fmla="*/ 70 w 86"/>
                  <a:gd name="T7" fmla="*/ 29 h 29"/>
                  <a:gd name="T8" fmla="*/ 83 w 86"/>
                  <a:gd name="T9" fmla="*/ 26 h 29"/>
                  <a:gd name="T10" fmla="*/ 86 w 86"/>
                  <a:gd name="T11" fmla="*/ 23 h 29"/>
                  <a:gd name="T12" fmla="*/ 41 w 86"/>
                  <a:gd name="T13" fmla="*/ 23 h 29"/>
                  <a:gd name="T14" fmla="*/ 19 w 86"/>
                  <a:gd name="T15" fmla="*/ 17 h 29"/>
                  <a:gd name="T16" fmla="*/ 9 w 86"/>
                  <a:gd name="T17" fmla="*/ 10 h 29"/>
                  <a:gd name="T18" fmla="*/ 9 w 86"/>
                  <a:gd name="T19" fmla="*/ 7 h 29"/>
                  <a:gd name="T20" fmla="*/ 0 w 86"/>
                  <a:gd name="T21" fmla="*/ 0 h 29"/>
                  <a:gd name="T22" fmla="*/ 3 w 86"/>
                  <a:gd name="T23" fmla="*/ 10 h 29"/>
                  <a:gd name="T24" fmla="*/ 12 w 86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14" name="Freeform 310"/>
              <p:cNvSpPr/>
              <p:nvPr/>
            </p:nvSpPr>
            <p:spPr bwMode="auto">
              <a:xfrm>
                <a:off x="2767" y="1059"/>
                <a:ext cx="23" cy="5"/>
              </a:xfrm>
              <a:custGeom>
                <a:avLst/>
                <a:gdLst>
                  <a:gd name="T0" fmla="*/ 23 w 23"/>
                  <a:gd name="T1" fmla="*/ 5 h 5"/>
                  <a:gd name="T2" fmla="*/ 23 w 23"/>
                  <a:gd name="T3" fmla="*/ 5 h 5"/>
                  <a:gd name="T4" fmla="*/ 3 w 23"/>
                  <a:gd name="T5" fmla="*/ 3 h 5"/>
                  <a:gd name="T6" fmla="*/ 0 w 23"/>
                  <a:gd name="T7" fmla="*/ 2 h 5"/>
                  <a:gd name="T8" fmla="*/ 3 w 23"/>
                  <a:gd name="T9" fmla="*/ 0 h 5"/>
                  <a:gd name="T10" fmla="*/ 19 w 23"/>
                  <a:gd name="T11" fmla="*/ 3 h 5"/>
                  <a:gd name="T12" fmla="*/ 23 w 2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15" name="Freeform 311"/>
              <p:cNvSpPr/>
              <p:nvPr/>
            </p:nvSpPr>
            <p:spPr bwMode="auto">
              <a:xfrm>
                <a:off x="3930" y="1056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19 w 22"/>
                  <a:gd name="T5" fmla="*/ 3 h 5"/>
                  <a:gd name="T6" fmla="*/ 22 w 22"/>
                  <a:gd name="T7" fmla="*/ 1 h 5"/>
                  <a:gd name="T8" fmla="*/ 19 w 22"/>
                  <a:gd name="T9" fmla="*/ 0 h 5"/>
                  <a:gd name="T10" fmla="*/ 3 w 22"/>
                  <a:gd name="T11" fmla="*/ 3 h 5"/>
                  <a:gd name="T12" fmla="*/ 0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16" name="Freeform 312"/>
              <p:cNvSpPr/>
              <p:nvPr/>
            </p:nvSpPr>
            <p:spPr bwMode="auto">
              <a:xfrm>
                <a:off x="3046" y="1062"/>
                <a:ext cx="19" cy="3"/>
              </a:xfrm>
              <a:custGeom>
                <a:avLst/>
                <a:gdLst>
                  <a:gd name="T0" fmla="*/ 9 w 19"/>
                  <a:gd name="T1" fmla="*/ 3 h 3"/>
                  <a:gd name="T2" fmla="*/ 0 w 19"/>
                  <a:gd name="T3" fmla="*/ 3 h 3"/>
                  <a:gd name="T4" fmla="*/ 0 w 19"/>
                  <a:gd name="T5" fmla="*/ 2 h 3"/>
                  <a:gd name="T6" fmla="*/ 13 w 19"/>
                  <a:gd name="T7" fmla="*/ 0 h 3"/>
                  <a:gd name="T8" fmla="*/ 19 w 19"/>
                  <a:gd name="T9" fmla="*/ 0 h 3"/>
                  <a:gd name="T10" fmla="*/ 9 w 1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17" name="Freeform 313"/>
              <p:cNvSpPr/>
              <p:nvPr/>
            </p:nvSpPr>
            <p:spPr bwMode="auto">
              <a:xfrm>
                <a:off x="3654" y="1059"/>
                <a:ext cx="23" cy="3"/>
              </a:xfrm>
              <a:custGeom>
                <a:avLst/>
                <a:gdLst>
                  <a:gd name="T0" fmla="*/ 10 w 23"/>
                  <a:gd name="T1" fmla="*/ 3 h 3"/>
                  <a:gd name="T2" fmla="*/ 20 w 23"/>
                  <a:gd name="T3" fmla="*/ 3 h 3"/>
                  <a:gd name="T4" fmla="*/ 23 w 23"/>
                  <a:gd name="T5" fmla="*/ 3 h 3"/>
                  <a:gd name="T6" fmla="*/ 7 w 23"/>
                  <a:gd name="T7" fmla="*/ 0 h 3"/>
                  <a:gd name="T8" fmla="*/ 0 w 23"/>
                  <a:gd name="T9" fmla="*/ 2 h 3"/>
                  <a:gd name="T10" fmla="*/ 10 w 2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18" name="Freeform 314"/>
              <p:cNvSpPr/>
              <p:nvPr/>
            </p:nvSpPr>
            <p:spPr bwMode="auto">
              <a:xfrm>
                <a:off x="2812" y="1064"/>
                <a:ext cx="19" cy="4"/>
              </a:xfrm>
              <a:custGeom>
                <a:avLst/>
                <a:gdLst>
                  <a:gd name="T0" fmla="*/ 13 w 19"/>
                  <a:gd name="T1" fmla="*/ 3 h 4"/>
                  <a:gd name="T2" fmla="*/ 16 w 19"/>
                  <a:gd name="T3" fmla="*/ 1 h 4"/>
                  <a:gd name="T4" fmla="*/ 16 w 19"/>
                  <a:gd name="T5" fmla="*/ 3 h 4"/>
                  <a:gd name="T6" fmla="*/ 16 w 19"/>
                  <a:gd name="T7" fmla="*/ 3 h 4"/>
                  <a:gd name="T8" fmla="*/ 19 w 19"/>
                  <a:gd name="T9" fmla="*/ 3 h 4"/>
                  <a:gd name="T10" fmla="*/ 16 w 19"/>
                  <a:gd name="T11" fmla="*/ 4 h 4"/>
                  <a:gd name="T12" fmla="*/ 6 w 19"/>
                  <a:gd name="T13" fmla="*/ 3 h 4"/>
                  <a:gd name="T14" fmla="*/ 0 w 19"/>
                  <a:gd name="T15" fmla="*/ 1 h 4"/>
                  <a:gd name="T16" fmla="*/ 0 w 19"/>
                  <a:gd name="T17" fmla="*/ 0 h 4"/>
                  <a:gd name="T18" fmla="*/ 13 w 19"/>
                  <a:gd name="T19" fmla="*/ 3 h 4"/>
                  <a:gd name="T20" fmla="*/ 13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19" name="Freeform 315"/>
              <p:cNvSpPr/>
              <p:nvPr/>
            </p:nvSpPr>
            <p:spPr bwMode="auto">
              <a:xfrm>
                <a:off x="3888" y="1061"/>
                <a:ext cx="19" cy="4"/>
              </a:xfrm>
              <a:custGeom>
                <a:avLst/>
                <a:gdLst>
                  <a:gd name="T0" fmla="*/ 7 w 19"/>
                  <a:gd name="T1" fmla="*/ 3 h 4"/>
                  <a:gd name="T2" fmla="*/ 7 w 19"/>
                  <a:gd name="T3" fmla="*/ 1 h 4"/>
                  <a:gd name="T4" fmla="*/ 7 w 19"/>
                  <a:gd name="T5" fmla="*/ 3 h 4"/>
                  <a:gd name="T6" fmla="*/ 3 w 19"/>
                  <a:gd name="T7" fmla="*/ 3 h 4"/>
                  <a:gd name="T8" fmla="*/ 0 w 19"/>
                  <a:gd name="T9" fmla="*/ 3 h 4"/>
                  <a:gd name="T10" fmla="*/ 3 w 19"/>
                  <a:gd name="T11" fmla="*/ 4 h 4"/>
                  <a:gd name="T12" fmla="*/ 13 w 19"/>
                  <a:gd name="T13" fmla="*/ 3 h 4"/>
                  <a:gd name="T14" fmla="*/ 19 w 19"/>
                  <a:gd name="T15" fmla="*/ 1 h 4"/>
                  <a:gd name="T16" fmla="*/ 19 w 19"/>
                  <a:gd name="T17" fmla="*/ 0 h 4"/>
                  <a:gd name="T18" fmla="*/ 7 w 19"/>
                  <a:gd name="T19" fmla="*/ 3 h 4"/>
                  <a:gd name="T20" fmla="*/ 7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20" name="Freeform 316"/>
              <p:cNvSpPr/>
              <p:nvPr/>
            </p:nvSpPr>
            <p:spPr bwMode="auto">
              <a:xfrm>
                <a:off x="3007" y="1067"/>
                <a:ext cx="16" cy="4"/>
              </a:xfrm>
              <a:custGeom>
                <a:avLst/>
                <a:gdLst>
                  <a:gd name="T0" fmla="*/ 16 w 16"/>
                  <a:gd name="T1" fmla="*/ 1 h 4"/>
                  <a:gd name="T2" fmla="*/ 4 w 16"/>
                  <a:gd name="T3" fmla="*/ 4 h 4"/>
                  <a:gd name="T4" fmla="*/ 0 w 16"/>
                  <a:gd name="T5" fmla="*/ 4 h 4"/>
                  <a:gd name="T6" fmla="*/ 0 w 16"/>
                  <a:gd name="T7" fmla="*/ 4 h 4"/>
                  <a:gd name="T8" fmla="*/ 0 w 16"/>
                  <a:gd name="T9" fmla="*/ 3 h 4"/>
                  <a:gd name="T10" fmla="*/ 0 w 16"/>
                  <a:gd name="T11" fmla="*/ 1 h 4"/>
                  <a:gd name="T12" fmla="*/ 13 w 16"/>
                  <a:gd name="T13" fmla="*/ 1 h 4"/>
                  <a:gd name="T14" fmla="*/ 16 w 16"/>
                  <a:gd name="T15" fmla="*/ 0 h 4"/>
                  <a:gd name="T16" fmla="*/ 16 w 16"/>
                  <a:gd name="T17" fmla="*/ 0 h 4"/>
                  <a:gd name="T18" fmla="*/ 16 w 16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21" name="Freeform 317"/>
              <p:cNvSpPr/>
              <p:nvPr/>
            </p:nvSpPr>
            <p:spPr bwMode="auto">
              <a:xfrm>
                <a:off x="3696" y="1065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13 w 19"/>
                  <a:gd name="T3" fmla="*/ 3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6 w 19"/>
                  <a:gd name="T11" fmla="*/ 2 h 3"/>
                  <a:gd name="T12" fmla="*/ 3 w 19"/>
                  <a:gd name="T13" fmla="*/ 2 h 3"/>
                  <a:gd name="T14" fmla="*/ 3 w 19"/>
                  <a:gd name="T15" fmla="*/ 0 h 3"/>
                  <a:gd name="T16" fmla="*/ 0 w 19"/>
                  <a:gd name="T17" fmla="*/ 0 h 3"/>
                  <a:gd name="T18" fmla="*/ 0 w 19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22" name="Freeform 318"/>
              <p:cNvSpPr/>
              <p:nvPr/>
            </p:nvSpPr>
            <p:spPr bwMode="auto">
              <a:xfrm>
                <a:off x="2863" y="1070"/>
                <a:ext cx="16" cy="3"/>
              </a:xfrm>
              <a:custGeom>
                <a:avLst/>
                <a:gdLst>
                  <a:gd name="T0" fmla="*/ 16 w 16"/>
                  <a:gd name="T1" fmla="*/ 1 h 3"/>
                  <a:gd name="T2" fmla="*/ 16 w 16"/>
                  <a:gd name="T3" fmla="*/ 3 h 3"/>
                  <a:gd name="T4" fmla="*/ 16 w 16"/>
                  <a:gd name="T5" fmla="*/ 3 h 3"/>
                  <a:gd name="T6" fmla="*/ 4 w 16"/>
                  <a:gd name="T7" fmla="*/ 3 h 3"/>
                  <a:gd name="T8" fmla="*/ 0 w 16"/>
                  <a:gd name="T9" fmla="*/ 1 h 3"/>
                  <a:gd name="T10" fmla="*/ 0 w 16"/>
                  <a:gd name="T11" fmla="*/ 0 h 3"/>
                  <a:gd name="T12" fmla="*/ 13 w 16"/>
                  <a:gd name="T13" fmla="*/ 1 h 3"/>
                  <a:gd name="T14" fmla="*/ 16 w 1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23" name="Freeform 319"/>
              <p:cNvSpPr/>
              <p:nvPr/>
            </p:nvSpPr>
            <p:spPr bwMode="auto">
              <a:xfrm>
                <a:off x="3840" y="1067"/>
                <a:ext cx="19" cy="3"/>
              </a:xfrm>
              <a:custGeom>
                <a:avLst/>
                <a:gdLst>
                  <a:gd name="T0" fmla="*/ 0 w 19"/>
                  <a:gd name="T1" fmla="*/ 1 h 3"/>
                  <a:gd name="T2" fmla="*/ 0 w 19"/>
                  <a:gd name="T3" fmla="*/ 3 h 3"/>
                  <a:gd name="T4" fmla="*/ 0 w 19"/>
                  <a:gd name="T5" fmla="*/ 3 h 3"/>
                  <a:gd name="T6" fmla="*/ 13 w 19"/>
                  <a:gd name="T7" fmla="*/ 3 h 3"/>
                  <a:gd name="T8" fmla="*/ 19 w 19"/>
                  <a:gd name="T9" fmla="*/ 1 h 3"/>
                  <a:gd name="T10" fmla="*/ 16 w 19"/>
                  <a:gd name="T11" fmla="*/ 0 h 3"/>
                  <a:gd name="T12" fmla="*/ 3 w 19"/>
                  <a:gd name="T13" fmla="*/ 1 h 3"/>
                  <a:gd name="T14" fmla="*/ 0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24" name="Freeform 320"/>
              <p:cNvSpPr/>
              <p:nvPr/>
            </p:nvSpPr>
            <p:spPr bwMode="auto">
              <a:xfrm>
                <a:off x="2969" y="1071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0 w 19"/>
                  <a:gd name="T3" fmla="*/ 3 h 3"/>
                  <a:gd name="T4" fmla="*/ 0 w 19"/>
                  <a:gd name="T5" fmla="*/ 0 h 3"/>
                  <a:gd name="T6" fmla="*/ 13 w 19"/>
                  <a:gd name="T7" fmla="*/ 0 h 3"/>
                  <a:gd name="T8" fmla="*/ 16 w 19"/>
                  <a:gd name="T9" fmla="*/ 0 h 3"/>
                  <a:gd name="T10" fmla="*/ 19 w 19"/>
                  <a:gd name="T11" fmla="*/ 0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25" name="Freeform 321"/>
              <p:cNvSpPr/>
              <p:nvPr/>
            </p:nvSpPr>
            <p:spPr bwMode="auto">
              <a:xfrm>
                <a:off x="3731" y="1068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19 w 19"/>
                  <a:gd name="T3" fmla="*/ 3 h 3"/>
                  <a:gd name="T4" fmla="*/ 19 w 19"/>
                  <a:gd name="T5" fmla="*/ 2 h 3"/>
                  <a:gd name="T6" fmla="*/ 7 w 19"/>
                  <a:gd name="T7" fmla="*/ 0 h 3"/>
                  <a:gd name="T8" fmla="*/ 3 w 19"/>
                  <a:gd name="T9" fmla="*/ 0 h 3"/>
                  <a:gd name="T10" fmla="*/ 0 w 19"/>
                  <a:gd name="T11" fmla="*/ 2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26" name="Freeform 322"/>
              <p:cNvSpPr/>
              <p:nvPr/>
            </p:nvSpPr>
            <p:spPr bwMode="auto">
              <a:xfrm>
                <a:off x="2902" y="1071"/>
                <a:ext cx="16" cy="3"/>
              </a:xfrm>
              <a:custGeom>
                <a:avLst/>
                <a:gdLst>
                  <a:gd name="T0" fmla="*/ 16 w 16"/>
                  <a:gd name="T1" fmla="*/ 2 h 3"/>
                  <a:gd name="T2" fmla="*/ 16 w 16"/>
                  <a:gd name="T3" fmla="*/ 3 h 3"/>
                  <a:gd name="T4" fmla="*/ 0 w 16"/>
                  <a:gd name="T5" fmla="*/ 3 h 3"/>
                  <a:gd name="T6" fmla="*/ 0 w 16"/>
                  <a:gd name="T7" fmla="*/ 2 h 3"/>
                  <a:gd name="T8" fmla="*/ 6 w 16"/>
                  <a:gd name="T9" fmla="*/ 0 h 3"/>
                  <a:gd name="T10" fmla="*/ 16 w 16"/>
                  <a:gd name="T11" fmla="*/ 2 h 3"/>
                  <a:gd name="T12" fmla="*/ 16 w 1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27" name="Freeform 323"/>
              <p:cNvSpPr/>
              <p:nvPr/>
            </p:nvSpPr>
            <p:spPr bwMode="auto">
              <a:xfrm>
                <a:off x="3802" y="107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3 w 16"/>
                  <a:gd name="T3" fmla="*/ 1 h 1"/>
                  <a:gd name="T4" fmla="*/ 16 w 16"/>
                  <a:gd name="T5" fmla="*/ 1 h 1"/>
                  <a:gd name="T6" fmla="*/ 16 w 16"/>
                  <a:gd name="T7" fmla="*/ 0 h 1"/>
                  <a:gd name="T8" fmla="*/ 9 w 16"/>
                  <a:gd name="T9" fmla="*/ 0 h 1"/>
                  <a:gd name="T10" fmla="*/ 0 w 16"/>
                  <a:gd name="T11" fmla="*/ 0 h 1"/>
                  <a:gd name="T12" fmla="*/ 0 w 1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28" name="Freeform 324"/>
              <p:cNvSpPr/>
              <p:nvPr/>
            </p:nvSpPr>
            <p:spPr bwMode="auto">
              <a:xfrm>
                <a:off x="2934" y="1071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9 w 19"/>
                  <a:gd name="T5" fmla="*/ 3 h 3"/>
                  <a:gd name="T6" fmla="*/ 3 w 19"/>
                  <a:gd name="T7" fmla="*/ 3 h 3"/>
                  <a:gd name="T8" fmla="*/ 0 w 19"/>
                  <a:gd name="T9" fmla="*/ 3 h 3"/>
                  <a:gd name="T10" fmla="*/ 3 w 19"/>
                  <a:gd name="T11" fmla="*/ 0 h 3"/>
                  <a:gd name="T12" fmla="*/ 16 w 19"/>
                  <a:gd name="T13" fmla="*/ 2 h 3"/>
                  <a:gd name="T14" fmla="*/ 19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29" name="Freeform 325"/>
              <p:cNvSpPr/>
              <p:nvPr/>
            </p:nvSpPr>
            <p:spPr bwMode="auto">
              <a:xfrm>
                <a:off x="3766" y="1070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1 h 1"/>
                  <a:gd name="T4" fmla="*/ 10 w 20"/>
                  <a:gd name="T5" fmla="*/ 1 h 1"/>
                  <a:gd name="T6" fmla="*/ 16 w 20"/>
                  <a:gd name="T7" fmla="*/ 1 h 1"/>
                  <a:gd name="T8" fmla="*/ 20 w 20"/>
                  <a:gd name="T9" fmla="*/ 1 h 1"/>
                  <a:gd name="T10" fmla="*/ 16 w 20"/>
                  <a:gd name="T11" fmla="*/ 0 h 1"/>
                  <a:gd name="T12" fmla="*/ 4 w 20"/>
                  <a:gd name="T13" fmla="*/ 0 h 1"/>
                  <a:gd name="T14" fmla="*/ 0 w 20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30" name="Freeform 326"/>
              <p:cNvSpPr/>
              <p:nvPr/>
            </p:nvSpPr>
            <p:spPr bwMode="auto">
              <a:xfrm>
                <a:off x="3328" y="977"/>
                <a:ext cx="35" cy="49"/>
              </a:xfrm>
              <a:custGeom>
                <a:avLst/>
                <a:gdLst>
                  <a:gd name="T0" fmla="*/ 35 w 35"/>
                  <a:gd name="T1" fmla="*/ 2 h 49"/>
                  <a:gd name="T2" fmla="*/ 29 w 35"/>
                  <a:gd name="T3" fmla="*/ 0 h 49"/>
                  <a:gd name="T4" fmla="*/ 19 w 35"/>
                  <a:gd name="T5" fmla="*/ 5 h 49"/>
                  <a:gd name="T6" fmla="*/ 3 w 35"/>
                  <a:gd name="T7" fmla="*/ 17 h 49"/>
                  <a:gd name="T8" fmla="*/ 0 w 35"/>
                  <a:gd name="T9" fmla="*/ 23 h 49"/>
                  <a:gd name="T10" fmla="*/ 0 w 35"/>
                  <a:gd name="T11" fmla="*/ 29 h 49"/>
                  <a:gd name="T12" fmla="*/ 16 w 35"/>
                  <a:gd name="T13" fmla="*/ 33 h 49"/>
                  <a:gd name="T14" fmla="*/ 29 w 35"/>
                  <a:gd name="T15" fmla="*/ 44 h 49"/>
                  <a:gd name="T16" fmla="*/ 35 w 35"/>
                  <a:gd name="T17" fmla="*/ 49 h 49"/>
                  <a:gd name="T18" fmla="*/ 35 w 35"/>
                  <a:gd name="T1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31" name="Freeform 327"/>
              <p:cNvSpPr/>
              <p:nvPr/>
            </p:nvSpPr>
            <p:spPr bwMode="auto">
              <a:xfrm>
                <a:off x="3353" y="977"/>
                <a:ext cx="39" cy="47"/>
              </a:xfrm>
              <a:custGeom>
                <a:avLst/>
                <a:gdLst>
                  <a:gd name="T0" fmla="*/ 0 w 39"/>
                  <a:gd name="T1" fmla="*/ 2 h 47"/>
                  <a:gd name="T2" fmla="*/ 10 w 39"/>
                  <a:gd name="T3" fmla="*/ 0 h 47"/>
                  <a:gd name="T4" fmla="*/ 20 w 39"/>
                  <a:gd name="T5" fmla="*/ 3 h 47"/>
                  <a:gd name="T6" fmla="*/ 36 w 39"/>
                  <a:gd name="T7" fmla="*/ 15 h 47"/>
                  <a:gd name="T8" fmla="*/ 39 w 39"/>
                  <a:gd name="T9" fmla="*/ 21 h 47"/>
                  <a:gd name="T10" fmla="*/ 39 w 39"/>
                  <a:gd name="T11" fmla="*/ 27 h 47"/>
                  <a:gd name="T12" fmla="*/ 23 w 39"/>
                  <a:gd name="T13" fmla="*/ 33 h 47"/>
                  <a:gd name="T14" fmla="*/ 10 w 39"/>
                  <a:gd name="T15" fmla="*/ 43 h 47"/>
                  <a:gd name="T16" fmla="*/ 4 w 39"/>
                  <a:gd name="T17" fmla="*/ 47 h 47"/>
                  <a:gd name="T18" fmla="*/ 0 w 39"/>
                  <a:gd name="T1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32" name="Freeform 328"/>
              <p:cNvSpPr/>
              <p:nvPr/>
            </p:nvSpPr>
            <p:spPr bwMode="auto">
              <a:xfrm>
                <a:off x="3312" y="966"/>
                <a:ext cx="54" cy="40"/>
              </a:xfrm>
              <a:custGeom>
                <a:avLst/>
                <a:gdLst>
                  <a:gd name="T0" fmla="*/ 54 w 54"/>
                  <a:gd name="T1" fmla="*/ 0 h 40"/>
                  <a:gd name="T2" fmla="*/ 35 w 54"/>
                  <a:gd name="T3" fmla="*/ 0 h 40"/>
                  <a:gd name="T4" fmla="*/ 22 w 54"/>
                  <a:gd name="T5" fmla="*/ 5 h 40"/>
                  <a:gd name="T6" fmla="*/ 6 w 54"/>
                  <a:gd name="T7" fmla="*/ 16 h 40"/>
                  <a:gd name="T8" fmla="*/ 0 w 54"/>
                  <a:gd name="T9" fmla="*/ 26 h 40"/>
                  <a:gd name="T10" fmla="*/ 0 w 54"/>
                  <a:gd name="T11" fmla="*/ 32 h 40"/>
                  <a:gd name="T12" fmla="*/ 3 w 54"/>
                  <a:gd name="T13" fmla="*/ 37 h 40"/>
                  <a:gd name="T14" fmla="*/ 9 w 54"/>
                  <a:gd name="T15" fmla="*/ 40 h 40"/>
                  <a:gd name="T16" fmla="*/ 9 w 54"/>
                  <a:gd name="T17" fmla="*/ 40 h 40"/>
                  <a:gd name="T18" fmla="*/ 12 w 54"/>
                  <a:gd name="T19" fmla="*/ 29 h 40"/>
                  <a:gd name="T20" fmla="*/ 22 w 54"/>
                  <a:gd name="T21" fmla="*/ 19 h 40"/>
                  <a:gd name="T22" fmla="*/ 35 w 54"/>
                  <a:gd name="T23" fmla="*/ 11 h 40"/>
                  <a:gd name="T24" fmla="*/ 51 w 54"/>
                  <a:gd name="T25" fmla="*/ 8 h 40"/>
                  <a:gd name="T26" fmla="*/ 51 w 54"/>
                  <a:gd name="T27" fmla="*/ 8 h 40"/>
                  <a:gd name="T28" fmla="*/ 54 w 54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33" name="Freeform 329"/>
              <p:cNvSpPr/>
              <p:nvPr/>
            </p:nvSpPr>
            <p:spPr bwMode="auto">
              <a:xfrm>
                <a:off x="3353" y="965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16 w 55"/>
                  <a:gd name="T3" fmla="*/ 1 h 39"/>
                  <a:gd name="T4" fmla="*/ 32 w 55"/>
                  <a:gd name="T5" fmla="*/ 6 h 39"/>
                  <a:gd name="T6" fmla="*/ 48 w 55"/>
                  <a:gd name="T7" fmla="*/ 15 h 39"/>
                  <a:gd name="T8" fmla="*/ 55 w 55"/>
                  <a:gd name="T9" fmla="*/ 26 h 39"/>
                  <a:gd name="T10" fmla="*/ 55 w 55"/>
                  <a:gd name="T11" fmla="*/ 32 h 39"/>
                  <a:gd name="T12" fmla="*/ 52 w 55"/>
                  <a:gd name="T13" fmla="*/ 36 h 39"/>
                  <a:gd name="T14" fmla="*/ 45 w 55"/>
                  <a:gd name="T15" fmla="*/ 39 h 39"/>
                  <a:gd name="T16" fmla="*/ 45 w 55"/>
                  <a:gd name="T17" fmla="*/ 39 h 39"/>
                  <a:gd name="T18" fmla="*/ 42 w 55"/>
                  <a:gd name="T19" fmla="*/ 29 h 39"/>
                  <a:gd name="T20" fmla="*/ 32 w 55"/>
                  <a:gd name="T21" fmla="*/ 20 h 39"/>
                  <a:gd name="T22" fmla="*/ 20 w 55"/>
                  <a:gd name="T23" fmla="*/ 12 h 39"/>
                  <a:gd name="T24" fmla="*/ 4 w 55"/>
                  <a:gd name="T25" fmla="*/ 7 h 39"/>
                  <a:gd name="T26" fmla="*/ 0 w 55"/>
                  <a:gd name="T27" fmla="*/ 7 h 39"/>
                  <a:gd name="T28" fmla="*/ 0 w 55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34" name="Freeform 330"/>
              <p:cNvSpPr/>
              <p:nvPr/>
            </p:nvSpPr>
            <p:spPr bwMode="auto">
              <a:xfrm>
                <a:off x="3145" y="898"/>
                <a:ext cx="221" cy="105"/>
              </a:xfrm>
              <a:custGeom>
                <a:avLst/>
                <a:gdLst>
                  <a:gd name="T0" fmla="*/ 221 w 221"/>
                  <a:gd name="T1" fmla="*/ 0 h 105"/>
                  <a:gd name="T2" fmla="*/ 215 w 221"/>
                  <a:gd name="T3" fmla="*/ 2 h 105"/>
                  <a:gd name="T4" fmla="*/ 186 w 221"/>
                  <a:gd name="T5" fmla="*/ 11 h 105"/>
                  <a:gd name="T6" fmla="*/ 173 w 221"/>
                  <a:gd name="T7" fmla="*/ 15 h 105"/>
                  <a:gd name="T8" fmla="*/ 167 w 221"/>
                  <a:gd name="T9" fmla="*/ 21 h 105"/>
                  <a:gd name="T10" fmla="*/ 167 w 221"/>
                  <a:gd name="T11" fmla="*/ 24 h 105"/>
                  <a:gd name="T12" fmla="*/ 163 w 221"/>
                  <a:gd name="T13" fmla="*/ 27 h 105"/>
                  <a:gd name="T14" fmla="*/ 163 w 221"/>
                  <a:gd name="T15" fmla="*/ 44 h 105"/>
                  <a:gd name="T16" fmla="*/ 179 w 221"/>
                  <a:gd name="T17" fmla="*/ 62 h 105"/>
                  <a:gd name="T18" fmla="*/ 179 w 221"/>
                  <a:gd name="T19" fmla="*/ 62 h 105"/>
                  <a:gd name="T20" fmla="*/ 176 w 221"/>
                  <a:gd name="T21" fmla="*/ 62 h 105"/>
                  <a:gd name="T22" fmla="*/ 160 w 221"/>
                  <a:gd name="T23" fmla="*/ 46 h 105"/>
                  <a:gd name="T24" fmla="*/ 157 w 221"/>
                  <a:gd name="T25" fmla="*/ 35 h 105"/>
                  <a:gd name="T26" fmla="*/ 128 w 221"/>
                  <a:gd name="T27" fmla="*/ 29 h 105"/>
                  <a:gd name="T28" fmla="*/ 106 w 221"/>
                  <a:gd name="T29" fmla="*/ 26 h 105"/>
                  <a:gd name="T30" fmla="*/ 103 w 221"/>
                  <a:gd name="T31" fmla="*/ 29 h 105"/>
                  <a:gd name="T32" fmla="*/ 96 w 221"/>
                  <a:gd name="T33" fmla="*/ 41 h 105"/>
                  <a:gd name="T34" fmla="*/ 96 w 221"/>
                  <a:gd name="T35" fmla="*/ 52 h 105"/>
                  <a:gd name="T36" fmla="*/ 135 w 221"/>
                  <a:gd name="T37" fmla="*/ 65 h 105"/>
                  <a:gd name="T38" fmla="*/ 151 w 221"/>
                  <a:gd name="T39" fmla="*/ 76 h 105"/>
                  <a:gd name="T40" fmla="*/ 154 w 221"/>
                  <a:gd name="T41" fmla="*/ 76 h 105"/>
                  <a:gd name="T42" fmla="*/ 157 w 221"/>
                  <a:gd name="T43" fmla="*/ 79 h 105"/>
                  <a:gd name="T44" fmla="*/ 157 w 221"/>
                  <a:gd name="T45" fmla="*/ 79 h 105"/>
                  <a:gd name="T46" fmla="*/ 151 w 221"/>
                  <a:gd name="T47" fmla="*/ 79 h 105"/>
                  <a:gd name="T48" fmla="*/ 125 w 221"/>
                  <a:gd name="T49" fmla="*/ 65 h 105"/>
                  <a:gd name="T50" fmla="*/ 74 w 221"/>
                  <a:gd name="T51" fmla="*/ 47 h 105"/>
                  <a:gd name="T52" fmla="*/ 58 w 221"/>
                  <a:gd name="T53" fmla="*/ 44 h 105"/>
                  <a:gd name="T54" fmla="*/ 29 w 221"/>
                  <a:gd name="T55" fmla="*/ 41 h 105"/>
                  <a:gd name="T56" fmla="*/ 7 w 221"/>
                  <a:gd name="T57" fmla="*/ 43 h 105"/>
                  <a:gd name="T58" fmla="*/ 0 w 221"/>
                  <a:gd name="T59" fmla="*/ 44 h 105"/>
                  <a:gd name="T60" fmla="*/ 35 w 221"/>
                  <a:gd name="T61" fmla="*/ 56 h 105"/>
                  <a:gd name="T62" fmla="*/ 48 w 221"/>
                  <a:gd name="T63" fmla="*/ 65 h 105"/>
                  <a:gd name="T64" fmla="*/ 61 w 221"/>
                  <a:gd name="T65" fmla="*/ 78 h 105"/>
                  <a:gd name="T66" fmla="*/ 80 w 221"/>
                  <a:gd name="T67" fmla="*/ 100 h 105"/>
                  <a:gd name="T68" fmla="*/ 90 w 221"/>
                  <a:gd name="T69" fmla="*/ 103 h 105"/>
                  <a:gd name="T70" fmla="*/ 106 w 221"/>
                  <a:gd name="T71" fmla="*/ 105 h 105"/>
                  <a:gd name="T72" fmla="*/ 160 w 221"/>
                  <a:gd name="T73" fmla="*/ 105 h 105"/>
                  <a:gd name="T74" fmla="*/ 160 w 221"/>
                  <a:gd name="T75" fmla="*/ 93 h 105"/>
                  <a:gd name="T76" fmla="*/ 170 w 221"/>
                  <a:gd name="T77" fmla="*/ 81 h 105"/>
                  <a:gd name="T78" fmla="*/ 195 w 221"/>
                  <a:gd name="T79" fmla="*/ 68 h 105"/>
                  <a:gd name="T80" fmla="*/ 205 w 221"/>
                  <a:gd name="T81" fmla="*/ 65 h 105"/>
                  <a:gd name="T82" fmla="*/ 221 w 221"/>
                  <a:gd name="T83" fmla="*/ 65 h 105"/>
                  <a:gd name="T84" fmla="*/ 221 w 221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35" name="Freeform 331"/>
              <p:cNvSpPr/>
              <p:nvPr/>
            </p:nvSpPr>
            <p:spPr bwMode="auto">
              <a:xfrm>
                <a:off x="3353" y="898"/>
                <a:ext cx="218" cy="105"/>
              </a:xfrm>
              <a:custGeom>
                <a:avLst/>
                <a:gdLst>
                  <a:gd name="T0" fmla="*/ 0 w 218"/>
                  <a:gd name="T1" fmla="*/ 0 h 105"/>
                  <a:gd name="T2" fmla="*/ 4 w 218"/>
                  <a:gd name="T3" fmla="*/ 0 h 105"/>
                  <a:gd name="T4" fmla="*/ 32 w 218"/>
                  <a:gd name="T5" fmla="*/ 9 h 105"/>
                  <a:gd name="T6" fmla="*/ 45 w 218"/>
                  <a:gd name="T7" fmla="*/ 14 h 105"/>
                  <a:gd name="T8" fmla="*/ 55 w 218"/>
                  <a:gd name="T9" fmla="*/ 21 h 105"/>
                  <a:gd name="T10" fmla="*/ 55 w 218"/>
                  <a:gd name="T11" fmla="*/ 23 h 105"/>
                  <a:gd name="T12" fmla="*/ 58 w 218"/>
                  <a:gd name="T13" fmla="*/ 26 h 105"/>
                  <a:gd name="T14" fmla="*/ 55 w 218"/>
                  <a:gd name="T15" fmla="*/ 43 h 105"/>
                  <a:gd name="T16" fmla="*/ 39 w 218"/>
                  <a:gd name="T17" fmla="*/ 61 h 105"/>
                  <a:gd name="T18" fmla="*/ 39 w 218"/>
                  <a:gd name="T19" fmla="*/ 61 h 105"/>
                  <a:gd name="T20" fmla="*/ 42 w 218"/>
                  <a:gd name="T21" fmla="*/ 61 h 105"/>
                  <a:gd name="T22" fmla="*/ 58 w 218"/>
                  <a:gd name="T23" fmla="*/ 44 h 105"/>
                  <a:gd name="T24" fmla="*/ 61 w 218"/>
                  <a:gd name="T25" fmla="*/ 33 h 105"/>
                  <a:gd name="T26" fmla="*/ 90 w 218"/>
                  <a:gd name="T27" fmla="*/ 27 h 105"/>
                  <a:gd name="T28" fmla="*/ 112 w 218"/>
                  <a:gd name="T29" fmla="*/ 24 h 105"/>
                  <a:gd name="T30" fmla="*/ 119 w 218"/>
                  <a:gd name="T31" fmla="*/ 27 h 105"/>
                  <a:gd name="T32" fmla="*/ 122 w 218"/>
                  <a:gd name="T33" fmla="*/ 40 h 105"/>
                  <a:gd name="T34" fmla="*/ 122 w 218"/>
                  <a:gd name="T35" fmla="*/ 50 h 105"/>
                  <a:gd name="T36" fmla="*/ 87 w 218"/>
                  <a:gd name="T37" fmla="*/ 65 h 105"/>
                  <a:gd name="T38" fmla="*/ 71 w 218"/>
                  <a:gd name="T39" fmla="*/ 74 h 105"/>
                  <a:gd name="T40" fmla="*/ 68 w 218"/>
                  <a:gd name="T41" fmla="*/ 76 h 105"/>
                  <a:gd name="T42" fmla="*/ 64 w 218"/>
                  <a:gd name="T43" fmla="*/ 78 h 105"/>
                  <a:gd name="T44" fmla="*/ 64 w 218"/>
                  <a:gd name="T45" fmla="*/ 79 h 105"/>
                  <a:gd name="T46" fmla="*/ 68 w 218"/>
                  <a:gd name="T47" fmla="*/ 79 h 105"/>
                  <a:gd name="T48" fmla="*/ 93 w 218"/>
                  <a:gd name="T49" fmla="*/ 64 h 105"/>
                  <a:gd name="T50" fmla="*/ 144 w 218"/>
                  <a:gd name="T51" fmla="*/ 46 h 105"/>
                  <a:gd name="T52" fmla="*/ 164 w 218"/>
                  <a:gd name="T53" fmla="*/ 43 h 105"/>
                  <a:gd name="T54" fmla="*/ 189 w 218"/>
                  <a:gd name="T55" fmla="*/ 40 h 105"/>
                  <a:gd name="T56" fmla="*/ 212 w 218"/>
                  <a:gd name="T57" fmla="*/ 41 h 105"/>
                  <a:gd name="T58" fmla="*/ 218 w 218"/>
                  <a:gd name="T59" fmla="*/ 43 h 105"/>
                  <a:gd name="T60" fmla="*/ 186 w 218"/>
                  <a:gd name="T61" fmla="*/ 55 h 105"/>
                  <a:gd name="T62" fmla="*/ 170 w 218"/>
                  <a:gd name="T63" fmla="*/ 64 h 105"/>
                  <a:gd name="T64" fmla="*/ 160 w 218"/>
                  <a:gd name="T65" fmla="*/ 76 h 105"/>
                  <a:gd name="T66" fmla="*/ 141 w 218"/>
                  <a:gd name="T67" fmla="*/ 99 h 105"/>
                  <a:gd name="T68" fmla="*/ 132 w 218"/>
                  <a:gd name="T69" fmla="*/ 102 h 105"/>
                  <a:gd name="T70" fmla="*/ 116 w 218"/>
                  <a:gd name="T71" fmla="*/ 103 h 105"/>
                  <a:gd name="T72" fmla="*/ 58 w 218"/>
                  <a:gd name="T73" fmla="*/ 105 h 105"/>
                  <a:gd name="T74" fmla="*/ 58 w 218"/>
                  <a:gd name="T75" fmla="*/ 91 h 105"/>
                  <a:gd name="T76" fmla="*/ 48 w 218"/>
                  <a:gd name="T77" fmla="*/ 79 h 105"/>
                  <a:gd name="T78" fmla="*/ 26 w 218"/>
                  <a:gd name="T79" fmla="*/ 67 h 105"/>
                  <a:gd name="T80" fmla="*/ 16 w 218"/>
                  <a:gd name="T81" fmla="*/ 65 h 105"/>
                  <a:gd name="T82" fmla="*/ 0 w 218"/>
                  <a:gd name="T83" fmla="*/ 65 h 105"/>
                  <a:gd name="T84" fmla="*/ 0 w 218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36" name="Freeform 332"/>
              <p:cNvSpPr/>
              <p:nvPr/>
            </p:nvSpPr>
            <p:spPr bwMode="auto">
              <a:xfrm>
                <a:off x="3347" y="915"/>
                <a:ext cx="29" cy="44"/>
              </a:xfrm>
              <a:custGeom>
                <a:avLst/>
                <a:gdLst>
                  <a:gd name="T0" fmla="*/ 26 w 29"/>
                  <a:gd name="T1" fmla="*/ 10 h 44"/>
                  <a:gd name="T2" fmla="*/ 29 w 29"/>
                  <a:gd name="T3" fmla="*/ 7 h 44"/>
                  <a:gd name="T4" fmla="*/ 29 w 29"/>
                  <a:gd name="T5" fmla="*/ 4 h 44"/>
                  <a:gd name="T6" fmla="*/ 22 w 29"/>
                  <a:gd name="T7" fmla="*/ 3 h 44"/>
                  <a:gd name="T8" fmla="*/ 19 w 29"/>
                  <a:gd name="T9" fmla="*/ 1 h 44"/>
                  <a:gd name="T10" fmla="*/ 13 w 29"/>
                  <a:gd name="T11" fmla="*/ 0 h 44"/>
                  <a:gd name="T12" fmla="*/ 6 w 29"/>
                  <a:gd name="T13" fmla="*/ 1 h 44"/>
                  <a:gd name="T14" fmla="*/ 3 w 29"/>
                  <a:gd name="T15" fmla="*/ 3 h 44"/>
                  <a:gd name="T16" fmla="*/ 0 w 29"/>
                  <a:gd name="T17" fmla="*/ 6 h 44"/>
                  <a:gd name="T18" fmla="*/ 0 w 29"/>
                  <a:gd name="T19" fmla="*/ 6 h 44"/>
                  <a:gd name="T20" fmla="*/ 0 w 29"/>
                  <a:gd name="T21" fmla="*/ 10 h 44"/>
                  <a:gd name="T22" fmla="*/ 0 w 29"/>
                  <a:gd name="T23" fmla="*/ 15 h 44"/>
                  <a:gd name="T24" fmla="*/ 3 w 29"/>
                  <a:gd name="T25" fmla="*/ 20 h 44"/>
                  <a:gd name="T26" fmla="*/ 3 w 29"/>
                  <a:gd name="T27" fmla="*/ 26 h 44"/>
                  <a:gd name="T28" fmla="*/ 6 w 29"/>
                  <a:gd name="T29" fmla="*/ 30 h 44"/>
                  <a:gd name="T30" fmla="*/ 10 w 29"/>
                  <a:gd name="T31" fmla="*/ 35 h 44"/>
                  <a:gd name="T32" fmla="*/ 10 w 29"/>
                  <a:gd name="T33" fmla="*/ 39 h 44"/>
                  <a:gd name="T34" fmla="*/ 13 w 29"/>
                  <a:gd name="T35" fmla="*/ 44 h 44"/>
                  <a:gd name="T36" fmla="*/ 13 w 29"/>
                  <a:gd name="T37" fmla="*/ 44 h 44"/>
                  <a:gd name="T38" fmla="*/ 16 w 29"/>
                  <a:gd name="T39" fmla="*/ 39 h 44"/>
                  <a:gd name="T40" fmla="*/ 16 w 29"/>
                  <a:gd name="T41" fmla="*/ 35 h 44"/>
                  <a:gd name="T42" fmla="*/ 16 w 29"/>
                  <a:gd name="T43" fmla="*/ 30 h 44"/>
                  <a:gd name="T44" fmla="*/ 16 w 29"/>
                  <a:gd name="T45" fmla="*/ 27 h 44"/>
                  <a:gd name="T46" fmla="*/ 19 w 29"/>
                  <a:gd name="T47" fmla="*/ 23 h 44"/>
                  <a:gd name="T48" fmla="*/ 19 w 29"/>
                  <a:gd name="T49" fmla="*/ 20 h 44"/>
                  <a:gd name="T50" fmla="*/ 22 w 29"/>
                  <a:gd name="T51" fmla="*/ 15 h 44"/>
                  <a:gd name="T52" fmla="*/ 26 w 29"/>
                  <a:gd name="T5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37" name="Freeform 333"/>
              <p:cNvSpPr/>
              <p:nvPr/>
            </p:nvSpPr>
            <p:spPr bwMode="auto">
              <a:xfrm>
                <a:off x="3353" y="904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4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4 w 7"/>
                  <a:gd name="T9" fmla="*/ 0 h 5"/>
                  <a:gd name="T10" fmla="*/ 7 w 7"/>
                  <a:gd name="T11" fmla="*/ 2 h 5"/>
                  <a:gd name="T12" fmla="*/ 7 w 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38" name="Freeform 334"/>
              <p:cNvSpPr/>
              <p:nvPr/>
            </p:nvSpPr>
            <p:spPr bwMode="auto">
              <a:xfrm>
                <a:off x="3357" y="904"/>
                <a:ext cx="9" cy="5"/>
              </a:xfrm>
              <a:custGeom>
                <a:avLst/>
                <a:gdLst>
                  <a:gd name="T0" fmla="*/ 3 w 9"/>
                  <a:gd name="T1" fmla="*/ 3 h 5"/>
                  <a:gd name="T2" fmla="*/ 6 w 9"/>
                  <a:gd name="T3" fmla="*/ 5 h 5"/>
                  <a:gd name="T4" fmla="*/ 6 w 9"/>
                  <a:gd name="T5" fmla="*/ 5 h 5"/>
                  <a:gd name="T6" fmla="*/ 9 w 9"/>
                  <a:gd name="T7" fmla="*/ 3 h 5"/>
                  <a:gd name="T8" fmla="*/ 3 w 9"/>
                  <a:gd name="T9" fmla="*/ 0 h 5"/>
                  <a:gd name="T10" fmla="*/ 0 w 9"/>
                  <a:gd name="T11" fmla="*/ 0 h 5"/>
                  <a:gd name="T12" fmla="*/ 3 w 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39" name="Freeform 335"/>
              <p:cNvSpPr/>
              <p:nvPr/>
            </p:nvSpPr>
            <p:spPr bwMode="auto">
              <a:xfrm>
                <a:off x="3334" y="916"/>
                <a:ext cx="13" cy="3"/>
              </a:xfrm>
              <a:custGeom>
                <a:avLst/>
                <a:gdLst>
                  <a:gd name="T0" fmla="*/ 13 w 13"/>
                  <a:gd name="T1" fmla="*/ 0 h 3"/>
                  <a:gd name="T2" fmla="*/ 10 w 13"/>
                  <a:gd name="T3" fmla="*/ 2 h 3"/>
                  <a:gd name="T4" fmla="*/ 6 w 13"/>
                  <a:gd name="T5" fmla="*/ 3 h 3"/>
                  <a:gd name="T6" fmla="*/ 3 w 13"/>
                  <a:gd name="T7" fmla="*/ 3 h 3"/>
                  <a:gd name="T8" fmla="*/ 0 w 13"/>
                  <a:gd name="T9" fmla="*/ 3 h 3"/>
                  <a:gd name="T10" fmla="*/ 6 w 13"/>
                  <a:gd name="T11" fmla="*/ 0 h 3"/>
                  <a:gd name="T12" fmla="*/ 10 w 13"/>
                  <a:gd name="T13" fmla="*/ 0 h 3"/>
                  <a:gd name="T14" fmla="*/ 13 w 1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40" name="Freeform 336"/>
              <p:cNvSpPr/>
              <p:nvPr/>
            </p:nvSpPr>
            <p:spPr bwMode="auto">
              <a:xfrm>
                <a:off x="3373" y="915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3 w 9"/>
                  <a:gd name="T3" fmla="*/ 1 h 4"/>
                  <a:gd name="T4" fmla="*/ 6 w 9"/>
                  <a:gd name="T5" fmla="*/ 4 h 4"/>
                  <a:gd name="T6" fmla="*/ 9 w 9"/>
                  <a:gd name="T7" fmla="*/ 4 h 4"/>
                  <a:gd name="T8" fmla="*/ 9 w 9"/>
                  <a:gd name="T9" fmla="*/ 3 h 4"/>
                  <a:gd name="T10" fmla="*/ 3 w 9"/>
                  <a:gd name="T11" fmla="*/ 0 h 4"/>
                  <a:gd name="T12" fmla="*/ 0 w 9"/>
                  <a:gd name="T13" fmla="*/ 0 h 4"/>
                  <a:gd name="T14" fmla="*/ 0 w 9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41" name="Freeform 337"/>
              <p:cNvSpPr/>
              <p:nvPr/>
            </p:nvSpPr>
            <p:spPr bwMode="auto">
              <a:xfrm>
                <a:off x="3324" y="925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6 h 6"/>
                  <a:gd name="T4" fmla="*/ 0 w 7"/>
                  <a:gd name="T5" fmla="*/ 5 h 6"/>
                  <a:gd name="T6" fmla="*/ 0 w 7"/>
                  <a:gd name="T7" fmla="*/ 2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42" name="Freeform 338"/>
              <p:cNvSpPr/>
              <p:nvPr/>
            </p:nvSpPr>
            <p:spPr bwMode="auto">
              <a:xfrm>
                <a:off x="3385" y="92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1 h 6"/>
                  <a:gd name="T8" fmla="*/ 4 w 7"/>
                  <a:gd name="T9" fmla="*/ 0 h 6"/>
                  <a:gd name="T10" fmla="*/ 4 w 7"/>
                  <a:gd name="T11" fmla="*/ 0 h 6"/>
                  <a:gd name="T12" fmla="*/ 0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43" name="Freeform 339"/>
              <p:cNvSpPr/>
              <p:nvPr/>
            </p:nvSpPr>
            <p:spPr bwMode="auto">
              <a:xfrm>
                <a:off x="3324" y="936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4 w 7"/>
                  <a:gd name="T3" fmla="*/ 8 h 8"/>
                  <a:gd name="T4" fmla="*/ 0 w 7"/>
                  <a:gd name="T5" fmla="*/ 5 h 8"/>
                  <a:gd name="T6" fmla="*/ 4 w 7"/>
                  <a:gd name="T7" fmla="*/ 0 h 8"/>
                  <a:gd name="T8" fmla="*/ 7 w 7"/>
                  <a:gd name="T9" fmla="*/ 8 h 8"/>
                  <a:gd name="T10" fmla="*/ 7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44" name="Freeform 340"/>
              <p:cNvSpPr/>
              <p:nvPr/>
            </p:nvSpPr>
            <p:spPr bwMode="auto">
              <a:xfrm>
                <a:off x="3389" y="93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45" name="Freeform 341"/>
              <p:cNvSpPr/>
              <p:nvPr/>
            </p:nvSpPr>
            <p:spPr bwMode="auto">
              <a:xfrm>
                <a:off x="3328" y="948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3 w 6"/>
                  <a:gd name="T9" fmla="*/ 0 h 5"/>
                  <a:gd name="T10" fmla="*/ 6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46" name="Freeform 342"/>
              <p:cNvSpPr/>
              <p:nvPr/>
            </p:nvSpPr>
            <p:spPr bwMode="auto">
              <a:xfrm>
                <a:off x="3385" y="94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47" name="Freeform 343"/>
              <p:cNvSpPr/>
              <p:nvPr/>
            </p:nvSpPr>
            <p:spPr bwMode="auto">
              <a:xfrm>
                <a:off x="3334" y="954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6 w 6"/>
                  <a:gd name="T7" fmla="*/ 3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48" name="Freeform 344"/>
              <p:cNvSpPr/>
              <p:nvPr/>
            </p:nvSpPr>
            <p:spPr bwMode="auto">
              <a:xfrm>
                <a:off x="3379" y="95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49" name="Freeform 345"/>
              <p:cNvSpPr/>
              <p:nvPr/>
            </p:nvSpPr>
            <p:spPr bwMode="auto">
              <a:xfrm>
                <a:off x="3347" y="9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50" name="Freeform 346"/>
              <p:cNvSpPr/>
              <p:nvPr/>
            </p:nvSpPr>
            <p:spPr bwMode="auto">
              <a:xfrm>
                <a:off x="3366" y="96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3 h 3"/>
                  <a:gd name="T4" fmla="*/ 7 w 7"/>
                  <a:gd name="T5" fmla="*/ 3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51" name="Freeform 347"/>
              <p:cNvSpPr/>
              <p:nvPr/>
            </p:nvSpPr>
            <p:spPr bwMode="auto">
              <a:xfrm>
                <a:off x="3334" y="97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0 w 6"/>
                  <a:gd name="T5" fmla="*/ 3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52" name="Freeform 348"/>
              <p:cNvSpPr/>
              <p:nvPr/>
            </p:nvSpPr>
            <p:spPr bwMode="auto">
              <a:xfrm>
                <a:off x="3376" y="972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  <a:gd name="T8" fmla="*/ 0 w 9"/>
                  <a:gd name="T9" fmla="*/ 2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53" name="Freeform 349"/>
              <p:cNvSpPr/>
              <p:nvPr/>
            </p:nvSpPr>
            <p:spPr bwMode="auto">
              <a:xfrm>
                <a:off x="3321" y="98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3 h 3"/>
                  <a:gd name="T4" fmla="*/ 0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54" name="Freeform 350"/>
              <p:cNvSpPr/>
              <p:nvPr/>
            </p:nvSpPr>
            <p:spPr bwMode="auto">
              <a:xfrm>
                <a:off x="3392" y="983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0 h 3"/>
                  <a:gd name="T12" fmla="*/ 0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55" name="Freeform 351"/>
              <p:cNvSpPr/>
              <p:nvPr/>
            </p:nvSpPr>
            <p:spPr bwMode="auto">
              <a:xfrm>
                <a:off x="3315" y="99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56" name="Freeform 352"/>
              <p:cNvSpPr/>
              <p:nvPr/>
            </p:nvSpPr>
            <p:spPr bwMode="auto">
              <a:xfrm>
                <a:off x="3401" y="994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4 w 4"/>
                  <a:gd name="T5" fmla="*/ 3 h 3"/>
                  <a:gd name="T6" fmla="*/ 4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57" name="Freeform 353"/>
              <p:cNvSpPr/>
              <p:nvPr/>
            </p:nvSpPr>
            <p:spPr bwMode="auto">
              <a:xfrm>
                <a:off x="3302" y="494"/>
                <a:ext cx="51" cy="73"/>
              </a:xfrm>
              <a:custGeom>
                <a:avLst/>
                <a:gdLst>
                  <a:gd name="T0" fmla="*/ 48 w 51"/>
                  <a:gd name="T1" fmla="*/ 15 h 73"/>
                  <a:gd name="T2" fmla="*/ 48 w 51"/>
                  <a:gd name="T3" fmla="*/ 15 h 73"/>
                  <a:gd name="T4" fmla="*/ 45 w 51"/>
                  <a:gd name="T5" fmla="*/ 12 h 73"/>
                  <a:gd name="T6" fmla="*/ 35 w 51"/>
                  <a:gd name="T7" fmla="*/ 6 h 73"/>
                  <a:gd name="T8" fmla="*/ 19 w 51"/>
                  <a:gd name="T9" fmla="*/ 0 h 73"/>
                  <a:gd name="T10" fmla="*/ 0 w 51"/>
                  <a:gd name="T11" fmla="*/ 0 h 73"/>
                  <a:gd name="T12" fmla="*/ 0 w 51"/>
                  <a:gd name="T13" fmla="*/ 2 h 73"/>
                  <a:gd name="T14" fmla="*/ 26 w 51"/>
                  <a:gd name="T15" fmla="*/ 25 h 73"/>
                  <a:gd name="T16" fmla="*/ 29 w 51"/>
                  <a:gd name="T17" fmla="*/ 38 h 73"/>
                  <a:gd name="T18" fmla="*/ 22 w 51"/>
                  <a:gd name="T19" fmla="*/ 53 h 73"/>
                  <a:gd name="T20" fmla="*/ 13 w 51"/>
                  <a:gd name="T21" fmla="*/ 61 h 73"/>
                  <a:gd name="T22" fmla="*/ 10 w 51"/>
                  <a:gd name="T23" fmla="*/ 62 h 73"/>
                  <a:gd name="T24" fmla="*/ 29 w 51"/>
                  <a:gd name="T25" fmla="*/ 66 h 73"/>
                  <a:gd name="T26" fmla="*/ 45 w 51"/>
                  <a:gd name="T27" fmla="*/ 70 h 73"/>
                  <a:gd name="T28" fmla="*/ 51 w 51"/>
                  <a:gd name="T29" fmla="*/ 72 h 73"/>
                  <a:gd name="T30" fmla="*/ 51 w 51"/>
                  <a:gd name="T31" fmla="*/ 73 h 73"/>
                  <a:gd name="T32" fmla="*/ 48 w 51"/>
                  <a:gd name="T33" fmla="*/ 1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58" name="Freeform 354"/>
              <p:cNvSpPr/>
              <p:nvPr/>
            </p:nvSpPr>
            <p:spPr bwMode="auto">
              <a:xfrm>
                <a:off x="3360" y="494"/>
                <a:ext cx="48" cy="72"/>
              </a:xfrm>
              <a:custGeom>
                <a:avLst/>
                <a:gdLst>
                  <a:gd name="T0" fmla="*/ 0 w 48"/>
                  <a:gd name="T1" fmla="*/ 14 h 72"/>
                  <a:gd name="T2" fmla="*/ 0 w 48"/>
                  <a:gd name="T3" fmla="*/ 14 h 72"/>
                  <a:gd name="T4" fmla="*/ 6 w 48"/>
                  <a:gd name="T5" fmla="*/ 11 h 72"/>
                  <a:gd name="T6" fmla="*/ 13 w 48"/>
                  <a:gd name="T7" fmla="*/ 5 h 72"/>
                  <a:gd name="T8" fmla="*/ 29 w 48"/>
                  <a:gd name="T9" fmla="*/ 0 h 72"/>
                  <a:gd name="T10" fmla="*/ 48 w 48"/>
                  <a:gd name="T11" fmla="*/ 0 h 72"/>
                  <a:gd name="T12" fmla="*/ 48 w 48"/>
                  <a:gd name="T13" fmla="*/ 2 h 72"/>
                  <a:gd name="T14" fmla="*/ 22 w 48"/>
                  <a:gd name="T15" fmla="*/ 23 h 72"/>
                  <a:gd name="T16" fmla="*/ 19 w 48"/>
                  <a:gd name="T17" fmla="*/ 37 h 72"/>
                  <a:gd name="T18" fmla="*/ 25 w 48"/>
                  <a:gd name="T19" fmla="*/ 52 h 72"/>
                  <a:gd name="T20" fmla="*/ 35 w 48"/>
                  <a:gd name="T21" fmla="*/ 59 h 72"/>
                  <a:gd name="T22" fmla="*/ 38 w 48"/>
                  <a:gd name="T23" fmla="*/ 61 h 72"/>
                  <a:gd name="T24" fmla="*/ 19 w 48"/>
                  <a:gd name="T25" fmla="*/ 64 h 72"/>
                  <a:gd name="T26" fmla="*/ 3 w 48"/>
                  <a:gd name="T27" fmla="*/ 69 h 72"/>
                  <a:gd name="T28" fmla="*/ 0 w 48"/>
                  <a:gd name="T29" fmla="*/ 72 h 72"/>
                  <a:gd name="T30" fmla="*/ 0 w 48"/>
                  <a:gd name="T31" fmla="*/ 72 h 72"/>
                  <a:gd name="T32" fmla="*/ 0 w 48"/>
                  <a:gd name="T33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59" name="Freeform 355"/>
              <p:cNvSpPr/>
              <p:nvPr/>
            </p:nvSpPr>
            <p:spPr bwMode="auto">
              <a:xfrm>
                <a:off x="3273" y="481"/>
                <a:ext cx="80" cy="24"/>
              </a:xfrm>
              <a:custGeom>
                <a:avLst/>
                <a:gdLst>
                  <a:gd name="T0" fmla="*/ 80 w 80"/>
                  <a:gd name="T1" fmla="*/ 15 h 24"/>
                  <a:gd name="T2" fmla="*/ 80 w 80"/>
                  <a:gd name="T3" fmla="*/ 15 h 24"/>
                  <a:gd name="T4" fmla="*/ 71 w 80"/>
                  <a:gd name="T5" fmla="*/ 6 h 24"/>
                  <a:gd name="T6" fmla="*/ 58 w 80"/>
                  <a:gd name="T7" fmla="*/ 0 h 24"/>
                  <a:gd name="T8" fmla="*/ 51 w 80"/>
                  <a:gd name="T9" fmla="*/ 0 h 24"/>
                  <a:gd name="T10" fmla="*/ 19 w 80"/>
                  <a:gd name="T11" fmla="*/ 1 h 24"/>
                  <a:gd name="T12" fmla="*/ 3 w 80"/>
                  <a:gd name="T13" fmla="*/ 4 h 24"/>
                  <a:gd name="T14" fmla="*/ 0 w 80"/>
                  <a:gd name="T15" fmla="*/ 4 h 24"/>
                  <a:gd name="T16" fmla="*/ 0 w 80"/>
                  <a:gd name="T17" fmla="*/ 4 h 24"/>
                  <a:gd name="T18" fmla="*/ 26 w 80"/>
                  <a:gd name="T19" fmla="*/ 13 h 24"/>
                  <a:gd name="T20" fmla="*/ 29 w 80"/>
                  <a:gd name="T21" fmla="*/ 12 h 24"/>
                  <a:gd name="T22" fmla="*/ 45 w 80"/>
                  <a:gd name="T23" fmla="*/ 12 h 24"/>
                  <a:gd name="T24" fmla="*/ 67 w 80"/>
                  <a:gd name="T25" fmla="*/ 16 h 24"/>
                  <a:gd name="T26" fmla="*/ 77 w 80"/>
                  <a:gd name="T27" fmla="*/ 24 h 24"/>
                  <a:gd name="T28" fmla="*/ 80 w 80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60" name="Freeform 356"/>
              <p:cNvSpPr/>
              <p:nvPr/>
            </p:nvSpPr>
            <p:spPr bwMode="auto">
              <a:xfrm>
                <a:off x="3357" y="479"/>
                <a:ext cx="80" cy="26"/>
              </a:xfrm>
              <a:custGeom>
                <a:avLst/>
                <a:gdLst>
                  <a:gd name="T0" fmla="*/ 0 w 80"/>
                  <a:gd name="T1" fmla="*/ 15 h 26"/>
                  <a:gd name="T2" fmla="*/ 3 w 80"/>
                  <a:gd name="T3" fmla="*/ 15 h 26"/>
                  <a:gd name="T4" fmla="*/ 9 w 80"/>
                  <a:gd name="T5" fmla="*/ 6 h 26"/>
                  <a:gd name="T6" fmla="*/ 22 w 80"/>
                  <a:gd name="T7" fmla="*/ 0 h 26"/>
                  <a:gd name="T8" fmla="*/ 28 w 80"/>
                  <a:gd name="T9" fmla="*/ 0 h 26"/>
                  <a:gd name="T10" fmla="*/ 60 w 80"/>
                  <a:gd name="T11" fmla="*/ 2 h 26"/>
                  <a:gd name="T12" fmla="*/ 76 w 80"/>
                  <a:gd name="T13" fmla="*/ 5 h 26"/>
                  <a:gd name="T14" fmla="*/ 80 w 80"/>
                  <a:gd name="T15" fmla="*/ 5 h 26"/>
                  <a:gd name="T16" fmla="*/ 80 w 80"/>
                  <a:gd name="T17" fmla="*/ 5 h 26"/>
                  <a:gd name="T18" fmla="*/ 54 w 80"/>
                  <a:gd name="T19" fmla="*/ 14 h 26"/>
                  <a:gd name="T20" fmla="*/ 51 w 80"/>
                  <a:gd name="T21" fmla="*/ 12 h 26"/>
                  <a:gd name="T22" fmla="*/ 35 w 80"/>
                  <a:gd name="T23" fmla="*/ 12 h 26"/>
                  <a:gd name="T24" fmla="*/ 12 w 80"/>
                  <a:gd name="T25" fmla="*/ 18 h 26"/>
                  <a:gd name="T26" fmla="*/ 3 w 80"/>
                  <a:gd name="T27" fmla="*/ 26 h 26"/>
                  <a:gd name="T28" fmla="*/ 0 w 80"/>
                  <a:gd name="T2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61" name="Freeform 357"/>
              <p:cNvSpPr/>
              <p:nvPr/>
            </p:nvSpPr>
            <p:spPr bwMode="auto">
              <a:xfrm>
                <a:off x="3164" y="394"/>
                <a:ext cx="189" cy="94"/>
              </a:xfrm>
              <a:custGeom>
                <a:avLst/>
                <a:gdLst>
                  <a:gd name="T0" fmla="*/ 77 w 189"/>
                  <a:gd name="T1" fmla="*/ 46 h 94"/>
                  <a:gd name="T2" fmla="*/ 80 w 189"/>
                  <a:gd name="T3" fmla="*/ 46 h 94"/>
                  <a:gd name="T4" fmla="*/ 80 w 189"/>
                  <a:gd name="T5" fmla="*/ 49 h 94"/>
                  <a:gd name="T6" fmla="*/ 77 w 189"/>
                  <a:gd name="T7" fmla="*/ 49 h 94"/>
                  <a:gd name="T8" fmla="*/ 71 w 189"/>
                  <a:gd name="T9" fmla="*/ 46 h 94"/>
                  <a:gd name="T10" fmla="*/ 71 w 189"/>
                  <a:gd name="T11" fmla="*/ 46 h 94"/>
                  <a:gd name="T12" fmla="*/ 58 w 189"/>
                  <a:gd name="T13" fmla="*/ 47 h 94"/>
                  <a:gd name="T14" fmla="*/ 39 w 189"/>
                  <a:gd name="T15" fmla="*/ 50 h 94"/>
                  <a:gd name="T16" fmla="*/ 20 w 189"/>
                  <a:gd name="T17" fmla="*/ 56 h 94"/>
                  <a:gd name="T18" fmla="*/ 4 w 189"/>
                  <a:gd name="T19" fmla="*/ 61 h 94"/>
                  <a:gd name="T20" fmla="*/ 0 w 189"/>
                  <a:gd name="T21" fmla="*/ 64 h 94"/>
                  <a:gd name="T22" fmla="*/ 10 w 189"/>
                  <a:gd name="T23" fmla="*/ 64 h 94"/>
                  <a:gd name="T24" fmla="*/ 29 w 189"/>
                  <a:gd name="T25" fmla="*/ 61 h 94"/>
                  <a:gd name="T26" fmla="*/ 71 w 189"/>
                  <a:gd name="T27" fmla="*/ 59 h 94"/>
                  <a:gd name="T28" fmla="*/ 84 w 189"/>
                  <a:gd name="T29" fmla="*/ 61 h 94"/>
                  <a:gd name="T30" fmla="*/ 93 w 189"/>
                  <a:gd name="T31" fmla="*/ 61 h 94"/>
                  <a:gd name="T32" fmla="*/ 132 w 189"/>
                  <a:gd name="T33" fmla="*/ 67 h 94"/>
                  <a:gd name="T34" fmla="*/ 148 w 189"/>
                  <a:gd name="T35" fmla="*/ 71 h 94"/>
                  <a:gd name="T36" fmla="*/ 189 w 189"/>
                  <a:gd name="T37" fmla="*/ 94 h 94"/>
                  <a:gd name="T38" fmla="*/ 173 w 189"/>
                  <a:gd name="T39" fmla="*/ 0 h 94"/>
                  <a:gd name="T40" fmla="*/ 164 w 189"/>
                  <a:gd name="T41" fmla="*/ 11 h 94"/>
                  <a:gd name="T42" fmla="*/ 164 w 189"/>
                  <a:gd name="T43" fmla="*/ 14 h 94"/>
                  <a:gd name="T44" fmla="*/ 160 w 189"/>
                  <a:gd name="T45" fmla="*/ 14 h 94"/>
                  <a:gd name="T46" fmla="*/ 154 w 189"/>
                  <a:gd name="T47" fmla="*/ 24 h 94"/>
                  <a:gd name="T48" fmla="*/ 154 w 189"/>
                  <a:gd name="T49" fmla="*/ 24 h 94"/>
                  <a:gd name="T50" fmla="*/ 154 w 189"/>
                  <a:gd name="T51" fmla="*/ 24 h 94"/>
                  <a:gd name="T52" fmla="*/ 151 w 189"/>
                  <a:gd name="T53" fmla="*/ 24 h 94"/>
                  <a:gd name="T54" fmla="*/ 151 w 189"/>
                  <a:gd name="T55" fmla="*/ 24 h 94"/>
                  <a:gd name="T56" fmla="*/ 151 w 189"/>
                  <a:gd name="T57" fmla="*/ 24 h 94"/>
                  <a:gd name="T58" fmla="*/ 151 w 189"/>
                  <a:gd name="T59" fmla="*/ 23 h 94"/>
                  <a:gd name="T60" fmla="*/ 148 w 189"/>
                  <a:gd name="T61" fmla="*/ 23 h 94"/>
                  <a:gd name="T62" fmla="*/ 148 w 189"/>
                  <a:gd name="T63" fmla="*/ 23 h 94"/>
                  <a:gd name="T64" fmla="*/ 148 w 189"/>
                  <a:gd name="T65" fmla="*/ 23 h 94"/>
                  <a:gd name="T66" fmla="*/ 116 w 189"/>
                  <a:gd name="T67" fmla="*/ 17 h 94"/>
                  <a:gd name="T68" fmla="*/ 84 w 189"/>
                  <a:gd name="T69" fmla="*/ 14 h 94"/>
                  <a:gd name="T70" fmla="*/ 80 w 189"/>
                  <a:gd name="T71" fmla="*/ 30 h 94"/>
                  <a:gd name="T72" fmla="*/ 77 w 189"/>
                  <a:gd name="T7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62" name="Freeform 358"/>
              <p:cNvSpPr/>
              <p:nvPr/>
            </p:nvSpPr>
            <p:spPr bwMode="auto">
              <a:xfrm>
                <a:off x="3357" y="394"/>
                <a:ext cx="188" cy="93"/>
              </a:xfrm>
              <a:custGeom>
                <a:avLst/>
                <a:gdLst>
                  <a:gd name="T0" fmla="*/ 108 w 188"/>
                  <a:gd name="T1" fmla="*/ 44 h 93"/>
                  <a:gd name="T2" fmla="*/ 108 w 188"/>
                  <a:gd name="T3" fmla="*/ 46 h 93"/>
                  <a:gd name="T4" fmla="*/ 108 w 188"/>
                  <a:gd name="T5" fmla="*/ 47 h 93"/>
                  <a:gd name="T6" fmla="*/ 112 w 188"/>
                  <a:gd name="T7" fmla="*/ 47 h 93"/>
                  <a:gd name="T8" fmla="*/ 115 w 188"/>
                  <a:gd name="T9" fmla="*/ 46 h 93"/>
                  <a:gd name="T10" fmla="*/ 115 w 188"/>
                  <a:gd name="T11" fmla="*/ 46 h 93"/>
                  <a:gd name="T12" fmla="*/ 128 w 188"/>
                  <a:gd name="T13" fmla="*/ 46 h 93"/>
                  <a:gd name="T14" fmla="*/ 150 w 188"/>
                  <a:gd name="T15" fmla="*/ 49 h 93"/>
                  <a:gd name="T16" fmla="*/ 166 w 188"/>
                  <a:gd name="T17" fmla="*/ 55 h 93"/>
                  <a:gd name="T18" fmla="*/ 182 w 188"/>
                  <a:gd name="T19" fmla="*/ 59 h 93"/>
                  <a:gd name="T20" fmla="*/ 188 w 188"/>
                  <a:gd name="T21" fmla="*/ 62 h 93"/>
                  <a:gd name="T22" fmla="*/ 179 w 188"/>
                  <a:gd name="T23" fmla="*/ 62 h 93"/>
                  <a:gd name="T24" fmla="*/ 160 w 188"/>
                  <a:gd name="T25" fmla="*/ 59 h 93"/>
                  <a:gd name="T26" fmla="*/ 118 w 188"/>
                  <a:gd name="T27" fmla="*/ 58 h 93"/>
                  <a:gd name="T28" fmla="*/ 105 w 188"/>
                  <a:gd name="T29" fmla="*/ 59 h 93"/>
                  <a:gd name="T30" fmla="*/ 96 w 188"/>
                  <a:gd name="T31" fmla="*/ 59 h 93"/>
                  <a:gd name="T32" fmla="*/ 57 w 188"/>
                  <a:gd name="T33" fmla="*/ 65 h 93"/>
                  <a:gd name="T34" fmla="*/ 41 w 188"/>
                  <a:gd name="T35" fmla="*/ 71 h 93"/>
                  <a:gd name="T36" fmla="*/ 0 w 188"/>
                  <a:gd name="T37" fmla="*/ 93 h 93"/>
                  <a:gd name="T38" fmla="*/ 12 w 188"/>
                  <a:gd name="T39" fmla="*/ 0 h 93"/>
                  <a:gd name="T40" fmla="*/ 22 w 188"/>
                  <a:gd name="T41" fmla="*/ 9 h 93"/>
                  <a:gd name="T42" fmla="*/ 25 w 188"/>
                  <a:gd name="T43" fmla="*/ 12 h 93"/>
                  <a:gd name="T44" fmla="*/ 25 w 188"/>
                  <a:gd name="T45" fmla="*/ 12 h 93"/>
                  <a:gd name="T46" fmla="*/ 35 w 188"/>
                  <a:gd name="T47" fmla="*/ 23 h 93"/>
                  <a:gd name="T48" fmla="*/ 35 w 188"/>
                  <a:gd name="T49" fmla="*/ 23 h 93"/>
                  <a:gd name="T50" fmla="*/ 35 w 188"/>
                  <a:gd name="T51" fmla="*/ 23 h 93"/>
                  <a:gd name="T52" fmla="*/ 35 w 188"/>
                  <a:gd name="T53" fmla="*/ 23 h 93"/>
                  <a:gd name="T54" fmla="*/ 35 w 188"/>
                  <a:gd name="T55" fmla="*/ 23 h 93"/>
                  <a:gd name="T56" fmla="*/ 38 w 188"/>
                  <a:gd name="T57" fmla="*/ 23 h 93"/>
                  <a:gd name="T58" fmla="*/ 38 w 188"/>
                  <a:gd name="T59" fmla="*/ 23 h 93"/>
                  <a:gd name="T60" fmla="*/ 38 w 188"/>
                  <a:gd name="T61" fmla="*/ 23 h 93"/>
                  <a:gd name="T62" fmla="*/ 38 w 188"/>
                  <a:gd name="T63" fmla="*/ 23 h 93"/>
                  <a:gd name="T64" fmla="*/ 38 w 188"/>
                  <a:gd name="T65" fmla="*/ 21 h 93"/>
                  <a:gd name="T66" fmla="*/ 70 w 188"/>
                  <a:gd name="T67" fmla="*/ 17 h 93"/>
                  <a:gd name="T68" fmla="*/ 102 w 188"/>
                  <a:gd name="T69" fmla="*/ 12 h 93"/>
                  <a:gd name="T70" fmla="*/ 108 w 188"/>
                  <a:gd name="T71" fmla="*/ 29 h 93"/>
                  <a:gd name="T72" fmla="*/ 108 w 188"/>
                  <a:gd name="T73" fmla="*/ 4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63" name="Freeform 359"/>
              <p:cNvSpPr/>
              <p:nvPr/>
            </p:nvSpPr>
            <p:spPr bwMode="auto">
              <a:xfrm>
                <a:off x="3283" y="412"/>
                <a:ext cx="41" cy="17"/>
              </a:xfrm>
              <a:custGeom>
                <a:avLst/>
                <a:gdLst>
                  <a:gd name="T0" fmla="*/ 29 w 41"/>
                  <a:gd name="T1" fmla="*/ 5 h 17"/>
                  <a:gd name="T2" fmla="*/ 32 w 41"/>
                  <a:gd name="T3" fmla="*/ 6 h 17"/>
                  <a:gd name="T4" fmla="*/ 38 w 41"/>
                  <a:gd name="T5" fmla="*/ 0 h 17"/>
                  <a:gd name="T6" fmla="*/ 41 w 41"/>
                  <a:gd name="T7" fmla="*/ 0 h 17"/>
                  <a:gd name="T8" fmla="*/ 35 w 41"/>
                  <a:gd name="T9" fmla="*/ 9 h 17"/>
                  <a:gd name="T10" fmla="*/ 38 w 41"/>
                  <a:gd name="T11" fmla="*/ 9 h 17"/>
                  <a:gd name="T12" fmla="*/ 41 w 41"/>
                  <a:gd name="T13" fmla="*/ 17 h 17"/>
                  <a:gd name="T14" fmla="*/ 35 w 41"/>
                  <a:gd name="T15" fmla="*/ 12 h 17"/>
                  <a:gd name="T16" fmla="*/ 35 w 41"/>
                  <a:gd name="T17" fmla="*/ 8 h 17"/>
                  <a:gd name="T18" fmla="*/ 19 w 41"/>
                  <a:gd name="T19" fmla="*/ 5 h 17"/>
                  <a:gd name="T20" fmla="*/ 0 w 41"/>
                  <a:gd name="T21" fmla="*/ 0 h 17"/>
                  <a:gd name="T22" fmla="*/ 9 w 41"/>
                  <a:gd name="T23" fmla="*/ 2 h 17"/>
                  <a:gd name="T24" fmla="*/ 29 w 4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64" name="Freeform 360"/>
              <p:cNvSpPr/>
              <p:nvPr/>
            </p:nvSpPr>
            <p:spPr bwMode="auto">
              <a:xfrm>
                <a:off x="3382" y="411"/>
                <a:ext cx="42" cy="16"/>
              </a:xfrm>
              <a:custGeom>
                <a:avLst/>
                <a:gdLst>
                  <a:gd name="T0" fmla="*/ 13 w 42"/>
                  <a:gd name="T1" fmla="*/ 4 h 16"/>
                  <a:gd name="T2" fmla="*/ 13 w 42"/>
                  <a:gd name="T3" fmla="*/ 6 h 16"/>
                  <a:gd name="T4" fmla="*/ 7 w 42"/>
                  <a:gd name="T5" fmla="*/ 0 h 16"/>
                  <a:gd name="T6" fmla="*/ 3 w 42"/>
                  <a:gd name="T7" fmla="*/ 0 h 16"/>
                  <a:gd name="T8" fmla="*/ 10 w 42"/>
                  <a:gd name="T9" fmla="*/ 9 h 16"/>
                  <a:gd name="T10" fmla="*/ 3 w 42"/>
                  <a:gd name="T11" fmla="*/ 10 h 16"/>
                  <a:gd name="T12" fmla="*/ 0 w 42"/>
                  <a:gd name="T13" fmla="*/ 16 h 16"/>
                  <a:gd name="T14" fmla="*/ 10 w 42"/>
                  <a:gd name="T15" fmla="*/ 12 h 16"/>
                  <a:gd name="T16" fmla="*/ 10 w 42"/>
                  <a:gd name="T17" fmla="*/ 7 h 16"/>
                  <a:gd name="T18" fmla="*/ 26 w 42"/>
                  <a:gd name="T19" fmla="*/ 4 h 16"/>
                  <a:gd name="T20" fmla="*/ 42 w 42"/>
                  <a:gd name="T21" fmla="*/ 0 h 16"/>
                  <a:gd name="T22" fmla="*/ 32 w 42"/>
                  <a:gd name="T23" fmla="*/ 1 h 16"/>
                  <a:gd name="T24" fmla="*/ 13 w 42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65" name="Freeform 361"/>
              <p:cNvSpPr/>
              <p:nvPr/>
            </p:nvSpPr>
            <p:spPr bwMode="auto">
              <a:xfrm>
                <a:off x="3331" y="437"/>
                <a:ext cx="6" cy="10"/>
              </a:xfrm>
              <a:custGeom>
                <a:avLst/>
                <a:gdLst>
                  <a:gd name="T0" fmla="*/ 6 w 6"/>
                  <a:gd name="T1" fmla="*/ 9 h 10"/>
                  <a:gd name="T2" fmla="*/ 6 w 6"/>
                  <a:gd name="T3" fmla="*/ 10 h 10"/>
                  <a:gd name="T4" fmla="*/ 0 w 6"/>
                  <a:gd name="T5" fmla="*/ 7 h 10"/>
                  <a:gd name="T6" fmla="*/ 0 w 6"/>
                  <a:gd name="T7" fmla="*/ 0 h 10"/>
                  <a:gd name="T8" fmla="*/ 0 w 6"/>
                  <a:gd name="T9" fmla="*/ 0 h 10"/>
                  <a:gd name="T10" fmla="*/ 6 w 6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66" name="Freeform 362"/>
              <p:cNvSpPr/>
              <p:nvPr/>
            </p:nvSpPr>
            <p:spPr bwMode="auto">
              <a:xfrm>
                <a:off x="3373" y="435"/>
                <a:ext cx="6" cy="11"/>
              </a:xfrm>
              <a:custGeom>
                <a:avLst/>
                <a:gdLst>
                  <a:gd name="T0" fmla="*/ 0 w 6"/>
                  <a:gd name="T1" fmla="*/ 9 h 11"/>
                  <a:gd name="T2" fmla="*/ 0 w 6"/>
                  <a:gd name="T3" fmla="*/ 11 h 11"/>
                  <a:gd name="T4" fmla="*/ 3 w 6"/>
                  <a:gd name="T5" fmla="*/ 8 h 11"/>
                  <a:gd name="T6" fmla="*/ 6 w 6"/>
                  <a:gd name="T7" fmla="*/ 0 h 11"/>
                  <a:gd name="T8" fmla="*/ 3 w 6"/>
                  <a:gd name="T9" fmla="*/ 0 h 11"/>
                  <a:gd name="T10" fmla="*/ 0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67" name="Freeform 363"/>
              <p:cNvSpPr/>
              <p:nvPr/>
            </p:nvSpPr>
            <p:spPr bwMode="auto">
              <a:xfrm>
                <a:off x="3254" y="441"/>
                <a:ext cx="10" cy="3"/>
              </a:xfrm>
              <a:custGeom>
                <a:avLst/>
                <a:gdLst>
                  <a:gd name="T0" fmla="*/ 10 w 10"/>
                  <a:gd name="T1" fmla="*/ 2 h 3"/>
                  <a:gd name="T2" fmla="*/ 10 w 10"/>
                  <a:gd name="T3" fmla="*/ 3 h 3"/>
                  <a:gd name="T4" fmla="*/ 3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6 w 10"/>
                  <a:gd name="T11" fmla="*/ 0 h 3"/>
                  <a:gd name="T12" fmla="*/ 10 w 10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68" name="Freeform 364"/>
              <p:cNvSpPr/>
              <p:nvPr/>
            </p:nvSpPr>
            <p:spPr bwMode="auto">
              <a:xfrm>
                <a:off x="3446" y="440"/>
                <a:ext cx="10" cy="3"/>
              </a:xfrm>
              <a:custGeom>
                <a:avLst/>
                <a:gdLst>
                  <a:gd name="T0" fmla="*/ 0 w 10"/>
                  <a:gd name="T1" fmla="*/ 1 h 3"/>
                  <a:gd name="T2" fmla="*/ 0 w 10"/>
                  <a:gd name="T3" fmla="*/ 3 h 3"/>
                  <a:gd name="T4" fmla="*/ 7 w 10"/>
                  <a:gd name="T5" fmla="*/ 1 h 3"/>
                  <a:gd name="T6" fmla="*/ 10 w 10"/>
                  <a:gd name="T7" fmla="*/ 1 h 3"/>
                  <a:gd name="T8" fmla="*/ 10 w 10"/>
                  <a:gd name="T9" fmla="*/ 0 h 3"/>
                  <a:gd name="T10" fmla="*/ 3 w 10"/>
                  <a:gd name="T11" fmla="*/ 0 h 3"/>
                  <a:gd name="T12" fmla="*/ 0 w 10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69" name="Freeform 365"/>
              <p:cNvSpPr/>
              <p:nvPr/>
            </p:nvSpPr>
            <p:spPr bwMode="auto">
              <a:xfrm>
                <a:off x="3270" y="446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6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10 w 13"/>
                  <a:gd name="T9" fmla="*/ 1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70" name="Freeform 366"/>
              <p:cNvSpPr/>
              <p:nvPr/>
            </p:nvSpPr>
            <p:spPr bwMode="auto">
              <a:xfrm>
                <a:off x="3427" y="444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6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3 w 13"/>
                  <a:gd name="T9" fmla="*/ 3 h 5"/>
                  <a:gd name="T10" fmla="*/ 0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71" name="Freeform 367"/>
              <p:cNvSpPr/>
              <p:nvPr/>
            </p:nvSpPr>
            <p:spPr bwMode="auto">
              <a:xfrm>
                <a:off x="3337" y="453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6 h 8"/>
                  <a:gd name="T4" fmla="*/ 7 w 10"/>
                  <a:gd name="T5" fmla="*/ 8 h 8"/>
                  <a:gd name="T6" fmla="*/ 0 w 10"/>
                  <a:gd name="T7" fmla="*/ 0 h 8"/>
                  <a:gd name="T8" fmla="*/ 3 w 10"/>
                  <a:gd name="T9" fmla="*/ 0 h 8"/>
                  <a:gd name="T10" fmla="*/ 10 w 10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72" name="Freeform 368"/>
              <p:cNvSpPr/>
              <p:nvPr/>
            </p:nvSpPr>
            <p:spPr bwMode="auto">
              <a:xfrm>
                <a:off x="3363" y="45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0 w 10"/>
                  <a:gd name="T3" fmla="*/ 7 h 7"/>
                  <a:gd name="T4" fmla="*/ 3 w 10"/>
                  <a:gd name="T5" fmla="*/ 7 h 7"/>
                  <a:gd name="T6" fmla="*/ 10 w 10"/>
                  <a:gd name="T7" fmla="*/ 0 h 7"/>
                  <a:gd name="T8" fmla="*/ 6 w 10"/>
                  <a:gd name="T9" fmla="*/ 0 h 7"/>
                  <a:gd name="T10" fmla="*/ 0 w 10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73" name="Freeform 369"/>
              <p:cNvSpPr/>
              <p:nvPr/>
            </p:nvSpPr>
            <p:spPr bwMode="auto">
              <a:xfrm>
                <a:off x="3296" y="453"/>
                <a:ext cx="16" cy="8"/>
              </a:xfrm>
              <a:custGeom>
                <a:avLst/>
                <a:gdLst>
                  <a:gd name="T0" fmla="*/ 12 w 16"/>
                  <a:gd name="T1" fmla="*/ 5 h 8"/>
                  <a:gd name="T2" fmla="*/ 16 w 16"/>
                  <a:gd name="T3" fmla="*/ 6 h 8"/>
                  <a:gd name="T4" fmla="*/ 16 w 16"/>
                  <a:gd name="T5" fmla="*/ 8 h 8"/>
                  <a:gd name="T6" fmla="*/ 9 w 16"/>
                  <a:gd name="T7" fmla="*/ 8 h 8"/>
                  <a:gd name="T8" fmla="*/ 0 w 16"/>
                  <a:gd name="T9" fmla="*/ 2 h 8"/>
                  <a:gd name="T10" fmla="*/ 0 w 16"/>
                  <a:gd name="T11" fmla="*/ 0 h 8"/>
                  <a:gd name="T12" fmla="*/ 6 w 16"/>
                  <a:gd name="T13" fmla="*/ 2 h 8"/>
                  <a:gd name="T14" fmla="*/ 12 w 16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74" name="Freeform 370"/>
              <p:cNvSpPr/>
              <p:nvPr/>
            </p:nvSpPr>
            <p:spPr bwMode="auto">
              <a:xfrm>
                <a:off x="3398" y="453"/>
                <a:ext cx="16" cy="6"/>
              </a:xfrm>
              <a:custGeom>
                <a:avLst/>
                <a:gdLst>
                  <a:gd name="T0" fmla="*/ 3 w 16"/>
                  <a:gd name="T1" fmla="*/ 5 h 6"/>
                  <a:gd name="T2" fmla="*/ 0 w 16"/>
                  <a:gd name="T3" fmla="*/ 5 h 6"/>
                  <a:gd name="T4" fmla="*/ 0 w 16"/>
                  <a:gd name="T5" fmla="*/ 6 h 6"/>
                  <a:gd name="T6" fmla="*/ 7 w 16"/>
                  <a:gd name="T7" fmla="*/ 6 h 6"/>
                  <a:gd name="T8" fmla="*/ 16 w 16"/>
                  <a:gd name="T9" fmla="*/ 2 h 6"/>
                  <a:gd name="T10" fmla="*/ 13 w 16"/>
                  <a:gd name="T11" fmla="*/ 0 h 6"/>
                  <a:gd name="T12" fmla="*/ 10 w 16"/>
                  <a:gd name="T13" fmla="*/ 0 h 6"/>
                  <a:gd name="T14" fmla="*/ 3 w 1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75" name="Freeform 371"/>
              <p:cNvSpPr/>
              <p:nvPr/>
            </p:nvSpPr>
            <p:spPr bwMode="auto">
              <a:xfrm>
                <a:off x="3318" y="464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10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3 w 13"/>
                  <a:gd name="T9" fmla="*/ 0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76" name="Freeform 372"/>
              <p:cNvSpPr/>
              <p:nvPr/>
            </p:nvSpPr>
            <p:spPr bwMode="auto">
              <a:xfrm>
                <a:off x="3379" y="462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3 w 13"/>
                  <a:gd name="T3" fmla="*/ 6 h 6"/>
                  <a:gd name="T4" fmla="*/ 13 w 13"/>
                  <a:gd name="T5" fmla="*/ 2 h 6"/>
                  <a:gd name="T6" fmla="*/ 10 w 13"/>
                  <a:gd name="T7" fmla="*/ 0 h 6"/>
                  <a:gd name="T8" fmla="*/ 10 w 13"/>
                  <a:gd name="T9" fmla="*/ 0 h 6"/>
                  <a:gd name="T10" fmla="*/ 0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77" name="Freeform 373"/>
              <p:cNvSpPr/>
              <p:nvPr/>
            </p:nvSpPr>
            <p:spPr bwMode="auto">
              <a:xfrm>
                <a:off x="3344" y="464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78" name="Freeform 374"/>
              <p:cNvSpPr/>
              <p:nvPr/>
            </p:nvSpPr>
            <p:spPr bwMode="auto">
              <a:xfrm>
                <a:off x="3360" y="46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3 h 5"/>
                  <a:gd name="T6" fmla="*/ 3 w 6"/>
                  <a:gd name="T7" fmla="*/ 0 h 5"/>
                  <a:gd name="T8" fmla="*/ 0 w 6"/>
                  <a:gd name="T9" fmla="*/ 5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79" name="Freeform 375"/>
              <p:cNvSpPr/>
              <p:nvPr/>
            </p:nvSpPr>
            <p:spPr bwMode="auto">
              <a:xfrm>
                <a:off x="3334" y="473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10 w 10"/>
                  <a:gd name="T3" fmla="*/ 5 h 6"/>
                  <a:gd name="T4" fmla="*/ 10 w 10"/>
                  <a:gd name="T5" fmla="*/ 6 h 6"/>
                  <a:gd name="T6" fmla="*/ 3 w 10"/>
                  <a:gd name="T7" fmla="*/ 2 h 6"/>
                  <a:gd name="T8" fmla="*/ 0 w 10"/>
                  <a:gd name="T9" fmla="*/ 0 h 6"/>
                  <a:gd name="T10" fmla="*/ 6 w 10"/>
                  <a:gd name="T11" fmla="*/ 2 h 6"/>
                  <a:gd name="T12" fmla="*/ 1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80" name="Freeform 376"/>
              <p:cNvSpPr/>
              <p:nvPr/>
            </p:nvSpPr>
            <p:spPr bwMode="auto">
              <a:xfrm>
                <a:off x="3366" y="4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5 h 7"/>
                  <a:gd name="T4" fmla="*/ 0 w 7"/>
                  <a:gd name="T5" fmla="*/ 7 h 7"/>
                  <a:gd name="T6" fmla="*/ 7 w 7"/>
                  <a:gd name="T7" fmla="*/ 4 h 7"/>
                  <a:gd name="T8" fmla="*/ 7 w 7"/>
                  <a:gd name="T9" fmla="*/ 0 h 7"/>
                  <a:gd name="T10" fmla="*/ 3 w 7"/>
                  <a:gd name="T11" fmla="*/ 2 h 7"/>
                  <a:gd name="T12" fmla="*/ 0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81" name="Freeform 377"/>
              <p:cNvSpPr/>
              <p:nvPr/>
            </p:nvSpPr>
            <p:spPr bwMode="auto">
              <a:xfrm>
                <a:off x="3299" y="560"/>
                <a:ext cx="54" cy="22"/>
              </a:xfrm>
              <a:custGeom>
                <a:avLst/>
                <a:gdLst>
                  <a:gd name="T0" fmla="*/ 54 w 54"/>
                  <a:gd name="T1" fmla="*/ 10 h 22"/>
                  <a:gd name="T2" fmla="*/ 54 w 54"/>
                  <a:gd name="T3" fmla="*/ 10 h 22"/>
                  <a:gd name="T4" fmla="*/ 41 w 54"/>
                  <a:gd name="T5" fmla="*/ 4 h 22"/>
                  <a:gd name="T6" fmla="*/ 25 w 54"/>
                  <a:gd name="T7" fmla="*/ 0 h 22"/>
                  <a:gd name="T8" fmla="*/ 9 w 54"/>
                  <a:gd name="T9" fmla="*/ 0 h 22"/>
                  <a:gd name="T10" fmla="*/ 0 w 54"/>
                  <a:gd name="T11" fmla="*/ 6 h 22"/>
                  <a:gd name="T12" fmla="*/ 0 w 54"/>
                  <a:gd name="T13" fmla="*/ 6 h 22"/>
                  <a:gd name="T14" fmla="*/ 19 w 54"/>
                  <a:gd name="T15" fmla="*/ 7 h 22"/>
                  <a:gd name="T16" fmla="*/ 45 w 54"/>
                  <a:gd name="T17" fmla="*/ 13 h 22"/>
                  <a:gd name="T18" fmla="*/ 54 w 54"/>
                  <a:gd name="T19" fmla="*/ 22 h 22"/>
                  <a:gd name="T20" fmla="*/ 54 w 54"/>
                  <a:gd name="T2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82" name="Freeform 378"/>
              <p:cNvSpPr/>
              <p:nvPr/>
            </p:nvSpPr>
            <p:spPr bwMode="auto">
              <a:xfrm>
                <a:off x="3357" y="558"/>
                <a:ext cx="54" cy="23"/>
              </a:xfrm>
              <a:custGeom>
                <a:avLst/>
                <a:gdLst>
                  <a:gd name="T0" fmla="*/ 3 w 54"/>
                  <a:gd name="T1" fmla="*/ 11 h 23"/>
                  <a:gd name="T2" fmla="*/ 3 w 54"/>
                  <a:gd name="T3" fmla="*/ 12 h 23"/>
                  <a:gd name="T4" fmla="*/ 12 w 54"/>
                  <a:gd name="T5" fmla="*/ 6 h 23"/>
                  <a:gd name="T6" fmla="*/ 28 w 54"/>
                  <a:gd name="T7" fmla="*/ 0 h 23"/>
                  <a:gd name="T8" fmla="*/ 44 w 54"/>
                  <a:gd name="T9" fmla="*/ 0 h 23"/>
                  <a:gd name="T10" fmla="*/ 54 w 54"/>
                  <a:gd name="T11" fmla="*/ 6 h 23"/>
                  <a:gd name="T12" fmla="*/ 54 w 54"/>
                  <a:gd name="T13" fmla="*/ 6 h 23"/>
                  <a:gd name="T14" fmla="*/ 35 w 54"/>
                  <a:gd name="T15" fmla="*/ 8 h 23"/>
                  <a:gd name="T16" fmla="*/ 12 w 54"/>
                  <a:gd name="T17" fmla="*/ 15 h 23"/>
                  <a:gd name="T18" fmla="*/ 0 w 54"/>
                  <a:gd name="T19" fmla="*/ 23 h 23"/>
                  <a:gd name="T20" fmla="*/ 3 w 54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83" name="Freeform 379"/>
              <p:cNvSpPr/>
              <p:nvPr/>
            </p:nvSpPr>
            <p:spPr bwMode="auto">
              <a:xfrm>
                <a:off x="3203" y="953"/>
                <a:ext cx="86" cy="48"/>
              </a:xfrm>
              <a:custGeom>
                <a:avLst/>
                <a:gdLst>
                  <a:gd name="T0" fmla="*/ 73 w 86"/>
                  <a:gd name="T1" fmla="*/ 48 h 48"/>
                  <a:gd name="T2" fmla="*/ 77 w 86"/>
                  <a:gd name="T3" fmla="*/ 48 h 48"/>
                  <a:gd name="T4" fmla="*/ 83 w 86"/>
                  <a:gd name="T5" fmla="*/ 47 h 48"/>
                  <a:gd name="T6" fmla="*/ 86 w 86"/>
                  <a:gd name="T7" fmla="*/ 45 h 48"/>
                  <a:gd name="T8" fmla="*/ 86 w 86"/>
                  <a:gd name="T9" fmla="*/ 42 h 48"/>
                  <a:gd name="T10" fmla="*/ 86 w 86"/>
                  <a:gd name="T11" fmla="*/ 41 h 48"/>
                  <a:gd name="T12" fmla="*/ 86 w 86"/>
                  <a:gd name="T13" fmla="*/ 39 h 48"/>
                  <a:gd name="T14" fmla="*/ 83 w 86"/>
                  <a:gd name="T15" fmla="*/ 36 h 48"/>
                  <a:gd name="T16" fmla="*/ 80 w 86"/>
                  <a:gd name="T17" fmla="*/ 35 h 48"/>
                  <a:gd name="T18" fmla="*/ 80 w 86"/>
                  <a:gd name="T19" fmla="*/ 35 h 48"/>
                  <a:gd name="T20" fmla="*/ 67 w 86"/>
                  <a:gd name="T21" fmla="*/ 32 h 48"/>
                  <a:gd name="T22" fmla="*/ 54 w 86"/>
                  <a:gd name="T23" fmla="*/ 27 h 48"/>
                  <a:gd name="T24" fmla="*/ 45 w 86"/>
                  <a:gd name="T25" fmla="*/ 24 h 48"/>
                  <a:gd name="T26" fmla="*/ 35 w 86"/>
                  <a:gd name="T27" fmla="*/ 19 h 48"/>
                  <a:gd name="T28" fmla="*/ 25 w 86"/>
                  <a:gd name="T29" fmla="*/ 15 h 48"/>
                  <a:gd name="T30" fmla="*/ 19 w 86"/>
                  <a:gd name="T31" fmla="*/ 10 h 48"/>
                  <a:gd name="T32" fmla="*/ 9 w 86"/>
                  <a:gd name="T33" fmla="*/ 4 h 48"/>
                  <a:gd name="T34" fmla="*/ 0 w 86"/>
                  <a:gd name="T35" fmla="*/ 0 h 48"/>
                  <a:gd name="T36" fmla="*/ 0 w 86"/>
                  <a:gd name="T37" fmla="*/ 0 h 48"/>
                  <a:gd name="T38" fmla="*/ 6 w 86"/>
                  <a:gd name="T39" fmla="*/ 6 h 48"/>
                  <a:gd name="T40" fmla="*/ 13 w 86"/>
                  <a:gd name="T41" fmla="*/ 13 h 48"/>
                  <a:gd name="T42" fmla="*/ 19 w 86"/>
                  <a:gd name="T43" fmla="*/ 19 h 48"/>
                  <a:gd name="T44" fmla="*/ 25 w 86"/>
                  <a:gd name="T45" fmla="*/ 26 h 48"/>
                  <a:gd name="T46" fmla="*/ 32 w 86"/>
                  <a:gd name="T47" fmla="*/ 30 h 48"/>
                  <a:gd name="T48" fmla="*/ 41 w 86"/>
                  <a:gd name="T49" fmla="*/ 36 h 48"/>
                  <a:gd name="T50" fmla="*/ 54 w 86"/>
                  <a:gd name="T51" fmla="*/ 42 h 48"/>
                  <a:gd name="T52" fmla="*/ 67 w 86"/>
                  <a:gd name="T53" fmla="*/ 47 h 48"/>
                  <a:gd name="T54" fmla="*/ 67 w 86"/>
                  <a:gd name="T55" fmla="*/ 47 h 48"/>
                  <a:gd name="T56" fmla="*/ 67 w 86"/>
                  <a:gd name="T57" fmla="*/ 47 h 48"/>
                  <a:gd name="T58" fmla="*/ 67 w 86"/>
                  <a:gd name="T59" fmla="*/ 47 h 48"/>
                  <a:gd name="T60" fmla="*/ 67 w 86"/>
                  <a:gd name="T61" fmla="*/ 48 h 48"/>
                  <a:gd name="T62" fmla="*/ 70 w 86"/>
                  <a:gd name="T63" fmla="*/ 48 h 48"/>
                  <a:gd name="T64" fmla="*/ 70 w 86"/>
                  <a:gd name="T65" fmla="*/ 48 h 48"/>
                  <a:gd name="T66" fmla="*/ 70 w 86"/>
                  <a:gd name="T67" fmla="*/ 48 h 48"/>
                  <a:gd name="T68" fmla="*/ 73 w 86"/>
                  <a:gd name="T69" fmla="*/ 48 h 48"/>
                  <a:gd name="T70" fmla="*/ 73 w 86"/>
                  <a:gd name="T7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84" name="Freeform 380"/>
              <p:cNvSpPr/>
              <p:nvPr/>
            </p:nvSpPr>
            <p:spPr bwMode="auto">
              <a:xfrm>
                <a:off x="3427" y="951"/>
                <a:ext cx="86" cy="49"/>
              </a:xfrm>
              <a:custGeom>
                <a:avLst/>
                <a:gdLst>
                  <a:gd name="T0" fmla="*/ 16 w 86"/>
                  <a:gd name="T1" fmla="*/ 49 h 49"/>
                  <a:gd name="T2" fmla="*/ 10 w 86"/>
                  <a:gd name="T3" fmla="*/ 49 h 49"/>
                  <a:gd name="T4" fmla="*/ 6 w 86"/>
                  <a:gd name="T5" fmla="*/ 47 h 49"/>
                  <a:gd name="T6" fmla="*/ 3 w 86"/>
                  <a:gd name="T7" fmla="*/ 46 h 49"/>
                  <a:gd name="T8" fmla="*/ 3 w 86"/>
                  <a:gd name="T9" fmla="*/ 44 h 49"/>
                  <a:gd name="T10" fmla="*/ 0 w 86"/>
                  <a:gd name="T11" fmla="*/ 41 h 49"/>
                  <a:gd name="T12" fmla="*/ 3 w 86"/>
                  <a:gd name="T13" fmla="*/ 40 h 49"/>
                  <a:gd name="T14" fmla="*/ 3 w 86"/>
                  <a:gd name="T15" fmla="*/ 38 h 49"/>
                  <a:gd name="T16" fmla="*/ 10 w 86"/>
                  <a:gd name="T17" fmla="*/ 37 h 49"/>
                  <a:gd name="T18" fmla="*/ 10 w 86"/>
                  <a:gd name="T19" fmla="*/ 37 h 49"/>
                  <a:gd name="T20" fmla="*/ 22 w 86"/>
                  <a:gd name="T21" fmla="*/ 32 h 49"/>
                  <a:gd name="T22" fmla="*/ 35 w 86"/>
                  <a:gd name="T23" fmla="*/ 29 h 49"/>
                  <a:gd name="T24" fmla="*/ 45 w 86"/>
                  <a:gd name="T25" fmla="*/ 25 h 49"/>
                  <a:gd name="T26" fmla="*/ 54 w 86"/>
                  <a:gd name="T27" fmla="*/ 20 h 49"/>
                  <a:gd name="T28" fmla="*/ 61 w 86"/>
                  <a:gd name="T29" fmla="*/ 15 h 49"/>
                  <a:gd name="T30" fmla="*/ 70 w 86"/>
                  <a:gd name="T31" fmla="*/ 11 h 49"/>
                  <a:gd name="T32" fmla="*/ 77 w 86"/>
                  <a:gd name="T33" fmla="*/ 5 h 49"/>
                  <a:gd name="T34" fmla="*/ 86 w 86"/>
                  <a:gd name="T35" fmla="*/ 0 h 49"/>
                  <a:gd name="T36" fmla="*/ 86 w 86"/>
                  <a:gd name="T37" fmla="*/ 0 h 49"/>
                  <a:gd name="T38" fmla="*/ 80 w 86"/>
                  <a:gd name="T39" fmla="*/ 6 h 49"/>
                  <a:gd name="T40" fmla="*/ 74 w 86"/>
                  <a:gd name="T41" fmla="*/ 14 h 49"/>
                  <a:gd name="T42" fmla="*/ 70 w 86"/>
                  <a:gd name="T43" fmla="*/ 20 h 49"/>
                  <a:gd name="T44" fmla="*/ 64 w 86"/>
                  <a:gd name="T45" fmla="*/ 26 h 49"/>
                  <a:gd name="T46" fmla="*/ 54 w 86"/>
                  <a:gd name="T47" fmla="*/ 32 h 49"/>
                  <a:gd name="T48" fmla="*/ 48 w 86"/>
                  <a:gd name="T49" fmla="*/ 37 h 49"/>
                  <a:gd name="T50" fmla="*/ 35 w 86"/>
                  <a:gd name="T51" fmla="*/ 43 h 49"/>
                  <a:gd name="T52" fmla="*/ 22 w 86"/>
                  <a:gd name="T53" fmla="*/ 47 h 49"/>
                  <a:gd name="T54" fmla="*/ 22 w 86"/>
                  <a:gd name="T55" fmla="*/ 47 h 49"/>
                  <a:gd name="T56" fmla="*/ 22 w 86"/>
                  <a:gd name="T57" fmla="*/ 47 h 49"/>
                  <a:gd name="T58" fmla="*/ 22 w 86"/>
                  <a:gd name="T59" fmla="*/ 49 h 49"/>
                  <a:gd name="T60" fmla="*/ 19 w 86"/>
                  <a:gd name="T61" fmla="*/ 49 h 49"/>
                  <a:gd name="T62" fmla="*/ 19 w 86"/>
                  <a:gd name="T63" fmla="*/ 49 h 49"/>
                  <a:gd name="T64" fmla="*/ 19 w 86"/>
                  <a:gd name="T65" fmla="*/ 49 h 49"/>
                  <a:gd name="T66" fmla="*/ 19 w 86"/>
                  <a:gd name="T67" fmla="*/ 49 h 49"/>
                  <a:gd name="T68" fmla="*/ 16 w 86"/>
                  <a:gd name="T69" fmla="*/ 49 h 49"/>
                  <a:gd name="T70" fmla="*/ 16 w 86"/>
                  <a:gd name="T7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6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85" name="Freeform 381"/>
              <p:cNvSpPr/>
              <p:nvPr/>
            </p:nvSpPr>
            <p:spPr bwMode="auto">
              <a:xfrm>
                <a:off x="3251" y="927"/>
                <a:ext cx="61" cy="38"/>
              </a:xfrm>
              <a:custGeom>
                <a:avLst/>
                <a:gdLst>
                  <a:gd name="T0" fmla="*/ 29 w 61"/>
                  <a:gd name="T1" fmla="*/ 4 h 38"/>
                  <a:gd name="T2" fmla="*/ 29 w 61"/>
                  <a:gd name="T3" fmla="*/ 4 h 38"/>
                  <a:gd name="T4" fmla="*/ 29 w 61"/>
                  <a:gd name="T5" fmla="*/ 4 h 38"/>
                  <a:gd name="T6" fmla="*/ 29 w 61"/>
                  <a:gd name="T7" fmla="*/ 3 h 38"/>
                  <a:gd name="T8" fmla="*/ 29 w 61"/>
                  <a:gd name="T9" fmla="*/ 3 h 38"/>
                  <a:gd name="T10" fmla="*/ 25 w 61"/>
                  <a:gd name="T11" fmla="*/ 3 h 38"/>
                  <a:gd name="T12" fmla="*/ 25 w 61"/>
                  <a:gd name="T13" fmla="*/ 3 h 38"/>
                  <a:gd name="T14" fmla="*/ 25 w 61"/>
                  <a:gd name="T15" fmla="*/ 3 h 38"/>
                  <a:gd name="T16" fmla="*/ 25 w 61"/>
                  <a:gd name="T17" fmla="*/ 3 h 38"/>
                  <a:gd name="T18" fmla="*/ 25 w 61"/>
                  <a:gd name="T19" fmla="*/ 3 h 38"/>
                  <a:gd name="T20" fmla="*/ 22 w 61"/>
                  <a:gd name="T21" fmla="*/ 0 h 38"/>
                  <a:gd name="T22" fmla="*/ 16 w 61"/>
                  <a:gd name="T23" fmla="*/ 0 h 38"/>
                  <a:gd name="T24" fmla="*/ 9 w 61"/>
                  <a:gd name="T25" fmla="*/ 0 h 38"/>
                  <a:gd name="T26" fmla="*/ 6 w 61"/>
                  <a:gd name="T27" fmla="*/ 1 h 38"/>
                  <a:gd name="T28" fmla="*/ 3 w 61"/>
                  <a:gd name="T29" fmla="*/ 3 h 38"/>
                  <a:gd name="T30" fmla="*/ 0 w 61"/>
                  <a:gd name="T31" fmla="*/ 6 h 38"/>
                  <a:gd name="T32" fmla="*/ 0 w 61"/>
                  <a:gd name="T33" fmla="*/ 8 h 38"/>
                  <a:gd name="T34" fmla="*/ 3 w 61"/>
                  <a:gd name="T35" fmla="*/ 11 h 38"/>
                  <a:gd name="T36" fmla="*/ 3 w 61"/>
                  <a:gd name="T37" fmla="*/ 11 h 38"/>
                  <a:gd name="T38" fmla="*/ 9 w 61"/>
                  <a:gd name="T39" fmla="*/ 14 h 38"/>
                  <a:gd name="T40" fmla="*/ 19 w 61"/>
                  <a:gd name="T41" fmla="*/ 17 h 38"/>
                  <a:gd name="T42" fmla="*/ 25 w 61"/>
                  <a:gd name="T43" fmla="*/ 20 h 38"/>
                  <a:gd name="T44" fmla="*/ 35 w 61"/>
                  <a:gd name="T45" fmla="*/ 23 h 38"/>
                  <a:gd name="T46" fmla="*/ 41 w 61"/>
                  <a:gd name="T47" fmla="*/ 26 h 38"/>
                  <a:gd name="T48" fmla="*/ 48 w 61"/>
                  <a:gd name="T49" fmla="*/ 30 h 38"/>
                  <a:gd name="T50" fmla="*/ 54 w 61"/>
                  <a:gd name="T51" fmla="*/ 33 h 38"/>
                  <a:gd name="T52" fmla="*/ 61 w 61"/>
                  <a:gd name="T53" fmla="*/ 38 h 38"/>
                  <a:gd name="T54" fmla="*/ 61 w 61"/>
                  <a:gd name="T55" fmla="*/ 38 h 38"/>
                  <a:gd name="T56" fmla="*/ 57 w 61"/>
                  <a:gd name="T57" fmla="*/ 33 h 38"/>
                  <a:gd name="T58" fmla="*/ 54 w 61"/>
                  <a:gd name="T59" fmla="*/ 29 h 38"/>
                  <a:gd name="T60" fmla="*/ 51 w 61"/>
                  <a:gd name="T61" fmla="*/ 24 h 38"/>
                  <a:gd name="T62" fmla="*/ 48 w 61"/>
                  <a:gd name="T63" fmla="*/ 20 h 38"/>
                  <a:gd name="T64" fmla="*/ 41 w 61"/>
                  <a:gd name="T65" fmla="*/ 17 h 38"/>
                  <a:gd name="T66" fmla="*/ 38 w 61"/>
                  <a:gd name="T67" fmla="*/ 12 h 38"/>
                  <a:gd name="T68" fmla="*/ 32 w 61"/>
                  <a:gd name="T69" fmla="*/ 9 h 38"/>
                  <a:gd name="T70" fmla="*/ 29 w 61"/>
                  <a:gd name="T7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86" name="Freeform 382"/>
              <p:cNvSpPr/>
              <p:nvPr/>
            </p:nvSpPr>
            <p:spPr bwMode="auto">
              <a:xfrm>
                <a:off x="3408" y="925"/>
                <a:ext cx="57" cy="38"/>
              </a:xfrm>
              <a:custGeom>
                <a:avLst/>
                <a:gdLst>
                  <a:gd name="T0" fmla="*/ 32 w 57"/>
                  <a:gd name="T1" fmla="*/ 5 h 38"/>
                  <a:gd name="T2" fmla="*/ 32 w 57"/>
                  <a:gd name="T3" fmla="*/ 5 h 38"/>
                  <a:gd name="T4" fmla="*/ 32 w 57"/>
                  <a:gd name="T5" fmla="*/ 5 h 38"/>
                  <a:gd name="T6" fmla="*/ 32 w 57"/>
                  <a:gd name="T7" fmla="*/ 5 h 38"/>
                  <a:gd name="T8" fmla="*/ 32 w 57"/>
                  <a:gd name="T9" fmla="*/ 3 h 38"/>
                  <a:gd name="T10" fmla="*/ 32 w 57"/>
                  <a:gd name="T11" fmla="*/ 3 h 38"/>
                  <a:gd name="T12" fmla="*/ 32 w 57"/>
                  <a:gd name="T13" fmla="*/ 3 h 38"/>
                  <a:gd name="T14" fmla="*/ 32 w 57"/>
                  <a:gd name="T15" fmla="*/ 3 h 38"/>
                  <a:gd name="T16" fmla="*/ 32 w 57"/>
                  <a:gd name="T17" fmla="*/ 3 h 38"/>
                  <a:gd name="T18" fmla="*/ 32 w 57"/>
                  <a:gd name="T19" fmla="*/ 3 h 38"/>
                  <a:gd name="T20" fmla="*/ 38 w 57"/>
                  <a:gd name="T21" fmla="*/ 0 h 38"/>
                  <a:gd name="T22" fmla="*/ 41 w 57"/>
                  <a:gd name="T23" fmla="*/ 0 h 38"/>
                  <a:gd name="T24" fmla="*/ 48 w 57"/>
                  <a:gd name="T25" fmla="*/ 0 h 38"/>
                  <a:gd name="T26" fmla="*/ 54 w 57"/>
                  <a:gd name="T27" fmla="*/ 2 h 38"/>
                  <a:gd name="T28" fmla="*/ 57 w 57"/>
                  <a:gd name="T29" fmla="*/ 3 h 38"/>
                  <a:gd name="T30" fmla="*/ 57 w 57"/>
                  <a:gd name="T31" fmla="*/ 6 h 38"/>
                  <a:gd name="T32" fmla="*/ 57 w 57"/>
                  <a:gd name="T33" fmla="*/ 8 h 38"/>
                  <a:gd name="T34" fmla="*/ 54 w 57"/>
                  <a:gd name="T35" fmla="*/ 11 h 38"/>
                  <a:gd name="T36" fmla="*/ 54 w 57"/>
                  <a:gd name="T37" fmla="*/ 11 h 38"/>
                  <a:gd name="T38" fmla="*/ 48 w 57"/>
                  <a:gd name="T39" fmla="*/ 14 h 38"/>
                  <a:gd name="T40" fmla="*/ 41 w 57"/>
                  <a:gd name="T41" fmla="*/ 17 h 38"/>
                  <a:gd name="T42" fmla="*/ 32 w 57"/>
                  <a:gd name="T43" fmla="*/ 20 h 38"/>
                  <a:gd name="T44" fmla="*/ 25 w 57"/>
                  <a:gd name="T45" fmla="*/ 23 h 38"/>
                  <a:gd name="T46" fmla="*/ 19 w 57"/>
                  <a:gd name="T47" fmla="*/ 28 h 38"/>
                  <a:gd name="T48" fmla="*/ 13 w 57"/>
                  <a:gd name="T49" fmla="*/ 31 h 38"/>
                  <a:gd name="T50" fmla="*/ 6 w 57"/>
                  <a:gd name="T51" fmla="*/ 34 h 38"/>
                  <a:gd name="T52" fmla="*/ 0 w 57"/>
                  <a:gd name="T53" fmla="*/ 38 h 38"/>
                  <a:gd name="T54" fmla="*/ 0 w 57"/>
                  <a:gd name="T55" fmla="*/ 38 h 38"/>
                  <a:gd name="T56" fmla="*/ 3 w 57"/>
                  <a:gd name="T57" fmla="*/ 34 h 38"/>
                  <a:gd name="T58" fmla="*/ 6 w 57"/>
                  <a:gd name="T59" fmla="*/ 29 h 38"/>
                  <a:gd name="T60" fmla="*/ 9 w 57"/>
                  <a:gd name="T61" fmla="*/ 25 h 38"/>
                  <a:gd name="T62" fmla="*/ 13 w 57"/>
                  <a:gd name="T63" fmla="*/ 22 h 38"/>
                  <a:gd name="T64" fmla="*/ 16 w 57"/>
                  <a:gd name="T65" fmla="*/ 17 h 38"/>
                  <a:gd name="T66" fmla="*/ 22 w 57"/>
                  <a:gd name="T67" fmla="*/ 13 h 38"/>
                  <a:gd name="T68" fmla="*/ 25 w 57"/>
                  <a:gd name="T69" fmla="*/ 10 h 38"/>
                  <a:gd name="T70" fmla="*/ 32 w 57"/>
                  <a:gd name="T7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87" name="Freeform 383"/>
              <p:cNvSpPr/>
              <p:nvPr/>
            </p:nvSpPr>
            <p:spPr bwMode="auto">
              <a:xfrm>
                <a:off x="3264" y="420"/>
                <a:ext cx="67" cy="47"/>
              </a:xfrm>
              <a:custGeom>
                <a:avLst/>
                <a:gdLst>
                  <a:gd name="T0" fmla="*/ 28 w 67"/>
                  <a:gd name="T1" fmla="*/ 4 h 47"/>
                  <a:gd name="T2" fmla="*/ 28 w 67"/>
                  <a:gd name="T3" fmla="*/ 4 h 47"/>
                  <a:gd name="T4" fmla="*/ 28 w 67"/>
                  <a:gd name="T5" fmla="*/ 4 h 47"/>
                  <a:gd name="T6" fmla="*/ 28 w 67"/>
                  <a:gd name="T7" fmla="*/ 3 h 47"/>
                  <a:gd name="T8" fmla="*/ 28 w 67"/>
                  <a:gd name="T9" fmla="*/ 3 h 47"/>
                  <a:gd name="T10" fmla="*/ 28 w 67"/>
                  <a:gd name="T11" fmla="*/ 3 h 47"/>
                  <a:gd name="T12" fmla="*/ 25 w 67"/>
                  <a:gd name="T13" fmla="*/ 3 h 47"/>
                  <a:gd name="T14" fmla="*/ 25 w 67"/>
                  <a:gd name="T15" fmla="*/ 3 h 47"/>
                  <a:gd name="T16" fmla="*/ 25 w 67"/>
                  <a:gd name="T17" fmla="*/ 3 h 47"/>
                  <a:gd name="T18" fmla="*/ 25 w 67"/>
                  <a:gd name="T19" fmla="*/ 3 h 47"/>
                  <a:gd name="T20" fmla="*/ 22 w 67"/>
                  <a:gd name="T21" fmla="*/ 1 h 47"/>
                  <a:gd name="T22" fmla="*/ 16 w 67"/>
                  <a:gd name="T23" fmla="*/ 0 h 47"/>
                  <a:gd name="T24" fmla="*/ 9 w 67"/>
                  <a:gd name="T25" fmla="*/ 0 h 47"/>
                  <a:gd name="T26" fmla="*/ 6 w 67"/>
                  <a:gd name="T27" fmla="*/ 1 h 47"/>
                  <a:gd name="T28" fmla="*/ 3 w 67"/>
                  <a:gd name="T29" fmla="*/ 3 h 47"/>
                  <a:gd name="T30" fmla="*/ 0 w 67"/>
                  <a:gd name="T31" fmla="*/ 6 h 47"/>
                  <a:gd name="T32" fmla="*/ 0 w 67"/>
                  <a:gd name="T33" fmla="*/ 9 h 47"/>
                  <a:gd name="T34" fmla="*/ 3 w 67"/>
                  <a:gd name="T35" fmla="*/ 10 h 47"/>
                  <a:gd name="T36" fmla="*/ 3 w 67"/>
                  <a:gd name="T37" fmla="*/ 10 h 47"/>
                  <a:gd name="T38" fmla="*/ 12 w 67"/>
                  <a:gd name="T39" fmla="*/ 15 h 47"/>
                  <a:gd name="T40" fmla="*/ 22 w 67"/>
                  <a:gd name="T41" fmla="*/ 20 h 47"/>
                  <a:gd name="T42" fmla="*/ 32 w 67"/>
                  <a:gd name="T43" fmla="*/ 24 h 47"/>
                  <a:gd name="T44" fmla="*/ 38 w 67"/>
                  <a:gd name="T45" fmla="*/ 29 h 47"/>
                  <a:gd name="T46" fmla="*/ 48 w 67"/>
                  <a:gd name="T47" fmla="*/ 33 h 47"/>
                  <a:gd name="T48" fmla="*/ 54 w 67"/>
                  <a:gd name="T49" fmla="*/ 38 h 47"/>
                  <a:gd name="T50" fmla="*/ 60 w 67"/>
                  <a:gd name="T51" fmla="*/ 42 h 47"/>
                  <a:gd name="T52" fmla="*/ 67 w 67"/>
                  <a:gd name="T53" fmla="*/ 47 h 47"/>
                  <a:gd name="T54" fmla="*/ 64 w 67"/>
                  <a:gd name="T55" fmla="*/ 42 h 47"/>
                  <a:gd name="T56" fmla="*/ 60 w 67"/>
                  <a:gd name="T57" fmla="*/ 36 h 47"/>
                  <a:gd name="T58" fmla="*/ 57 w 67"/>
                  <a:gd name="T59" fmla="*/ 30 h 47"/>
                  <a:gd name="T60" fmla="*/ 51 w 67"/>
                  <a:gd name="T61" fmla="*/ 26 h 47"/>
                  <a:gd name="T62" fmla="*/ 44 w 67"/>
                  <a:gd name="T63" fmla="*/ 20 h 47"/>
                  <a:gd name="T64" fmla="*/ 41 w 67"/>
                  <a:gd name="T65" fmla="*/ 15 h 47"/>
                  <a:gd name="T66" fmla="*/ 35 w 67"/>
                  <a:gd name="T67" fmla="*/ 9 h 47"/>
                  <a:gd name="T68" fmla="*/ 28 w 67"/>
                  <a:gd name="T6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888" name="Freeform 384"/>
              <p:cNvSpPr/>
              <p:nvPr/>
            </p:nvSpPr>
            <p:spPr bwMode="auto">
              <a:xfrm>
                <a:off x="3379" y="418"/>
                <a:ext cx="64" cy="49"/>
              </a:xfrm>
              <a:custGeom>
                <a:avLst/>
                <a:gdLst>
                  <a:gd name="T0" fmla="*/ 38 w 64"/>
                  <a:gd name="T1" fmla="*/ 5 h 49"/>
                  <a:gd name="T2" fmla="*/ 38 w 64"/>
                  <a:gd name="T3" fmla="*/ 5 h 49"/>
                  <a:gd name="T4" fmla="*/ 38 w 64"/>
                  <a:gd name="T5" fmla="*/ 5 h 49"/>
                  <a:gd name="T6" fmla="*/ 38 w 64"/>
                  <a:gd name="T7" fmla="*/ 5 h 49"/>
                  <a:gd name="T8" fmla="*/ 38 w 64"/>
                  <a:gd name="T9" fmla="*/ 5 h 49"/>
                  <a:gd name="T10" fmla="*/ 38 w 64"/>
                  <a:gd name="T11" fmla="*/ 3 h 49"/>
                  <a:gd name="T12" fmla="*/ 38 w 64"/>
                  <a:gd name="T13" fmla="*/ 3 h 49"/>
                  <a:gd name="T14" fmla="*/ 38 w 64"/>
                  <a:gd name="T15" fmla="*/ 3 h 49"/>
                  <a:gd name="T16" fmla="*/ 38 w 64"/>
                  <a:gd name="T17" fmla="*/ 3 h 49"/>
                  <a:gd name="T18" fmla="*/ 38 w 64"/>
                  <a:gd name="T19" fmla="*/ 3 h 49"/>
                  <a:gd name="T20" fmla="*/ 45 w 64"/>
                  <a:gd name="T21" fmla="*/ 2 h 49"/>
                  <a:gd name="T22" fmla="*/ 48 w 64"/>
                  <a:gd name="T23" fmla="*/ 0 h 49"/>
                  <a:gd name="T24" fmla="*/ 54 w 64"/>
                  <a:gd name="T25" fmla="*/ 0 h 49"/>
                  <a:gd name="T26" fmla="*/ 61 w 64"/>
                  <a:gd name="T27" fmla="*/ 2 h 49"/>
                  <a:gd name="T28" fmla="*/ 64 w 64"/>
                  <a:gd name="T29" fmla="*/ 3 h 49"/>
                  <a:gd name="T30" fmla="*/ 64 w 64"/>
                  <a:gd name="T31" fmla="*/ 6 h 49"/>
                  <a:gd name="T32" fmla="*/ 64 w 64"/>
                  <a:gd name="T33" fmla="*/ 9 h 49"/>
                  <a:gd name="T34" fmla="*/ 61 w 64"/>
                  <a:gd name="T35" fmla="*/ 11 h 49"/>
                  <a:gd name="T36" fmla="*/ 61 w 64"/>
                  <a:gd name="T37" fmla="*/ 11 h 49"/>
                  <a:gd name="T38" fmla="*/ 54 w 64"/>
                  <a:gd name="T39" fmla="*/ 16 h 49"/>
                  <a:gd name="T40" fmla="*/ 45 w 64"/>
                  <a:gd name="T41" fmla="*/ 20 h 49"/>
                  <a:gd name="T42" fmla="*/ 35 w 64"/>
                  <a:gd name="T43" fmla="*/ 25 h 49"/>
                  <a:gd name="T44" fmla="*/ 29 w 64"/>
                  <a:gd name="T45" fmla="*/ 29 h 49"/>
                  <a:gd name="T46" fmla="*/ 19 w 64"/>
                  <a:gd name="T47" fmla="*/ 34 h 49"/>
                  <a:gd name="T48" fmla="*/ 13 w 64"/>
                  <a:gd name="T49" fmla="*/ 38 h 49"/>
                  <a:gd name="T50" fmla="*/ 6 w 64"/>
                  <a:gd name="T51" fmla="*/ 44 h 49"/>
                  <a:gd name="T52" fmla="*/ 0 w 64"/>
                  <a:gd name="T53" fmla="*/ 49 h 49"/>
                  <a:gd name="T54" fmla="*/ 3 w 64"/>
                  <a:gd name="T55" fmla="*/ 43 h 49"/>
                  <a:gd name="T56" fmla="*/ 6 w 64"/>
                  <a:gd name="T57" fmla="*/ 37 h 49"/>
                  <a:gd name="T58" fmla="*/ 10 w 64"/>
                  <a:gd name="T59" fmla="*/ 32 h 49"/>
                  <a:gd name="T60" fmla="*/ 16 w 64"/>
                  <a:gd name="T61" fmla="*/ 26 h 49"/>
                  <a:gd name="T62" fmla="*/ 19 w 64"/>
                  <a:gd name="T63" fmla="*/ 20 h 49"/>
                  <a:gd name="T64" fmla="*/ 26 w 64"/>
                  <a:gd name="T65" fmla="*/ 16 h 49"/>
                  <a:gd name="T66" fmla="*/ 32 w 64"/>
                  <a:gd name="T67" fmla="*/ 9 h 49"/>
                  <a:gd name="T68" fmla="*/ 38 w 64"/>
                  <a:gd name="T69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9889" name="Rectangle 385"/>
            <p:cNvSpPr>
              <a:spLocks noChangeArrowheads="1"/>
            </p:cNvSpPr>
            <p:nvPr/>
          </p:nvSpPr>
          <p:spPr bwMode="auto">
            <a:xfrm>
              <a:off x="1784" y="465"/>
              <a:ext cx="2037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24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Words Review</a:t>
              </a:r>
            </a:p>
          </p:txBody>
        </p:sp>
      </p:grpSp>
      <p:sp>
        <p:nvSpPr>
          <p:cNvPr id="149890" name="Text Box 386"/>
          <p:cNvSpPr txBox="1">
            <a:spLocks noChangeArrowheads="1"/>
          </p:cNvSpPr>
          <p:nvPr/>
        </p:nvSpPr>
        <p:spPr bwMode="auto">
          <a:xfrm>
            <a:off x="1643725" y="1572816"/>
            <a:ext cx="2483644" cy="357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look through</a:t>
            </a:r>
          </a:p>
          <a:p>
            <a:pPr algn="r">
              <a:spcBef>
                <a:spcPct val="5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printing</a:t>
            </a:r>
          </a:p>
          <a:p>
            <a:pPr algn="r">
              <a:spcBef>
                <a:spcPct val="5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at a time</a:t>
            </a:r>
          </a:p>
          <a:p>
            <a:pPr algn="r">
              <a:spcBef>
                <a:spcPct val="5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by hand</a:t>
            </a:r>
          </a:p>
          <a:p>
            <a:pPr algn="r">
              <a:spcBef>
                <a:spcPct val="5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development</a:t>
            </a:r>
          </a:p>
          <a:p>
            <a:pPr algn="r">
              <a:spcBef>
                <a:spcPct val="5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trade</a:t>
            </a:r>
          </a:p>
        </p:txBody>
      </p:sp>
      <p:sp>
        <p:nvSpPr>
          <p:cNvPr id="149891" name="Text Box 387"/>
          <p:cNvSpPr txBox="1">
            <a:spLocks noChangeArrowheads="1"/>
          </p:cNvSpPr>
          <p:nvPr/>
        </p:nvSpPr>
        <p:spPr bwMode="auto">
          <a:xfrm>
            <a:off x="4344063" y="1572816"/>
            <a:ext cx="3240881" cy="357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快速阅读；浏览</a:t>
            </a:r>
          </a:p>
          <a:p>
            <a:pPr>
              <a:spcBef>
                <a:spcPct val="50000"/>
              </a:spcBef>
            </a:pP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印刷</a:t>
            </a:r>
          </a:p>
          <a:p>
            <a:pPr>
              <a:spcBef>
                <a:spcPct val="5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每次；一次</a:t>
            </a:r>
          </a:p>
          <a:p>
            <a:pPr>
              <a:spcBef>
                <a:spcPct val="5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用手；靠手做</a:t>
            </a:r>
          </a:p>
          <a:p>
            <a:pPr>
              <a:spcBef>
                <a:spcPct val="50000"/>
              </a:spcBef>
            </a:pP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发展；进步</a:t>
            </a:r>
          </a:p>
          <a:p>
            <a:pPr>
              <a:spcBef>
                <a:spcPct val="50000"/>
              </a:spcBef>
            </a:pP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买卖；交易</a:t>
            </a:r>
          </a:p>
        </p:txBody>
      </p:sp>
      <p:sp>
        <p:nvSpPr>
          <p:cNvPr id="388" name="文本框 387"/>
          <p:cNvSpPr txBox="1"/>
          <p:nvPr/>
        </p:nvSpPr>
        <p:spPr>
          <a:xfrm>
            <a:off x="110938" y="815275"/>
            <a:ext cx="164390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890" grpId="0"/>
      <p:bldP spid="1498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363133" y="579966"/>
            <a:ext cx="6400800" cy="44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6. So what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direction</a:t>
            </a: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will traditional printing </a:t>
            </a:r>
          </a:p>
          <a:p>
            <a:pPr>
              <a:lnSpc>
                <a:spcPct val="110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take in the future?</a:t>
            </a:r>
          </a:p>
          <a:p>
            <a:pPr>
              <a:lnSpc>
                <a:spcPct val="110000"/>
              </a:lnSpc>
            </a:pP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direction   </a:t>
            </a:r>
            <a:r>
              <a:rPr kumimoji="1"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kumimoji="1"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方向</a:t>
            </a:r>
          </a:p>
          <a:p>
            <a:pPr>
              <a:lnSpc>
                <a:spcPct val="110000"/>
              </a:lnSpc>
            </a:pPr>
            <a:r>
              <a:rPr kumimoji="1"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Tom went off in the </a:t>
            </a:r>
            <a:r>
              <a:rPr kumimoji="1"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direction</a:t>
            </a: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of home.</a:t>
            </a:r>
          </a:p>
          <a:p>
            <a:pPr>
              <a:lnSpc>
                <a:spcPct val="110000"/>
              </a:lnSpc>
            </a:pPr>
            <a:r>
              <a:rPr kumimoji="1"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kumimoji="1"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汤姆朝家的方向去了。</a:t>
            </a: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7. Will books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 replaced by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the Internet?</a:t>
            </a: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 replaced by  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被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代替</a:t>
            </a:r>
          </a:p>
          <a:p>
            <a:pPr>
              <a:lnSpc>
                <a:spcPct val="11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The old textbook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was replaced by</a:t>
            </a: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the </a:t>
            </a: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new one.</a:t>
            </a:r>
          </a:p>
          <a:p>
            <a:pPr>
              <a:lnSpc>
                <a:spcPct val="11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旧的教材被新的代替了。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8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314450" y="1289448"/>
            <a:ext cx="6515100" cy="30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Let’s look ______ the text and then  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answer the questions.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A. at        B. through    C. for        D. after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The children are making kites ____ hand.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A. by        B. for           C. with </a:t>
            </a:r>
          </a:p>
        </p:txBody>
      </p:sp>
      <p:pic>
        <p:nvPicPr>
          <p:cNvPr id="79881" name="Picture 9" descr="exercis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3301" y="514351"/>
            <a:ext cx="1883569" cy="7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2" name="Picture 10" descr="smil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0382" y="2400301"/>
            <a:ext cx="378619" cy="3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3" name="Picture 11" descr="smil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8782" y="3393282"/>
            <a:ext cx="378619" cy="3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32815" y="786653"/>
            <a:ext cx="164390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257300" y="628651"/>
            <a:ext cx="6686550" cy="352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With the _____ of our school we’ll have a   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better environment for studying.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A. develop    B. developed  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C. development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 -How many music are there in the world?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-There are ______ forms of music now.</a:t>
            </a: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A. vary    B. varied    C. much     D. little</a:t>
            </a:r>
          </a:p>
        </p:txBody>
      </p:sp>
      <p:pic>
        <p:nvPicPr>
          <p:cNvPr id="146441" name="Picture 9" descr="smile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1" y="2213373"/>
            <a:ext cx="378619" cy="3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2" name="Picture 10" descr="smile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0382" y="3699273"/>
            <a:ext cx="378619" cy="3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20" name="Picture 48" descr="201003171042597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4850" y="3314700"/>
            <a:ext cx="2228850" cy="16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14475" y="1334162"/>
            <a:ext cx="6000750" cy="62865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介绍互联网的优点和缺点。</a:t>
            </a:r>
            <a:r>
              <a:rPr lang="en-US" altLang="zh-CN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60</a:t>
            </a:r>
            <a:r>
              <a:rPr lang="zh-CN" altLang="en-US" sz="27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词左右。</a:t>
            </a:r>
          </a:p>
        </p:txBody>
      </p:sp>
      <p:pic>
        <p:nvPicPr>
          <p:cNvPr id="28712" name="Picture 40" descr="6-1206111923022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1771650"/>
            <a:ext cx="1796654" cy="16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14" name="Picture 42" descr="20110217135025-741750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9150" y="1822849"/>
            <a:ext cx="2000250" cy="164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18" name="Picture 46" descr="132823869895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7401" y="3511154"/>
            <a:ext cx="210383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22" name="Picture 50" descr="hmw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1" y="101599"/>
            <a:ext cx="3042047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32815" y="786653"/>
            <a:ext cx="164390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/>
          <p:nvPr/>
        </p:nvGrpSpPr>
        <p:grpSpPr bwMode="auto">
          <a:xfrm>
            <a:off x="2729309" y="615062"/>
            <a:ext cx="3618309" cy="648890"/>
            <a:chOff x="1247" y="346"/>
            <a:chExt cx="3039" cy="545"/>
          </a:xfrm>
        </p:grpSpPr>
        <p:grpSp>
          <p:nvGrpSpPr>
            <p:cNvPr id="150531" name="Group 3"/>
            <p:cNvGrpSpPr/>
            <p:nvPr/>
          </p:nvGrpSpPr>
          <p:grpSpPr bwMode="auto">
            <a:xfrm>
              <a:off x="1247" y="346"/>
              <a:ext cx="3039" cy="545"/>
              <a:chOff x="1973" y="391"/>
              <a:chExt cx="2767" cy="709"/>
            </a:xfrm>
          </p:grpSpPr>
          <p:sp>
            <p:nvSpPr>
              <p:cNvPr id="15053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391"/>
                <a:ext cx="2767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33" name="Freeform 5"/>
              <p:cNvSpPr/>
              <p:nvPr/>
            </p:nvSpPr>
            <p:spPr bwMode="auto">
              <a:xfrm>
                <a:off x="2154" y="482"/>
                <a:ext cx="2434" cy="530"/>
              </a:xfrm>
              <a:custGeom>
                <a:avLst/>
                <a:gdLst>
                  <a:gd name="T0" fmla="*/ 2104 w 2434"/>
                  <a:gd name="T1" fmla="*/ 0 h 530"/>
                  <a:gd name="T2" fmla="*/ 2168 w 2434"/>
                  <a:gd name="T3" fmla="*/ 3 h 530"/>
                  <a:gd name="T4" fmla="*/ 2232 w 2434"/>
                  <a:gd name="T5" fmla="*/ 14 h 530"/>
                  <a:gd name="T6" fmla="*/ 2287 w 2434"/>
                  <a:gd name="T7" fmla="*/ 29 h 530"/>
                  <a:gd name="T8" fmla="*/ 2338 w 2434"/>
                  <a:gd name="T9" fmla="*/ 52 h 530"/>
                  <a:gd name="T10" fmla="*/ 2376 w 2434"/>
                  <a:gd name="T11" fmla="*/ 78 h 530"/>
                  <a:gd name="T12" fmla="*/ 2408 w 2434"/>
                  <a:gd name="T13" fmla="*/ 106 h 530"/>
                  <a:gd name="T14" fmla="*/ 2427 w 2434"/>
                  <a:gd name="T15" fmla="*/ 140 h 530"/>
                  <a:gd name="T16" fmla="*/ 2434 w 2434"/>
                  <a:gd name="T17" fmla="*/ 175 h 530"/>
                  <a:gd name="T18" fmla="*/ 2431 w 2434"/>
                  <a:gd name="T19" fmla="*/ 372 h 530"/>
                  <a:gd name="T20" fmla="*/ 2418 w 2434"/>
                  <a:gd name="T21" fmla="*/ 407 h 530"/>
                  <a:gd name="T22" fmla="*/ 2392 w 2434"/>
                  <a:gd name="T23" fmla="*/ 437 h 530"/>
                  <a:gd name="T24" fmla="*/ 2357 w 2434"/>
                  <a:gd name="T25" fmla="*/ 466 h 530"/>
                  <a:gd name="T26" fmla="*/ 2312 w 2434"/>
                  <a:gd name="T27" fmla="*/ 491 h 530"/>
                  <a:gd name="T28" fmla="*/ 2261 w 2434"/>
                  <a:gd name="T29" fmla="*/ 509 h 530"/>
                  <a:gd name="T30" fmla="*/ 2200 w 2434"/>
                  <a:gd name="T31" fmla="*/ 522 h 530"/>
                  <a:gd name="T32" fmla="*/ 2136 w 2434"/>
                  <a:gd name="T33" fmla="*/ 530 h 530"/>
                  <a:gd name="T34" fmla="*/ 330 w 2434"/>
                  <a:gd name="T35" fmla="*/ 530 h 530"/>
                  <a:gd name="T36" fmla="*/ 263 w 2434"/>
                  <a:gd name="T37" fmla="*/ 527 h 530"/>
                  <a:gd name="T38" fmla="*/ 202 w 2434"/>
                  <a:gd name="T39" fmla="*/ 516 h 530"/>
                  <a:gd name="T40" fmla="*/ 144 w 2434"/>
                  <a:gd name="T41" fmla="*/ 500 h 530"/>
                  <a:gd name="T42" fmla="*/ 96 w 2434"/>
                  <a:gd name="T43" fmla="*/ 478 h 530"/>
                  <a:gd name="T44" fmla="*/ 58 w 2434"/>
                  <a:gd name="T45" fmla="*/ 453 h 530"/>
                  <a:gd name="T46" fmla="*/ 26 w 2434"/>
                  <a:gd name="T47" fmla="*/ 422 h 530"/>
                  <a:gd name="T48" fmla="*/ 6 w 2434"/>
                  <a:gd name="T49" fmla="*/ 390 h 530"/>
                  <a:gd name="T50" fmla="*/ 0 w 2434"/>
                  <a:gd name="T51" fmla="*/ 354 h 530"/>
                  <a:gd name="T52" fmla="*/ 0 w 2434"/>
                  <a:gd name="T53" fmla="*/ 158 h 530"/>
                  <a:gd name="T54" fmla="*/ 16 w 2434"/>
                  <a:gd name="T55" fmla="*/ 123 h 530"/>
                  <a:gd name="T56" fmla="*/ 38 w 2434"/>
                  <a:gd name="T57" fmla="*/ 91 h 530"/>
                  <a:gd name="T58" fmla="*/ 74 w 2434"/>
                  <a:gd name="T59" fmla="*/ 64 h 530"/>
                  <a:gd name="T60" fmla="*/ 118 w 2434"/>
                  <a:gd name="T61" fmla="*/ 40 h 530"/>
                  <a:gd name="T62" fmla="*/ 173 w 2434"/>
                  <a:gd name="T63" fmla="*/ 21 h 530"/>
                  <a:gd name="T64" fmla="*/ 231 w 2434"/>
                  <a:gd name="T65" fmla="*/ 8 h 530"/>
                  <a:gd name="T66" fmla="*/ 295 w 2434"/>
                  <a:gd name="T67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34" name="Freeform 6"/>
              <p:cNvSpPr/>
              <p:nvPr/>
            </p:nvSpPr>
            <p:spPr bwMode="auto">
              <a:xfrm>
                <a:off x="3171" y="449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3 w 16"/>
                  <a:gd name="T3" fmla="*/ 4 h 4"/>
                  <a:gd name="T4" fmla="*/ 6 w 16"/>
                  <a:gd name="T5" fmla="*/ 3 h 4"/>
                  <a:gd name="T6" fmla="*/ 16 w 16"/>
                  <a:gd name="T7" fmla="*/ 0 h 4"/>
                  <a:gd name="T8" fmla="*/ 16 w 16"/>
                  <a:gd name="T9" fmla="*/ 0 h 4"/>
                  <a:gd name="T10" fmla="*/ 0 w 1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35" name="Freeform 7"/>
              <p:cNvSpPr/>
              <p:nvPr/>
            </p:nvSpPr>
            <p:spPr bwMode="auto">
              <a:xfrm>
                <a:off x="3523" y="447"/>
                <a:ext cx="16" cy="5"/>
              </a:xfrm>
              <a:custGeom>
                <a:avLst/>
                <a:gdLst>
                  <a:gd name="T0" fmla="*/ 16 w 16"/>
                  <a:gd name="T1" fmla="*/ 5 h 5"/>
                  <a:gd name="T2" fmla="*/ 13 w 16"/>
                  <a:gd name="T3" fmla="*/ 5 h 5"/>
                  <a:gd name="T4" fmla="*/ 10 w 16"/>
                  <a:gd name="T5" fmla="*/ 3 h 5"/>
                  <a:gd name="T6" fmla="*/ 0 w 16"/>
                  <a:gd name="T7" fmla="*/ 0 h 5"/>
                  <a:gd name="T8" fmla="*/ 0 w 16"/>
                  <a:gd name="T9" fmla="*/ 0 h 5"/>
                  <a:gd name="T10" fmla="*/ 16 w 1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36" name="Freeform 8"/>
              <p:cNvSpPr/>
              <p:nvPr/>
            </p:nvSpPr>
            <p:spPr bwMode="auto">
              <a:xfrm>
                <a:off x="3148" y="393"/>
                <a:ext cx="212" cy="194"/>
              </a:xfrm>
              <a:custGeom>
                <a:avLst/>
                <a:gdLst>
                  <a:gd name="T0" fmla="*/ 167 w 212"/>
                  <a:gd name="T1" fmla="*/ 22 h 194"/>
                  <a:gd name="T2" fmla="*/ 164 w 212"/>
                  <a:gd name="T3" fmla="*/ 24 h 194"/>
                  <a:gd name="T4" fmla="*/ 141 w 212"/>
                  <a:gd name="T5" fmla="*/ 19 h 194"/>
                  <a:gd name="T6" fmla="*/ 116 w 212"/>
                  <a:gd name="T7" fmla="*/ 13 h 194"/>
                  <a:gd name="T8" fmla="*/ 100 w 212"/>
                  <a:gd name="T9" fmla="*/ 13 h 194"/>
                  <a:gd name="T10" fmla="*/ 96 w 212"/>
                  <a:gd name="T11" fmla="*/ 19 h 194"/>
                  <a:gd name="T12" fmla="*/ 93 w 212"/>
                  <a:gd name="T13" fmla="*/ 19 h 194"/>
                  <a:gd name="T14" fmla="*/ 93 w 212"/>
                  <a:gd name="T15" fmla="*/ 21 h 194"/>
                  <a:gd name="T16" fmla="*/ 90 w 212"/>
                  <a:gd name="T17" fmla="*/ 30 h 194"/>
                  <a:gd name="T18" fmla="*/ 90 w 212"/>
                  <a:gd name="T19" fmla="*/ 31 h 194"/>
                  <a:gd name="T20" fmla="*/ 90 w 212"/>
                  <a:gd name="T21" fmla="*/ 34 h 194"/>
                  <a:gd name="T22" fmla="*/ 90 w 212"/>
                  <a:gd name="T23" fmla="*/ 39 h 194"/>
                  <a:gd name="T24" fmla="*/ 90 w 212"/>
                  <a:gd name="T25" fmla="*/ 45 h 194"/>
                  <a:gd name="T26" fmla="*/ 77 w 212"/>
                  <a:gd name="T27" fmla="*/ 45 h 194"/>
                  <a:gd name="T28" fmla="*/ 71 w 212"/>
                  <a:gd name="T29" fmla="*/ 48 h 194"/>
                  <a:gd name="T30" fmla="*/ 64 w 212"/>
                  <a:gd name="T31" fmla="*/ 48 h 194"/>
                  <a:gd name="T32" fmla="*/ 48 w 212"/>
                  <a:gd name="T33" fmla="*/ 53 h 194"/>
                  <a:gd name="T34" fmla="*/ 20 w 212"/>
                  <a:gd name="T35" fmla="*/ 60 h 194"/>
                  <a:gd name="T36" fmla="*/ 16 w 212"/>
                  <a:gd name="T37" fmla="*/ 62 h 194"/>
                  <a:gd name="T38" fmla="*/ 0 w 212"/>
                  <a:gd name="T39" fmla="*/ 69 h 194"/>
                  <a:gd name="T40" fmla="*/ 4 w 212"/>
                  <a:gd name="T41" fmla="*/ 71 h 194"/>
                  <a:gd name="T42" fmla="*/ 32 w 212"/>
                  <a:gd name="T43" fmla="*/ 65 h 194"/>
                  <a:gd name="T44" fmla="*/ 74 w 212"/>
                  <a:gd name="T45" fmla="*/ 62 h 194"/>
                  <a:gd name="T46" fmla="*/ 103 w 212"/>
                  <a:gd name="T47" fmla="*/ 63 h 194"/>
                  <a:gd name="T48" fmla="*/ 132 w 212"/>
                  <a:gd name="T49" fmla="*/ 68 h 194"/>
                  <a:gd name="T50" fmla="*/ 157 w 212"/>
                  <a:gd name="T51" fmla="*/ 74 h 194"/>
                  <a:gd name="T52" fmla="*/ 180 w 212"/>
                  <a:gd name="T53" fmla="*/ 85 h 194"/>
                  <a:gd name="T54" fmla="*/ 144 w 212"/>
                  <a:gd name="T55" fmla="*/ 86 h 194"/>
                  <a:gd name="T56" fmla="*/ 116 w 212"/>
                  <a:gd name="T57" fmla="*/ 92 h 194"/>
                  <a:gd name="T58" fmla="*/ 116 w 212"/>
                  <a:gd name="T59" fmla="*/ 94 h 194"/>
                  <a:gd name="T60" fmla="*/ 119 w 212"/>
                  <a:gd name="T61" fmla="*/ 94 h 194"/>
                  <a:gd name="T62" fmla="*/ 122 w 212"/>
                  <a:gd name="T63" fmla="*/ 94 h 194"/>
                  <a:gd name="T64" fmla="*/ 141 w 212"/>
                  <a:gd name="T65" fmla="*/ 101 h 194"/>
                  <a:gd name="T66" fmla="*/ 151 w 212"/>
                  <a:gd name="T67" fmla="*/ 106 h 194"/>
                  <a:gd name="T68" fmla="*/ 176 w 212"/>
                  <a:gd name="T69" fmla="*/ 127 h 194"/>
                  <a:gd name="T70" fmla="*/ 176 w 212"/>
                  <a:gd name="T71" fmla="*/ 147 h 194"/>
                  <a:gd name="T72" fmla="*/ 164 w 212"/>
                  <a:gd name="T73" fmla="*/ 160 h 194"/>
                  <a:gd name="T74" fmla="*/ 138 w 212"/>
                  <a:gd name="T75" fmla="*/ 174 h 194"/>
                  <a:gd name="T76" fmla="*/ 141 w 212"/>
                  <a:gd name="T77" fmla="*/ 177 h 194"/>
                  <a:gd name="T78" fmla="*/ 148 w 212"/>
                  <a:gd name="T79" fmla="*/ 176 h 194"/>
                  <a:gd name="T80" fmla="*/ 167 w 212"/>
                  <a:gd name="T81" fmla="*/ 176 h 194"/>
                  <a:gd name="T82" fmla="*/ 189 w 212"/>
                  <a:gd name="T83" fmla="*/ 182 h 194"/>
                  <a:gd name="T84" fmla="*/ 199 w 212"/>
                  <a:gd name="T85" fmla="*/ 188 h 194"/>
                  <a:gd name="T86" fmla="*/ 199 w 212"/>
                  <a:gd name="T87" fmla="*/ 189 h 194"/>
                  <a:gd name="T88" fmla="*/ 205 w 212"/>
                  <a:gd name="T89" fmla="*/ 192 h 194"/>
                  <a:gd name="T90" fmla="*/ 205 w 212"/>
                  <a:gd name="T91" fmla="*/ 194 h 194"/>
                  <a:gd name="T92" fmla="*/ 209 w 212"/>
                  <a:gd name="T93" fmla="*/ 194 h 194"/>
                  <a:gd name="T94" fmla="*/ 209 w 212"/>
                  <a:gd name="T95" fmla="*/ 194 h 194"/>
                  <a:gd name="T96" fmla="*/ 209 w 212"/>
                  <a:gd name="T97" fmla="*/ 192 h 194"/>
                  <a:gd name="T98" fmla="*/ 209 w 212"/>
                  <a:gd name="T99" fmla="*/ 192 h 194"/>
                  <a:gd name="T100" fmla="*/ 212 w 212"/>
                  <a:gd name="T101" fmla="*/ 191 h 194"/>
                  <a:gd name="T102" fmla="*/ 209 w 212"/>
                  <a:gd name="T103" fmla="*/ 101 h 194"/>
                  <a:gd name="T104" fmla="*/ 192 w 212"/>
                  <a:gd name="T105" fmla="*/ 0 h 194"/>
                  <a:gd name="T106" fmla="*/ 189 w 212"/>
                  <a:gd name="T107" fmla="*/ 1 h 194"/>
                  <a:gd name="T108" fmla="*/ 189 w 212"/>
                  <a:gd name="T109" fmla="*/ 0 h 194"/>
                  <a:gd name="T110" fmla="*/ 189 w 212"/>
                  <a:gd name="T111" fmla="*/ 0 h 194"/>
                  <a:gd name="T112" fmla="*/ 167 w 212"/>
                  <a:gd name="T113" fmla="*/ 2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37" name="Freeform 9"/>
              <p:cNvSpPr/>
              <p:nvPr/>
            </p:nvSpPr>
            <p:spPr bwMode="auto">
              <a:xfrm>
                <a:off x="3353" y="391"/>
                <a:ext cx="208" cy="194"/>
              </a:xfrm>
              <a:custGeom>
                <a:avLst/>
                <a:gdLst>
                  <a:gd name="T0" fmla="*/ 42 w 208"/>
                  <a:gd name="T1" fmla="*/ 23 h 194"/>
                  <a:gd name="T2" fmla="*/ 42 w 208"/>
                  <a:gd name="T3" fmla="*/ 24 h 194"/>
                  <a:gd name="T4" fmla="*/ 64 w 208"/>
                  <a:gd name="T5" fmla="*/ 20 h 194"/>
                  <a:gd name="T6" fmla="*/ 90 w 208"/>
                  <a:gd name="T7" fmla="*/ 14 h 194"/>
                  <a:gd name="T8" fmla="*/ 109 w 208"/>
                  <a:gd name="T9" fmla="*/ 14 h 194"/>
                  <a:gd name="T10" fmla="*/ 112 w 208"/>
                  <a:gd name="T11" fmla="*/ 20 h 194"/>
                  <a:gd name="T12" fmla="*/ 116 w 208"/>
                  <a:gd name="T13" fmla="*/ 20 h 194"/>
                  <a:gd name="T14" fmla="*/ 116 w 208"/>
                  <a:gd name="T15" fmla="*/ 21 h 194"/>
                  <a:gd name="T16" fmla="*/ 116 w 208"/>
                  <a:gd name="T17" fmla="*/ 30 h 194"/>
                  <a:gd name="T18" fmla="*/ 116 w 208"/>
                  <a:gd name="T19" fmla="*/ 32 h 194"/>
                  <a:gd name="T20" fmla="*/ 116 w 208"/>
                  <a:gd name="T21" fmla="*/ 36 h 194"/>
                  <a:gd name="T22" fmla="*/ 116 w 208"/>
                  <a:gd name="T23" fmla="*/ 39 h 194"/>
                  <a:gd name="T24" fmla="*/ 119 w 208"/>
                  <a:gd name="T25" fmla="*/ 46 h 194"/>
                  <a:gd name="T26" fmla="*/ 128 w 208"/>
                  <a:gd name="T27" fmla="*/ 46 h 194"/>
                  <a:gd name="T28" fmla="*/ 138 w 208"/>
                  <a:gd name="T29" fmla="*/ 49 h 194"/>
                  <a:gd name="T30" fmla="*/ 144 w 208"/>
                  <a:gd name="T31" fmla="*/ 49 h 194"/>
                  <a:gd name="T32" fmla="*/ 160 w 208"/>
                  <a:gd name="T33" fmla="*/ 53 h 194"/>
                  <a:gd name="T34" fmla="*/ 186 w 208"/>
                  <a:gd name="T35" fmla="*/ 61 h 194"/>
                  <a:gd name="T36" fmla="*/ 192 w 208"/>
                  <a:gd name="T37" fmla="*/ 62 h 194"/>
                  <a:gd name="T38" fmla="*/ 208 w 208"/>
                  <a:gd name="T39" fmla="*/ 70 h 194"/>
                  <a:gd name="T40" fmla="*/ 205 w 208"/>
                  <a:gd name="T41" fmla="*/ 71 h 194"/>
                  <a:gd name="T42" fmla="*/ 173 w 208"/>
                  <a:gd name="T43" fmla="*/ 65 h 194"/>
                  <a:gd name="T44" fmla="*/ 135 w 208"/>
                  <a:gd name="T45" fmla="*/ 64 h 194"/>
                  <a:gd name="T46" fmla="*/ 106 w 208"/>
                  <a:gd name="T47" fmla="*/ 64 h 194"/>
                  <a:gd name="T48" fmla="*/ 77 w 208"/>
                  <a:gd name="T49" fmla="*/ 68 h 194"/>
                  <a:gd name="T50" fmla="*/ 48 w 208"/>
                  <a:gd name="T51" fmla="*/ 74 h 194"/>
                  <a:gd name="T52" fmla="*/ 29 w 208"/>
                  <a:gd name="T53" fmla="*/ 87 h 194"/>
                  <a:gd name="T54" fmla="*/ 64 w 208"/>
                  <a:gd name="T55" fmla="*/ 88 h 194"/>
                  <a:gd name="T56" fmla="*/ 93 w 208"/>
                  <a:gd name="T57" fmla="*/ 93 h 194"/>
                  <a:gd name="T58" fmla="*/ 93 w 208"/>
                  <a:gd name="T59" fmla="*/ 94 h 194"/>
                  <a:gd name="T60" fmla="*/ 90 w 208"/>
                  <a:gd name="T61" fmla="*/ 96 h 194"/>
                  <a:gd name="T62" fmla="*/ 87 w 208"/>
                  <a:gd name="T63" fmla="*/ 96 h 194"/>
                  <a:gd name="T64" fmla="*/ 68 w 208"/>
                  <a:gd name="T65" fmla="*/ 102 h 194"/>
                  <a:gd name="T66" fmla="*/ 58 w 208"/>
                  <a:gd name="T67" fmla="*/ 106 h 194"/>
                  <a:gd name="T68" fmla="*/ 36 w 208"/>
                  <a:gd name="T69" fmla="*/ 128 h 194"/>
                  <a:gd name="T70" fmla="*/ 32 w 208"/>
                  <a:gd name="T71" fmla="*/ 149 h 194"/>
                  <a:gd name="T72" fmla="*/ 45 w 208"/>
                  <a:gd name="T73" fmla="*/ 161 h 194"/>
                  <a:gd name="T74" fmla="*/ 71 w 208"/>
                  <a:gd name="T75" fmla="*/ 175 h 194"/>
                  <a:gd name="T76" fmla="*/ 71 w 208"/>
                  <a:gd name="T77" fmla="*/ 178 h 194"/>
                  <a:gd name="T78" fmla="*/ 61 w 208"/>
                  <a:gd name="T79" fmla="*/ 176 h 194"/>
                  <a:gd name="T80" fmla="*/ 42 w 208"/>
                  <a:gd name="T81" fmla="*/ 178 h 194"/>
                  <a:gd name="T82" fmla="*/ 20 w 208"/>
                  <a:gd name="T83" fmla="*/ 184 h 194"/>
                  <a:gd name="T84" fmla="*/ 13 w 208"/>
                  <a:gd name="T85" fmla="*/ 188 h 194"/>
                  <a:gd name="T86" fmla="*/ 13 w 208"/>
                  <a:gd name="T87" fmla="*/ 191 h 194"/>
                  <a:gd name="T88" fmla="*/ 7 w 208"/>
                  <a:gd name="T89" fmla="*/ 193 h 194"/>
                  <a:gd name="T90" fmla="*/ 7 w 208"/>
                  <a:gd name="T91" fmla="*/ 194 h 194"/>
                  <a:gd name="T92" fmla="*/ 4 w 208"/>
                  <a:gd name="T93" fmla="*/ 194 h 194"/>
                  <a:gd name="T94" fmla="*/ 0 w 208"/>
                  <a:gd name="T95" fmla="*/ 194 h 194"/>
                  <a:gd name="T96" fmla="*/ 0 w 208"/>
                  <a:gd name="T97" fmla="*/ 193 h 194"/>
                  <a:gd name="T98" fmla="*/ 0 w 208"/>
                  <a:gd name="T99" fmla="*/ 193 h 194"/>
                  <a:gd name="T100" fmla="*/ 0 w 208"/>
                  <a:gd name="T101" fmla="*/ 193 h 194"/>
                  <a:gd name="T102" fmla="*/ 0 w 208"/>
                  <a:gd name="T103" fmla="*/ 103 h 194"/>
                  <a:gd name="T104" fmla="*/ 16 w 208"/>
                  <a:gd name="T105" fmla="*/ 0 h 194"/>
                  <a:gd name="T106" fmla="*/ 16 w 208"/>
                  <a:gd name="T107" fmla="*/ 2 h 194"/>
                  <a:gd name="T108" fmla="*/ 16 w 208"/>
                  <a:gd name="T109" fmla="*/ 2 h 194"/>
                  <a:gd name="T110" fmla="*/ 20 w 208"/>
                  <a:gd name="T111" fmla="*/ 0 h 194"/>
                  <a:gd name="T112" fmla="*/ 42 w 208"/>
                  <a:gd name="T113" fmla="*/ 2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38" name="Freeform 10"/>
              <p:cNvSpPr>
                <a:spLocks noEditPoints="1"/>
              </p:cNvSpPr>
              <p:nvPr/>
            </p:nvSpPr>
            <p:spPr bwMode="auto">
              <a:xfrm>
                <a:off x="2312" y="456"/>
                <a:ext cx="977" cy="148"/>
              </a:xfrm>
              <a:custGeom>
                <a:avLst/>
                <a:gdLst>
                  <a:gd name="T0" fmla="*/ 772 w 977"/>
                  <a:gd name="T1" fmla="*/ 5 h 148"/>
                  <a:gd name="T2" fmla="*/ 884 w 977"/>
                  <a:gd name="T3" fmla="*/ 23 h 148"/>
                  <a:gd name="T4" fmla="*/ 932 w 977"/>
                  <a:gd name="T5" fmla="*/ 38 h 148"/>
                  <a:gd name="T6" fmla="*/ 977 w 977"/>
                  <a:gd name="T7" fmla="*/ 72 h 148"/>
                  <a:gd name="T8" fmla="*/ 939 w 977"/>
                  <a:gd name="T9" fmla="*/ 110 h 148"/>
                  <a:gd name="T10" fmla="*/ 856 w 977"/>
                  <a:gd name="T11" fmla="*/ 116 h 148"/>
                  <a:gd name="T12" fmla="*/ 811 w 977"/>
                  <a:gd name="T13" fmla="*/ 93 h 148"/>
                  <a:gd name="T14" fmla="*/ 811 w 977"/>
                  <a:gd name="T15" fmla="*/ 82 h 148"/>
                  <a:gd name="T16" fmla="*/ 833 w 977"/>
                  <a:gd name="T17" fmla="*/ 97 h 148"/>
                  <a:gd name="T18" fmla="*/ 875 w 977"/>
                  <a:gd name="T19" fmla="*/ 99 h 148"/>
                  <a:gd name="T20" fmla="*/ 916 w 977"/>
                  <a:gd name="T21" fmla="*/ 87 h 148"/>
                  <a:gd name="T22" fmla="*/ 916 w 977"/>
                  <a:gd name="T23" fmla="*/ 59 h 148"/>
                  <a:gd name="T24" fmla="*/ 859 w 977"/>
                  <a:gd name="T25" fmla="*/ 35 h 148"/>
                  <a:gd name="T26" fmla="*/ 801 w 977"/>
                  <a:gd name="T27" fmla="*/ 31 h 148"/>
                  <a:gd name="T28" fmla="*/ 743 w 977"/>
                  <a:gd name="T29" fmla="*/ 32 h 148"/>
                  <a:gd name="T30" fmla="*/ 676 w 977"/>
                  <a:gd name="T31" fmla="*/ 53 h 148"/>
                  <a:gd name="T32" fmla="*/ 683 w 977"/>
                  <a:gd name="T33" fmla="*/ 73 h 148"/>
                  <a:gd name="T34" fmla="*/ 711 w 977"/>
                  <a:gd name="T35" fmla="*/ 70 h 148"/>
                  <a:gd name="T36" fmla="*/ 692 w 977"/>
                  <a:gd name="T37" fmla="*/ 87 h 148"/>
                  <a:gd name="T38" fmla="*/ 631 w 977"/>
                  <a:gd name="T39" fmla="*/ 73 h 148"/>
                  <a:gd name="T40" fmla="*/ 641 w 977"/>
                  <a:gd name="T41" fmla="*/ 46 h 148"/>
                  <a:gd name="T42" fmla="*/ 436 w 977"/>
                  <a:gd name="T43" fmla="*/ 90 h 148"/>
                  <a:gd name="T44" fmla="*/ 407 w 977"/>
                  <a:gd name="T45" fmla="*/ 105 h 148"/>
                  <a:gd name="T46" fmla="*/ 407 w 977"/>
                  <a:gd name="T47" fmla="*/ 134 h 148"/>
                  <a:gd name="T48" fmla="*/ 350 w 977"/>
                  <a:gd name="T49" fmla="*/ 148 h 148"/>
                  <a:gd name="T50" fmla="*/ 279 w 977"/>
                  <a:gd name="T51" fmla="*/ 117 h 148"/>
                  <a:gd name="T52" fmla="*/ 212 w 977"/>
                  <a:gd name="T53" fmla="*/ 111 h 148"/>
                  <a:gd name="T54" fmla="*/ 87 w 977"/>
                  <a:gd name="T55" fmla="*/ 110 h 148"/>
                  <a:gd name="T56" fmla="*/ 42 w 977"/>
                  <a:gd name="T57" fmla="*/ 102 h 148"/>
                  <a:gd name="T58" fmla="*/ 0 w 977"/>
                  <a:gd name="T59" fmla="*/ 66 h 148"/>
                  <a:gd name="T60" fmla="*/ 49 w 977"/>
                  <a:gd name="T61" fmla="*/ 29 h 148"/>
                  <a:gd name="T62" fmla="*/ 55 w 977"/>
                  <a:gd name="T63" fmla="*/ 25 h 148"/>
                  <a:gd name="T64" fmla="*/ 58 w 977"/>
                  <a:gd name="T65" fmla="*/ 29 h 148"/>
                  <a:gd name="T66" fmla="*/ 39 w 977"/>
                  <a:gd name="T67" fmla="*/ 55 h 148"/>
                  <a:gd name="T68" fmla="*/ 74 w 977"/>
                  <a:gd name="T69" fmla="*/ 91 h 148"/>
                  <a:gd name="T70" fmla="*/ 119 w 977"/>
                  <a:gd name="T71" fmla="*/ 93 h 148"/>
                  <a:gd name="T72" fmla="*/ 119 w 977"/>
                  <a:gd name="T73" fmla="*/ 73 h 148"/>
                  <a:gd name="T74" fmla="*/ 132 w 977"/>
                  <a:gd name="T75" fmla="*/ 63 h 148"/>
                  <a:gd name="T76" fmla="*/ 138 w 977"/>
                  <a:gd name="T77" fmla="*/ 70 h 148"/>
                  <a:gd name="T78" fmla="*/ 212 w 977"/>
                  <a:gd name="T79" fmla="*/ 91 h 148"/>
                  <a:gd name="T80" fmla="*/ 273 w 977"/>
                  <a:gd name="T81" fmla="*/ 88 h 148"/>
                  <a:gd name="T82" fmla="*/ 321 w 977"/>
                  <a:gd name="T83" fmla="*/ 41 h 148"/>
                  <a:gd name="T84" fmla="*/ 314 w 977"/>
                  <a:gd name="T85" fmla="*/ 11 h 148"/>
                  <a:gd name="T86" fmla="*/ 321 w 977"/>
                  <a:gd name="T87" fmla="*/ 11 h 148"/>
                  <a:gd name="T88" fmla="*/ 330 w 977"/>
                  <a:gd name="T89" fmla="*/ 15 h 148"/>
                  <a:gd name="T90" fmla="*/ 356 w 977"/>
                  <a:gd name="T91" fmla="*/ 22 h 148"/>
                  <a:gd name="T92" fmla="*/ 516 w 977"/>
                  <a:gd name="T93" fmla="*/ 8 h 148"/>
                  <a:gd name="T94" fmla="*/ 587 w 977"/>
                  <a:gd name="T95" fmla="*/ 3 h 148"/>
                  <a:gd name="T96" fmla="*/ 660 w 977"/>
                  <a:gd name="T97" fmla="*/ 2 h 148"/>
                  <a:gd name="T98" fmla="*/ 378 w 977"/>
                  <a:gd name="T99" fmla="*/ 110 h 148"/>
                  <a:gd name="T100" fmla="*/ 359 w 977"/>
                  <a:gd name="T101" fmla="*/ 119 h 148"/>
                  <a:gd name="T102" fmla="*/ 318 w 977"/>
                  <a:gd name="T103" fmla="*/ 108 h 148"/>
                  <a:gd name="T104" fmla="*/ 362 w 977"/>
                  <a:gd name="T105" fmla="*/ 100 h 148"/>
                  <a:gd name="T106" fmla="*/ 382 w 977"/>
                  <a:gd name="T107" fmla="*/ 105 h 148"/>
                  <a:gd name="T108" fmla="*/ 535 w 977"/>
                  <a:gd name="T109" fmla="*/ 56 h 148"/>
                  <a:gd name="T110" fmla="*/ 334 w 977"/>
                  <a:gd name="T111" fmla="*/ 85 h 148"/>
                  <a:gd name="T112" fmla="*/ 321 w 977"/>
                  <a:gd name="T113" fmla="*/ 87 h 148"/>
                  <a:gd name="T114" fmla="*/ 372 w 977"/>
                  <a:gd name="T115" fmla="*/ 53 h 148"/>
                  <a:gd name="T116" fmla="*/ 513 w 977"/>
                  <a:gd name="T117" fmla="*/ 26 h 148"/>
                  <a:gd name="T118" fmla="*/ 545 w 977"/>
                  <a:gd name="T119" fmla="*/ 2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39" name="Freeform 11"/>
              <p:cNvSpPr>
                <a:spLocks noEditPoints="1"/>
              </p:cNvSpPr>
              <p:nvPr/>
            </p:nvSpPr>
            <p:spPr bwMode="auto">
              <a:xfrm>
                <a:off x="3421" y="453"/>
                <a:ext cx="976" cy="146"/>
              </a:xfrm>
              <a:custGeom>
                <a:avLst/>
                <a:gdLst>
                  <a:gd name="T0" fmla="*/ 201 w 976"/>
                  <a:gd name="T1" fmla="*/ 6 h 146"/>
                  <a:gd name="T2" fmla="*/ 92 w 976"/>
                  <a:gd name="T3" fmla="*/ 25 h 146"/>
                  <a:gd name="T4" fmla="*/ 44 w 976"/>
                  <a:gd name="T5" fmla="*/ 40 h 146"/>
                  <a:gd name="T6" fmla="*/ 0 w 976"/>
                  <a:gd name="T7" fmla="*/ 73 h 146"/>
                  <a:gd name="T8" fmla="*/ 38 w 976"/>
                  <a:gd name="T9" fmla="*/ 113 h 146"/>
                  <a:gd name="T10" fmla="*/ 121 w 976"/>
                  <a:gd name="T11" fmla="*/ 116 h 146"/>
                  <a:gd name="T12" fmla="*/ 169 w 976"/>
                  <a:gd name="T13" fmla="*/ 94 h 146"/>
                  <a:gd name="T14" fmla="*/ 166 w 976"/>
                  <a:gd name="T15" fmla="*/ 84 h 146"/>
                  <a:gd name="T16" fmla="*/ 147 w 976"/>
                  <a:gd name="T17" fmla="*/ 97 h 146"/>
                  <a:gd name="T18" fmla="*/ 102 w 976"/>
                  <a:gd name="T19" fmla="*/ 100 h 146"/>
                  <a:gd name="T20" fmla="*/ 60 w 976"/>
                  <a:gd name="T21" fmla="*/ 88 h 146"/>
                  <a:gd name="T22" fmla="*/ 60 w 976"/>
                  <a:gd name="T23" fmla="*/ 61 h 146"/>
                  <a:gd name="T24" fmla="*/ 118 w 976"/>
                  <a:gd name="T25" fmla="*/ 37 h 146"/>
                  <a:gd name="T26" fmla="*/ 176 w 976"/>
                  <a:gd name="T27" fmla="*/ 32 h 146"/>
                  <a:gd name="T28" fmla="*/ 233 w 976"/>
                  <a:gd name="T29" fmla="*/ 34 h 146"/>
                  <a:gd name="T30" fmla="*/ 301 w 976"/>
                  <a:gd name="T31" fmla="*/ 55 h 146"/>
                  <a:gd name="T32" fmla="*/ 294 w 976"/>
                  <a:gd name="T33" fmla="*/ 73 h 146"/>
                  <a:gd name="T34" fmla="*/ 265 w 976"/>
                  <a:gd name="T35" fmla="*/ 72 h 146"/>
                  <a:gd name="T36" fmla="*/ 285 w 976"/>
                  <a:gd name="T37" fmla="*/ 88 h 146"/>
                  <a:gd name="T38" fmla="*/ 345 w 976"/>
                  <a:gd name="T39" fmla="*/ 73 h 146"/>
                  <a:gd name="T40" fmla="*/ 339 w 976"/>
                  <a:gd name="T41" fmla="*/ 46 h 146"/>
                  <a:gd name="T42" fmla="*/ 541 w 976"/>
                  <a:gd name="T43" fmla="*/ 90 h 146"/>
                  <a:gd name="T44" fmla="*/ 573 w 976"/>
                  <a:gd name="T45" fmla="*/ 103 h 146"/>
                  <a:gd name="T46" fmla="*/ 573 w 976"/>
                  <a:gd name="T47" fmla="*/ 134 h 146"/>
                  <a:gd name="T48" fmla="*/ 630 w 976"/>
                  <a:gd name="T49" fmla="*/ 146 h 146"/>
                  <a:gd name="T50" fmla="*/ 698 w 976"/>
                  <a:gd name="T51" fmla="*/ 116 h 146"/>
                  <a:gd name="T52" fmla="*/ 768 w 976"/>
                  <a:gd name="T53" fmla="*/ 110 h 146"/>
                  <a:gd name="T54" fmla="*/ 893 w 976"/>
                  <a:gd name="T55" fmla="*/ 108 h 146"/>
                  <a:gd name="T56" fmla="*/ 938 w 976"/>
                  <a:gd name="T57" fmla="*/ 100 h 146"/>
                  <a:gd name="T58" fmla="*/ 976 w 976"/>
                  <a:gd name="T59" fmla="*/ 64 h 146"/>
                  <a:gd name="T60" fmla="*/ 928 w 976"/>
                  <a:gd name="T61" fmla="*/ 26 h 146"/>
                  <a:gd name="T62" fmla="*/ 919 w 976"/>
                  <a:gd name="T63" fmla="*/ 23 h 146"/>
                  <a:gd name="T64" fmla="*/ 919 w 976"/>
                  <a:gd name="T65" fmla="*/ 26 h 146"/>
                  <a:gd name="T66" fmla="*/ 938 w 976"/>
                  <a:gd name="T67" fmla="*/ 53 h 146"/>
                  <a:gd name="T68" fmla="*/ 903 w 976"/>
                  <a:gd name="T69" fmla="*/ 90 h 146"/>
                  <a:gd name="T70" fmla="*/ 858 w 976"/>
                  <a:gd name="T71" fmla="*/ 91 h 146"/>
                  <a:gd name="T72" fmla="*/ 858 w 976"/>
                  <a:gd name="T73" fmla="*/ 72 h 146"/>
                  <a:gd name="T74" fmla="*/ 845 w 976"/>
                  <a:gd name="T75" fmla="*/ 61 h 146"/>
                  <a:gd name="T76" fmla="*/ 839 w 976"/>
                  <a:gd name="T77" fmla="*/ 69 h 146"/>
                  <a:gd name="T78" fmla="*/ 765 w 976"/>
                  <a:gd name="T79" fmla="*/ 91 h 146"/>
                  <a:gd name="T80" fmla="*/ 704 w 976"/>
                  <a:gd name="T81" fmla="*/ 88 h 146"/>
                  <a:gd name="T82" fmla="*/ 656 w 976"/>
                  <a:gd name="T83" fmla="*/ 41 h 146"/>
                  <a:gd name="T84" fmla="*/ 662 w 976"/>
                  <a:gd name="T85" fmla="*/ 9 h 146"/>
                  <a:gd name="T86" fmla="*/ 656 w 976"/>
                  <a:gd name="T87" fmla="*/ 11 h 146"/>
                  <a:gd name="T88" fmla="*/ 646 w 976"/>
                  <a:gd name="T89" fmla="*/ 15 h 146"/>
                  <a:gd name="T90" fmla="*/ 621 w 976"/>
                  <a:gd name="T91" fmla="*/ 20 h 146"/>
                  <a:gd name="T92" fmla="*/ 461 w 976"/>
                  <a:gd name="T93" fmla="*/ 8 h 146"/>
                  <a:gd name="T94" fmla="*/ 390 w 976"/>
                  <a:gd name="T95" fmla="*/ 3 h 146"/>
                  <a:gd name="T96" fmla="*/ 317 w 976"/>
                  <a:gd name="T97" fmla="*/ 2 h 146"/>
                  <a:gd name="T98" fmla="*/ 598 w 976"/>
                  <a:gd name="T99" fmla="*/ 110 h 146"/>
                  <a:gd name="T100" fmla="*/ 621 w 976"/>
                  <a:gd name="T101" fmla="*/ 117 h 146"/>
                  <a:gd name="T102" fmla="*/ 659 w 976"/>
                  <a:gd name="T103" fmla="*/ 107 h 146"/>
                  <a:gd name="T104" fmla="*/ 614 w 976"/>
                  <a:gd name="T105" fmla="*/ 99 h 146"/>
                  <a:gd name="T106" fmla="*/ 598 w 976"/>
                  <a:gd name="T107" fmla="*/ 103 h 146"/>
                  <a:gd name="T108" fmla="*/ 442 w 976"/>
                  <a:gd name="T109" fmla="*/ 56 h 146"/>
                  <a:gd name="T110" fmla="*/ 643 w 976"/>
                  <a:gd name="T111" fmla="*/ 84 h 146"/>
                  <a:gd name="T112" fmla="*/ 656 w 976"/>
                  <a:gd name="T113" fmla="*/ 85 h 146"/>
                  <a:gd name="T114" fmla="*/ 605 w 976"/>
                  <a:gd name="T115" fmla="*/ 52 h 146"/>
                  <a:gd name="T116" fmla="*/ 464 w 976"/>
                  <a:gd name="T117" fmla="*/ 26 h 146"/>
                  <a:gd name="T118" fmla="*/ 432 w 976"/>
                  <a:gd name="T11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40" name="Freeform 12"/>
              <p:cNvSpPr/>
              <p:nvPr/>
            </p:nvSpPr>
            <p:spPr bwMode="auto">
              <a:xfrm>
                <a:off x="2591" y="459"/>
                <a:ext cx="561" cy="142"/>
              </a:xfrm>
              <a:custGeom>
                <a:avLst/>
                <a:gdLst>
                  <a:gd name="T0" fmla="*/ 557 w 561"/>
                  <a:gd name="T1" fmla="*/ 12 h 142"/>
                  <a:gd name="T2" fmla="*/ 545 w 561"/>
                  <a:gd name="T3" fmla="*/ 12 h 142"/>
                  <a:gd name="T4" fmla="*/ 522 w 561"/>
                  <a:gd name="T5" fmla="*/ 9 h 142"/>
                  <a:gd name="T6" fmla="*/ 432 w 561"/>
                  <a:gd name="T7" fmla="*/ 9 h 142"/>
                  <a:gd name="T8" fmla="*/ 368 w 561"/>
                  <a:gd name="T9" fmla="*/ 20 h 142"/>
                  <a:gd name="T10" fmla="*/ 359 w 561"/>
                  <a:gd name="T11" fmla="*/ 20 h 142"/>
                  <a:gd name="T12" fmla="*/ 346 w 561"/>
                  <a:gd name="T13" fmla="*/ 19 h 142"/>
                  <a:gd name="T14" fmla="*/ 263 w 561"/>
                  <a:gd name="T15" fmla="*/ 17 h 142"/>
                  <a:gd name="T16" fmla="*/ 250 w 561"/>
                  <a:gd name="T17" fmla="*/ 19 h 142"/>
                  <a:gd name="T18" fmla="*/ 131 w 561"/>
                  <a:gd name="T19" fmla="*/ 35 h 142"/>
                  <a:gd name="T20" fmla="*/ 48 w 561"/>
                  <a:gd name="T21" fmla="*/ 69 h 142"/>
                  <a:gd name="T22" fmla="*/ 32 w 561"/>
                  <a:gd name="T23" fmla="*/ 88 h 142"/>
                  <a:gd name="T24" fmla="*/ 35 w 561"/>
                  <a:gd name="T25" fmla="*/ 110 h 142"/>
                  <a:gd name="T26" fmla="*/ 71 w 561"/>
                  <a:gd name="T27" fmla="*/ 119 h 142"/>
                  <a:gd name="T28" fmla="*/ 106 w 561"/>
                  <a:gd name="T29" fmla="*/ 113 h 142"/>
                  <a:gd name="T30" fmla="*/ 112 w 561"/>
                  <a:gd name="T31" fmla="*/ 99 h 142"/>
                  <a:gd name="T32" fmla="*/ 125 w 561"/>
                  <a:gd name="T33" fmla="*/ 120 h 142"/>
                  <a:gd name="T34" fmla="*/ 115 w 561"/>
                  <a:gd name="T35" fmla="*/ 132 h 142"/>
                  <a:gd name="T36" fmla="*/ 87 w 561"/>
                  <a:gd name="T37" fmla="*/ 142 h 142"/>
                  <a:gd name="T38" fmla="*/ 32 w 561"/>
                  <a:gd name="T39" fmla="*/ 134 h 142"/>
                  <a:gd name="T40" fmla="*/ 3 w 561"/>
                  <a:gd name="T41" fmla="*/ 111 h 142"/>
                  <a:gd name="T42" fmla="*/ 3 w 561"/>
                  <a:gd name="T43" fmla="*/ 79 h 142"/>
                  <a:gd name="T44" fmla="*/ 19 w 561"/>
                  <a:gd name="T45" fmla="*/ 60 h 142"/>
                  <a:gd name="T46" fmla="*/ 55 w 561"/>
                  <a:gd name="T47" fmla="*/ 38 h 142"/>
                  <a:gd name="T48" fmla="*/ 51 w 561"/>
                  <a:gd name="T49" fmla="*/ 35 h 142"/>
                  <a:gd name="T50" fmla="*/ 42 w 561"/>
                  <a:gd name="T51" fmla="*/ 34 h 142"/>
                  <a:gd name="T52" fmla="*/ 39 w 561"/>
                  <a:gd name="T53" fmla="*/ 14 h 142"/>
                  <a:gd name="T54" fmla="*/ 42 w 561"/>
                  <a:gd name="T55" fmla="*/ 12 h 142"/>
                  <a:gd name="T56" fmla="*/ 90 w 561"/>
                  <a:gd name="T57" fmla="*/ 22 h 142"/>
                  <a:gd name="T58" fmla="*/ 163 w 561"/>
                  <a:gd name="T59" fmla="*/ 17 h 142"/>
                  <a:gd name="T60" fmla="*/ 199 w 561"/>
                  <a:gd name="T61" fmla="*/ 12 h 142"/>
                  <a:gd name="T62" fmla="*/ 253 w 561"/>
                  <a:gd name="T63" fmla="*/ 6 h 142"/>
                  <a:gd name="T64" fmla="*/ 304 w 561"/>
                  <a:gd name="T65" fmla="*/ 3 h 142"/>
                  <a:gd name="T66" fmla="*/ 349 w 561"/>
                  <a:gd name="T67" fmla="*/ 0 h 142"/>
                  <a:gd name="T68" fmla="*/ 487 w 561"/>
                  <a:gd name="T69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41" name="Freeform 13"/>
              <p:cNvSpPr/>
              <p:nvPr/>
            </p:nvSpPr>
            <p:spPr bwMode="auto">
              <a:xfrm>
                <a:off x="3558" y="456"/>
                <a:ext cx="561" cy="141"/>
              </a:xfrm>
              <a:custGeom>
                <a:avLst/>
                <a:gdLst>
                  <a:gd name="T0" fmla="*/ 3 w 561"/>
                  <a:gd name="T1" fmla="*/ 12 h 141"/>
                  <a:gd name="T2" fmla="*/ 16 w 561"/>
                  <a:gd name="T3" fmla="*/ 12 h 141"/>
                  <a:gd name="T4" fmla="*/ 39 w 561"/>
                  <a:gd name="T5" fmla="*/ 11 h 141"/>
                  <a:gd name="T6" fmla="*/ 128 w 561"/>
                  <a:gd name="T7" fmla="*/ 11 h 141"/>
                  <a:gd name="T8" fmla="*/ 192 w 561"/>
                  <a:gd name="T9" fmla="*/ 20 h 141"/>
                  <a:gd name="T10" fmla="*/ 202 w 561"/>
                  <a:gd name="T11" fmla="*/ 20 h 141"/>
                  <a:gd name="T12" fmla="*/ 215 w 561"/>
                  <a:gd name="T13" fmla="*/ 20 h 141"/>
                  <a:gd name="T14" fmla="*/ 298 w 561"/>
                  <a:gd name="T15" fmla="*/ 19 h 141"/>
                  <a:gd name="T16" fmla="*/ 311 w 561"/>
                  <a:gd name="T17" fmla="*/ 19 h 141"/>
                  <a:gd name="T18" fmla="*/ 429 w 561"/>
                  <a:gd name="T19" fmla="*/ 34 h 141"/>
                  <a:gd name="T20" fmla="*/ 513 w 561"/>
                  <a:gd name="T21" fmla="*/ 67 h 141"/>
                  <a:gd name="T22" fmla="*/ 532 w 561"/>
                  <a:gd name="T23" fmla="*/ 88 h 141"/>
                  <a:gd name="T24" fmla="*/ 525 w 561"/>
                  <a:gd name="T25" fmla="*/ 108 h 141"/>
                  <a:gd name="T26" fmla="*/ 490 w 561"/>
                  <a:gd name="T27" fmla="*/ 119 h 141"/>
                  <a:gd name="T28" fmla="*/ 458 w 561"/>
                  <a:gd name="T29" fmla="*/ 113 h 141"/>
                  <a:gd name="T30" fmla="*/ 449 w 561"/>
                  <a:gd name="T31" fmla="*/ 99 h 141"/>
                  <a:gd name="T32" fmla="*/ 436 w 561"/>
                  <a:gd name="T33" fmla="*/ 120 h 141"/>
                  <a:gd name="T34" fmla="*/ 445 w 561"/>
                  <a:gd name="T35" fmla="*/ 132 h 141"/>
                  <a:gd name="T36" fmla="*/ 474 w 561"/>
                  <a:gd name="T37" fmla="*/ 141 h 141"/>
                  <a:gd name="T38" fmla="*/ 532 w 561"/>
                  <a:gd name="T39" fmla="*/ 132 h 141"/>
                  <a:gd name="T40" fmla="*/ 558 w 561"/>
                  <a:gd name="T41" fmla="*/ 110 h 141"/>
                  <a:gd name="T42" fmla="*/ 558 w 561"/>
                  <a:gd name="T43" fmla="*/ 79 h 141"/>
                  <a:gd name="T44" fmla="*/ 541 w 561"/>
                  <a:gd name="T45" fmla="*/ 58 h 141"/>
                  <a:gd name="T46" fmla="*/ 506 w 561"/>
                  <a:gd name="T47" fmla="*/ 38 h 141"/>
                  <a:gd name="T48" fmla="*/ 509 w 561"/>
                  <a:gd name="T49" fmla="*/ 35 h 141"/>
                  <a:gd name="T50" fmla="*/ 516 w 561"/>
                  <a:gd name="T51" fmla="*/ 32 h 141"/>
                  <a:gd name="T52" fmla="*/ 522 w 561"/>
                  <a:gd name="T53" fmla="*/ 14 h 141"/>
                  <a:gd name="T54" fmla="*/ 519 w 561"/>
                  <a:gd name="T55" fmla="*/ 11 h 141"/>
                  <a:gd name="T56" fmla="*/ 471 w 561"/>
                  <a:gd name="T57" fmla="*/ 22 h 141"/>
                  <a:gd name="T58" fmla="*/ 397 w 561"/>
                  <a:gd name="T59" fmla="*/ 17 h 141"/>
                  <a:gd name="T60" fmla="*/ 359 w 561"/>
                  <a:gd name="T61" fmla="*/ 12 h 141"/>
                  <a:gd name="T62" fmla="*/ 308 w 561"/>
                  <a:gd name="T63" fmla="*/ 6 h 141"/>
                  <a:gd name="T64" fmla="*/ 256 w 561"/>
                  <a:gd name="T65" fmla="*/ 3 h 141"/>
                  <a:gd name="T66" fmla="*/ 208 w 561"/>
                  <a:gd name="T67" fmla="*/ 0 h 141"/>
                  <a:gd name="T68" fmla="*/ 74 w 561"/>
                  <a:gd name="T69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42" name="Freeform 14"/>
              <p:cNvSpPr/>
              <p:nvPr/>
            </p:nvSpPr>
            <p:spPr bwMode="auto">
              <a:xfrm>
                <a:off x="3033" y="464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29 w 29"/>
                  <a:gd name="T3" fmla="*/ 1 h 1"/>
                  <a:gd name="T4" fmla="*/ 0 w 29"/>
                  <a:gd name="T5" fmla="*/ 1 h 1"/>
                  <a:gd name="T6" fmla="*/ 0 w 29"/>
                  <a:gd name="T7" fmla="*/ 0 h 1"/>
                  <a:gd name="T8" fmla="*/ 29 w 29"/>
                  <a:gd name="T9" fmla="*/ 0 h 1"/>
                  <a:gd name="T10" fmla="*/ 29 w 29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43" name="Freeform 15"/>
              <p:cNvSpPr/>
              <p:nvPr/>
            </p:nvSpPr>
            <p:spPr bwMode="auto">
              <a:xfrm>
                <a:off x="3648" y="461"/>
                <a:ext cx="26" cy="3"/>
              </a:xfrm>
              <a:custGeom>
                <a:avLst/>
                <a:gdLst>
                  <a:gd name="T0" fmla="*/ 0 w 26"/>
                  <a:gd name="T1" fmla="*/ 1 h 3"/>
                  <a:gd name="T2" fmla="*/ 0 w 26"/>
                  <a:gd name="T3" fmla="*/ 1 h 3"/>
                  <a:gd name="T4" fmla="*/ 26 w 26"/>
                  <a:gd name="T5" fmla="*/ 3 h 3"/>
                  <a:gd name="T6" fmla="*/ 26 w 26"/>
                  <a:gd name="T7" fmla="*/ 0 h 3"/>
                  <a:gd name="T8" fmla="*/ 0 w 26"/>
                  <a:gd name="T9" fmla="*/ 1 h 3"/>
                  <a:gd name="T10" fmla="*/ 0 w 2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44" name="Freeform 16"/>
              <p:cNvSpPr/>
              <p:nvPr/>
            </p:nvSpPr>
            <p:spPr bwMode="auto">
              <a:xfrm>
                <a:off x="2991" y="465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6 w 20"/>
                  <a:gd name="T5" fmla="*/ 3 h 3"/>
                  <a:gd name="T6" fmla="*/ 4 w 20"/>
                  <a:gd name="T7" fmla="*/ 2 h 3"/>
                  <a:gd name="T8" fmla="*/ 0 w 20"/>
                  <a:gd name="T9" fmla="*/ 0 h 3"/>
                  <a:gd name="T10" fmla="*/ 0 w 20"/>
                  <a:gd name="T11" fmla="*/ 0 h 3"/>
                  <a:gd name="T12" fmla="*/ 10 w 20"/>
                  <a:gd name="T13" fmla="*/ 0 h 3"/>
                  <a:gd name="T14" fmla="*/ 20 w 2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45" name="Freeform 17"/>
              <p:cNvSpPr/>
              <p:nvPr/>
            </p:nvSpPr>
            <p:spPr bwMode="auto">
              <a:xfrm>
                <a:off x="3699" y="462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0 w 19"/>
                  <a:gd name="T3" fmla="*/ 2 h 3"/>
                  <a:gd name="T4" fmla="*/ 3 w 19"/>
                  <a:gd name="T5" fmla="*/ 3 h 3"/>
                  <a:gd name="T6" fmla="*/ 16 w 19"/>
                  <a:gd name="T7" fmla="*/ 3 h 3"/>
                  <a:gd name="T8" fmla="*/ 19 w 19"/>
                  <a:gd name="T9" fmla="*/ 2 h 3"/>
                  <a:gd name="T10" fmla="*/ 19 w 19"/>
                  <a:gd name="T11" fmla="*/ 0 h 3"/>
                  <a:gd name="T12" fmla="*/ 10 w 19"/>
                  <a:gd name="T13" fmla="*/ 2 h 3"/>
                  <a:gd name="T14" fmla="*/ 0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46" name="Freeform 18"/>
              <p:cNvSpPr/>
              <p:nvPr/>
            </p:nvSpPr>
            <p:spPr bwMode="auto">
              <a:xfrm>
                <a:off x="2950" y="465"/>
                <a:ext cx="22" cy="3"/>
              </a:xfrm>
              <a:custGeom>
                <a:avLst/>
                <a:gdLst>
                  <a:gd name="T0" fmla="*/ 22 w 22"/>
                  <a:gd name="T1" fmla="*/ 2 h 3"/>
                  <a:gd name="T2" fmla="*/ 22 w 22"/>
                  <a:gd name="T3" fmla="*/ 2 h 3"/>
                  <a:gd name="T4" fmla="*/ 0 w 22"/>
                  <a:gd name="T5" fmla="*/ 3 h 3"/>
                  <a:gd name="T6" fmla="*/ 0 w 22"/>
                  <a:gd name="T7" fmla="*/ 0 h 3"/>
                  <a:gd name="T8" fmla="*/ 22 w 22"/>
                  <a:gd name="T9" fmla="*/ 0 h 3"/>
                  <a:gd name="T10" fmla="*/ 22 w 2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47" name="Freeform 19"/>
              <p:cNvSpPr/>
              <p:nvPr/>
            </p:nvSpPr>
            <p:spPr bwMode="auto">
              <a:xfrm>
                <a:off x="3738" y="46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1 h 1"/>
                  <a:gd name="T4" fmla="*/ 22 w 22"/>
                  <a:gd name="T5" fmla="*/ 1 h 1"/>
                  <a:gd name="T6" fmla="*/ 22 w 22"/>
                  <a:gd name="T7" fmla="*/ 0 h 1"/>
                  <a:gd name="T8" fmla="*/ 0 w 22"/>
                  <a:gd name="T9" fmla="*/ 0 h 1"/>
                  <a:gd name="T10" fmla="*/ 0 w 2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48" name="Freeform 20"/>
              <p:cNvSpPr/>
              <p:nvPr/>
            </p:nvSpPr>
            <p:spPr bwMode="auto">
              <a:xfrm>
                <a:off x="2911" y="467"/>
                <a:ext cx="29" cy="4"/>
              </a:xfrm>
              <a:custGeom>
                <a:avLst/>
                <a:gdLst>
                  <a:gd name="T0" fmla="*/ 29 w 29"/>
                  <a:gd name="T1" fmla="*/ 1 h 4"/>
                  <a:gd name="T2" fmla="*/ 29 w 29"/>
                  <a:gd name="T3" fmla="*/ 1 h 4"/>
                  <a:gd name="T4" fmla="*/ 0 w 29"/>
                  <a:gd name="T5" fmla="*/ 4 h 4"/>
                  <a:gd name="T6" fmla="*/ 0 w 29"/>
                  <a:gd name="T7" fmla="*/ 4 h 4"/>
                  <a:gd name="T8" fmla="*/ 0 w 29"/>
                  <a:gd name="T9" fmla="*/ 3 h 4"/>
                  <a:gd name="T10" fmla="*/ 23 w 29"/>
                  <a:gd name="T11" fmla="*/ 0 h 4"/>
                  <a:gd name="T12" fmla="*/ 29 w 29"/>
                  <a:gd name="T13" fmla="*/ 0 h 4"/>
                  <a:gd name="T14" fmla="*/ 29 w 29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49" name="Freeform 21"/>
              <p:cNvSpPr/>
              <p:nvPr/>
            </p:nvSpPr>
            <p:spPr bwMode="auto">
              <a:xfrm>
                <a:off x="3770" y="465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28 w 28"/>
                  <a:gd name="T5" fmla="*/ 3 h 3"/>
                  <a:gd name="T6" fmla="*/ 28 w 28"/>
                  <a:gd name="T7" fmla="*/ 3 h 3"/>
                  <a:gd name="T8" fmla="*/ 28 w 28"/>
                  <a:gd name="T9" fmla="*/ 2 h 3"/>
                  <a:gd name="T10" fmla="*/ 6 w 28"/>
                  <a:gd name="T11" fmla="*/ 0 h 3"/>
                  <a:gd name="T12" fmla="*/ 0 w 28"/>
                  <a:gd name="T13" fmla="*/ 0 h 3"/>
                  <a:gd name="T14" fmla="*/ 0 w 2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50" name="Rectangle 22"/>
              <p:cNvSpPr>
                <a:spLocks noChangeArrowheads="1"/>
              </p:cNvSpPr>
              <p:nvPr/>
            </p:nvSpPr>
            <p:spPr bwMode="auto"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51" name="Freeform 23"/>
              <p:cNvSpPr/>
              <p:nvPr/>
            </p:nvSpPr>
            <p:spPr bwMode="auto">
              <a:xfrm>
                <a:off x="3814" y="468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3 w 23"/>
                  <a:gd name="T3" fmla="*/ 2 h 2"/>
                  <a:gd name="T4" fmla="*/ 23 w 23"/>
                  <a:gd name="T5" fmla="*/ 0 h 2"/>
                  <a:gd name="T6" fmla="*/ 0 w 23"/>
                  <a:gd name="T7" fmla="*/ 2 h 2"/>
                  <a:gd name="T8" fmla="*/ 0 w 2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52" name="Freeform 24"/>
              <p:cNvSpPr/>
              <p:nvPr/>
            </p:nvSpPr>
            <p:spPr bwMode="auto">
              <a:xfrm>
                <a:off x="2630" y="471"/>
                <a:ext cx="653" cy="99"/>
              </a:xfrm>
              <a:custGeom>
                <a:avLst/>
                <a:gdLst>
                  <a:gd name="T0" fmla="*/ 490 w 653"/>
                  <a:gd name="T1" fmla="*/ 4 h 99"/>
                  <a:gd name="T2" fmla="*/ 541 w 653"/>
                  <a:gd name="T3" fmla="*/ 8 h 99"/>
                  <a:gd name="T4" fmla="*/ 589 w 653"/>
                  <a:gd name="T5" fmla="*/ 22 h 99"/>
                  <a:gd name="T6" fmla="*/ 595 w 653"/>
                  <a:gd name="T7" fmla="*/ 20 h 99"/>
                  <a:gd name="T8" fmla="*/ 650 w 653"/>
                  <a:gd name="T9" fmla="*/ 55 h 99"/>
                  <a:gd name="T10" fmla="*/ 646 w 653"/>
                  <a:gd name="T11" fmla="*/ 76 h 99"/>
                  <a:gd name="T12" fmla="*/ 618 w 653"/>
                  <a:gd name="T13" fmla="*/ 95 h 99"/>
                  <a:gd name="T14" fmla="*/ 614 w 653"/>
                  <a:gd name="T15" fmla="*/ 95 h 99"/>
                  <a:gd name="T16" fmla="*/ 592 w 653"/>
                  <a:gd name="T17" fmla="*/ 98 h 99"/>
                  <a:gd name="T18" fmla="*/ 582 w 653"/>
                  <a:gd name="T19" fmla="*/ 99 h 99"/>
                  <a:gd name="T20" fmla="*/ 531 w 653"/>
                  <a:gd name="T21" fmla="*/ 96 h 99"/>
                  <a:gd name="T22" fmla="*/ 499 w 653"/>
                  <a:gd name="T23" fmla="*/ 82 h 99"/>
                  <a:gd name="T24" fmla="*/ 502 w 653"/>
                  <a:gd name="T25" fmla="*/ 78 h 99"/>
                  <a:gd name="T26" fmla="*/ 515 w 653"/>
                  <a:gd name="T27" fmla="*/ 85 h 99"/>
                  <a:gd name="T28" fmla="*/ 547 w 653"/>
                  <a:gd name="T29" fmla="*/ 90 h 99"/>
                  <a:gd name="T30" fmla="*/ 602 w 653"/>
                  <a:gd name="T31" fmla="*/ 73 h 99"/>
                  <a:gd name="T32" fmla="*/ 608 w 653"/>
                  <a:gd name="T33" fmla="*/ 48 h 99"/>
                  <a:gd name="T34" fmla="*/ 570 w 653"/>
                  <a:gd name="T35" fmla="*/ 25 h 99"/>
                  <a:gd name="T36" fmla="*/ 506 w 653"/>
                  <a:gd name="T37" fmla="*/ 14 h 99"/>
                  <a:gd name="T38" fmla="*/ 448 w 653"/>
                  <a:gd name="T39" fmla="*/ 11 h 99"/>
                  <a:gd name="T40" fmla="*/ 393 w 653"/>
                  <a:gd name="T41" fmla="*/ 11 h 99"/>
                  <a:gd name="T42" fmla="*/ 333 w 653"/>
                  <a:gd name="T43" fmla="*/ 23 h 99"/>
                  <a:gd name="T44" fmla="*/ 307 w 653"/>
                  <a:gd name="T45" fmla="*/ 31 h 99"/>
                  <a:gd name="T46" fmla="*/ 233 w 653"/>
                  <a:gd name="T47" fmla="*/ 51 h 99"/>
                  <a:gd name="T48" fmla="*/ 201 w 653"/>
                  <a:gd name="T49" fmla="*/ 58 h 99"/>
                  <a:gd name="T50" fmla="*/ 176 w 653"/>
                  <a:gd name="T51" fmla="*/ 64 h 99"/>
                  <a:gd name="T52" fmla="*/ 112 w 653"/>
                  <a:gd name="T53" fmla="*/ 75 h 99"/>
                  <a:gd name="T54" fmla="*/ 80 w 653"/>
                  <a:gd name="T55" fmla="*/ 79 h 99"/>
                  <a:gd name="T56" fmla="*/ 35 w 653"/>
                  <a:gd name="T57" fmla="*/ 84 h 99"/>
                  <a:gd name="T58" fmla="*/ 0 w 653"/>
                  <a:gd name="T59" fmla="*/ 75 h 99"/>
                  <a:gd name="T60" fmla="*/ 137 w 653"/>
                  <a:gd name="T61" fmla="*/ 58 h 99"/>
                  <a:gd name="T62" fmla="*/ 230 w 653"/>
                  <a:gd name="T63" fmla="*/ 41 h 99"/>
                  <a:gd name="T64" fmla="*/ 246 w 653"/>
                  <a:gd name="T65" fmla="*/ 40 h 99"/>
                  <a:gd name="T66" fmla="*/ 275 w 653"/>
                  <a:gd name="T67" fmla="*/ 31 h 99"/>
                  <a:gd name="T68" fmla="*/ 336 w 653"/>
                  <a:gd name="T69" fmla="*/ 10 h 99"/>
                  <a:gd name="T70" fmla="*/ 374 w 653"/>
                  <a:gd name="T71" fmla="*/ 2 h 99"/>
                  <a:gd name="T72" fmla="*/ 422 w 653"/>
                  <a:gd name="T73" fmla="*/ 0 h 99"/>
                  <a:gd name="T74" fmla="*/ 477 w 653"/>
                  <a:gd name="T7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53" name="Freeform 25"/>
              <p:cNvSpPr/>
              <p:nvPr/>
            </p:nvSpPr>
            <p:spPr bwMode="auto">
              <a:xfrm>
                <a:off x="3430" y="468"/>
                <a:ext cx="653" cy="101"/>
              </a:xfrm>
              <a:custGeom>
                <a:avLst/>
                <a:gdLst>
                  <a:gd name="T0" fmla="*/ 160 w 653"/>
                  <a:gd name="T1" fmla="*/ 5 h 101"/>
                  <a:gd name="T2" fmla="*/ 109 w 653"/>
                  <a:gd name="T3" fmla="*/ 10 h 101"/>
                  <a:gd name="T4" fmla="*/ 61 w 653"/>
                  <a:gd name="T5" fmla="*/ 23 h 101"/>
                  <a:gd name="T6" fmla="*/ 55 w 653"/>
                  <a:gd name="T7" fmla="*/ 22 h 101"/>
                  <a:gd name="T8" fmla="*/ 0 w 653"/>
                  <a:gd name="T9" fmla="*/ 57 h 101"/>
                  <a:gd name="T10" fmla="*/ 3 w 653"/>
                  <a:gd name="T11" fmla="*/ 78 h 101"/>
                  <a:gd name="T12" fmla="*/ 35 w 653"/>
                  <a:gd name="T13" fmla="*/ 98 h 101"/>
                  <a:gd name="T14" fmla="*/ 35 w 653"/>
                  <a:gd name="T15" fmla="*/ 98 h 101"/>
                  <a:gd name="T16" fmla="*/ 58 w 653"/>
                  <a:gd name="T17" fmla="*/ 99 h 101"/>
                  <a:gd name="T18" fmla="*/ 71 w 653"/>
                  <a:gd name="T19" fmla="*/ 101 h 101"/>
                  <a:gd name="T20" fmla="*/ 119 w 653"/>
                  <a:gd name="T21" fmla="*/ 98 h 101"/>
                  <a:gd name="T22" fmla="*/ 151 w 653"/>
                  <a:gd name="T23" fmla="*/ 84 h 101"/>
                  <a:gd name="T24" fmla="*/ 151 w 653"/>
                  <a:gd name="T25" fmla="*/ 79 h 101"/>
                  <a:gd name="T26" fmla="*/ 138 w 653"/>
                  <a:gd name="T27" fmla="*/ 87 h 101"/>
                  <a:gd name="T28" fmla="*/ 103 w 653"/>
                  <a:gd name="T29" fmla="*/ 90 h 101"/>
                  <a:gd name="T30" fmla="*/ 48 w 653"/>
                  <a:gd name="T31" fmla="*/ 75 h 101"/>
                  <a:gd name="T32" fmla="*/ 42 w 653"/>
                  <a:gd name="T33" fmla="*/ 49 h 101"/>
                  <a:gd name="T34" fmla="*/ 80 w 653"/>
                  <a:gd name="T35" fmla="*/ 26 h 101"/>
                  <a:gd name="T36" fmla="*/ 144 w 653"/>
                  <a:gd name="T37" fmla="*/ 14 h 101"/>
                  <a:gd name="T38" fmla="*/ 202 w 653"/>
                  <a:gd name="T39" fmla="*/ 13 h 101"/>
                  <a:gd name="T40" fmla="*/ 256 w 653"/>
                  <a:gd name="T41" fmla="*/ 13 h 101"/>
                  <a:gd name="T42" fmla="*/ 317 w 653"/>
                  <a:gd name="T43" fmla="*/ 23 h 101"/>
                  <a:gd name="T44" fmla="*/ 343 w 653"/>
                  <a:gd name="T45" fmla="*/ 31 h 101"/>
                  <a:gd name="T46" fmla="*/ 416 w 653"/>
                  <a:gd name="T47" fmla="*/ 51 h 101"/>
                  <a:gd name="T48" fmla="*/ 449 w 653"/>
                  <a:gd name="T49" fmla="*/ 58 h 101"/>
                  <a:gd name="T50" fmla="*/ 474 w 653"/>
                  <a:gd name="T51" fmla="*/ 64 h 101"/>
                  <a:gd name="T52" fmla="*/ 538 w 653"/>
                  <a:gd name="T53" fmla="*/ 75 h 101"/>
                  <a:gd name="T54" fmla="*/ 570 w 653"/>
                  <a:gd name="T55" fmla="*/ 79 h 101"/>
                  <a:gd name="T56" fmla="*/ 615 w 653"/>
                  <a:gd name="T57" fmla="*/ 82 h 101"/>
                  <a:gd name="T58" fmla="*/ 650 w 653"/>
                  <a:gd name="T59" fmla="*/ 75 h 101"/>
                  <a:gd name="T60" fmla="*/ 513 w 653"/>
                  <a:gd name="T61" fmla="*/ 58 h 101"/>
                  <a:gd name="T62" fmla="*/ 420 w 653"/>
                  <a:gd name="T63" fmla="*/ 41 h 101"/>
                  <a:gd name="T64" fmla="*/ 404 w 653"/>
                  <a:gd name="T65" fmla="*/ 40 h 101"/>
                  <a:gd name="T66" fmla="*/ 375 w 653"/>
                  <a:gd name="T67" fmla="*/ 31 h 101"/>
                  <a:gd name="T68" fmla="*/ 314 w 653"/>
                  <a:gd name="T69" fmla="*/ 11 h 101"/>
                  <a:gd name="T70" fmla="*/ 276 w 653"/>
                  <a:gd name="T71" fmla="*/ 3 h 101"/>
                  <a:gd name="T72" fmla="*/ 228 w 653"/>
                  <a:gd name="T73" fmla="*/ 0 h 101"/>
                  <a:gd name="T74" fmla="*/ 173 w 653"/>
                  <a:gd name="T75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54" name="Freeform 26"/>
              <p:cNvSpPr/>
              <p:nvPr/>
            </p:nvSpPr>
            <p:spPr bwMode="auto">
              <a:xfrm>
                <a:off x="2818" y="471"/>
                <a:ext cx="32" cy="5"/>
              </a:xfrm>
              <a:custGeom>
                <a:avLst/>
                <a:gdLst>
                  <a:gd name="T0" fmla="*/ 32 w 32"/>
                  <a:gd name="T1" fmla="*/ 2 h 5"/>
                  <a:gd name="T2" fmla="*/ 32 w 32"/>
                  <a:gd name="T3" fmla="*/ 2 h 5"/>
                  <a:gd name="T4" fmla="*/ 4 w 32"/>
                  <a:gd name="T5" fmla="*/ 5 h 5"/>
                  <a:gd name="T6" fmla="*/ 4 w 32"/>
                  <a:gd name="T7" fmla="*/ 5 h 5"/>
                  <a:gd name="T8" fmla="*/ 0 w 32"/>
                  <a:gd name="T9" fmla="*/ 4 h 5"/>
                  <a:gd name="T10" fmla="*/ 0 w 32"/>
                  <a:gd name="T11" fmla="*/ 4 h 5"/>
                  <a:gd name="T12" fmla="*/ 23 w 32"/>
                  <a:gd name="T13" fmla="*/ 0 h 5"/>
                  <a:gd name="T14" fmla="*/ 32 w 32"/>
                  <a:gd name="T15" fmla="*/ 0 h 5"/>
                  <a:gd name="T16" fmla="*/ 32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55" name="Freeform 27"/>
              <p:cNvSpPr/>
              <p:nvPr/>
            </p:nvSpPr>
            <p:spPr bwMode="auto">
              <a:xfrm>
                <a:off x="3859" y="468"/>
                <a:ext cx="32" cy="5"/>
              </a:xfrm>
              <a:custGeom>
                <a:avLst/>
                <a:gdLst>
                  <a:gd name="T0" fmla="*/ 0 w 32"/>
                  <a:gd name="T1" fmla="*/ 2 h 5"/>
                  <a:gd name="T2" fmla="*/ 0 w 32"/>
                  <a:gd name="T3" fmla="*/ 2 h 5"/>
                  <a:gd name="T4" fmla="*/ 29 w 32"/>
                  <a:gd name="T5" fmla="*/ 5 h 5"/>
                  <a:gd name="T6" fmla="*/ 29 w 32"/>
                  <a:gd name="T7" fmla="*/ 5 h 5"/>
                  <a:gd name="T8" fmla="*/ 32 w 32"/>
                  <a:gd name="T9" fmla="*/ 3 h 5"/>
                  <a:gd name="T10" fmla="*/ 32 w 32"/>
                  <a:gd name="T11" fmla="*/ 3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56" name="Freeform 28"/>
              <p:cNvSpPr/>
              <p:nvPr/>
            </p:nvSpPr>
            <p:spPr bwMode="auto">
              <a:xfrm>
                <a:off x="2783" y="476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0 w 19"/>
                  <a:gd name="T3" fmla="*/ 3 h 5"/>
                  <a:gd name="T4" fmla="*/ 3 w 19"/>
                  <a:gd name="T5" fmla="*/ 3 h 5"/>
                  <a:gd name="T6" fmla="*/ 0 w 19"/>
                  <a:gd name="T7" fmla="*/ 5 h 5"/>
                  <a:gd name="T8" fmla="*/ 0 w 19"/>
                  <a:gd name="T9" fmla="*/ 5 h 5"/>
                  <a:gd name="T10" fmla="*/ 0 w 19"/>
                  <a:gd name="T11" fmla="*/ 3 h 5"/>
                  <a:gd name="T12" fmla="*/ 13 w 19"/>
                  <a:gd name="T13" fmla="*/ 2 h 5"/>
                  <a:gd name="T14" fmla="*/ 16 w 19"/>
                  <a:gd name="T15" fmla="*/ 0 h 5"/>
                  <a:gd name="T16" fmla="*/ 16 w 19"/>
                  <a:gd name="T17" fmla="*/ 0 h 5"/>
                  <a:gd name="T18" fmla="*/ 19 w 1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57" name="Freeform 29"/>
              <p:cNvSpPr/>
              <p:nvPr/>
            </p:nvSpPr>
            <p:spPr bwMode="auto">
              <a:xfrm>
                <a:off x="3907" y="473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10 w 20"/>
                  <a:gd name="T3" fmla="*/ 3 h 5"/>
                  <a:gd name="T4" fmla="*/ 16 w 20"/>
                  <a:gd name="T5" fmla="*/ 3 h 5"/>
                  <a:gd name="T6" fmla="*/ 16 w 20"/>
                  <a:gd name="T7" fmla="*/ 5 h 5"/>
                  <a:gd name="T8" fmla="*/ 20 w 20"/>
                  <a:gd name="T9" fmla="*/ 5 h 5"/>
                  <a:gd name="T10" fmla="*/ 20 w 20"/>
                  <a:gd name="T11" fmla="*/ 3 h 5"/>
                  <a:gd name="T12" fmla="*/ 7 w 20"/>
                  <a:gd name="T13" fmla="*/ 2 h 5"/>
                  <a:gd name="T14" fmla="*/ 4 w 20"/>
                  <a:gd name="T15" fmla="*/ 0 h 5"/>
                  <a:gd name="T16" fmla="*/ 4 w 20"/>
                  <a:gd name="T17" fmla="*/ 0 h 5"/>
                  <a:gd name="T18" fmla="*/ 0 w 2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58" name="Freeform 30"/>
              <p:cNvSpPr/>
              <p:nvPr/>
            </p:nvSpPr>
            <p:spPr bwMode="auto">
              <a:xfrm>
                <a:off x="3062" y="476"/>
                <a:ext cx="29" cy="3"/>
              </a:xfrm>
              <a:custGeom>
                <a:avLst/>
                <a:gdLst>
                  <a:gd name="T0" fmla="*/ 22 w 29"/>
                  <a:gd name="T1" fmla="*/ 2 h 3"/>
                  <a:gd name="T2" fmla="*/ 29 w 29"/>
                  <a:gd name="T3" fmla="*/ 2 h 3"/>
                  <a:gd name="T4" fmla="*/ 29 w 29"/>
                  <a:gd name="T5" fmla="*/ 2 h 3"/>
                  <a:gd name="T6" fmla="*/ 29 w 29"/>
                  <a:gd name="T7" fmla="*/ 3 h 3"/>
                  <a:gd name="T8" fmla="*/ 13 w 29"/>
                  <a:gd name="T9" fmla="*/ 3 h 3"/>
                  <a:gd name="T10" fmla="*/ 0 w 29"/>
                  <a:gd name="T11" fmla="*/ 3 h 3"/>
                  <a:gd name="T12" fmla="*/ 0 w 29"/>
                  <a:gd name="T13" fmla="*/ 0 h 3"/>
                  <a:gd name="T14" fmla="*/ 13 w 29"/>
                  <a:gd name="T15" fmla="*/ 2 h 3"/>
                  <a:gd name="T16" fmla="*/ 22 w 29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59" name="Freeform 31"/>
              <p:cNvSpPr/>
              <p:nvPr/>
            </p:nvSpPr>
            <p:spPr bwMode="auto">
              <a:xfrm>
                <a:off x="3619" y="475"/>
                <a:ext cx="29" cy="3"/>
              </a:xfrm>
              <a:custGeom>
                <a:avLst/>
                <a:gdLst>
                  <a:gd name="T0" fmla="*/ 7 w 29"/>
                  <a:gd name="T1" fmla="*/ 1 h 3"/>
                  <a:gd name="T2" fmla="*/ 0 w 29"/>
                  <a:gd name="T3" fmla="*/ 1 h 3"/>
                  <a:gd name="T4" fmla="*/ 0 w 29"/>
                  <a:gd name="T5" fmla="*/ 1 h 3"/>
                  <a:gd name="T6" fmla="*/ 0 w 29"/>
                  <a:gd name="T7" fmla="*/ 1 h 3"/>
                  <a:gd name="T8" fmla="*/ 16 w 29"/>
                  <a:gd name="T9" fmla="*/ 3 h 3"/>
                  <a:gd name="T10" fmla="*/ 29 w 29"/>
                  <a:gd name="T11" fmla="*/ 1 h 3"/>
                  <a:gd name="T12" fmla="*/ 29 w 29"/>
                  <a:gd name="T13" fmla="*/ 0 h 3"/>
                  <a:gd name="T14" fmla="*/ 16 w 29"/>
                  <a:gd name="T15" fmla="*/ 1 h 3"/>
                  <a:gd name="T16" fmla="*/ 7 w 2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60" name="Freeform 32"/>
              <p:cNvSpPr/>
              <p:nvPr/>
            </p:nvSpPr>
            <p:spPr bwMode="auto">
              <a:xfrm>
                <a:off x="3110" y="478"/>
                <a:ext cx="22" cy="3"/>
              </a:xfrm>
              <a:custGeom>
                <a:avLst/>
                <a:gdLst>
                  <a:gd name="T0" fmla="*/ 22 w 22"/>
                  <a:gd name="T1" fmla="*/ 1 h 3"/>
                  <a:gd name="T2" fmla="*/ 22 w 22"/>
                  <a:gd name="T3" fmla="*/ 3 h 3"/>
                  <a:gd name="T4" fmla="*/ 22 w 22"/>
                  <a:gd name="T5" fmla="*/ 3 h 3"/>
                  <a:gd name="T6" fmla="*/ 3 w 22"/>
                  <a:gd name="T7" fmla="*/ 3 h 3"/>
                  <a:gd name="T8" fmla="*/ 0 w 22"/>
                  <a:gd name="T9" fmla="*/ 1 h 3"/>
                  <a:gd name="T10" fmla="*/ 0 w 22"/>
                  <a:gd name="T11" fmla="*/ 0 h 3"/>
                  <a:gd name="T12" fmla="*/ 6 w 22"/>
                  <a:gd name="T13" fmla="*/ 1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61" name="Freeform 33"/>
              <p:cNvSpPr/>
              <p:nvPr/>
            </p:nvSpPr>
            <p:spPr bwMode="auto">
              <a:xfrm>
                <a:off x="3577" y="476"/>
                <a:ext cx="23" cy="3"/>
              </a:xfrm>
              <a:custGeom>
                <a:avLst/>
                <a:gdLst>
                  <a:gd name="T0" fmla="*/ 0 w 23"/>
                  <a:gd name="T1" fmla="*/ 2 h 3"/>
                  <a:gd name="T2" fmla="*/ 0 w 23"/>
                  <a:gd name="T3" fmla="*/ 3 h 3"/>
                  <a:gd name="T4" fmla="*/ 0 w 23"/>
                  <a:gd name="T5" fmla="*/ 3 h 3"/>
                  <a:gd name="T6" fmla="*/ 20 w 23"/>
                  <a:gd name="T7" fmla="*/ 3 h 3"/>
                  <a:gd name="T8" fmla="*/ 23 w 23"/>
                  <a:gd name="T9" fmla="*/ 2 h 3"/>
                  <a:gd name="T10" fmla="*/ 23 w 23"/>
                  <a:gd name="T11" fmla="*/ 0 h 3"/>
                  <a:gd name="T12" fmla="*/ 16 w 23"/>
                  <a:gd name="T13" fmla="*/ 2 h 3"/>
                  <a:gd name="T14" fmla="*/ 0 w 2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62" name="Freeform 34"/>
              <p:cNvSpPr/>
              <p:nvPr/>
            </p:nvSpPr>
            <p:spPr bwMode="auto">
              <a:xfrm>
                <a:off x="3017" y="479"/>
                <a:ext cx="26" cy="3"/>
              </a:xfrm>
              <a:custGeom>
                <a:avLst/>
                <a:gdLst>
                  <a:gd name="T0" fmla="*/ 26 w 26"/>
                  <a:gd name="T1" fmla="*/ 0 h 3"/>
                  <a:gd name="T2" fmla="*/ 26 w 26"/>
                  <a:gd name="T3" fmla="*/ 0 h 3"/>
                  <a:gd name="T4" fmla="*/ 10 w 26"/>
                  <a:gd name="T5" fmla="*/ 2 h 3"/>
                  <a:gd name="T6" fmla="*/ 0 w 26"/>
                  <a:gd name="T7" fmla="*/ 3 h 3"/>
                  <a:gd name="T8" fmla="*/ 0 w 26"/>
                  <a:gd name="T9" fmla="*/ 3 h 3"/>
                  <a:gd name="T10" fmla="*/ 3 w 26"/>
                  <a:gd name="T11" fmla="*/ 0 h 3"/>
                  <a:gd name="T12" fmla="*/ 10 w 26"/>
                  <a:gd name="T13" fmla="*/ 0 h 3"/>
                  <a:gd name="T14" fmla="*/ 26 w 26"/>
                  <a:gd name="T15" fmla="*/ 0 h 3"/>
                  <a:gd name="T16" fmla="*/ 26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63" name="Freeform 35"/>
              <p:cNvSpPr/>
              <p:nvPr/>
            </p:nvSpPr>
            <p:spPr bwMode="auto">
              <a:xfrm>
                <a:off x="3667" y="476"/>
                <a:ext cx="26" cy="3"/>
              </a:xfrm>
              <a:custGeom>
                <a:avLst/>
                <a:gdLst>
                  <a:gd name="T0" fmla="*/ 0 w 26"/>
                  <a:gd name="T1" fmla="*/ 2 h 3"/>
                  <a:gd name="T2" fmla="*/ 0 w 26"/>
                  <a:gd name="T3" fmla="*/ 2 h 3"/>
                  <a:gd name="T4" fmla="*/ 16 w 26"/>
                  <a:gd name="T5" fmla="*/ 3 h 3"/>
                  <a:gd name="T6" fmla="*/ 26 w 26"/>
                  <a:gd name="T7" fmla="*/ 3 h 3"/>
                  <a:gd name="T8" fmla="*/ 26 w 26"/>
                  <a:gd name="T9" fmla="*/ 3 h 3"/>
                  <a:gd name="T10" fmla="*/ 23 w 26"/>
                  <a:gd name="T11" fmla="*/ 2 h 3"/>
                  <a:gd name="T12" fmla="*/ 16 w 26"/>
                  <a:gd name="T13" fmla="*/ 0 h 3"/>
                  <a:gd name="T14" fmla="*/ 0 w 26"/>
                  <a:gd name="T15" fmla="*/ 0 h 3"/>
                  <a:gd name="T16" fmla="*/ 0 w 26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64" name="Freeform 36"/>
              <p:cNvSpPr/>
              <p:nvPr/>
            </p:nvSpPr>
            <p:spPr bwMode="auto">
              <a:xfrm>
                <a:off x="2742" y="481"/>
                <a:ext cx="25" cy="4"/>
              </a:xfrm>
              <a:custGeom>
                <a:avLst/>
                <a:gdLst>
                  <a:gd name="T0" fmla="*/ 25 w 25"/>
                  <a:gd name="T1" fmla="*/ 0 h 4"/>
                  <a:gd name="T2" fmla="*/ 22 w 25"/>
                  <a:gd name="T3" fmla="*/ 1 h 4"/>
                  <a:gd name="T4" fmla="*/ 3 w 25"/>
                  <a:gd name="T5" fmla="*/ 4 h 4"/>
                  <a:gd name="T6" fmla="*/ 0 w 25"/>
                  <a:gd name="T7" fmla="*/ 4 h 4"/>
                  <a:gd name="T8" fmla="*/ 9 w 25"/>
                  <a:gd name="T9" fmla="*/ 1 h 4"/>
                  <a:gd name="T10" fmla="*/ 22 w 25"/>
                  <a:gd name="T11" fmla="*/ 0 h 4"/>
                  <a:gd name="T12" fmla="*/ 25 w 25"/>
                  <a:gd name="T13" fmla="*/ 0 h 4"/>
                  <a:gd name="T14" fmla="*/ 25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65" name="Freeform 37"/>
              <p:cNvSpPr/>
              <p:nvPr/>
            </p:nvSpPr>
            <p:spPr bwMode="auto">
              <a:xfrm>
                <a:off x="3943" y="478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3 w 25"/>
                  <a:gd name="T3" fmla="*/ 1 h 4"/>
                  <a:gd name="T4" fmla="*/ 22 w 25"/>
                  <a:gd name="T5" fmla="*/ 4 h 4"/>
                  <a:gd name="T6" fmla="*/ 25 w 25"/>
                  <a:gd name="T7" fmla="*/ 4 h 4"/>
                  <a:gd name="T8" fmla="*/ 16 w 25"/>
                  <a:gd name="T9" fmla="*/ 1 h 4"/>
                  <a:gd name="T10" fmla="*/ 3 w 25"/>
                  <a:gd name="T11" fmla="*/ 0 h 4"/>
                  <a:gd name="T12" fmla="*/ 0 w 25"/>
                  <a:gd name="T13" fmla="*/ 0 h 4"/>
                  <a:gd name="T14" fmla="*/ 0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66" name="Freeform 38"/>
              <p:cNvSpPr/>
              <p:nvPr/>
            </p:nvSpPr>
            <p:spPr bwMode="auto">
              <a:xfrm>
                <a:off x="3152" y="481"/>
                <a:ext cx="22" cy="4"/>
              </a:xfrm>
              <a:custGeom>
                <a:avLst/>
                <a:gdLst>
                  <a:gd name="T0" fmla="*/ 22 w 22"/>
                  <a:gd name="T1" fmla="*/ 4 h 4"/>
                  <a:gd name="T2" fmla="*/ 22 w 22"/>
                  <a:gd name="T3" fmla="*/ 4 h 4"/>
                  <a:gd name="T4" fmla="*/ 22 w 22"/>
                  <a:gd name="T5" fmla="*/ 4 h 4"/>
                  <a:gd name="T6" fmla="*/ 16 w 22"/>
                  <a:gd name="T7" fmla="*/ 4 h 4"/>
                  <a:gd name="T8" fmla="*/ 0 w 22"/>
                  <a:gd name="T9" fmla="*/ 1 h 4"/>
                  <a:gd name="T10" fmla="*/ 0 w 22"/>
                  <a:gd name="T11" fmla="*/ 0 h 4"/>
                  <a:gd name="T12" fmla="*/ 16 w 22"/>
                  <a:gd name="T13" fmla="*/ 3 h 4"/>
                  <a:gd name="T14" fmla="*/ 22 w 2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67" name="Freeform 39"/>
              <p:cNvSpPr/>
              <p:nvPr/>
            </p:nvSpPr>
            <p:spPr bwMode="auto">
              <a:xfrm>
                <a:off x="3536" y="479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0 w 22"/>
                  <a:gd name="T5" fmla="*/ 5 h 5"/>
                  <a:gd name="T6" fmla="*/ 6 w 22"/>
                  <a:gd name="T7" fmla="*/ 5 h 5"/>
                  <a:gd name="T8" fmla="*/ 22 w 22"/>
                  <a:gd name="T9" fmla="*/ 2 h 5"/>
                  <a:gd name="T10" fmla="*/ 22 w 22"/>
                  <a:gd name="T11" fmla="*/ 0 h 5"/>
                  <a:gd name="T12" fmla="*/ 6 w 22"/>
                  <a:gd name="T13" fmla="*/ 3 h 5"/>
                  <a:gd name="T14" fmla="*/ 0 w 22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68" name="Freeform 40"/>
              <p:cNvSpPr/>
              <p:nvPr/>
            </p:nvSpPr>
            <p:spPr bwMode="auto">
              <a:xfrm>
                <a:off x="2975" y="482"/>
                <a:ext cx="26" cy="5"/>
              </a:xfrm>
              <a:custGeom>
                <a:avLst/>
                <a:gdLst>
                  <a:gd name="T0" fmla="*/ 26 w 26"/>
                  <a:gd name="T1" fmla="*/ 0 h 5"/>
                  <a:gd name="T2" fmla="*/ 20 w 26"/>
                  <a:gd name="T3" fmla="*/ 3 h 5"/>
                  <a:gd name="T4" fmla="*/ 0 w 26"/>
                  <a:gd name="T5" fmla="*/ 5 h 5"/>
                  <a:gd name="T6" fmla="*/ 0 w 26"/>
                  <a:gd name="T7" fmla="*/ 5 h 5"/>
                  <a:gd name="T8" fmla="*/ 0 w 26"/>
                  <a:gd name="T9" fmla="*/ 5 h 5"/>
                  <a:gd name="T10" fmla="*/ 23 w 26"/>
                  <a:gd name="T11" fmla="*/ 0 h 5"/>
                  <a:gd name="T12" fmla="*/ 23 w 26"/>
                  <a:gd name="T13" fmla="*/ 0 h 5"/>
                  <a:gd name="T14" fmla="*/ 26 w 2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69" name="Freeform 41"/>
              <p:cNvSpPr/>
              <p:nvPr/>
            </p:nvSpPr>
            <p:spPr bwMode="auto">
              <a:xfrm>
                <a:off x="3709" y="479"/>
                <a:ext cx="25" cy="6"/>
              </a:xfrm>
              <a:custGeom>
                <a:avLst/>
                <a:gdLst>
                  <a:gd name="T0" fmla="*/ 0 w 25"/>
                  <a:gd name="T1" fmla="*/ 2 h 6"/>
                  <a:gd name="T2" fmla="*/ 6 w 25"/>
                  <a:gd name="T3" fmla="*/ 3 h 6"/>
                  <a:gd name="T4" fmla="*/ 25 w 25"/>
                  <a:gd name="T5" fmla="*/ 6 h 6"/>
                  <a:gd name="T6" fmla="*/ 25 w 25"/>
                  <a:gd name="T7" fmla="*/ 5 h 6"/>
                  <a:gd name="T8" fmla="*/ 25 w 25"/>
                  <a:gd name="T9" fmla="*/ 5 h 6"/>
                  <a:gd name="T10" fmla="*/ 3 w 25"/>
                  <a:gd name="T11" fmla="*/ 0 h 6"/>
                  <a:gd name="T12" fmla="*/ 3 w 25"/>
                  <a:gd name="T13" fmla="*/ 0 h 6"/>
                  <a:gd name="T14" fmla="*/ 0 w 2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70" name="Freeform 42"/>
              <p:cNvSpPr/>
              <p:nvPr/>
            </p:nvSpPr>
            <p:spPr bwMode="auto">
              <a:xfrm>
                <a:off x="2947" y="485"/>
                <a:ext cx="105" cy="56"/>
              </a:xfrm>
              <a:custGeom>
                <a:avLst/>
                <a:gdLst>
                  <a:gd name="T0" fmla="*/ 64 w 105"/>
                  <a:gd name="T1" fmla="*/ 9 h 56"/>
                  <a:gd name="T2" fmla="*/ 38 w 105"/>
                  <a:gd name="T3" fmla="*/ 20 h 56"/>
                  <a:gd name="T4" fmla="*/ 32 w 105"/>
                  <a:gd name="T5" fmla="*/ 26 h 56"/>
                  <a:gd name="T6" fmla="*/ 32 w 105"/>
                  <a:gd name="T7" fmla="*/ 38 h 56"/>
                  <a:gd name="T8" fmla="*/ 38 w 105"/>
                  <a:gd name="T9" fmla="*/ 44 h 56"/>
                  <a:gd name="T10" fmla="*/ 48 w 105"/>
                  <a:gd name="T11" fmla="*/ 47 h 56"/>
                  <a:gd name="T12" fmla="*/ 67 w 105"/>
                  <a:gd name="T13" fmla="*/ 46 h 56"/>
                  <a:gd name="T14" fmla="*/ 70 w 105"/>
                  <a:gd name="T15" fmla="*/ 46 h 56"/>
                  <a:gd name="T16" fmla="*/ 67 w 105"/>
                  <a:gd name="T17" fmla="*/ 49 h 56"/>
                  <a:gd name="T18" fmla="*/ 60 w 105"/>
                  <a:gd name="T19" fmla="*/ 53 h 56"/>
                  <a:gd name="T20" fmla="*/ 51 w 105"/>
                  <a:gd name="T21" fmla="*/ 56 h 56"/>
                  <a:gd name="T22" fmla="*/ 44 w 105"/>
                  <a:gd name="T23" fmla="*/ 56 h 56"/>
                  <a:gd name="T24" fmla="*/ 44 w 105"/>
                  <a:gd name="T25" fmla="*/ 55 h 56"/>
                  <a:gd name="T26" fmla="*/ 28 w 105"/>
                  <a:gd name="T27" fmla="*/ 55 h 56"/>
                  <a:gd name="T28" fmla="*/ 9 w 105"/>
                  <a:gd name="T29" fmla="*/ 49 h 56"/>
                  <a:gd name="T30" fmla="*/ 0 w 105"/>
                  <a:gd name="T31" fmla="*/ 41 h 56"/>
                  <a:gd name="T32" fmla="*/ 0 w 105"/>
                  <a:gd name="T33" fmla="*/ 34 h 56"/>
                  <a:gd name="T34" fmla="*/ 9 w 105"/>
                  <a:gd name="T35" fmla="*/ 23 h 56"/>
                  <a:gd name="T36" fmla="*/ 19 w 105"/>
                  <a:gd name="T37" fmla="*/ 14 h 56"/>
                  <a:gd name="T38" fmla="*/ 28 w 105"/>
                  <a:gd name="T39" fmla="*/ 9 h 56"/>
                  <a:gd name="T40" fmla="*/ 60 w 105"/>
                  <a:gd name="T41" fmla="*/ 3 h 56"/>
                  <a:gd name="T42" fmla="*/ 73 w 105"/>
                  <a:gd name="T43" fmla="*/ 2 h 56"/>
                  <a:gd name="T44" fmla="*/ 80 w 105"/>
                  <a:gd name="T45" fmla="*/ 0 h 56"/>
                  <a:gd name="T46" fmla="*/ 92 w 105"/>
                  <a:gd name="T47" fmla="*/ 0 h 56"/>
                  <a:gd name="T48" fmla="*/ 92 w 105"/>
                  <a:gd name="T49" fmla="*/ 0 h 56"/>
                  <a:gd name="T50" fmla="*/ 105 w 105"/>
                  <a:gd name="T51" fmla="*/ 0 h 56"/>
                  <a:gd name="T52" fmla="*/ 64 w 105"/>
                  <a:gd name="T53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71" name="Freeform 43"/>
              <p:cNvSpPr/>
              <p:nvPr/>
            </p:nvSpPr>
            <p:spPr bwMode="auto">
              <a:xfrm>
                <a:off x="3658" y="482"/>
                <a:ext cx="105" cy="58"/>
              </a:xfrm>
              <a:custGeom>
                <a:avLst/>
                <a:gdLst>
                  <a:gd name="T0" fmla="*/ 41 w 105"/>
                  <a:gd name="T1" fmla="*/ 11 h 58"/>
                  <a:gd name="T2" fmla="*/ 67 w 105"/>
                  <a:gd name="T3" fmla="*/ 21 h 58"/>
                  <a:gd name="T4" fmla="*/ 73 w 105"/>
                  <a:gd name="T5" fmla="*/ 26 h 58"/>
                  <a:gd name="T6" fmla="*/ 73 w 105"/>
                  <a:gd name="T7" fmla="*/ 40 h 58"/>
                  <a:gd name="T8" fmla="*/ 67 w 105"/>
                  <a:gd name="T9" fmla="*/ 44 h 58"/>
                  <a:gd name="T10" fmla="*/ 60 w 105"/>
                  <a:gd name="T11" fmla="*/ 47 h 58"/>
                  <a:gd name="T12" fmla="*/ 38 w 105"/>
                  <a:gd name="T13" fmla="*/ 47 h 58"/>
                  <a:gd name="T14" fmla="*/ 38 w 105"/>
                  <a:gd name="T15" fmla="*/ 46 h 58"/>
                  <a:gd name="T16" fmla="*/ 38 w 105"/>
                  <a:gd name="T17" fmla="*/ 49 h 58"/>
                  <a:gd name="T18" fmla="*/ 44 w 105"/>
                  <a:gd name="T19" fmla="*/ 53 h 58"/>
                  <a:gd name="T20" fmla="*/ 54 w 105"/>
                  <a:gd name="T21" fmla="*/ 58 h 58"/>
                  <a:gd name="T22" fmla="*/ 60 w 105"/>
                  <a:gd name="T23" fmla="*/ 58 h 58"/>
                  <a:gd name="T24" fmla="*/ 64 w 105"/>
                  <a:gd name="T25" fmla="*/ 56 h 58"/>
                  <a:gd name="T26" fmla="*/ 80 w 105"/>
                  <a:gd name="T27" fmla="*/ 56 h 58"/>
                  <a:gd name="T28" fmla="*/ 96 w 105"/>
                  <a:gd name="T29" fmla="*/ 50 h 58"/>
                  <a:gd name="T30" fmla="*/ 105 w 105"/>
                  <a:gd name="T31" fmla="*/ 41 h 58"/>
                  <a:gd name="T32" fmla="*/ 105 w 105"/>
                  <a:gd name="T33" fmla="*/ 35 h 58"/>
                  <a:gd name="T34" fmla="*/ 96 w 105"/>
                  <a:gd name="T35" fmla="*/ 24 h 58"/>
                  <a:gd name="T36" fmla="*/ 86 w 105"/>
                  <a:gd name="T37" fmla="*/ 14 h 58"/>
                  <a:gd name="T38" fmla="*/ 76 w 105"/>
                  <a:gd name="T39" fmla="*/ 9 h 58"/>
                  <a:gd name="T40" fmla="*/ 44 w 105"/>
                  <a:gd name="T41" fmla="*/ 3 h 58"/>
                  <a:gd name="T42" fmla="*/ 32 w 105"/>
                  <a:gd name="T43" fmla="*/ 3 h 58"/>
                  <a:gd name="T44" fmla="*/ 25 w 105"/>
                  <a:gd name="T45" fmla="*/ 2 h 58"/>
                  <a:gd name="T46" fmla="*/ 12 w 105"/>
                  <a:gd name="T47" fmla="*/ 2 h 58"/>
                  <a:gd name="T48" fmla="*/ 9 w 105"/>
                  <a:gd name="T49" fmla="*/ 0 h 58"/>
                  <a:gd name="T50" fmla="*/ 0 w 105"/>
                  <a:gd name="T51" fmla="*/ 0 h 58"/>
                  <a:gd name="T52" fmla="*/ 41 w 105"/>
                  <a:gd name="T5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72" name="Freeform 44"/>
              <p:cNvSpPr/>
              <p:nvPr/>
            </p:nvSpPr>
            <p:spPr bwMode="auto">
              <a:xfrm>
                <a:off x="2319" y="487"/>
                <a:ext cx="266" cy="80"/>
              </a:xfrm>
              <a:custGeom>
                <a:avLst/>
                <a:gdLst>
                  <a:gd name="T0" fmla="*/ 29 w 266"/>
                  <a:gd name="T1" fmla="*/ 28 h 80"/>
                  <a:gd name="T2" fmla="*/ 32 w 266"/>
                  <a:gd name="T3" fmla="*/ 44 h 80"/>
                  <a:gd name="T4" fmla="*/ 48 w 266"/>
                  <a:gd name="T5" fmla="*/ 56 h 80"/>
                  <a:gd name="T6" fmla="*/ 61 w 266"/>
                  <a:gd name="T7" fmla="*/ 62 h 80"/>
                  <a:gd name="T8" fmla="*/ 70 w 266"/>
                  <a:gd name="T9" fmla="*/ 63 h 80"/>
                  <a:gd name="T10" fmla="*/ 96 w 266"/>
                  <a:gd name="T11" fmla="*/ 66 h 80"/>
                  <a:gd name="T12" fmla="*/ 115 w 266"/>
                  <a:gd name="T13" fmla="*/ 65 h 80"/>
                  <a:gd name="T14" fmla="*/ 128 w 266"/>
                  <a:gd name="T15" fmla="*/ 65 h 80"/>
                  <a:gd name="T16" fmla="*/ 131 w 266"/>
                  <a:gd name="T17" fmla="*/ 63 h 80"/>
                  <a:gd name="T18" fmla="*/ 122 w 266"/>
                  <a:gd name="T19" fmla="*/ 59 h 80"/>
                  <a:gd name="T20" fmla="*/ 118 w 266"/>
                  <a:gd name="T21" fmla="*/ 51 h 80"/>
                  <a:gd name="T22" fmla="*/ 122 w 266"/>
                  <a:gd name="T23" fmla="*/ 39 h 80"/>
                  <a:gd name="T24" fmla="*/ 122 w 266"/>
                  <a:gd name="T25" fmla="*/ 39 h 80"/>
                  <a:gd name="T26" fmla="*/ 150 w 266"/>
                  <a:gd name="T27" fmla="*/ 54 h 80"/>
                  <a:gd name="T28" fmla="*/ 179 w 266"/>
                  <a:gd name="T29" fmla="*/ 60 h 80"/>
                  <a:gd name="T30" fmla="*/ 211 w 266"/>
                  <a:gd name="T31" fmla="*/ 65 h 80"/>
                  <a:gd name="T32" fmla="*/ 243 w 266"/>
                  <a:gd name="T33" fmla="*/ 63 h 80"/>
                  <a:gd name="T34" fmla="*/ 259 w 266"/>
                  <a:gd name="T35" fmla="*/ 60 h 80"/>
                  <a:gd name="T36" fmla="*/ 266 w 266"/>
                  <a:gd name="T37" fmla="*/ 60 h 80"/>
                  <a:gd name="T38" fmla="*/ 266 w 266"/>
                  <a:gd name="T39" fmla="*/ 73 h 80"/>
                  <a:gd name="T40" fmla="*/ 227 w 266"/>
                  <a:gd name="T41" fmla="*/ 76 h 80"/>
                  <a:gd name="T42" fmla="*/ 227 w 266"/>
                  <a:gd name="T43" fmla="*/ 77 h 80"/>
                  <a:gd name="T44" fmla="*/ 157 w 266"/>
                  <a:gd name="T45" fmla="*/ 80 h 80"/>
                  <a:gd name="T46" fmla="*/ 96 w 266"/>
                  <a:gd name="T47" fmla="*/ 79 h 80"/>
                  <a:gd name="T48" fmla="*/ 83 w 266"/>
                  <a:gd name="T49" fmla="*/ 77 h 80"/>
                  <a:gd name="T50" fmla="*/ 45 w 266"/>
                  <a:gd name="T51" fmla="*/ 71 h 80"/>
                  <a:gd name="T52" fmla="*/ 25 w 266"/>
                  <a:gd name="T53" fmla="*/ 65 h 80"/>
                  <a:gd name="T54" fmla="*/ 13 w 266"/>
                  <a:gd name="T55" fmla="*/ 53 h 80"/>
                  <a:gd name="T56" fmla="*/ 0 w 266"/>
                  <a:gd name="T57" fmla="*/ 39 h 80"/>
                  <a:gd name="T58" fmla="*/ 0 w 266"/>
                  <a:gd name="T59" fmla="*/ 35 h 80"/>
                  <a:gd name="T60" fmla="*/ 0 w 266"/>
                  <a:gd name="T61" fmla="*/ 27 h 80"/>
                  <a:gd name="T62" fmla="*/ 9 w 266"/>
                  <a:gd name="T63" fmla="*/ 16 h 80"/>
                  <a:gd name="T64" fmla="*/ 25 w 266"/>
                  <a:gd name="T65" fmla="*/ 7 h 80"/>
                  <a:gd name="T66" fmla="*/ 45 w 266"/>
                  <a:gd name="T67" fmla="*/ 0 h 80"/>
                  <a:gd name="T68" fmla="*/ 32 w 266"/>
                  <a:gd name="T69" fmla="*/ 15 h 80"/>
                  <a:gd name="T70" fmla="*/ 29 w 266"/>
                  <a:gd name="T71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73" name="Freeform 45"/>
              <p:cNvSpPr/>
              <p:nvPr/>
            </p:nvSpPr>
            <p:spPr bwMode="auto">
              <a:xfrm>
                <a:off x="4125" y="482"/>
                <a:ext cx="269" cy="81"/>
              </a:xfrm>
              <a:custGeom>
                <a:avLst/>
                <a:gdLst>
                  <a:gd name="T0" fmla="*/ 237 w 269"/>
                  <a:gd name="T1" fmla="*/ 29 h 81"/>
                  <a:gd name="T2" fmla="*/ 234 w 269"/>
                  <a:gd name="T3" fmla="*/ 44 h 81"/>
                  <a:gd name="T4" fmla="*/ 221 w 269"/>
                  <a:gd name="T5" fmla="*/ 56 h 81"/>
                  <a:gd name="T6" fmla="*/ 205 w 269"/>
                  <a:gd name="T7" fmla="*/ 62 h 81"/>
                  <a:gd name="T8" fmla="*/ 199 w 269"/>
                  <a:gd name="T9" fmla="*/ 64 h 81"/>
                  <a:gd name="T10" fmla="*/ 173 w 269"/>
                  <a:gd name="T11" fmla="*/ 65 h 81"/>
                  <a:gd name="T12" fmla="*/ 151 w 269"/>
                  <a:gd name="T13" fmla="*/ 65 h 81"/>
                  <a:gd name="T14" fmla="*/ 138 w 269"/>
                  <a:gd name="T15" fmla="*/ 65 h 81"/>
                  <a:gd name="T16" fmla="*/ 135 w 269"/>
                  <a:gd name="T17" fmla="*/ 64 h 81"/>
                  <a:gd name="T18" fmla="*/ 144 w 269"/>
                  <a:gd name="T19" fmla="*/ 59 h 81"/>
                  <a:gd name="T20" fmla="*/ 147 w 269"/>
                  <a:gd name="T21" fmla="*/ 52 h 81"/>
                  <a:gd name="T22" fmla="*/ 144 w 269"/>
                  <a:gd name="T23" fmla="*/ 40 h 81"/>
                  <a:gd name="T24" fmla="*/ 144 w 269"/>
                  <a:gd name="T25" fmla="*/ 40 h 81"/>
                  <a:gd name="T26" fmla="*/ 115 w 269"/>
                  <a:gd name="T27" fmla="*/ 55 h 81"/>
                  <a:gd name="T28" fmla="*/ 87 w 269"/>
                  <a:gd name="T29" fmla="*/ 61 h 81"/>
                  <a:gd name="T30" fmla="*/ 55 w 269"/>
                  <a:gd name="T31" fmla="*/ 65 h 81"/>
                  <a:gd name="T32" fmla="*/ 23 w 269"/>
                  <a:gd name="T33" fmla="*/ 64 h 81"/>
                  <a:gd name="T34" fmla="*/ 10 w 269"/>
                  <a:gd name="T35" fmla="*/ 62 h 81"/>
                  <a:gd name="T36" fmla="*/ 0 w 269"/>
                  <a:gd name="T37" fmla="*/ 62 h 81"/>
                  <a:gd name="T38" fmla="*/ 0 w 269"/>
                  <a:gd name="T39" fmla="*/ 74 h 81"/>
                  <a:gd name="T40" fmla="*/ 39 w 269"/>
                  <a:gd name="T41" fmla="*/ 76 h 81"/>
                  <a:gd name="T42" fmla="*/ 39 w 269"/>
                  <a:gd name="T43" fmla="*/ 78 h 81"/>
                  <a:gd name="T44" fmla="*/ 112 w 269"/>
                  <a:gd name="T45" fmla="*/ 81 h 81"/>
                  <a:gd name="T46" fmla="*/ 170 w 269"/>
                  <a:gd name="T47" fmla="*/ 79 h 81"/>
                  <a:gd name="T48" fmla="*/ 183 w 269"/>
                  <a:gd name="T49" fmla="*/ 78 h 81"/>
                  <a:gd name="T50" fmla="*/ 221 w 269"/>
                  <a:gd name="T51" fmla="*/ 70 h 81"/>
                  <a:gd name="T52" fmla="*/ 240 w 269"/>
                  <a:gd name="T53" fmla="*/ 64 h 81"/>
                  <a:gd name="T54" fmla="*/ 253 w 269"/>
                  <a:gd name="T55" fmla="*/ 53 h 81"/>
                  <a:gd name="T56" fmla="*/ 266 w 269"/>
                  <a:gd name="T57" fmla="*/ 40 h 81"/>
                  <a:gd name="T58" fmla="*/ 269 w 269"/>
                  <a:gd name="T59" fmla="*/ 35 h 81"/>
                  <a:gd name="T60" fmla="*/ 266 w 269"/>
                  <a:gd name="T61" fmla="*/ 27 h 81"/>
                  <a:gd name="T62" fmla="*/ 256 w 269"/>
                  <a:gd name="T63" fmla="*/ 17 h 81"/>
                  <a:gd name="T64" fmla="*/ 240 w 269"/>
                  <a:gd name="T65" fmla="*/ 8 h 81"/>
                  <a:gd name="T66" fmla="*/ 221 w 269"/>
                  <a:gd name="T67" fmla="*/ 0 h 81"/>
                  <a:gd name="T68" fmla="*/ 234 w 269"/>
                  <a:gd name="T69" fmla="*/ 15 h 81"/>
                  <a:gd name="T70" fmla="*/ 237 w 269"/>
                  <a:gd name="T71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74" name="Freeform 46"/>
              <p:cNvSpPr/>
              <p:nvPr/>
            </p:nvSpPr>
            <p:spPr bwMode="auto">
              <a:xfrm>
                <a:off x="2706" y="487"/>
                <a:ext cx="16" cy="6"/>
              </a:xfrm>
              <a:custGeom>
                <a:avLst/>
                <a:gdLst>
                  <a:gd name="T0" fmla="*/ 4 w 16"/>
                  <a:gd name="T1" fmla="*/ 6 h 6"/>
                  <a:gd name="T2" fmla="*/ 0 w 16"/>
                  <a:gd name="T3" fmla="*/ 6 h 6"/>
                  <a:gd name="T4" fmla="*/ 4 w 16"/>
                  <a:gd name="T5" fmla="*/ 3 h 6"/>
                  <a:gd name="T6" fmla="*/ 16 w 16"/>
                  <a:gd name="T7" fmla="*/ 0 h 6"/>
                  <a:gd name="T8" fmla="*/ 16 w 16"/>
                  <a:gd name="T9" fmla="*/ 1 h 6"/>
                  <a:gd name="T10" fmla="*/ 4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75" name="Freeform 47"/>
              <p:cNvSpPr/>
              <p:nvPr/>
            </p:nvSpPr>
            <p:spPr bwMode="auto">
              <a:xfrm>
                <a:off x="3987" y="484"/>
                <a:ext cx="16" cy="6"/>
              </a:xfrm>
              <a:custGeom>
                <a:avLst/>
                <a:gdLst>
                  <a:gd name="T0" fmla="*/ 13 w 16"/>
                  <a:gd name="T1" fmla="*/ 6 h 6"/>
                  <a:gd name="T2" fmla="*/ 16 w 16"/>
                  <a:gd name="T3" fmla="*/ 6 h 6"/>
                  <a:gd name="T4" fmla="*/ 13 w 16"/>
                  <a:gd name="T5" fmla="*/ 1 h 6"/>
                  <a:gd name="T6" fmla="*/ 0 w 16"/>
                  <a:gd name="T7" fmla="*/ 0 h 6"/>
                  <a:gd name="T8" fmla="*/ 0 w 16"/>
                  <a:gd name="T9" fmla="*/ 1 h 6"/>
                  <a:gd name="T10" fmla="*/ 1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76" name="Freeform 48"/>
              <p:cNvSpPr/>
              <p:nvPr/>
            </p:nvSpPr>
            <p:spPr bwMode="auto">
              <a:xfrm>
                <a:off x="3190" y="487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3 w 19"/>
                  <a:gd name="T3" fmla="*/ 7 h 7"/>
                  <a:gd name="T4" fmla="*/ 0 w 19"/>
                  <a:gd name="T5" fmla="*/ 1 h 7"/>
                  <a:gd name="T6" fmla="*/ 0 w 19"/>
                  <a:gd name="T7" fmla="*/ 0 h 7"/>
                  <a:gd name="T8" fmla="*/ 13 w 19"/>
                  <a:gd name="T9" fmla="*/ 4 h 7"/>
                  <a:gd name="T10" fmla="*/ 19 w 19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77" name="Freeform 49"/>
              <p:cNvSpPr/>
              <p:nvPr/>
            </p:nvSpPr>
            <p:spPr bwMode="auto">
              <a:xfrm>
                <a:off x="3501" y="485"/>
                <a:ext cx="19" cy="8"/>
              </a:xfrm>
              <a:custGeom>
                <a:avLst/>
                <a:gdLst>
                  <a:gd name="T0" fmla="*/ 0 w 19"/>
                  <a:gd name="T1" fmla="*/ 8 h 8"/>
                  <a:gd name="T2" fmla="*/ 6 w 19"/>
                  <a:gd name="T3" fmla="*/ 8 h 8"/>
                  <a:gd name="T4" fmla="*/ 19 w 19"/>
                  <a:gd name="T5" fmla="*/ 2 h 8"/>
                  <a:gd name="T6" fmla="*/ 19 w 19"/>
                  <a:gd name="T7" fmla="*/ 0 h 8"/>
                  <a:gd name="T8" fmla="*/ 6 w 19"/>
                  <a:gd name="T9" fmla="*/ 5 h 8"/>
                  <a:gd name="T10" fmla="*/ 0 w 1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78" name="Freeform 50"/>
              <p:cNvSpPr/>
              <p:nvPr/>
            </p:nvSpPr>
            <p:spPr bwMode="auto">
              <a:xfrm>
                <a:off x="2931" y="490"/>
                <a:ext cx="32" cy="12"/>
              </a:xfrm>
              <a:custGeom>
                <a:avLst/>
                <a:gdLst>
                  <a:gd name="T0" fmla="*/ 32 w 32"/>
                  <a:gd name="T1" fmla="*/ 0 h 12"/>
                  <a:gd name="T2" fmla="*/ 25 w 32"/>
                  <a:gd name="T3" fmla="*/ 3 h 12"/>
                  <a:gd name="T4" fmla="*/ 19 w 32"/>
                  <a:gd name="T5" fmla="*/ 4 h 12"/>
                  <a:gd name="T6" fmla="*/ 3 w 32"/>
                  <a:gd name="T7" fmla="*/ 12 h 12"/>
                  <a:gd name="T8" fmla="*/ 0 w 32"/>
                  <a:gd name="T9" fmla="*/ 12 h 12"/>
                  <a:gd name="T10" fmla="*/ 0 w 32"/>
                  <a:gd name="T11" fmla="*/ 10 h 12"/>
                  <a:gd name="T12" fmla="*/ 12 w 32"/>
                  <a:gd name="T13" fmla="*/ 4 h 12"/>
                  <a:gd name="T14" fmla="*/ 22 w 32"/>
                  <a:gd name="T15" fmla="*/ 1 h 12"/>
                  <a:gd name="T16" fmla="*/ 32 w 32"/>
                  <a:gd name="T17" fmla="*/ 0 h 12"/>
                  <a:gd name="T18" fmla="*/ 32 w 32"/>
                  <a:gd name="T19" fmla="*/ 0 h 12"/>
                  <a:gd name="T20" fmla="*/ 32 w 3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79" name="Freeform 51"/>
              <p:cNvSpPr/>
              <p:nvPr/>
            </p:nvSpPr>
            <p:spPr bwMode="auto">
              <a:xfrm>
                <a:off x="3747" y="487"/>
                <a:ext cx="32" cy="12"/>
              </a:xfrm>
              <a:custGeom>
                <a:avLst/>
                <a:gdLst>
                  <a:gd name="T0" fmla="*/ 0 w 32"/>
                  <a:gd name="T1" fmla="*/ 1 h 12"/>
                  <a:gd name="T2" fmla="*/ 7 w 32"/>
                  <a:gd name="T3" fmla="*/ 3 h 12"/>
                  <a:gd name="T4" fmla="*/ 13 w 32"/>
                  <a:gd name="T5" fmla="*/ 4 h 12"/>
                  <a:gd name="T6" fmla="*/ 29 w 32"/>
                  <a:gd name="T7" fmla="*/ 12 h 12"/>
                  <a:gd name="T8" fmla="*/ 32 w 32"/>
                  <a:gd name="T9" fmla="*/ 12 h 12"/>
                  <a:gd name="T10" fmla="*/ 32 w 32"/>
                  <a:gd name="T11" fmla="*/ 12 h 12"/>
                  <a:gd name="T12" fmla="*/ 19 w 32"/>
                  <a:gd name="T13" fmla="*/ 6 h 12"/>
                  <a:gd name="T14" fmla="*/ 10 w 32"/>
                  <a:gd name="T15" fmla="*/ 1 h 12"/>
                  <a:gd name="T16" fmla="*/ 0 w 32"/>
                  <a:gd name="T17" fmla="*/ 0 h 12"/>
                  <a:gd name="T18" fmla="*/ 0 w 32"/>
                  <a:gd name="T19" fmla="*/ 0 h 12"/>
                  <a:gd name="T20" fmla="*/ 0 w 32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80" name="Freeform 52"/>
              <p:cNvSpPr/>
              <p:nvPr/>
            </p:nvSpPr>
            <p:spPr bwMode="auto">
              <a:xfrm>
                <a:off x="2678" y="497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6 w 12"/>
                  <a:gd name="T3" fmla="*/ 3 h 6"/>
                  <a:gd name="T4" fmla="*/ 3 w 12"/>
                  <a:gd name="T5" fmla="*/ 6 h 6"/>
                  <a:gd name="T6" fmla="*/ 0 w 12"/>
                  <a:gd name="T7" fmla="*/ 5 h 6"/>
                  <a:gd name="T8" fmla="*/ 3 w 12"/>
                  <a:gd name="T9" fmla="*/ 3 h 6"/>
                  <a:gd name="T10" fmla="*/ 6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81" name="Freeform 53"/>
              <p:cNvSpPr/>
              <p:nvPr/>
            </p:nvSpPr>
            <p:spPr bwMode="auto">
              <a:xfrm>
                <a:off x="4019" y="494"/>
                <a:ext cx="13" cy="5"/>
              </a:xfrm>
              <a:custGeom>
                <a:avLst/>
                <a:gdLst>
                  <a:gd name="T0" fmla="*/ 0 w 13"/>
                  <a:gd name="T1" fmla="*/ 2 h 5"/>
                  <a:gd name="T2" fmla="*/ 7 w 13"/>
                  <a:gd name="T3" fmla="*/ 3 h 5"/>
                  <a:gd name="T4" fmla="*/ 13 w 13"/>
                  <a:gd name="T5" fmla="*/ 5 h 5"/>
                  <a:gd name="T6" fmla="*/ 13 w 13"/>
                  <a:gd name="T7" fmla="*/ 5 h 5"/>
                  <a:gd name="T8" fmla="*/ 10 w 13"/>
                  <a:gd name="T9" fmla="*/ 2 h 5"/>
                  <a:gd name="T10" fmla="*/ 7 w 13"/>
                  <a:gd name="T11" fmla="*/ 0 h 5"/>
                  <a:gd name="T12" fmla="*/ 0 w 13"/>
                  <a:gd name="T13" fmla="*/ 0 h 5"/>
                  <a:gd name="T14" fmla="*/ 0 w 13"/>
                  <a:gd name="T15" fmla="*/ 0 h 5"/>
                  <a:gd name="T16" fmla="*/ 0 w 1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82" name="Freeform 54"/>
              <p:cNvSpPr/>
              <p:nvPr/>
            </p:nvSpPr>
            <p:spPr bwMode="auto">
              <a:xfrm>
                <a:off x="3219" y="497"/>
                <a:ext cx="22" cy="5"/>
              </a:xfrm>
              <a:custGeom>
                <a:avLst/>
                <a:gdLst>
                  <a:gd name="T0" fmla="*/ 22 w 22"/>
                  <a:gd name="T1" fmla="*/ 3 h 5"/>
                  <a:gd name="T2" fmla="*/ 22 w 22"/>
                  <a:gd name="T3" fmla="*/ 5 h 5"/>
                  <a:gd name="T4" fmla="*/ 16 w 22"/>
                  <a:gd name="T5" fmla="*/ 5 h 5"/>
                  <a:gd name="T6" fmla="*/ 0 w 22"/>
                  <a:gd name="T7" fmla="*/ 2 h 5"/>
                  <a:gd name="T8" fmla="*/ 0 w 22"/>
                  <a:gd name="T9" fmla="*/ 0 h 5"/>
                  <a:gd name="T10" fmla="*/ 22 w 22"/>
                  <a:gd name="T11" fmla="*/ 3 h 5"/>
                  <a:gd name="T12" fmla="*/ 22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83" name="Freeform 55"/>
              <p:cNvSpPr/>
              <p:nvPr/>
            </p:nvSpPr>
            <p:spPr bwMode="auto">
              <a:xfrm>
                <a:off x="3469" y="496"/>
                <a:ext cx="22" cy="4"/>
              </a:xfrm>
              <a:custGeom>
                <a:avLst/>
                <a:gdLst>
                  <a:gd name="T0" fmla="*/ 0 w 22"/>
                  <a:gd name="T1" fmla="*/ 3 h 4"/>
                  <a:gd name="T2" fmla="*/ 0 w 22"/>
                  <a:gd name="T3" fmla="*/ 4 h 4"/>
                  <a:gd name="T4" fmla="*/ 6 w 22"/>
                  <a:gd name="T5" fmla="*/ 4 h 4"/>
                  <a:gd name="T6" fmla="*/ 22 w 22"/>
                  <a:gd name="T7" fmla="*/ 1 h 4"/>
                  <a:gd name="T8" fmla="*/ 22 w 22"/>
                  <a:gd name="T9" fmla="*/ 0 h 4"/>
                  <a:gd name="T10" fmla="*/ 0 w 22"/>
                  <a:gd name="T11" fmla="*/ 3 h 4"/>
                  <a:gd name="T12" fmla="*/ 0 w 22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84" name="Freeform 56"/>
              <p:cNvSpPr/>
              <p:nvPr/>
            </p:nvSpPr>
            <p:spPr bwMode="auto">
              <a:xfrm>
                <a:off x="2332" y="502"/>
                <a:ext cx="9" cy="10"/>
              </a:xfrm>
              <a:custGeom>
                <a:avLst/>
                <a:gdLst>
                  <a:gd name="T0" fmla="*/ 9 w 9"/>
                  <a:gd name="T1" fmla="*/ 1 h 10"/>
                  <a:gd name="T2" fmla="*/ 3 w 9"/>
                  <a:gd name="T3" fmla="*/ 7 h 10"/>
                  <a:gd name="T4" fmla="*/ 3 w 9"/>
                  <a:gd name="T5" fmla="*/ 10 h 10"/>
                  <a:gd name="T6" fmla="*/ 3 w 9"/>
                  <a:gd name="T7" fmla="*/ 10 h 10"/>
                  <a:gd name="T8" fmla="*/ 0 w 9"/>
                  <a:gd name="T9" fmla="*/ 10 h 10"/>
                  <a:gd name="T10" fmla="*/ 0 w 9"/>
                  <a:gd name="T11" fmla="*/ 6 h 10"/>
                  <a:gd name="T12" fmla="*/ 9 w 9"/>
                  <a:gd name="T13" fmla="*/ 0 h 10"/>
                  <a:gd name="T14" fmla="*/ 9 w 9"/>
                  <a:gd name="T15" fmla="*/ 0 h 10"/>
                  <a:gd name="T16" fmla="*/ 9 w 9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85" name="Freeform 57"/>
              <p:cNvSpPr/>
              <p:nvPr/>
            </p:nvSpPr>
            <p:spPr bwMode="auto">
              <a:xfrm>
                <a:off x="4369" y="497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6 w 9"/>
                  <a:gd name="T3" fmla="*/ 8 h 11"/>
                  <a:gd name="T4" fmla="*/ 6 w 9"/>
                  <a:gd name="T5" fmla="*/ 11 h 11"/>
                  <a:gd name="T6" fmla="*/ 9 w 9"/>
                  <a:gd name="T7" fmla="*/ 11 h 11"/>
                  <a:gd name="T8" fmla="*/ 9 w 9"/>
                  <a:gd name="T9" fmla="*/ 11 h 11"/>
                  <a:gd name="T10" fmla="*/ 9 w 9"/>
                  <a:gd name="T11" fmla="*/ 6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86" name="Freeform 58"/>
              <p:cNvSpPr/>
              <p:nvPr/>
            </p:nvSpPr>
            <p:spPr bwMode="auto">
              <a:xfrm>
                <a:off x="2902" y="503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2 h 5"/>
                  <a:gd name="T4" fmla="*/ 6 w 16"/>
                  <a:gd name="T5" fmla="*/ 5 h 5"/>
                  <a:gd name="T6" fmla="*/ 3 w 16"/>
                  <a:gd name="T7" fmla="*/ 5 h 5"/>
                  <a:gd name="T8" fmla="*/ 0 w 16"/>
                  <a:gd name="T9" fmla="*/ 5 h 5"/>
                  <a:gd name="T10" fmla="*/ 0 w 16"/>
                  <a:gd name="T11" fmla="*/ 5 h 5"/>
                  <a:gd name="T12" fmla="*/ 13 w 16"/>
                  <a:gd name="T13" fmla="*/ 0 h 5"/>
                  <a:gd name="T14" fmla="*/ 16 w 16"/>
                  <a:gd name="T15" fmla="*/ 0 h 5"/>
                  <a:gd name="T16" fmla="*/ 16 w 16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87" name="Freeform 59"/>
              <p:cNvSpPr/>
              <p:nvPr/>
            </p:nvSpPr>
            <p:spPr bwMode="auto">
              <a:xfrm>
                <a:off x="3792" y="502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0 w 16"/>
                  <a:gd name="T5" fmla="*/ 4 h 4"/>
                  <a:gd name="T6" fmla="*/ 13 w 16"/>
                  <a:gd name="T7" fmla="*/ 4 h 4"/>
                  <a:gd name="T8" fmla="*/ 16 w 16"/>
                  <a:gd name="T9" fmla="*/ 3 h 4"/>
                  <a:gd name="T10" fmla="*/ 16 w 16"/>
                  <a:gd name="T11" fmla="*/ 3 h 4"/>
                  <a:gd name="T12" fmla="*/ 3 w 16"/>
                  <a:gd name="T13" fmla="*/ 0 h 4"/>
                  <a:gd name="T14" fmla="*/ 0 w 16"/>
                  <a:gd name="T15" fmla="*/ 0 h 4"/>
                  <a:gd name="T16" fmla="*/ 0 w 1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88" name="Freeform 60"/>
              <p:cNvSpPr/>
              <p:nvPr/>
            </p:nvSpPr>
            <p:spPr bwMode="auto">
              <a:xfrm>
                <a:off x="3244" y="50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4 w 7"/>
                  <a:gd name="T5" fmla="*/ 3 h 6"/>
                  <a:gd name="T6" fmla="*/ 0 w 7"/>
                  <a:gd name="T7" fmla="*/ 2 h 6"/>
                  <a:gd name="T8" fmla="*/ 4 w 7"/>
                  <a:gd name="T9" fmla="*/ 0 h 6"/>
                  <a:gd name="T10" fmla="*/ 7 w 7"/>
                  <a:gd name="T11" fmla="*/ 5 h 6"/>
                  <a:gd name="T12" fmla="*/ 7 w 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89" name="Freeform 61"/>
              <p:cNvSpPr/>
              <p:nvPr/>
            </p:nvSpPr>
            <p:spPr bwMode="auto">
              <a:xfrm>
                <a:off x="3459" y="5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90" name="Freeform 62"/>
              <p:cNvSpPr/>
              <p:nvPr/>
            </p:nvSpPr>
            <p:spPr bwMode="auto">
              <a:xfrm>
                <a:off x="2649" y="511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4 h 4"/>
                  <a:gd name="T4" fmla="*/ 0 w 9"/>
                  <a:gd name="T5" fmla="*/ 3 h 4"/>
                  <a:gd name="T6" fmla="*/ 6 w 9"/>
                  <a:gd name="T7" fmla="*/ 0 h 4"/>
                  <a:gd name="T8" fmla="*/ 9 w 9"/>
                  <a:gd name="T9" fmla="*/ 0 h 4"/>
                  <a:gd name="T10" fmla="*/ 9 w 9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91" name="Freeform 63"/>
              <p:cNvSpPr/>
              <p:nvPr/>
            </p:nvSpPr>
            <p:spPr bwMode="auto">
              <a:xfrm>
                <a:off x="4055" y="506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6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92" name="Freeform 64"/>
              <p:cNvSpPr/>
              <p:nvPr/>
            </p:nvSpPr>
            <p:spPr bwMode="auto">
              <a:xfrm>
                <a:off x="2863" y="512"/>
                <a:ext cx="26" cy="8"/>
              </a:xfrm>
              <a:custGeom>
                <a:avLst/>
                <a:gdLst>
                  <a:gd name="T0" fmla="*/ 26 w 26"/>
                  <a:gd name="T1" fmla="*/ 2 h 8"/>
                  <a:gd name="T2" fmla="*/ 26 w 26"/>
                  <a:gd name="T3" fmla="*/ 2 h 8"/>
                  <a:gd name="T4" fmla="*/ 7 w 26"/>
                  <a:gd name="T5" fmla="*/ 7 h 8"/>
                  <a:gd name="T6" fmla="*/ 4 w 26"/>
                  <a:gd name="T7" fmla="*/ 8 h 8"/>
                  <a:gd name="T8" fmla="*/ 4 w 26"/>
                  <a:gd name="T9" fmla="*/ 8 h 8"/>
                  <a:gd name="T10" fmla="*/ 0 w 26"/>
                  <a:gd name="T11" fmla="*/ 8 h 8"/>
                  <a:gd name="T12" fmla="*/ 4 w 26"/>
                  <a:gd name="T13" fmla="*/ 5 h 8"/>
                  <a:gd name="T14" fmla="*/ 13 w 26"/>
                  <a:gd name="T15" fmla="*/ 3 h 8"/>
                  <a:gd name="T16" fmla="*/ 13 w 26"/>
                  <a:gd name="T17" fmla="*/ 3 h 8"/>
                  <a:gd name="T18" fmla="*/ 23 w 26"/>
                  <a:gd name="T19" fmla="*/ 0 h 8"/>
                  <a:gd name="T20" fmla="*/ 26 w 26"/>
                  <a:gd name="T21" fmla="*/ 0 h 8"/>
                  <a:gd name="T22" fmla="*/ 26 w 26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93" name="Freeform 65"/>
              <p:cNvSpPr/>
              <p:nvPr/>
            </p:nvSpPr>
            <p:spPr bwMode="auto">
              <a:xfrm>
                <a:off x="3821" y="511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0 w 25"/>
                  <a:gd name="T3" fmla="*/ 0 h 6"/>
                  <a:gd name="T4" fmla="*/ 19 w 25"/>
                  <a:gd name="T5" fmla="*/ 4 h 6"/>
                  <a:gd name="T6" fmla="*/ 22 w 25"/>
                  <a:gd name="T7" fmla="*/ 6 h 6"/>
                  <a:gd name="T8" fmla="*/ 22 w 25"/>
                  <a:gd name="T9" fmla="*/ 6 h 6"/>
                  <a:gd name="T10" fmla="*/ 25 w 25"/>
                  <a:gd name="T11" fmla="*/ 6 h 6"/>
                  <a:gd name="T12" fmla="*/ 22 w 25"/>
                  <a:gd name="T13" fmla="*/ 3 h 6"/>
                  <a:gd name="T14" fmla="*/ 13 w 25"/>
                  <a:gd name="T15" fmla="*/ 1 h 6"/>
                  <a:gd name="T16" fmla="*/ 13 w 25"/>
                  <a:gd name="T17" fmla="*/ 1 h 6"/>
                  <a:gd name="T18" fmla="*/ 6 w 25"/>
                  <a:gd name="T19" fmla="*/ 0 h 6"/>
                  <a:gd name="T20" fmla="*/ 0 w 25"/>
                  <a:gd name="T21" fmla="*/ 0 h 6"/>
                  <a:gd name="T22" fmla="*/ 0 w 2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94" name="Freeform 66"/>
              <p:cNvSpPr/>
              <p:nvPr/>
            </p:nvSpPr>
            <p:spPr bwMode="auto">
              <a:xfrm>
                <a:off x="3257" y="515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7 w 7"/>
                  <a:gd name="T3" fmla="*/ 8 h 8"/>
                  <a:gd name="T4" fmla="*/ 7 w 7"/>
                  <a:gd name="T5" fmla="*/ 8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95" name="Freeform 67"/>
              <p:cNvSpPr/>
              <p:nvPr/>
            </p:nvSpPr>
            <p:spPr bwMode="auto">
              <a:xfrm>
                <a:off x="3446" y="514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8 h 9"/>
                  <a:gd name="T4" fmla="*/ 3 w 10"/>
                  <a:gd name="T5" fmla="*/ 9 h 9"/>
                  <a:gd name="T6" fmla="*/ 10 w 10"/>
                  <a:gd name="T7" fmla="*/ 0 h 9"/>
                  <a:gd name="T8" fmla="*/ 7 w 10"/>
                  <a:gd name="T9" fmla="*/ 0 h 9"/>
                  <a:gd name="T10" fmla="*/ 0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96" name="Freeform 68"/>
              <p:cNvSpPr/>
              <p:nvPr/>
            </p:nvSpPr>
            <p:spPr bwMode="auto">
              <a:xfrm>
                <a:off x="2332" y="522"/>
                <a:ext cx="6" cy="12"/>
              </a:xfrm>
              <a:custGeom>
                <a:avLst/>
                <a:gdLst>
                  <a:gd name="T0" fmla="*/ 6 w 6"/>
                  <a:gd name="T1" fmla="*/ 10 h 12"/>
                  <a:gd name="T2" fmla="*/ 3 w 6"/>
                  <a:gd name="T3" fmla="*/ 12 h 12"/>
                  <a:gd name="T4" fmla="*/ 0 w 6"/>
                  <a:gd name="T5" fmla="*/ 10 h 12"/>
                  <a:gd name="T6" fmla="*/ 3 w 6"/>
                  <a:gd name="T7" fmla="*/ 0 h 12"/>
                  <a:gd name="T8" fmla="*/ 3 w 6"/>
                  <a:gd name="T9" fmla="*/ 0 h 12"/>
                  <a:gd name="T10" fmla="*/ 6 w 6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97" name="Freeform 69"/>
              <p:cNvSpPr/>
              <p:nvPr/>
            </p:nvSpPr>
            <p:spPr bwMode="auto">
              <a:xfrm>
                <a:off x="4372" y="51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3 w 6"/>
                  <a:gd name="T3" fmla="*/ 13 h 13"/>
                  <a:gd name="T4" fmla="*/ 6 w 6"/>
                  <a:gd name="T5" fmla="*/ 11 h 13"/>
                  <a:gd name="T6" fmla="*/ 6 w 6"/>
                  <a:gd name="T7" fmla="*/ 0 h 13"/>
                  <a:gd name="T8" fmla="*/ 3 w 6"/>
                  <a:gd name="T9" fmla="*/ 0 h 13"/>
                  <a:gd name="T10" fmla="*/ 0 w 6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98" name="Freeform 70"/>
              <p:cNvSpPr/>
              <p:nvPr/>
            </p:nvSpPr>
            <p:spPr bwMode="auto">
              <a:xfrm>
                <a:off x="2630" y="522"/>
                <a:ext cx="6" cy="7"/>
              </a:xfrm>
              <a:custGeom>
                <a:avLst/>
                <a:gdLst>
                  <a:gd name="T0" fmla="*/ 0 w 6"/>
                  <a:gd name="T1" fmla="*/ 6 h 7"/>
                  <a:gd name="T2" fmla="*/ 0 w 6"/>
                  <a:gd name="T3" fmla="*/ 7 h 7"/>
                  <a:gd name="T4" fmla="*/ 0 w 6"/>
                  <a:gd name="T5" fmla="*/ 6 h 7"/>
                  <a:gd name="T6" fmla="*/ 0 w 6"/>
                  <a:gd name="T7" fmla="*/ 3 h 7"/>
                  <a:gd name="T8" fmla="*/ 6 w 6"/>
                  <a:gd name="T9" fmla="*/ 0 h 7"/>
                  <a:gd name="T10" fmla="*/ 6 w 6"/>
                  <a:gd name="T11" fmla="*/ 3 h 7"/>
                  <a:gd name="T12" fmla="*/ 0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599" name="Freeform 71"/>
              <p:cNvSpPr/>
              <p:nvPr/>
            </p:nvSpPr>
            <p:spPr bwMode="auto">
              <a:xfrm>
                <a:off x="4074" y="519"/>
                <a:ext cx="9" cy="6"/>
              </a:xfrm>
              <a:custGeom>
                <a:avLst/>
                <a:gdLst>
                  <a:gd name="T0" fmla="*/ 6 w 9"/>
                  <a:gd name="T1" fmla="*/ 4 h 6"/>
                  <a:gd name="T2" fmla="*/ 6 w 9"/>
                  <a:gd name="T3" fmla="*/ 6 h 6"/>
                  <a:gd name="T4" fmla="*/ 9 w 9"/>
                  <a:gd name="T5" fmla="*/ 4 h 6"/>
                  <a:gd name="T6" fmla="*/ 6 w 9"/>
                  <a:gd name="T7" fmla="*/ 3 h 6"/>
                  <a:gd name="T8" fmla="*/ 0 w 9"/>
                  <a:gd name="T9" fmla="*/ 0 h 6"/>
                  <a:gd name="T10" fmla="*/ 0 w 9"/>
                  <a:gd name="T11" fmla="*/ 3 h 6"/>
                  <a:gd name="T12" fmla="*/ 6 w 9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00" name="Freeform 72"/>
              <p:cNvSpPr/>
              <p:nvPr/>
            </p:nvSpPr>
            <p:spPr bwMode="auto">
              <a:xfrm>
                <a:off x="2818" y="522"/>
                <a:ext cx="29" cy="7"/>
              </a:xfrm>
              <a:custGeom>
                <a:avLst/>
                <a:gdLst>
                  <a:gd name="T0" fmla="*/ 29 w 29"/>
                  <a:gd name="T1" fmla="*/ 1 h 7"/>
                  <a:gd name="T2" fmla="*/ 26 w 29"/>
                  <a:gd name="T3" fmla="*/ 3 h 7"/>
                  <a:gd name="T4" fmla="*/ 4 w 29"/>
                  <a:gd name="T5" fmla="*/ 7 h 7"/>
                  <a:gd name="T6" fmla="*/ 4 w 29"/>
                  <a:gd name="T7" fmla="*/ 7 h 7"/>
                  <a:gd name="T8" fmla="*/ 0 w 29"/>
                  <a:gd name="T9" fmla="*/ 7 h 7"/>
                  <a:gd name="T10" fmla="*/ 0 w 29"/>
                  <a:gd name="T11" fmla="*/ 7 h 7"/>
                  <a:gd name="T12" fmla="*/ 13 w 29"/>
                  <a:gd name="T13" fmla="*/ 3 h 7"/>
                  <a:gd name="T14" fmla="*/ 26 w 29"/>
                  <a:gd name="T15" fmla="*/ 0 h 7"/>
                  <a:gd name="T16" fmla="*/ 29 w 29"/>
                  <a:gd name="T17" fmla="*/ 0 h 7"/>
                  <a:gd name="T18" fmla="*/ 29 w 29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01" name="Freeform 73"/>
              <p:cNvSpPr/>
              <p:nvPr/>
            </p:nvSpPr>
            <p:spPr bwMode="auto">
              <a:xfrm>
                <a:off x="3863" y="519"/>
                <a:ext cx="28" cy="7"/>
              </a:xfrm>
              <a:custGeom>
                <a:avLst/>
                <a:gdLst>
                  <a:gd name="T0" fmla="*/ 0 w 28"/>
                  <a:gd name="T1" fmla="*/ 1 h 7"/>
                  <a:gd name="T2" fmla="*/ 3 w 28"/>
                  <a:gd name="T3" fmla="*/ 3 h 7"/>
                  <a:gd name="T4" fmla="*/ 25 w 28"/>
                  <a:gd name="T5" fmla="*/ 7 h 7"/>
                  <a:gd name="T6" fmla="*/ 25 w 28"/>
                  <a:gd name="T7" fmla="*/ 7 h 7"/>
                  <a:gd name="T8" fmla="*/ 28 w 28"/>
                  <a:gd name="T9" fmla="*/ 7 h 7"/>
                  <a:gd name="T10" fmla="*/ 28 w 28"/>
                  <a:gd name="T11" fmla="*/ 7 h 7"/>
                  <a:gd name="T12" fmla="*/ 16 w 28"/>
                  <a:gd name="T13" fmla="*/ 3 h 7"/>
                  <a:gd name="T14" fmla="*/ 3 w 28"/>
                  <a:gd name="T15" fmla="*/ 0 h 7"/>
                  <a:gd name="T16" fmla="*/ 3 w 28"/>
                  <a:gd name="T17" fmla="*/ 0 h 7"/>
                  <a:gd name="T18" fmla="*/ 0 w 28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02" name="Freeform 74"/>
              <p:cNvSpPr>
                <a:spLocks noEditPoints="1"/>
              </p:cNvSpPr>
              <p:nvPr/>
            </p:nvSpPr>
            <p:spPr bwMode="auto">
              <a:xfrm>
                <a:off x="1973" y="528"/>
                <a:ext cx="368" cy="387"/>
              </a:xfrm>
              <a:custGeom>
                <a:avLst/>
                <a:gdLst>
                  <a:gd name="T0" fmla="*/ 362 w 368"/>
                  <a:gd name="T1" fmla="*/ 30 h 387"/>
                  <a:gd name="T2" fmla="*/ 352 w 368"/>
                  <a:gd name="T3" fmla="*/ 63 h 387"/>
                  <a:gd name="T4" fmla="*/ 295 w 368"/>
                  <a:gd name="T5" fmla="*/ 82 h 387"/>
                  <a:gd name="T6" fmla="*/ 266 w 368"/>
                  <a:gd name="T7" fmla="*/ 77 h 387"/>
                  <a:gd name="T8" fmla="*/ 266 w 368"/>
                  <a:gd name="T9" fmla="*/ 74 h 387"/>
                  <a:gd name="T10" fmla="*/ 307 w 368"/>
                  <a:gd name="T11" fmla="*/ 54 h 387"/>
                  <a:gd name="T12" fmla="*/ 291 w 368"/>
                  <a:gd name="T13" fmla="*/ 30 h 387"/>
                  <a:gd name="T14" fmla="*/ 234 w 368"/>
                  <a:gd name="T15" fmla="*/ 22 h 387"/>
                  <a:gd name="T16" fmla="*/ 173 w 368"/>
                  <a:gd name="T17" fmla="*/ 38 h 387"/>
                  <a:gd name="T18" fmla="*/ 167 w 368"/>
                  <a:gd name="T19" fmla="*/ 54 h 387"/>
                  <a:gd name="T20" fmla="*/ 202 w 368"/>
                  <a:gd name="T21" fmla="*/ 79 h 387"/>
                  <a:gd name="T22" fmla="*/ 170 w 368"/>
                  <a:gd name="T23" fmla="*/ 112 h 387"/>
                  <a:gd name="T24" fmla="*/ 141 w 368"/>
                  <a:gd name="T25" fmla="*/ 115 h 387"/>
                  <a:gd name="T26" fmla="*/ 167 w 368"/>
                  <a:gd name="T27" fmla="*/ 91 h 387"/>
                  <a:gd name="T28" fmla="*/ 135 w 368"/>
                  <a:gd name="T29" fmla="*/ 73 h 387"/>
                  <a:gd name="T30" fmla="*/ 122 w 368"/>
                  <a:gd name="T31" fmla="*/ 83 h 387"/>
                  <a:gd name="T32" fmla="*/ 115 w 368"/>
                  <a:gd name="T33" fmla="*/ 136 h 387"/>
                  <a:gd name="T34" fmla="*/ 138 w 368"/>
                  <a:gd name="T35" fmla="*/ 174 h 387"/>
                  <a:gd name="T36" fmla="*/ 173 w 368"/>
                  <a:gd name="T37" fmla="*/ 162 h 387"/>
                  <a:gd name="T38" fmla="*/ 167 w 368"/>
                  <a:gd name="T39" fmla="*/ 177 h 387"/>
                  <a:gd name="T40" fmla="*/ 167 w 368"/>
                  <a:gd name="T41" fmla="*/ 221 h 387"/>
                  <a:gd name="T42" fmla="*/ 183 w 368"/>
                  <a:gd name="T43" fmla="*/ 259 h 387"/>
                  <a:gd name="T44" fmla="*/ 195 w 368"/>
                  <a:gd name="T45" fmla="*/ 331 h 387"/>
                  <a:gd name="T46" fmla="*/ 147 w 368"/>
                  <a:gd name="T47" fmla="*/ 378 h 387"/>
                  <a:gd name="T48" fmla="*/ 80 w 368"/>
                  <a:gd name="T49" fmla="*/ 387 h 387"/>
                  <a:gd name="T50" fmla="*/ 35 w 368"/>
                  <a:gd name="T51" fmla="*/ 373 h 387"/>
                  <a:gd name="T52" fmla="*/ 29 w 368"/>
                  <a:gd name="T53" fmla="*/ 349 h 387"/>
                  <a:gd name="T54" fmla="*/ 74 w 368"/>
                  <a:gd name="T55" fmla="*/ 335 h 387"/>
                  <a:gd name="T56" fmla="*/ 77 w 368"/>
                  <a:gd name="T57" fmla="*/ 340 h 387"/>
                  <a:gd name="T58" fmla="*/ 64 w 368"/>
                  <a:gd name="T59" fmla="*/ 356 h 387"/>
                  <a:gd name="T60" fmla="*/ 96 w 368"/>
                  <a:gd name="T61" fmla="*/ 370 h 387"/>
                  <a:gd name="T62" fmla="*/ 118 w 368"/>
                  <a:gd name="T63" fmla="*/ 364 h 387"/>
                  <a:gd name="T64" fmla="*/ 144 w 368"/>
                  <a:gd name="T65" fmla="*/ 335 h 387"/>
                  <a:gd name="T66" fmla="*/ 99 w 368"/>
                  <a:gd name="T67" fmla="*/ 308 h 387"/>
                  <a:gd name="T68" fmla="*/ 83 w 368"/>
                  <a:gd name="T69" fmla="*/ 303 h 387"/>
                  <a:gd name="T70" fmla="*/ 118 w 368"/>
                  <a:gd name="T71" fmla="*/ 300 h 387"/>
                  <a:gd name="T72" fmla="*/ 122 w 368"/>
                  <a:gd name="T73" fmla="*/ 290 h 387"/>
                  <a:gd name="T74" fmla="*/ 67 w 368"/>
                  <a:gd name="T75" fmla="*/ 277 h 387"/>
                  <a:gd name="T76" fmla="*/ 74 w 368"/>
                  <a:gd name="T77" fmla="*/ 271 h 387"/>
                  <a:gd name="T78" fmla="*/ 138 w 368"/>
                  <a:gd name="T79" fmla="*/ 279 h 387"/>
                  <a:gd name="T80" fmla="*/ 74 w 368"/>
                  <a:gd name="T81" fmla="*/ 233 h 387"/>
                  <a:gd name="T82" fmla="*/ 19 w 368"/>
                  <a:gd name="T83" fmla="*/ 183 h 387"/>
                  <a:gd name="T84" fmla="*/ 0 w 368"/>
                  <a:gd name="T85" fmla="*/ 147 h 387"/>
                  <a:gd name="T86" fmla="*/ 13 w 368"/>
                  <a:gd name="T87" fmla="*/ 100 h 387"/>
                  <a:gd name="T88" fmla="*/ 29 w 368"/>
                  <a:gd name="T89" fmla="*/ 83 h 387"/>
                  <a:gd name="T90" fmla="*/ 99 w 368"/>
                  <a:gd name="T91" fmla="*/ 54 h 387"/>
                  <a:gd name="T92" fmla="*/ 176 w 368"/>
                  <a:gd name="T93" fmla="*/ 12 h 387"/>
                  <a:gd name="T94" fmla="*/ 256 w 368"/>
                  <a:gd name="T95" fmla="*/ 0 h 387"/>
                  <a:gd name="T96" fmla="*/ 77 w 368"/>
                  <a:gd name="T97" fmla="*/ 121 h 387"/>
                  <a:gd name="T98" fmla="*/ 112 w 368"/>
                  <a:gd name="T99" fmla="*/ 202 h 387"/>
                  <a:gd name="T100" fmla="*/ 138 w 368"/>
                  <a:gd name="T101" fmla="*/ 238 h 387"/>
                  <a:gd name="T102" fmla="*/ 45 w 368"/>
                  <a:gd name="T103" fmla="*/ 164 h 387"/>
                  <a:gd name="T104" fmla="*/ 38 w 368"/>
                  <a:gd name="T105" fmla="*/ 126 h 387"/>
                  <a:gd name="T106" fmla="*/ 70 w 368"/>
                  <a:gd name="T107" fmla="*/ 85 h 387"/>
                  <a:gd name="T108" fmla="*/ 77 w 368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03" name="Freeform 75"/>
              <p:cNvSpPr>
                <a:spLocks noEditPoints="1"/>
              </p:cNvSpPr>
              <p:nvPr/>
            </p:nvSpPr>
            <p:spPr bwMode="auto">
              <a:xfrm>
                <a:off x="4369" y="522"/>
                <a:ext cx="371" cy="387"/>
              </a:xfrm>
              <a:custGeom>
                <a:avLst/>
                <a:gdLst>
                  <a:gd name="T0" fmla="*/ 6 w 371"/>
                  <a:gd name="T1" fmla="*/ 31 h 387"/>
                  <a:gd name="T2" fmla="*/ 16 w 371"/>
                  <a:gd name="T3" fmla="*/ 63 h 387"/>
                  <a:gd name="T4" fmla="*/ 76 w 371"/>
                  <a:gd name="T5" fmla="*/ 82 h 387"/>
                  <a:gd name="T6" fmla="*/ 105 w 371"/>
                  <a:gd name="T7" fmla="*/ 77 h 387"/>
                  <a:gd name="T8" fmla="*/ 102 w 371"/>
                  <a:gd name="T9" fmla="*/ 75 h 387"/>
                  <a:gd name="T10" fmla="*/ 64 w 371"/>
                  <a:gd name="T11" fmla="*/ 54 h 387"/>
                  <a:gd name="T12" fmla="*/ 76 w 371"/>
                  <a:gd name="T13" fmla="*/ 31 h 387"/>
                  <a:gd name="T14" fmla="*/ 137 w 371"/>
                  <a:gd name="T15" fmla="*/ 22 h 387"/>
                  <a:gd name="T16" fmla="*/ 198 w 371"/>
                  <a:gd name="T17" fmla="*/ 39 h 387"/>
                  <a:gd name="T18" fmla="*/ 201 w 371"/>
                  <a:gd name="T19" fmla="*/ 56 h 387"/>
                  <a:gd name="T20" fmla="*/ 166 w 371"/>
                  <a:gd name="T21" fmla="*/ 80 h 387"/>
                  <a:gd name="T22" fmla="*/ 201 w 371"/>
                  <a:gd name="T23" fmla="*/ 113 h 387"/>
                  <a:gd name="T24" fmla="*/ 230 w 371"/>
                  <a:gd name="T25" fmla="*/ 115 h 387"/>
                  <a:gd name="T26" fmla="*/ 204 w 371"/>
                  <a:gd name="T27" fmla="*/ 92 h 387"/>
                  <a:gd name="T28" fmla="*/ 233 w 371"/>
                  <a:gd name="T29" fmla="*/ 72 h 387"/>
                  <a:gd name="T30" fmla="*/ 249 w 371"/>
                  <a:gd name="T31" fmla="*/ 83 h 387"/>
                  <a:gd name="T32" fmla="*/ 253 w 371"/>
                  <a:gd name="T33" fmla="*/ 136 h 387"/>
                  <a:gd name="T34" fmla="*/ 233 w 371"/>
                  <a:gd name="T35" fmla="*/ 174 h 387"/>
                  <a:gd name="T36" fmla="*/ 198 w 371"/>
                  <a:gd name="T37" fmla="*/ 162 h 387"/>
                  <a:gd name="T38" fmla="*/ 204 w 371"/>
                  <a:gd name="T39" fmla="*/ 177 h 387"/>
                  <a:gd name="T40" fmla="*/ 204 w 371"/>
                  <a:gd name="T41" fmla="*/ 221 h 387"/>
                  <a:gd name="T42" fmla="*/ 192 w 371"/>
                  <a:gd name="T43" fmla="*/ 261 h 387"/>
                  <a:gd name="T44" fmla="*/ 179 w 371"/>
                  <a:gd name="T45" fmla="*/ 331 h 387"/>
                  <a:gd name="T46" fmla="*/ 227 w 371"/>
                  <a:gd name="T47" fmla="*/ 378 h 387"/>
                  <a:gd name="T48" fmla="*/ 294 w 371"/>
                  <a:gd name="T49" fmla="*/ 387 h 387"/>
                  <a:gd name="T50" fmla="*/ 342 w 371"/>
                  <a:gd name="T51" fmla="*/ 373 h 387"/>
                  <a:gd name="T52" fmla="*/ 345 w 371"/>
                  <a:gd name="T53" fmla="*/ 349 h 387"/>
                  <a:gd name="T54" fmla="*/ 301 w 371"/>
                  <a:gd name="T55" fmla="*/ 335 h 387"/>
                  <a:gd name="T56" fmla="*/ 297 w 371"/>
                  <a:gd name="T57" fmla="*/ 340 h 387"/>
                  <a:gd name="T58" fmla="*/ 310 w 371"/>
                  <a:gd name="T59" fmla="*/ 356 h 387"/>
                  <a:gd name="T60" fmla="*/ 278 w 371"/>
                  <a:gd name="T61" fmla="*/ 370 h 387"/>
                  <a:gd name="T62" fmla="*/ 256 w 371"/>
                  <a:gd name="T63" fmla="*/ 364 h 387"/>
                  <a:gd name="T64" fmla="*/ 230 w 371"/>
                  <a:gd name="T65" fmla="*/ 337 h 387"/>
                  <a:gd name="T66" fmla="*/ 272 w 371"/>
                  <a:gd name="T67" fmla="*/ 308 h 387"/>
                  <a:gd name="T68" fmla="*/ 288 w 371"/>
                  <a:gd name="T69" fmla="*/ 303 h 387"/>
                  <a:gd name="T70" fmla="*/ 256 w 371"/>
                  <a:gd name="T71" fmla="*/ 300 h 387"/>
                  <a:gd name="T72" fmla="*/ 253 w 371"/>
                  <a:gd name="T73" fmla="*/ 290 h 387"/>
                  <a:gd name="T74" fmla="*/ 307 w 371"/>
                  <a:gd name="T75" fmla="*/ 277 h 387"/>
                  <a:gd name="T76" fmla="*/ 297 w 371"/>
                  <a:gd name="T77" fmla="*/ 271 h 387"/>
                  <a:gd name="T78" fmla="*/ 233 w 371"/>
                  <a:gd name="T79" fmla="*/ 279 h 387"/>
                  <a:gd name="T80" fmla="*/ 301 w 371"/>
                  <a:gd name="T81" fmla="*/ 232 h 387"/>
                  <a:gd name="T82" fmla="*/ 352 w 371"/>
                  <a:gd name="T83" fmla="*/ 183 h 387"/>
                  <a:gd name="T84" fmla="*/ 371 w 371"/>
                  <a:gd name="T85" fmla="*/ 147 h 387"/>
                  <a:gd name="T86" fmla="*/ 358 w 371"/>
                  <a:gd name="T87" fmla="*/ 100 h 387"/>
                  <a:gd name="T88" fmla="*/ 342 w 371"/>
                  <a:gd name="T89" fmla="*/ 83 h 387"/>
                  <a:gd name="T90" fmla="*/ 272 w 371"/>
                  <a:gd name="T91" fmla="*/ 54 h 387"/>
                  <a:gd name="T92" fmla="*/ 192 w 371"/>
                  <a:gd name="T93" fmla="*/ 13 h 387"/>
                  <a:gd name="T94" fmla="*/ 112 w 371"/>
                  <a:gd name="T95" fmla="*/ 0 h 387"/>
                  <a:gd name="T96" fmla="*/ 291 w 371"/>
                  <a:gd name="T97" fmla="*/ 121 h 387"/>
                  <a:gd name="T98" fmla="*/ 259 w 371"/>
                  <a:gd name="T99" fmla="*/ 201 h 387"/>
                  <a:gd name="T100" fmla="*/ 236 w 371"/>
                  <a:gd name="T101" fmla="*/ 239 h 387"/>
                  <a:gd name="T102" fmla="*/ 326 w 371"/>
                  <a:gd name="T103" fmla="*/ 164 h 387"/>
                  <a:gd name="T104" fmla="*/ 333 w 371"/>
                  <a:gd name="T105" fmla="*/ 126 h 387"/>
                  <a:gd name="T106" fmla="*/ 297 w 371"/>
                  <a:gd name="T107" fmla="*/ 85 h 387"/>
                  <a:gd name="T108" fmla="*/ 291 w 371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04" name="Freeform 76"/>
              <p:cNvSpPr/>
              <p:nvPr/>
            </p:nvSpPr>
            <p:spPr bwMode="auto">
              <a:xfrm>
                <a:off x="2082" y="529"/>
                <a:ext cx="253" cy="78"/>
              </a:xfrm>
              <a:custGeom>
                <a:avLst/>
                <a:gdLst>
                  <a:gd name="T0" fmla="*/ 214 w 253"/>
                  <a:gd name="T1" fmla="*/ 11 h 78"/>
                  <a:gd name="T2" fmla="*/ 240 w 253"/>
                  <a:gd name="T3" fmla="*/ 23 h 78"/>
                  <a:gd name="T4" fmla="*/ 246 w 253"/>
                  <a:gd name="T5" fmla="*/ 29 h 78"/>
                  <a:gd name="T6" fmla="*/ 253 w 253"/>
                  <a:gd name="T7" fmla="*/ 38 h 78"/>
                  <a:gd name="T8" fmla="*/ 253 w 253"/>
                  <a:gd name="T9" fmla="*/ 47 h 78"/>
                  <a:gd name="T10" fmla="*/ 240 w 253"/>
                  <a:gd name="T11" fmla="*/ 61 h 78"/>
                  <a:gd name="T12" fmla="*/ 218 w 253"/>
                  <a:gd name="T13" fmla="*/ 72 h 78"/>
                  <a:gd name="T14" fmla="*/ 189 w 253"/>
                  <a:gd name="T15" fmla="*/ 78 h 78"/>
                  <a:gd name="T16" fmla="*/ 176 w 253"/>
                  <a:gd name="T17" fmla="*/ 78 h 78"/>
                  <a:gd name="T18" fmla="*/ 170 w 253"/>
                  <a:gd name="T19" fmla="*/ 76 h 78"/>
                  <a:gd name="T20" fmla="*/ 170 w 253"/>
                  <a:gd name="T21" fmla="*/ 76 h 78"/>
                  <a:gd name="T22" fmla="*/ 186 w 253"/>
                  <a:gd name="T23" fmla="*/ 68 h 78"/>
                  <a:gd name="T24" fmla="*/ 198 w 253"/>
                  <a:gd name="T25" fmla="*/ 59 h 78"/>
                  <a:gd name="T26" fmla="*/ 205 w 253"/>
                  <a:gd name="T27" fmla="*/ 50 h 78"/>
                  <a:gd name="T28" fmla="*/ 205 w 253"/>
                  <a:gd name="T29" fmla="*/ 43 h 78"/>
                  <a:gd name="T30" fmla="*/ 198 w 253"/>
                  <a:gd name="T31" fmla="*/ 35 h 78"/>
                  <a:gd name="T32" fmla="*/ 186 w 253"/>
                  <a:gd name="T33" fmla="*/ 29 h 78"/>
                  <a:gd name="T34" fmla="*/ 170 w 253"/>
                  <a:gd name="T35" fmla="*/ 21 h 78"/>
                  <a:gd name="T36" fmla="*/ 154 w 253"/>
                  <a:gd name="T37" fmla="*/ 18 h 78"/>
                  <a:gd name="T38" fmla="*/ 125 w 253"/>
                  <a:gd name="T39" fmla="*/ 18 h 78"/>
                  <a:gd name="T40" fmla="*/ 90 w 253"/>
                  <a:gd name="T41" fmla="*/ 24 h 78"/>
                  <a:gd name="T42" fmla="*/ 64 w 253"/>
                  <a:gd name="T43" fmla="*/ 35 h 78"/>
                  <a:gd name="T44" fmla="*/ 35 w 253"/>
                  <a:gd name="T45" fmla="*/ 49 h 78"/>
                  <a:gd name="T46" fmla="*/ 9 w 253"/>
                  <a:gd name="T47" fmla="*/ 49 h 78"/>
                  <a:gd name="T48" fmla="*/ 0 w 253"/>
                  <a:gd name="T49" fmla="*/ 50 h 78"/>
                  <a:gd name="T50" fmla="*/ 13 w 253"/>
                  <a:gd name="T51" fmla="*/ 40 h 78"/>
                  <a:gd name="T52" fmla="*/ 54 w 253"/>
                  <a:gd name="T53" fmla="*/ 18 h 78"/>
                  <a:gd name="T54" fmla="*/ 86 w 253"/>
                  <a:gd name="T55" fmla="*/ 9 h 78"/>
                  <a:gd name="T56" fmla="*/ 118 w 253"/>
                  <a:gd name="T57" fmla="*/ 3 h 78"/>
                  <a:gd name="T58" fmla="*/ 118 w 253"/>
                  <a:gd name="T59" fmla="*/ 3 h 78"/>
                  <a:gd name="T60" fmla="*/ 134 w 253"/>
                  <a:gd name="T61" fmla="*/ 2 h 78"/>
                  <a:gd name="T62" fmla="*/ 141 w 253"/>
                  <a:gd name="T63" fmla="*/ 0 h 78"/>
                  <a:gd name="T64" fmla="*/ 179 w 253"/>
                  <a:gd name="T65" fmla="*/ 2 h 78"/>
                  <a:gd name="T66" fmla="*/ 214 w 253"/>
                  <a:gd name="T67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05" name="Freeform 77"/>
              <p:cNvSpPr/>
              <p:nvPr/>
            </p:nvSpPr>
            <p:spPr bwMode="auto">
              <a:xfrm>
                <a:off x="4375" y="525"/>
                <a:ext cx="253" cy="76"/>
              </a:xfrm>
              <a:custGeom>
                <a:avLst/>
                <a:gdLst>
                  <a:gd name="T0" fmla="*/ 38 w 253"/>
                  <a:gd name="T1" fmla="*/ 9 h 76"/>
                  <a:gd name="T2" fmla="*/ 13 w 253"/>
                  <a:gd name="T3" fmla="*/ 22 h 76"/>
                  <a:gd name="T4" fmla="*/ 6 w 253"/>
                  <a:gd name="T5" fmla="*/ 28 h 76"/>
                  <a:gd name="T6" fmla="*/ 0 w 253"/>
                  <a:gd name="T7" fmla="*/ 38 h 76"/>
                  <a:gd name="T8" fmla="*/ 0 w 253"/>
                  <a:gd name="T9" fmla="*/ 47 h 76"/>
                  <a:gd name="T10" fmla="*/ 16 w 253"/>
                  <a:gd name="T11" fmla="*/ 60 h 76"/>
                  <a:gd name="T12" fmla="*/ 38 w 253"/>
                  <a:gd name="T13" fmla="*/ 69 h 76"/>
                  <a:gd name="T14" fmla="*/ 67 w 253"/>
                  <a:gd name="T15" fmla="*/ 76 h 76"/>
                  <a:gd name="T16" fmla="*/ 80 w 253"/>
                  <a:gd name="T17" fmla="*/ 76 h 76"/>
                  <a:gd name="T18" fmla="*/ 83 w 253"/>
                  <a:gd name="T19" fmla="*/ 76 h 76"/>
                  <a:gd name="T20" fmla="*/ 86 w 253"/>
                  <a:gd name="T21" fmla="*/ 76 h 76"/>
                  <a:gd name="T22" fmla="*/ 67 w 253"/>
                  <a:gd name="T23" fmla="*/ 68 h 76"/>
                  <a:gd name="T24" fmla="*/ 58 w 253"/>
                  <a:gd name="T25" fmla="*/ 59 h 76"/>
                  <a:gd name="T26" fmla="*/ 51 w 253"/>
                  <a:gd name="T27" fmla="*/ 50 h 76"/>
                  <a:gd name="T28" fmla="*/ 48 w 253"/>
                  <a:gd name="T29" fmla="*/ 42 h 76"/>
                  <a:gd name="T30" fmla="*/ 54 w 253"/>
                  <a:gd name="T31" fmla="*/ 33 h 76"/>
                  <a:gd name="T32" fmla="*/ 67 w 253"/>
                  <a:gd name="T33" fmla="*/ 27 h 76"/>
                  <a:gd name="T34" fmla="*/ 83 w 253"/>
                  <a:gd name="T35" fmla="*/ 21 h 76"/>
                  <a:gd name="T36" fmla="*/ 99 w 253"/>
                  <a:gd name="T37" fmla="*/ 18 h 76"/>
                  <a:gd name="T38" fmla="*/ 128 w 253"/>
                  <a:gd name="T39" fmla="*/ 16 h 76"/>
                  <a:gd name="T40" fmla="*/ 166 w 253"/>
                  <a:gd name="T41" fmla="*/ 24 h 76"/>
                  <a:gd name="T42" fmla="*/ 192 w 253"/>
                  <a:gd name="T43" fmla="*/ 33 h 76"/>
                  <a:gd name="T44" fmla="*/ 218 w 253"/>
                  <a:gd name="T45" fmla="*/ 47 h 76"/>
                  <a:gd name="T46" fmla="*/ 243 w 253"/>
                  <a:gd name="T47" fmla="*/ 47 h 76"/>
                  <a:gd name="T48" fmla="*/ 253 w 253"/>
                  <a:gd name="T49" fmla="*/ 48 h 76"/>
                  <a:gd name="T50" fmla="*/ 240 w 253"/>
                  <a:gd name="T51" fmla="*/ 38 h 76"/>
                  <a:gd name="T52" fmla="*/ 198 w 253"/>
                  <a:gd name="T53" fmla="*/ 18 h 76"/>
                  <a:gd name="T54" fmla="*/ 166 w 253"/>
                  <a:gd name="T55" fmla="*/ 7 h 76"/>
                  <a:gd name="T56" fmla="*/ 138 w 253"/>
                  <a:gd name="T57" fmla="*/ 1 h 76"/>
                  <a:gd name="T58" fmla="*/ 134 w 253"/>
                  <a:gd name="T59" fmla="*/ 3 h 76"/>
                  <a:gd name="T60" fmla="*/ 118 w 253"/>
                  <a:gd name="T61" fmla="*/ 0 h 76"/>
                  <a:gd name="T62" fmla="*/ 112 w 253"/>
                  <a:gd name="T63" fmla="*/ 0 h 76"/>
                  <a:gd name="T64" fmla="*/ 74 w 253"/>
                  <a:gd name="T65" fmla="*/ 1 h 76"/>
                  <a:gd name="T66" fmla="*/ 38 w 253"/>
                  <a:gd name="T67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06" name="Freeform 78"/>
              <p:cNvSpPr/>
              <p:nvPr/>
            </p:nvSpPr>
            <p:spPr bwMode="auto">
              <a:xfrm>
                <a:off x="3260" y="529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4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7 w 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07" name="Freeform 79"/>
              <p:cNvSpPr/>
              <p:nvPr/>
            </p:nvSpPr>
            <p:spPr bwMode="auto">
              <a:xfrm>
                <a:off x="3446" y="52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6 h 8"/>
                  <a:gd name="T4" fmla="*/ 0 w 3"/>
                  <a:gd name="T5" fmla="*/ 8 h 8"/>
                  <a:gd name="T6" fmla="*/ 3 w 3"/>
                  <a:gd name="T7" fmla="*/ 6 h 8"/>
                  <a:gd name="T8" fmla="*/ 3 w 3"/>
                  <a:gd name="T9" fmla="*/ 0 h 8"/>
                  <a:gd name="T10" fmla="*/ 0 w 3"/>
                  <a:gd name="T11" fmla="*/ 0 h 8"/>
                  <a:gd name="T12" fmla="*/ 0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08" name="Freeform 80"/>
              <p:cNvSpPr/>
              <p:nvPr/>
            </p:nvSpPr>
            <p:spPr bwMode="auto">
              <a:xfrm>
                <a:off x="2777" y="531"/>
                <a:ext cx="25" cy="6"/>
              </a:xfrm>
              <a:custGeom>
                <a:avLst/>
                <a:gdLst>
                  <a:gd name="T0" fmla="*/ 25 w 25"/>
                  <a:gd name="T1" fmla="*/ 1 h 6"/>
                  <a:gd name="T2" fmla="*/ 25 w 25"/>
                  <a:gd name="T3" fmla="*/ 1 h 6"/>
                  <a:gd name="T4" fmla="*/ 6 w 25"/>
                  <a:gd name="T5" fmla="*/ 6 h 6"/>
                  <a:gd name="T6" fmla="*/ 0 w 25"/>
                  <a:gd name="T7" fmla="*/ 6 h 6"/>
                  <a:gd name="T8" fmla="*/ 0 w 25"/>
                  <a:gd name="T9" fmla="*/ 4 h 6"/>
                  <a:gd name="T10" fmla="*/ 0 w 25"/>
                  <a:gd name="T11" fmla="*/ 4 h 6"/>
                  <a:gd name="T12" fmla="*/ 6 w 25"/>
                  <a:gd name="T13" fmla="*/ 3 h 6"/>
                  <a:gd name="T14" fmla="*/ 22 w 25"/>
                  <a:gd name="T15" fmla="*/ 0 h 6"/>
                  <a:gd name="T16" fmla="*/ 25 w 25"/>
                  <a:gd name="T17" fmla="*/ 0 h 6"/>
                  <a:gd name="T18" fmla="*/ 25 w 25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09" name="Freeform 81"/>
              <p:cNvSpPr/>
              <p:nvPr/>
            </p:nvSpPr>
            <p:spPr bwMode="auto">
              <a:xfrm>
                <a:off x="3907" y="528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1 h 6"/>
                  <a:gd name="T4" fmla="*/ 23 w 26"/>
                  <a:gd name="T5" fmla="*/ 6 h 6"/>
                  <a:gd name="T6" fmla="*/ 26 w 26"/>
                  <a:gd name="T7" fmla="*/ 6 h 6"/>
                  <a:gd name="T8" fmla="*/ 26 w 26"/>
                  <a:gd name="T9" fmla="*/ 4 h 6"/>
                  <a:gd name="T10" fmla="*/ 26 w 26"/>
                  <a:gd name="T11" fmla="*/ 4 h 6"/>
                  <a:gd name="T12" fmla="*/ 20 w 26"/>
                  <a:gd name="T13" fmla="*/ 3 h 6"/>
                  <a:gd name="T14" fmla="*/ 4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10" name="Freeform 82"/>
              <p:cNvSpPr/>
              <p:nvPr/>
            </p:nvSpPr>
            <p:spPr bwMode="auto">
              <a:xfrm>
                <a:off x="2614" y="53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11" name="Freeform 83"/>
              <p:cNvSpPr/>
              <p:nvPr/>
            </p:nvSpPr>
            <p:spPr bwMode="auto">
              <a:xfrm>
                <a:off x="4093" y="53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12" name="Freeform 84"/>
              <p:cNvSpPr/>
              <p:nvPr/>
            </p:nvSpPr>
            <p:spPr bwMode="auto">
              <a:xfrm>
                <a:off x="2732" y="537"/>
                <a:ext cx="29" cy="7"/>
              </a:xfrm>
              <a:custGeom>
                <a:avLst/>
                <a:gdLst>
                  <a:gd name="T0" fmla="*/ 29 w 29"/>
                  <a:gd name="T1" fmla="*/ 0 h 7"/>
                  <a:gd name="T2" fmla="*/ 26 w 29"/>
                  <a:gd name="T3" fmla="*/ 3 h 7"/>
                  <a:gd name="T4" fmla="*/ 6 w 29"/>
                  <a:gd name="T5" fmla="*/ 6 h 7"/>
                  <a:gd name="T6" fmla="*/ 3 w 29"/>
                  <a:gd name="T7" fmla="*/ 7 h 7"/>
                  <a:gd name="T8" fmla="*/ 0 w 29"/>
                  <a:gd name="T9" fmla="*/ 7 h 7"/>
                  <a:gd name="T10" fmla="*/ 0 w 29"/>
                  <a:gd name="T11" fmla="*/ 6 h 7"/>
                  <a:gd name="T12" fmla="*/ 19 w 29"/>
                  <a:gd name="T13" fmla="*/ 0 h 7"/>
                  <a:gd name="T14" fmla="*/ 26 w 29"/>
                  <a:gd name="T15" fmla="*/ 0 h 7"/>
                  <a:gd name="T16" fmla="*/ 26 w 29"/>
                  <a:gd name="T17" fmla="*/ 0 h 7"/>
                  <a:gd name="T18" fmla="*/ 29 w 29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13" name="Freeform 85"/>
              <p:cNvSpPr/>
              <p:nvPr/>
            </p:nvSpPr>
            <p:spPr bwMode="auto">
              <a:xfrm>
                <a:off x="3952" y="53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3 w 26"/>
                  <a:gd name="T3" fmla="*/ 1 h 6"/>
                  <a:gd name="T4" fmla="*/ 19 w 26"/>
                  <a:gd name="T5" fmla="*/ 6 h 6"/>
                  <a:gd name="T6" fmla="*/ 23 w 26"/>
                  <a:gd name="T7" fmla="*/ 6 h 6"/>
                  <a:gd name="T8" fmla="*/ 26 w 26"/>
                  <a:gd name="T9" fmla="*/ 6 h 6"/>
                  <a:gd name="T10" fmla="*/ 26 w 26"/>
                  <a:gd name="T11" fmla="*/ 6 h 6"/>
                  <a:gd name="T12" fmla="*/ 7 w 26"/>
                  <a:gd name="T13" fmla="*/ 0 h 6"/>
                  <a:gd name="T14" fmla="*/ 0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14" name="Freeform 86"/>
              <p:cNvSpPr/>
              <p:nvPr/>
            </p:nvSpPr>
            <p:spPr bwMode="auto">
              <a:xfrm>
                <a:off x="2242" y="537"/>
                <a:ext cx="22" cy="7"/>
              </a:xfrm>
              <a:custGeom>
                <a:avLst/>
                <a:gdLst>
                  <a:gd name="T0" fmla="*/ 22 w 22"/>
                  <a:gd name="T1" fmla="*/ 7 h 7"/>
                  <a:gd name="T2" fmla="*/ 22 w 22"/>
                  <a:gd name="T3" fmla="*/ 7 h 7"/>
                  <a:gd name="T4" fmla="*/ 0 w 22"/>
                  <a:gd name="T5" fmla="*/ 1 h 7"/>
                  <a:gd name="T6" fmla="*/ 3 w 22"/>
                  <a:gd name="T7" fmla="*/ 0 h 7"/>
                  <a:gd name="T8" fmla="*/ 19 w 22"/>
                  <a:gd name="T9" fmla="*/ 4 h 7"/>
                  <a:gd name="T10" fmla="*/ 22 w 2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15" name="Freeform 87"/>
              <p:cNvSpPr/>
              <p:nvPr/>
            </p:nvSpPr>
            <p:spPr bwMode="auto">
              <a:xfrm>
                <a:off x="4445" y="53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0 w 23"/>
                  <a:gd name="T3" fmla="*/ 8 h 8"/>
                  <a:gd name="T4" fmla="*/ 23 w 23"/>
                  <a:gd name="T5" fmla="*/ 2 h 8"/>
                  <a:gd name="T6" fmla="*/ 23 w 23"/>
                  <a:gd name="T7" fmla="*/ 0 h 8"/>
                  <a:gd name="T8" fmla="*/ 7 w 23"/>
                  <a:gd name="T9" fmla="*/ 3 h 8"/>
                  <a:gd name="T10" fmla="*/ 0 w 2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16" name="Freeform 88"/>
              <p:cNvSpPr/>
              <p:nvPr/>
            </p:nvSpPr>
            <p:spPr bwMode="auto">
              <a:xfrm>
                <a:off x="2197" y="538"/>
                <a:ext cx="29" cy="5"/>
              </a:xfrm>
              <a:custGeom>
                <a:avLst/>
                <a:gdLst>
                  <a:gd name="T0" fmla="*/ 29 w 29"/>
                  <a:gd name="T1" fmla="*/ 0 h 5"/>
                  <a:gd name="T2" fmla="*/ 19 w 29"/>
                  <a:gd name="T3" fmla="*/ 3 h 5"/>
                  <a:gd name="T4" fmla="*/ 3 w 29"/>
                  <a:gd name="T5" fmla="*/ 5 h 5"/>
                  <a:gd name="T6" fmla="*/ 0 w 29"/>
                  <a:gd name="T7" fmla="*/ 5 h 5"/>
                  <a:gd name="T8" fmla="*/ 0 w 29"/>
                  <a:gd name="T9" fmla="*/ 3 h 5"/>
                  <a:gd name="T10" fmla="*/ 26 w 29"/>
                  <a:gd name="T11" fmla="*/ 0 h 5"/>
                  <a:gd name="T12" fmla="*/ 26 w 29"/>
                  <a:gd name="T13" fmla="*/ 0 h 5"/>
                  <a:gd name="T14" fmla="*/ 29 w 2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17" name="Freeform 89"/>
              <p:cNvSpPr/>
              <p:nvPr/>
            </p:nvSpPr>
            <p:spPr bwMode="auto">
              <a:xfrm>
                <a:off x="4484" y="532"/>
                <a:ext cx="29" cy="5"/>
              </a:xfrm>
              <a:custGeom>
                <a:avLst/>
                <a:gdLst>
                  <a:gd name="T0" fmla="*/ 0 w 29"/>
                  <a:gd name="T1" fmla="*/ 2 h 5"/>
                  <a:gd name="T2" fmla="*/ 9 w 29"/>
                  <a:gd name="T3" fmla="*/ 3 h 5"/>
                  <a:gd name="T4" fmla="*/ 29 w 29"/>
                  <a:gd name="T5" fmla="*/ 5 h 5"/>
                  <a:gd name="T6" fmla="*/ 29 w 29"/>
                  <a:gd name="T7" fmla="*/ 5 h 5"/>
                  <a:gd name="T8" fmla="*/ 29 w 29"/>
                  <a:gd name="T9" fmla="*/ 3 h 5"/>
                  <a:gd name="T10" fmla="*/ 3 w 29"/>
                  <a:gd name="T11" fmla="*/ 0 h 5"/>
                  <a:gd name="T12" fmla="*/ 3 w 29"/>
                  <a:gd name="T13" fmla="*/ 0 h 5"/>
                  <a:gd name="T14" fmla="*/ 0 w 29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18" name="Freeform 90"/>
              <p:cNvSpPr/>
              <p:nvPr/>
            </p:nvSpPr>
            <p:spPr bwMode="auto">
              <a:xfrm>
                <a:off x="2341" y="541"/>
                <a:ext cx="20" cy="9"/>
              </a:xfrm>
              <a:custGeom>
                <a:avLst/>
                <a:gdLst>
                  <a:gd name="T0" fmla="*/ 20 w 20"/>
                  <a:gd name="T1" fmla="*/ 9 h 9"/>
                  <a:gd name="T2" fmla="*/ 16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20 w 20"/>
                  <a:gd name="T9" fmla="*/ 9 h 9"/>
                  <a:gd name="T10" fmla="*/ 20 w 20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19" name="Freeform 91"/>
              <p:cNvSpPr/>
              <p:nvPr/>
            </p:nvSpPr>
            <p:spPr bwMode="auto">
              <a:xfrm>
                <a:off x="4352" y="535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11 h 11"/>
                  <a:gd name="T4" fmla="*/ 17 w 17"/>
                  <a:gd name="T5" fmla="*/ 2 h 11"/>
                  <a:gd name="T6" fmla="*/ 17 w 17"/>
                  <a:gd name="T7" fmla="*/ 0 h 11"/>
                  <a:gd name="T8" fmla="*/ 0 w 17"/>
                  <a:gd name="T9" fmla="*/ 9 h 11"/>
                  <a:gd name="T10" fmla="*/ 0 w 1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20" name="Freeform 92"/>
              <p:cNvSpPr/>
              <p:nvPr/>
            </p:nvSpPr>
            <p:spPr bwMode="auto">
              <a:xfrm>
                <a:off x="2152" y="544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29 w 29"/>
                  <a:gd name="T3" fmla="*/ 0 h 8"/>
                  <a:gd name="T4" fmla="*/ 10 w 29"/>
                  <a:gd name="T5" fmla="*/ 3 h 8"/>
                  <a:gd name="T6" fmla="*/ 4 w 29"/>
                  <a:gd name="T7" fmla="*/ 8 h 8"/>
                  <a:gd name="T8" fmla="*/ 0 w 29"/>
                  <a:gd name="T9" fmla="*/ 8 h 8"/>
                  <a:gd name="T10" fmla="*/ 0 w 29"/>
                  <a:gd name="T11" fmla="*/ 6 h 8"/>
                  <a:gd name="T12" fmla="*/ 13 w 29"/>
                  <a:gd name="T13" fmla="*/ 2 h 8"/>
                  <a:gd name="T14" fmla="*/ 23 w 29"/>
                  <a:gd name="T15" fmla="*/ 0 h 8"/>
                  <a:gd name="T16" fmla="*/ 29 w 29"/>
                  <a:gd name="T17" fmla="*/ 0 h 8"/>
                  <a:gd name="T18" fmla="*/ 29 w 2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21" name="Freeform 93"/>
              <p:cNvSpPr/>
              <p:nvPr/>
            </p:nvSpPr>
            <p:spPr bwMode="auto">
              <a:xfrm>
                <a:off x="4529" y="538"/>
                <a:ext cx="28" cy="8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2 h 8"/>
                  <a:gd name="T4" fmla="*/ 19 w 28"/>
                  <a:gd name="T5" fmla="*/ 5 h 8"/>
                  <a:gd name="T6" fmla="*/ 28 w 28"/>
                  <a:gd name="T7" fmla="*/ 8 h 8"/>
                  <a:gd name="T8" fmla="*/ 28 w 28"/>
                  <a:gd name="T9" fmla="*/ 8 h 8"/>
                  <a:gd name="T10" fmla="*/ 28 w 28"/>
                  <a:gd name="T11" fmla="*/ 8 h 8"/>
                  <a:gd name="T12" fmla="*/ 16 w 28"/>
                  <a:gd name="T13" fmla="*/ 2 h 8"/>
                  <a:gd name="T14" fmla="*/ 6 w 28"/>
                  <a:gd name="T15" fmla="*/ 0 h 8"/>
                  <a:gd name="T16" fmla="*/ 0 w 28"/>
                  <a:gd name="T17" fmla="*/ 0 h 8"/>
                  <a:gd name="T18" fmla="*/ 0 w 2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22" name="Freeform 94"/>
              <p:cNvSpPr/>
              <p:nvPr/>
            </p:nvSpPr>
            <p:spPr bwMode="auto">
              <a:xfrm>
                <a:off x="2681" y="544"/>
                <a:ext cx="32" cy="5"/>
              </a:xfrm>
              <a:custGeom>
                <a:avLst/>
                <a:gdLst>
                  <a:gd name="T0" fmla="*/ 32 w 32"/>
                  <a:gd name="T1" fmla="*/ 0 h 5"/>
                  <a:gd name="T2" fmla="*/ 32 w 32"/>
                  <a:gd name="T3" fmla="*/ 2 h 5"/>
                  <a:gd name="T4" fmla="*/ 0 w 32"/>
                  <a:gd name="T5" fmla="*/ 5 h 5"/>
                  <a:gd name="T6" fmla="*/ 0 w 32"/>
                  <a:gd name="T7" fmla="*/ 5 h 5"/>
                  <a:gd name="T8" fmla="*/ 3 w 32"/>
                  <a:gd name="T9" fmla="*/ 3 h 5"/>
                  <a:gd name="T10" fmla="*/ 19 w 32"/>
                  <a:gd name="T11" fmla="*/ 0 h 5"/>
                  <a:gd name="T12" fmla="*/ 19 w 32"/>
                  <a:gd name="T13" fmla="*/ 0 h 5"/>
                  <a:gd name="T14" fmla="*/ 29 w 32"/>
                  <a:gd name="T15" fmla="*/ 0 h 5"/>
                  <a:gd name="T16" fmla="*/ 32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23" name="Freeform 95"/>
              <p:cNvSpPr/>
              <p:nvPr/>
            </p:nvSpPr>
            <p:spPr bwMode="auto">
              <a:xfrm>
                <a:off x="4000" y="541"/>
                <a:ext cx="32" cy="5"/>
              </a:xfrm>
              <a:custGeom>
                <a:avLst/>
                <a:gdLst>
                  <a:gd name="T0" fmla="*/ 0 w 32"/>
                  <a:gd name="T1" fmla="*/ 0 h 5"/>
                  <a:gd name="T2" fmla="*/ 0 w 32"/>
                  <a:gd name="T3" fmla="*/ 2 h 5"/>
                  <a:gd name="T4" fmla="*/ 29 w 32"/>
                  <a:gd name="T5" fmla="*/ 5 h 5"/>
                  <a:gd name="T6" fmla="*/ 32 w 32"/>
                  <a:gd name="T7" fmla="*/ 3 h 5"/>
                  <a:gd name="T8" fmla="*/ 29 w 32"/>
                  <a:gd name="T9" fmla="*/ 2 h 5"/>
                  <a:gd name="T10" fmla="*/ 10 w 32"/>
                  <a:gd name="T11" fmla="*/ 0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24" name="Freeform 96"/>
              <p:cNvSpPr/>
              <p:nvPr/>
            </p:nvSpPr>
            <p:spPr bwMode="auto">
              <a:xfrm>
                <a:off x="3251" y="544"/>
                <a:ext cx="13" cy="9"/>
              </a:xfrm>
              <a:custGeom>
                <a:avLst/>
                <a:gdLst>
                  <a:gd name="T0" fmla="*/ 6 w 13"/>
                  <a:gd name="T1" fmla="*/ 6 h 9"/>
                  <a:gd name="T2" fmla="*/ 0 w 13"/>
                  <a:gd name="T3" fmla="*/ 9 h 9"/>
                  <a:gd name="T4" fmla="*/ 0 w 13"/>
                  <a:gd name="T5" fmla="*/ 6 h 9"/>
                  <a:gd name="T6" fmla="*/ 9 w 13"/>
                  <a:gd name="T7" fmla="*/ 0 h 9"/>
                  <a:gd name="T8" fmla="*/ 13 w 13"/>
                  <a:gd name="T9" fmla="*/ 0 h 9"/>
                  <a:gd name="T10" fmla="*/ 6 w 13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25" name="Freeform 97"/>
              <p:cNvSpPr/>
              <p:nvPr/>
            </p:nvSpPr>
            <p:spPr bwMode="auto">
              <a:xfrm>
                <a:off x="3449" y="543"/>
                <a:ext cx="10" cy="9"/>
              </a:xfrm>
              <a:custGeom>
                <a:avLst/>
                <a:gdLst>
                  <a:gd name="T0" fmla="*/ 4 w 10"/>
                  <a:gd name="T1" fmla="*/ 6 h 9"/>
                  <a:gd name="T2" fmla="*/ 10 w 10"/>
                  <a:gd name="T3" fmla="*/ 9 h 9"/>
                  <a:gd name="T4" fmla="*/ 10 w 10"/>
                  <a:gd name="T5" fmla="*/ 6 h 9"/>
                  <a:gd name="T6" fmla="*/ 4 w 10"/>
                  <a:gd name="T7" fmla="*/ 0 h 9"/>
                  <a:gd name="T8" fmla="*/ 0 w 10"/>
                  <a:gd name="T9" fmla="*/ 0 h 9"/>
                  <a:gd name="T10" fmla="*/ 4 w 10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26" name="Freeform 98"/>
              <p:cNvSpPr/>
              <p:nvPr/>
            </p:nvSpPr>
            <p:spPr bwMode="auto">
              <a:xfrm>
                <a:off x="2284" y="547"/>
                <a:ext cx="12" cy="8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8 h 8"/>
                  <a:gd name="T4" fmla="*/ 12 w 12"/>
                  <a:gd name="T5" fmla="*/ 8 h 8"/>
                  <a:gd name="T6" fmla="*/ 0 w 12"/>
                  <a:gd name="T7" fmla="*/ 2 h 8"/>
                  <a:gd name="T8" fmla="*/ 0 w 12"/>
                  <a:gd name="T9" fmla="*/ 0 h 8"/>
                  <a:gd name="T10" fmla="*/ 6 w 12"/>
                  <a:gd name="T11" fmla="*/ 3 h 8"/>
                  <a:gd name="T12" fmla="*/ 12 w 12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27" name="Freeform 99"/>
              <p:cNvSpPr/>
              <p:nvPr/>
            </p:nvSpPr>
            <p:spPr bwMode="auto">
              <a:xfrm>
                <a:off x="4413" y="54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0 h 7"/>
                  <a:gd name="T8" fmla="*/ 13 w 16"/>
                  <a:gd name="T9" fmla="*/ 0 h 7"/>
                  <a:gd name="T10" fmla="*/ 7 w 16"/>
                  <a:gd name="T11" fmla="*/ 1 h 7"/>
                  <a:gd name="T12" fmla="*/ 0 w 1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28" name="Freeform 100"/>
              <p:cNvSpPr/>
              <p:nvPr/>
            </p:nvSpPr>
            <p:spPr bwMode="auto">
              <a:xfrm>
                <a:off x="2639" y="549"/>
                <a:ext cx="23" cy="4"/>
              </a:xfrm>
              <a:custGeom>
                <a:avLst/>
                <a:gdLst>
                  <a:gd name="T0" fmla="*/ 23 w 23"/>
                  <a:gd name="T1" fmla="*/ 1 h 4"/>
                  <a:gd name="T2" fmla="*/ 23 w 23"/>
                  <a:gd name="T3" fmla="*/ 1 h 4"/>
                  <a:gd name="T4" fmla="*/ 3 w 23"/>
                  <a:gd name="T5" fmla="*/ 4 h 4"/>
                  <a:gd name="T6" fmla="*/ 0 w 23"/>
                  <a:gd name="T7" fmla="*/ 4 h 4"/>
                  <a:gd name="T8" fmla="*/ 0 w 23"/>
                  <a:gd name="T9" fmla="*/ 4 h 4"/>
                  <a:gd name="T10" fmla="*/ 0 w 23"/>
                  <a:gd name="T11" fmla="*/ 4 h 4"/>
                  <a:gd name="T12" fmla="*/ 7 w 23"/>
                  <a:gd name="T13" fmla="*/ 1 h 4"/>
                  <a:gd name="T14" fmla="*/ 16 w 23"/>
                  <a:gd name="T15" fmla="*/ 0 h 4"/>
                  <a:gd name="T16" fmla="*/ 19 w 23"/>
                  <a:gd name="T17" fmla="*/ 0 h 4"/>
                  <a:gd name="T18" fmla="*/ 23 w 23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29" name="Freeform 101"/>
              <p:cNvSpPr/>
              <p:nvPr/>
            </p:nvSpPr>
            <p:spPr bwMode="auto">
              <a:xfrm>
                <a:off x="4051" y="546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0 w 23"/>
                  <a:gd name="T3" fmla="*/ 1 h 3"/>
                  <a:gd name="T4" fmla="*/ 16 w 23"/>
                  <a:gd name="T5" fmla="*/ 3 h 3"/>
                  <a:gd name="T6" fmla="*/ 20 w 23"/>
                  <a:gd name="T7" fmla="*/ 3 h 3"/>
                  <a:gd name="T8" fmla="*/ 20 w 23"/>
                  <a:gd name="T9" fmla="*/ 3 h 3"/>
                  <a:gd name="T10" fmla="*/ 23 w 23"/>
                  <a:gd name="T11" fmla="*/ 3 h 3"/>
                  <a:gd name="T12" fmla="*/ 13 w 23"/>
                  <a:gd name="T13" fmla="*/ 0 h 3"/>
                  <a:gd name="T14" fmla="*/ 4 w 23"/>
                  <a:gd name="T15" fmla="*/ 0 h 3"/>
                  <a:gd name="T16" fmla="*/ 0 w 23"/>
                  <a:gd name="T17" fmla="*/ 0 h 3"/>
                  <a:gd name="T18" fmla="*/ 0 w 2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30" name="Freeform 102"/>
              <p:cNvSpPr/>
              <p:nvPr/>
            </p:nvSpPr>
            <p:spPr bwMode="auto">
              <a:xfrm>
                <a:off x="2610" y="553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11 h 11"/>
                  <a:gd name="T4" fmla="*/ 0 w 7"/>
                  <a:gd name="T5" fmla="*/ 8 h 11"/>
                  <a:gd name="T6" fmla="*/ 4 w 7"/>
                  <a:gd name="T7" fmla="*/ 2 h 11"/>
                  <a:gd name="T8" fmla="*/ 4 w 7"/>
                  <a:gd name="T9" fmla="*/ 0 h 11"/>
                  <a:gd name="T10" fmla="*/ 7 w 7"/>
                  <a:gd name="T11" fmla="*/ 10 h 11"/>
                  <a:gd name="T12" fmla="*/ 7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31" name="Freeform 103"/>
              <p:cNvSpPr/>
              <p:nvPr/>
            </p:nvSpPr>
            <p:spPr bwMode="auto">
              <a:xfrm>
                <a:off x="4096" y="550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3 w 3"/>
                  <a:gd name="T5" fmla="*/ 8 h 10"/>
                  <a:gd name="T6" fmla="*/ 3 w 3"/>
                  <a:gd name="T7" fmla="*/ 0 h 10"/>
                  <a:gd name="T8" fmla="*/ 0 w 3"/>
                  <a:gd name="T9" fmla="*/ 0 h 10"/>
                  <a:gd name="T10" fmla="*/ 0 w 3"/>
                  <a:gd name="T11" fmla="*/ 8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32" name="Freeform 104"/>
              <p:cNvSpPr/>
              <p:nvPr/>
            </p:nvSpPr>
            <p:spPr bwMode="auto">
              <a:xfrm>
                <a:off x="2377" y="555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3 h 3"/>
                  <a:gd name="T4" fmla="*/ 3 w 25"/>
                  <a:gd name="T5" fmla="*/ 1 h 3"/>
                  <a:gd name="T6" fmla="*/ 0 w 25"/>
                  <a:gd name="T7" fmla="*/ 1 h 3"/>
                  <a:gd name="T8" fmla="*/ 0 w 25"/>
                  <a:gd name="T9" fmla="*/ 0 h 3"/>
                  <a:gd name="T10" fmla="*/ 25 w 25"/>
                  <a:gd name="T11" fmla="*/ 3 h 3"/>
                  <a:gd name="T12" fmla="*/ 25 w 2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33" name="Freeform 105"/>
              <p:cNvSpPr/>
              <p:nvPr/>
            </p:nvSpPr>
            <p:spPr bwMode="auto">
              <a:xfrm>
                <a:off x="4311" y="549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6 w 22"/>
                  <a:gd name="T3" fmla="*/ 4 h 4"/>
                  <a:gd name="T4" fmla="*/ 22 w 22"/>
                  <a:gd name="T5" fmla="*/ 3 h 4"/>
                  <a:gd name="T6" fmla="*/ 22 w 22"/>
                  <a:gd name="T7" fmla="*/ 3 h 4"/>
                  <a:gd name="T8" fmla="*/ 22 w 22"/>
                  <a:gd name="T9" fmla="*/ 0 h 4"/>
                  <a:gd name="T10" fmla="*/ 0 w 22"/>
                  <a:gd name="T11" fmla="*/ 4 h 4"/>
                  <a:gd name="T12" fmla="*/ 0 w 2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34" name="Freeform 106"/>
              <p:cNvSpPr/>
              <p:nvPr/>
            </p:nvSpPr>
            <p:spPr bwMode="auto">
              <a:xfrm>
                <a:off x="2117" y="556"/>
                <a:ext cx="26" cy="10"/>
              </a:xfrm>
              <a:custGeom>
                <a:avLst/>
                <a:gdLst>
                  <a:gd name="T0" fmla="*/ 26 w 26"/>
                  <a:gd name="T1" fmla="*/ 0 h 10"/>
                  <a:gd name="T2" fmla="*/ 3 w 26"/>
                  <a:gd name="T3" fmla="*/ 10 h 10"/>
                  <a:gd name="T4" fmla="*/ 3 w 26"/>
                  <a:gd name="T5" fmla="*/ 10 h 10"/>
                  <a:gd name="T6" fmla="*/ 0 w 26"/>
                  <a:gd name="T7" fmla="*/ 10 h 10"/>
                  <a:gd name="T8" fmla="*/ 23 w 26"/>
                  <a:gd name="T9" fmla="*/ 0 h 10"/>
                  <a:gd name="T10" fmla="*/ 26 w 26"/>
                  <a:gd name="T11" fmla="*/ 0 h 10"/>
                  <a:gd name="T12" fmla="*/ 26 w 2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35" name="Freeform 107"/>
              <p:cNvSpPr/>
              <p:nvPr/>
            </p:nvSpPr>
            <p:spPr bwMode="auto">
              <a:xfrm>
                <a:off x="4567" y="550"/>
                <a:ext cx="26" cy="11"/>
              </a:xfrm>
              <a:custGeom>
                <a:avLst/>
                <a:gdLst>
                  <a:gd name="T0" fmla="*/ 0 w 26"/>
                  <a:gd name="T1" fmla="*/ 0 h 11"/>
                  <a:gd name="T2" fmla="*/ 22 w 26"/>
                  <a:gd name="T3" fmla="*/ 11 h 11"/>
                  <a:gd name="T4" fmla="*/ 26 w 26"/>
                  <a:gd name="T5" fmla="*/ 11 h 11"/>
                  <a:gd name="T6" fmla="*/ 26 w 26"/>
                  <a:gd name="T7" fmla="*/ 10 h 11"/>
                  <a:gd name="T8" fmla="*/ 3 w 26"/>
                  <a:gd name="T9" fmla="*/ 0 h 11"/>
                  <a:gd name="T10" fmla="*/ 3 w 26"/>
                  <a:gd name="T11" fmla="*/ 0 h 11"/>
                  <a:gd name="T12" fmla="*/ 0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36" name="Freeform 108"/>
              <p:cNvSpPr/>
              <p:nvPr/>
            </p:nvSpPr>
            <p:spPr bwMode="auto">
              <a:xfrm>
                <a:off x="2549" y="556"/>
                <a:ext cx="23" cy="5"/>
              </a:xfrm>
              <a:custGeom>
                <a:avLst/>
                <a:gdLst>
                  <a:gd name="T0" fmla="*/ 23 w 23"/>
                  <a:gd name="T1" fmla="*/ 2 h 5"/>
                  <a:gd name="T2" fmla="*/ 23 w 23"/>
                  <a:gd name="T3" fmla="*/ 2 h 5"/>
                  <a:gd name="T4" fmla="*/ 7 w 23"/>
                  <a:gd name="T5" fmla="*/ 5 h 5"/>
                  <a:gd name="T6" fmla="*/ 4 w 23"/>
                  <a:gd name="T7" fmla="*/ 5 h 5"/>
                  <a:gd name="T8" fmla="*/ 0 w 23"/>
                  <a:gd name="T9" fmla="*/ 4 h 5"/>
                  <a:gd name="T10" fmla="*/ 0 w 23"/>
                  <a:gd name="T11" fmla="*/ 4 h 5"/>
                  <a:gd name="T12" fmla="*/ 16 w 23"/>
                  <a:gd name="T13" fmla="*/ 0 h 5"/>
                  <a:gd name="T14" fmla="*/ 20 w 23"/>
                  <a:gd name="T15" fmla="*/ 0 h 5"/>
                  <a:gd name="T16" fmla="*/ 23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37" name="Freeform 109"/>
              <p:cNvSpPr/>
              <p:nvPr/>
            </p:nvSpPr>
            <p:spPr bwMode="auto">
              <a:xfrm>
                <a:off x="4141" y="553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9 w 19"/>
                  <a:gd name="T11" fmla="*/ 2 h 3"/>
                  <a:gd name="T12" fmla="*/ 3 w 19"/>
                  <a:gd name="T13" fmla="*/ 0 h 3"/>
                  <a:gd name="T14" fmla="*/ 0 w 19"/>
                  <a:gd name="T15" fmla="*/ 0 h 3"/>
                  <a:gd name="T16" fmla="*/ 0 w 1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38" name="Freeform 110"/>
              <p:cNvSpPr/>
              <p:nvPr/>
            </p:nvSpPr>
            <p:spPr bwMode="auto">
              <a:xfrm>
                <a:off x="3225" y="558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3 w 16"/>
                  <a:gd name="T3" fmla="*/ 5 h 5"/>
                  <a:gd name="T4" fmla="*/ 0 w 16"/>
                  <a:gd name="T5" fmla="*/ 5 h 5"/>
                  <a:gd name="T6" fmla="*/ 0 w 16"/>
                  <a:gd name="T7" fmla="*/ 5 h 5"/>
                  <a:gd name="T8" fmla="*/ 0 w 16"/>
                  <a:gd name="T9" fmla="*/ 3 h 5"/>
                  <a:gd name="T10" fmla="*/ 16 w 16"/>
                  <a:gd name="T11" fmla="*/ 0 h 5"/>
                  <a:gd name="T12" fmla="*/ 16 w 16"/>
                  <a:gd name="T13" fmla="*/ 0 h 5"/>
                  <a:gd name="T14" fmla="*/ 16 w 1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39" name="Freeform 111"/>
              <p:cNvSpPr/>
              <p:nvPr/>
            </p:nvSpPr>
            <p:spPr bwMode="auto">
              <a:xfrm>
                <a:off x="3469" y="556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16 w 19"/>
                  <a:gd name="T3" fmla="*/ 5 h 5"/>
                  <a:gd name="T4" fmla="*/ 16 w 19"/>
                  <a:gd name="T5" fmla="*/ 5 h 5"/>
                  <a:gd name="T6" fmla="*/ 16 w 19"/>
                  <a:gd name="T7" fmla="*/ 5 h 5"/>
                  <a:gd name="T8" fmla="*/ 19 w 19"/>
                  <a:gd name="T9" fmla="*/ 4 h 5"/>
                  <a:gd name="T10" fmla="*/ 3 w 19"/>
                  <a:gd name="T11" fmla="*/ 0 h 5"/>
                  <a:gd name="T12" fmla="*/ 0 w 19"/>
                  <a:gd name="T13" fmla="*/ 0 h 5"/>
                  <a:gd name="T14" fmla="*/ 0 w 1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40" name="Freeform 112"/>
              <p:cNvSpPr/>
              <p:nvPr/>
            </p:nvSpPr>
            <p:spPr bwMode="auto">
              <a:xfrm>
                <a:off x="2434" y="558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29 w 29"/>
                  <a:gd name="T5" fmla="*/ 3 h 3"/>
                  <a:gd name="T6" fmla="*/ 0 w 29"/>
                  <a:gd name="T7" fmla="*/ 3 h 3"/>
                  <a:gd name="T8" fmla="*/ 0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41" name="Freeform 113"/>
              <p:cNvSpPr/>
              <p:nvPr/>
            </p:nvSpPr>
            <p:spPr bwMode="auto">
              <a:xfrm>
                <a:off x="4247" y="553"/>
                <a:ext cx="29" cy="3"/>
              </a:xfrm>
              <a:custGeom>
                <a:avLst/>
                <a:gdLst>
                  <a:gd name="T0" fmla="*/ 0 w 29"/>
                  <a:gd name="T1" fmla="*/ 2 h 3"/>
                  <a:gd name="T2" fmla="*/ 0 w 29"/>
                  <a:gd name="T3" fmla="*/ 3 h 3"/>
                  <a:gd name="T4" fmla="*/ 0 w 29"/>
                  <a:gd name="T5" fmla="*/ 3 h 3"/>
                  <a:gd name="T6" fmla="*/ 29 w 29"/>
                  <a:gd name="T7" fmla="*/ 3 h 3"/>
                  <a:gd name="T8" fmla="*/ 29 w 29"/>
                  <a:gd name="T9" fmla="*/ 0 h 3"/>
                  <a:gd name="T10" fmla="*/ 3 w 29"/>
                  <a:gd name="T11" fmla="*/ 2 h 3"/>
                  <a:gd name="T12" fmla="*/ 0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42" name="Freeform 114"/>
              <p:cNvSpPr/>
              <p:nvPr/>
            </p:nvSpPr>
            <p:spPr bwMode="auto">
              <a:xfrm>
                <a:off x="2495" y="558"/>
                <a:ext cx="26" cy="3"/>
              </a:xfrm>
              <a:custGeom>
                <a:avLst/>
                <a:gdLst>
                  <a:gd name="T0" fmla="*/ 26 w 26"/>
                  <a:gd name="T1" fmla="*/ 2 h 3"/>
                  <a:gd name="T2" fmla="*/ 26 w 26"/>
                  <a:gd name="T3" fmla="*/ 2 h 3"/>
                  <a:gd name="T4" fmla="*/ 0 w 26"/>
                  <a:gd name="T5" fmla="*/ 3 h 3"/>
                  <a:gd name="T6" fmla="*/ 0 w 26"/>
                  <a:gd name="T7" fmla="*/ 3 h 3"/>
                  <a:gd name="T8" fmla="*/ 0 w 26"/>
                  <a:gd name="T9" fmla="*/ 3 h 3"/>
                  <a:gd name="T10" fmla="*/ 10 w 26"/>
                  <a:gd name="T11" fmla="*/ 0 h 3"/>
                  <a:gd name="T12" fmla="*/ 22 w 26"/>
                  <a:gd name="T13" fmla="*/ 0 h 3"/>
                  <a:gd name="T14" fmla="*/ 26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43" name="Freeform 115"/>
              <p:cNvSpPr/>
              <p:nvPr/>
            </p:nvSpPr>
            <p:spPr bwMode="auto">
              <a:xfrm>
                <a:off x="4192" y="555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0 w 26"/>
                  <a:gd name="T3" fmla="*/ 0 h 1"/>
                  <a:gd name="T4" fmla="*/ 23 w 26"/>
                  <a:gd name="T5" fmla="*/ 1 h 1"/>
                  <a:gd name="T6" fmla="*/ 26 w 26"/>
                  <a:gd name="T7" fmla="*/ 1 h 1"/>
                  <a:gd name="T8" fmla="*/ 26 w 26"/>
                  <a:gd name="T9" fmla="*/ 1 h 1"/>
                  <a:gd name="T10" fmla="*/ 13 w 26"/>
                  <a:gd name="T11" fmla="*/ 0 h 1"/>
                  <a:gd name="T12" fmla="*/ 0 w 26"/>
                  <a:gd name="T13" fmla="*/ 0 h 1"/>
                  <a:gd name="T14" fmla="*/ 0 w 26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44" name="Freeform 116"/>
              <p:cNvSpPr/>
              <p:nvPr/>
            </p:nvSpPr>
            <p:spPr bwMode="auto">
              <a:xfrm>
                <a:off x="2306" y="563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10 h 12"/>
                  <a:gd name="T4" fmla="*/ 3 w 6"/>
                  <a:gd name="T5" fmla="*/ 12 h 12"/>
                  <a:gd name="T6" fmla="*/ 3 w 6"/>
                  <a:gd name="T7" fmla="*/ 12 h 12"/>
                  <a:gd name="T8" fmla="*/ 0 w 6"/>
                  <a:gd name="T9" fmla="*/ 0 h 12"/>
                  <a:gd name="T10" fmla="*/ 3 w 6"/>
                  <a:gd name="T11" fmla="*/ 1 h 12"/>
                  <a:gd name="T12" fmla="*/ 6 w 6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45" name="Freeform 117"/>
              <p:cNvSpPr/>
              <p:nvPr/>
            </p:nvSpPr>
            <p:spPr bwMode="auto">
              <a:xfrm>
                <a:off x="4401" y="556"/>
                <a:ext cx="3" cy="13"/>
              </a:xfrm>
              <a:custGeom>
                <a:avLst/>
                <a:gdLst>
                  <a:gd name="T0" fmla="*/ 0 w 3"/>
                  <a:gd name="T1" fmla="*/ 11 h 13"/>
                  <a:gd name="T2" fmla="*/ 0 w 3"/>
                  <a:gd name="T3" fmla="*/ 13 h 13"/>
                  <a:gd name="T4" fmla="*/ 0 w 3"/>
                  <a:gd name="T5" fmla="*/ 13 h 13"/>
                  <a:gd name="T6" fmla="*/ 3 w 3"/>
                  <a:gd name="T7" fmla="*/ 13 h 13"/>
                  <a:gd name="T8" fmla="*/ 3 w 3"/>
                  <a:gd name="T9" fmla="*/ 0 h 13"/>
                  <a:gd name="T10" fmla="*/ 0 w 3"/>
                  <a:gd name="T11" fmla="*/ 4 h 13"/>
                  <a:gd name="T12" fmla="*/ 0 w 3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46" name="Freeform 118"/>
              <p:cNvSpPr/>
              <p:nvPr/>
            </p:nvSpPr>
            <p:spPr bwMode="auto">
              <a:xfrm>
                <a:off x="3206" y="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6 w 10"/>
                  <a:gd name="T9" fmla="*/ 0 h 2"/>
                  <a:gd name="T10" fmla="*/ 10 w 10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47" name="Freeform 119"/>
              <p:cNvSpPr/>
              <p:nvPr/>
            </p:nvSpPr>
            <p:spPr bwMode="auto">
              <a:xfrm>
                <a:off x="3497" y="5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4 w 10"/>
                  <a:gd name="T3" fmla="*/ 1 h 1"/>
                  <a:gd name="T4" fmla="*/ 10 w 10"/>
                  <a:gd name="T5" fmla="*/ 1 h 1"/>
                  <a:gd name="T6" fmla="*/ 1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48" name="Freeform 120"/>
              <p:cNvSpPr/>
              <p:nvPr/>
            </p:nvSpPr>
            <p:spPr bwMode="auto">
              <a:xfrm>
                <a:off x="2104" y="572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1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49" name="Freeform 121"/>
              <p:cNvSpPr/>
              <p:nvPr/>
            </p:nvSpPr>
            <p:spPr bwMode="auto">
              <a:xfrm>
                <a:off x="4602" y="5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7 w 7"/>
                  <a:gd name="T5" fmla="*/ 4 h 4"/>
                  <a:gd name="T6" fmla="*/ 7 w 7"/>
                  <a:gd name="T7" fmla="*/ 1 h 4"/>
                  <a:gd name="T8" fmla="*/ 3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50" name="Rectangle 122"/>
              <p:cNvSpPr>
                <a:spLocks noChangeArrowheads="1"/>
              </p:cNvSpPr>
              <p:nvPr/>
            </p:nvSpPr>
            <p:spPr bwMode="auto"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51" name="Freeform 123"/>
              <p:cNvSpPr/>
              <p:nvPr/>
            </p:nvSpPr>
            <p:spPr bwMode="auto">
              <a:xfrm>
                <a:off x="4000" y="56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52" name="Freeform 124"/>
              <p:cNvSpPr/>
              <p:nvPr/>
            </p:nvSpPr>
            <p:spPr bwMode="auto">
              <a:xfrm>
                <a:off x="2620" y="573"/>
                <a:ext cx="16" cy="9"/>
              </a:xfrm>
              <a:custGeom>
                <a:avLst/>
                <a:gdLst>
                  <a:gd name="T0" fmla="*/ 3 w 16"/>
                  <a:gd name="T1" fmla="*/ 6 h 9"/>
                  <a:gd name="T2" fmla="*/ 0 w 16"/>
                  <a:gd name="T3" fmla="*/ 3 h 9"/>
                  <a:gd name="T4" fmla="*/ 0 w 16"/>
                  <a:gd name="T5" fmla="*/ 0 h 9"/>
                  <a:gd name="T6" fmla="*/ 16 w 16"/>
                  <a:gd name="T7" fmla="*/ 9 h 9"/>
                  <a:gd name="T8" fmla="*/ 3 w 16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53" name="Freeform 125"/>
              <p:cNvSpPr/>
              <p:nvPr/>
            </p:nvSpPr>
            <p:spPr bwMode="auto">
              <a:xfrm>
                <a:off x="4074" y="570"/>
                <a:ext cx="19" cy="8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2 h 8"/>
                  <a:gd name="T4" fmla="*/ 19 w 19"/>
                  <a:gd name="T5" fmla="*/ 0 h 8"/>
                  <a:gd name="T6" fmla="*/ 0 w 19"/>
                  <a:gd name="T7" fmla="*/ 8 h 8"/>
                  <a:gd name="T8" fmla="*/ 13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54" name="Freeform 126"/>
              <p:cNvSpPr/>
              <p:nvPr/>
            </p:nvSpPr>
            <p:spPr bwMode="auto">
              <a:xfrm>
                <a:off x="2687" y="579"/>
                <a:ext cx="16" cy="6"/>
              </a:xfrm>
              <a:custGeom>
                <a:avLst/>
                <a:gdLst>
                  <a:gd name="T0" fmla="*/ 3 w 16"/>
                  <a:gd name="T1" fmla="*/ 6 h 6"/>
                  <a:gd name="T2" fmla="*/ 0 w 16"/>
                  <a:gd name="T3" fmla="*/ 6 h 6"/>
                  <a:gd name="T4" fmla="*/ 13 w 16"/>
                  <a:gd name="T5" fmla="*/ 2 h 6"/>
                  <a:gd name="T6" fmla="*/ 16 w 16"/>
                  <a:gd name="T7" fmla="*/ 0 h 6"/>
                  <a:gd name="T8" fmla="*/ 16 w 16"/>
                  <a:gd name="T9" fmla="*/ 2 h 6"/>
                  <a:gd name="T10" fmla="*/ 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55" name="Freeform 127"/>
              <p:cNvSpPr/>
              <p:nvPr/>
            </p:nvSpPr>
            <p:spPr bwMode="auto">
              <a:xfrm>
                <a:off x="4010" y="576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13 w 13"/>
                  <a:gd name="T3" fmla="*/ 6 h 6"/>
                  <a:gd name="T4" fmla="*/ 3 w 13"/>
                  <a:gd name="T5" fmla="*/ 2 h 6"/>
                  <a:gd name="T6" fmla="*/ 0 w 13"/>
                  <a:gd name="T7" fmla="*/ 0 h 6"/>
                  <a:gd name="T8" fmla="*/ 0 w 13"/>
                  <a:gd name="T9" fmla="*/ 2 h 6"/>
                  <a:gd name="T10" fmla="*/ 9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56" name="Freeform 128"/>
              <p:cNvSpPr/>
              <p:nvPr/>
            </p:nvSpPr>
            <p:spPr bwMode="auto">
              <a:xfrm>
                <a:off x="1979" y="581"/>
                <a:ext cx="193" cy="331"/>
              </a:xfrm>
              <a:custGeom>
                <a:avLst/>
                <a:gdLst>
                  <a:gd name="T0" fmla="*/ 180 w 193"/>
                  <a:gd name="T1" fmla="*/ 12 h 331"/>
                  <a:gd name="T2" fmla="*/ 193 w 193"/>
                  <a:gd name="T3" fmla="*/ 29 h 331"/>
                  <a:gd name="T4" fmla="*/ 173 w 193"/>
                  <a:gd name="T5" fmla="*/ 53 h 331"/>
                  <a:gd name="T6" fmla="*/ 151 w 193"/>
                  <a:gd name="T7" fmla="*/ 62 h 331"/>
                  <a:gd name="T8" fmla="*/ 148 w 193"/>
                  <a:gd name="T9" fmla="*/ 61 h 331"/>
                  <a:gd name="T10" fmla="*/ 164 w 193"/>
                  <a:gd name="T11" fmla="*/ 53 h 331"/>
                  <a:gd name="T12" fmla="*/ 170 w 193"/>
                  <a:gd name="T13" fmla="*/ 51 h 331"/>
                  <a:gd name="T14" fmla="*/ 164 w 193"/>
                  <a:gd name="T15" fmla="*/ 50 h 331"/>
                  <a:gd name="T16" fmla="*/ 161 w 193"/>
                  <a:gd name="T17" fmla="*/ 29 h 331"/>
                  <a:gd name="T18" fmla="*/ 132 w 193"/>
                  <a:gd name="T19" fmla="*/ 16 h 331"/>
                  <a:gd name="T20" fmla="*/ 116 w 193"/>
                  <a:gd name="T21" fmla="*/ 15 h 331"/>
                  <a:gd name="T22" fmla="*/ 61 w 193"/>
                  <a:gd name="T23" fmla="*/ 29 h 331"/>
                  <a:gd name="T24" fmla="*/ 26 w 193"/>
                  <a:gd name="T25" fmla="*/ 64 h 331"/>
                  <a:gd name="T26" fmla="*/ 39 w 193"/>
                  <a:gd name="T27" fmla="*/ 120 h 331"/>
                  <a:gd name="T28" fmla="*/ 77 w 193"/>
                  <a:gd name="T29" fmla="*/ 153 h 331"/>
                  <a:gd name="T30" fmla="*/ 116 w 193"/>
                  <a:gd name="T31" fmla="*/ 182 h 331"/>
                  <a:gd name="T32" fmla="*/ 135 w 193"/>
                  <a:gd name="T33" fmla="*/ 196 h 331"/>
                  <a:gd name="T34" fmla="*/ 164 w 193"/>
                  <a:gd name="T35" fmla="*/ 220 h 331"/>
                  <a:gd name="T36" fmla="*/ 186 w 193"/>
                  <a:gd name="T37" fmla="*/ 261 h 331"/>
                  <a:gd name="T38" fmla="*/ 183 w 193"/>
                  <a:gd name="T39" fmla="*/ 287 h 331"/>
                  <a:gd name="T40" fmla="*/ 173 w 193"/>
                  <a:gd name="T41" fmla="*/ 300 h 331"/>
                  <a:gd name="T42" fmla="*/ 167 w 193"/>
                  <a:gd name="T43" fmla="*/ 306 h 331"/>
                  <a:gd name="T44" fmla="*/ 129 w 193"/>
                  <a:gd name="T45" fmla="*/ 326 h 331"/>
                  <a:gd name="T46" fmla="*/ 80 w 193"/>
                  <a:gd name="T47" fmla="*/ 331 h 331"/>
                  <a:gd name="T48" fmla="*/ 36 w 193"/>
                  <a:gd name="T49" fmla="*/ 320 h 331"/>
                  <a:gd name="T50" fmla="*/ 26 w 193"/>
                  <a:gd name="T51" fmla="*/ 308 h 331"/>
                  <a:gd name="T52" fmla="*/ 39 w 193"/>
                  <a:gd name="T53" fmla="*/ 290 h 331"/>
                  <a:gd name="T54" fmla="*/ 55 w 193"/>
                  <a:gd name="T55" fmla="*/ 285 h 331"/>
                  <a:gd name="T56" fmla="*/ 58 w 193"/>
                  <a:gd name="T57" fmla="*/ 287 h 331"/>
                  <a:gd name="T58" fmla="*/ 52 w 193"/>
                  <a:gd name="T59" fmla="*/ 303 h 331"/>
                  <a:gd name="T60" fmla="*/ 77 w 193"/>
                  <a:gd name="T61" fmla="*/ 319 h 331"/>
                  <a:gd name="T62" fmla="*/ 96 w 193"/>
                  <a:gd name="T63" fmla="*/ 319 h 331"/>
                  <a:gd name="T64" fmla="*/ 135 w 193"/>
                  <a:gd name="T65" fmla="*/ 303 h 331"/>
                  <a:gd name="T66" fmla="*/ 145 w 193"/>
                  <a:gd name="T67" fmla="*/ 281 h 331"/>
                  <a:gd name="T68" fmla="*/ 119 w 193"/>
                  <a:gd name="T69" fmla="*/ 259 h 331"/>
                  <a:gd name="T70" fmla="*/ 87 w 193"/>
                  <a:gd name="T71" fmla="*/ 250 h 331"/>
                  <a:gd name="T72" fmla="*/ 112 w 193"/>
                  <a:gd name="T73" fmla="*/ 250 h 331"/>
                  <a:gd name="T74" fmla="*/ 135 w 193"/>
                  <a:gd name="T75" fmla="*/ 253 h 331"/>
                  <a:gd name="T76" fmla="*/ 145 w 193"/>
                  <a:gd name="T77" fmla="*/ 252 h 331"/>
                  <a:gd name="T78" fmla="*/ 119 w 193"/>
                  <a:gd name="T79" fmla="*/ 235 h 331"/>
                  <a:gd name="T80" fmla="*/ 74 w 193"/>
                  <a:gd name="T81" fmla="*/ 223 h 331"/>
                  <a:gd name="T82" fmla="*/ 77 w 193"/>
                  <a:gd name="T83" fmla="*/ 221 h 331"/>
                  <a:gd name="T84" fmla="*/ 116 w 193"/>
                  <a:gd name="T85" fmla="*/ 224 h 331"/>
                  <a:gd name="T86" fmla="*/ 138 w 193"/>
                  <a:gd name="T87" fmla="*/ 234 h 331"/>
                  <a:gd name="T88" fmla="*/ 141 w 193"/>
                  <a:gd name="T89" fmla="*/ 235 h 331"/>
                  <a:gd name="T90" fmla="*/ 148 w 193"/>
                  <a:gd name="T91" fmla="*/ 234 h 331"/>
                  <a:gd name="T92" fmla="*/ 138 w 193"/>
                  <a:gd name="T93" fmla="*/ 224 h 331"/>
                  <a:gd name="T94" fmla="*/ 80 w 193"/>
                  <a:gd name="T95" fmla="*/ 183 h 331"/>
                  <a:gd name="T96" fmla="*/ 39 w 193"/>
                  <a:gd name="T97" fmla="*/ 156 h 331"/>
                  <a:gd name="T98" fmla="*/ 10 w 193"/>
                  <a:gd name="T99" fmla="*/ 117 h 331"/>
                  <a:gd name="T100" fmla="*/ 0 w 193"/>
                  <a:gd name="T101" fmla="*/ 74 h 331"/>
                  <a:gd name="T102" fmla="*/ 20 w 193"/>
                  <a:gd name="T103" fmla="*/ 38 h 331"/>
                  <a:gd name="T104" fmla="*/ 26 w 193"/>
                  <a:gd name="T105" fmla="*/ 32 h 331"/>
                  <a:gd name="T106" fmla="*/ 68 w 193"/>
                  <a:gd name="T107" fmla="*/ 9 h 331"/>
                  <a:gd name="T108" fmla="*/ 80 w 193"/>
                  <a:gd name="T109" fmla="*/ 4 h 331"/>
                  <a:gd name="T110" fmla="*/ 122 w 193"/>
                  <a:gd name="T111" fmla="*/ 0 h 331"/>
                  <a:gd name="T112" fmla="*/ 154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57" name="Freeform 129"/>
              <p:cNvSpPr/>
              <p:nvPr/>
            </p:nvSpPr>
            <p:spPr bwMode="auto">
              <a:xfrm>
                <a:off x="4541" y="575"/>
                <a:ext cx="193" cy="331"/>
              </a:xfrm>
              <a:custGeom>
                <a:avLst/>
                <a:gdLst>
                  <a:gd name="T0" fmla="*/ 13 w 193"/>
                  <a:gd name="T1" fmla="*/ 13 h 331"/>
                  <a:gd name="T2" fmla="*/ 0 w 193"/>
                  <a:gd name="T3" fmla="*/ 29 h 331"/>
                  <a:gd name="T4" fmla="*/ 16 w 193"/>
                  <a:gd name="T5" fmla="*/ 54 h 331"/>
                  <a:gd name="T6" fmla="*/ 42 w 193"/>
                  <a:gd name="T7" fmla="*/ 62 h 331"/>
                  <a:gd name="T8" fmla="*/ 45 w 193"/>
                  <a:gd name="T9" fmla="*/ 62 h 331"/>
                  <a:gd name="T10" fmla="*/ 29 w 193"/>
                  <a:gd name="T11" fmla="*/ 53 h 331"/>
                  <a:gd name="T12" fmla="*/ 23 w 193"/>
                  <a:gd name="T13" fmla="*/ 51 h 331"/>
                  <a:gd name="T14" fmla="*/ 29 w 193"/>
                  <a:gd name="T15" fmla="*/ 50 h 331"/>
                  <a:gd name="T16" fmla="*/ 29 w 193"/>
                  <a:gd name="T17" fmla="*/ 29 h 331"/>
                  <a:gd name="T18" fmla="*/ 58 w 193"/>
                  <a:gd name="T19" fmla="*/ 16 h 331"/>
                  <a:gd name="T20" fmla="*/ 77 w 193"/>
                  <a:gd name="T21" fmla="*/ 15 h 331"/>
                  <a:gd name="T22" fmla="*/ 132 w 193"/>
                  <a:gd name="T23" fmla="*/ 29 h 331"/>
                  <a:gd name="T24" fmla="*/ 167 w 193"/>
                  <a:gd name="T25" fmla="*/ 63 h 331"/>
                  <a:gd name="T26" fmla="*/ 154 w 193"/>
                  <a:gd name="T27" fmla="*/ 118 h 331"/>
                  <a:gd name="T28" fmla="*/ 116 w 193"/>
                  <a:gd name="T29" fmla="*/ 153 h 331"/>
                  <a:gd name="T30" fmla="*/ 77 w 193"/>
                  <a:gd name="T31" fmla="*/ 182 h 331"/>
                  <a:gd name="T32" fmla="*/ 61 w 193"/>
                  <a:gd name="T33" fmla="*/ 196 h 331"/>
                  <a:gd name="T34" fmla="*/ 32 w 193"/>
                  <a:gd name="T35" fmla="*/ 220 h 331"/>
                  <a:gd name="T36" fmla="*/ 10 w 193"/>
                  <a:gd name="T37" fmla="*/ 261 h 331"/>
                  <a:gd name="T38" fmla="*/ 13 w 193"/>
                  <a:gd name="T39" fmla="*/ 287 h 331"/>
                  <a:gd name="T40" fmla="*/ 26 w 193"/>
                  <a:gd name="T41" fmla="*/ 300 h 331"/>
                  <a:gd name="T42" fmla="*/ 32 w 193"/>
                  <a:gd name="T43" fmla="*/ 308 h 331"/>
                  <a:gd name="T44" fmla="*/ 68 w 193"/>
                  <a:gd name="T45" fmla="*/ 326 h 331"/>
                  <a:gd name="T46" fmla="*/ 116 w 193"/>
                  <a:gd name="T47" fmla="*/ 331 h 331"/>
                  <a:gd name="T48" fmla="*/ 161 w 193"/>
                  <a:gd name="T49" fmla="*/ 320 h 331"/>
                  <a:gd name="T50" fmla="*/ 170 w 193"/>
                  <a:gd name="T51" fmla="*/ 308 h 331"/>
                  <a:gd name="T52" fmla="*/ 157 w 193"/>
                  <a:gd name="T53" fmla="*/ 290 h 331"/>
                  <a:gd name="T54" fmla="*/ 141 w 193"/>
                  <a:gd name="T55" fmla="*/ 285 h 331"/>
                  <a:gd name="T56" fmla="*/ 138 w 193"/>
                  <a:gd name="T57" fmla="*/ 287 h 331"/>
                  <a:gd name="T58" fmla="*/ 145 w 193"/>
                  <a:gd name="T59" fmla="*/ 303 h 331"/>
                  <a:gd name="T60" fmla="*/ 122 w 193"/>
                  <a:gd name="T61" fmla="*/ 319 h 331"/>
                  <a:gd name="T62" fmla="*/ 100 w 193"/>
                  <a:gd name="T63" fmla="*/ 320 h 331"/>
                  <a:gd name="T64" fmla="*/ 61 w 193"/>
                  <a:gd name="T65" fmla="*/ 303 h 331"/>
                  <a:gd name="T66" fmla="*/ 52 w 193"/>
                  <a:gd name="T67" fmla="*/ 281 h 331"/>
                  <a:gd name="T68" fmla="*/ 77 w 193"/>
                  <a:gd name="T69" fmla="*/ 259 h 331"/>
                  <a:gd name="T70" fmla="*/ 109 w 193"/>
                  <a:gd name="T71" fmla="*/ 250 h 331"/>
                  <a:gd name="T72" fmla="*/ 84 w 193"/>
                  <a:gd name="T73" fmla="*/ 250 h 331"/>
                  <a:gd name="T74" fmla="*/ 61 w 193"/>
                  <a:gd name="T75" fmla="*/ 255 h 331"/>
                  <a:gd name="T76" fmla="*/ 52 w 193"/>
                  <a:gd name="T77" fmla="*/ 252 h 331"/>
                  <a:gd name="T78" fmla="*/ 77 w 193"/>
                  <a:gd name="T79" fmla="*/ 235 h 331"/>
                  <a:gd name="T80" fmla="*/ 122 w 193"/>
                  <a:gd name="T81" fmla="*/ 223 h 331"/>
                  <a:gd name="T82" fmla="*/ 119 w 193"/>
                  <a:gd name="T83" fmla="*/ 221 h 331"/>
                  <a:gd name="T84" fmla="*/ 81 w 193"/>
                  <a:gd name="T85" fmla="*/ 224 h 331"/>
                  <a:gd name="T86" fmla="*/ 58 w 193"/>
                  <a:gd name="T87" fmla="*/ 234 h 331"/>
                  <a:gd name="T88" fmla="*/ 55 w 193"/>
                  <a:gd name="T89" fmla="*/ 237 h 331"/>
                  <a:gd name="T90" fmla="*/ 48 w 193"/>
                  <a:gd name="T91" fmla="*/ 234 h 331"/>
                  <a:gd name="T92" fmla="*/ 58 w 193"/>
                  <a:gd name="T93" fmla="*/ 224 h 331"/>
                  <a:gd name="T94" fmla="*/ 113 w 193"/>
                  <a:gd name="T95" fmla="*/ 183 h 331"/>
                  <a:gd name="T96" fmla="*/ 154 w 193"/>
                  <a:gd name="T97" fmla="*/ 155 h 331"/>
                  <a:gd name="T98" fmla="*/ 183 w 193"/>
                  <a:gd name="T99" fmla="*/ 117 h 331"/>
                  <a:gd name="T100" fmla="*/ 193 w 193"/>
                  <a:gd name="T101" fmla="*/ 73 h 331"/>
                  <a:gd name="T102" fmla="*/ 173 w 193"/>
                  <a:gd name="T103" fmla="*/ 36 h 331"/>
                  <a:gd name="T104" fmla="*/ 167 w 193"/>
                  <a:gd name="T105" fmla="*/ 32 h 331"/>
                  <a:gd name="T106" fmla="*/ 122 w 193"/>
                  <a:gd name="T107" fmla="*/ 9 h 331"/>
                  <a:gd name="T108" fmla="*/ 113 w 193"/>
                  <a:gd name="T109" fmla="*/ 4 h 331"/>
                  <a:gd name="T110" fmla="*/ 68 w 193"/>
                  <a:gd name="T111" fmla="*/ 0 h 331"/>
                  <a:gd name="T112" fmla="*/ 36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58" name="Freeform 130"/>
              <p:cNvSpPr/>
              <p:nvPr/>
            </p:nvSpPr>
            <p:spPr bwMode="auto">
              <a:xfrm>
                <a:off x="2290" y="582"/>
                <a:ext cx="16" cy="11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9 h 11"/>
                  <a:gd name="T4" fmla="*/ 3 w 16"/>
                  <a:gd name="T5" fmla="*/ 11 h 11"/>
                  <a:gd name="T6" fmla="*/ 0 w 16"/>
                  <a:gd name="T7" fmla="*/ 11 h 11"/>
                  <a:gd name="T8" fmla="*/ 0 w 16"/>
                  <a:gd name="T9" fmla="*/ 11 h 11"/>
                  <a:gd name="T10" fmla="*/ 16 w 16"/>
                  <a:gd name="T11" fmla="*/ 0 h 11"/>
                  <a:gd name="T12" fmla="*/ 16 w 16"/>
                  <a:gd name="T13" fmla="*/ 0 h 11"/>
                  <a:gd name="T14" fmla="*/ 16 w 16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59" name="Freeform 131"/>
              <p:cNvSpPr/>
              <p:nvPr/>
            </p:nvSpPr>
            <p:spPr bwMode="auto">
              <a:xfrm>
                <a:off x="4404" y="578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3 w 19"/>
                  <a:gd name="T3" fmla="*/ 9 h 10"/>
                  <a:gd name="T4" fmla="*/ 16 w 19"/>
                  <a:gd name="T5" fmla="*/ 10 h 10"/>
                  <a:gd name="T6" fmla="*/ 16 w 19"/>
                  <a:gd name="T7" fmla="*/ 10 h 10"/>
                  <a:gd name="T8" fmla="*/ 19 w 19"/>
                  <a:gd name="T9" fmla="*/ 9 h 10"/>
                  <a:gd name="T10" fmla="*/ 3 w 19"/>
                  <a:gd name="T11" fmla="*/ 0 h 10"/>
                  <a:gd name="T12" fmla="*/ 0 w 19"/>
                  <a:gd name="T13" fmla="*/ 0 h 10"/>
                  <a:gd name="T14" fmla="*/ 0 w 1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60" name="Freeform 132"/>
              <p:cNvSpPr/>
              <p:nvPr/>
            </p:nvSpPr>
            <p:spPr bwMode="auto">
              <a:xfrm>
                <a:off x="2652" y="585"/>
                <a:ext cx="26" cy="3"/>
              </a:xfrm>
              <a:custGeom>
                <a:avLst/>
                <a:gdLst>
                  <a:gd name="T0" fmla="*/ 22 w 26"/>
                  <a:gd name="T1" fmla="*/ 2 h 3"/>
                  <a:gd name="T2" fmla="*/ 22 w 26"/>
                  <a:gd name="T3" fmla="*/ 2 h 3"/>
                  <a:gd name="T4" fmla="*/ 26 w 26"/>
                  <a:gd name="T5" fmla="*/ 2 h 3"/>
                  <a:gd name="T6" fmla="*/ 16 w 26"/>
                  <a:gd name="T7" fmla="*/ 3 h 3"/>
                  <a:gd name="T8" fmla="*/ 0 w 26"/>
                  <a:gd name="T9" fmla="*/ 2 h 3"/>
                  <a:gd name="T10" fmla="*/ 0 w 26"/>
                  <a:gd name="T11" fmla="*/ 0 h 3"/>
                  <a:gd name="T12" fmla="*/ 16 w 26"/>
                  <a:gd name="T13" fmla="*/ 2 h 3"/>
                  <a:gd name="T14" fmla="*/ 22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61" name="Freeform 133"/>
              <p:cNvSpPr/>
              <p:nvPr/>
            </p:nvSpPr>
            <p:spPr bwMode="auto">
              <a:xfrm>
                <a:off x="4035" y="581"/>
                <a:ext cx="26" cy="3"/>
              </a:xfrm>
              <a:custGeom>
                <a:avLst/>
                <a:gdLst>
                  <a:gd name="T0" fmla="*/ 4 w 26"/>
                  <a:gd name="T1" fmla="*/ 3 h 3"/>
                  <a:gd name="T2" fmla="*/ 0 w 26"/>
                  <a:gd name="T3" fmla="*/ 1 h 3"/>
                  <a:gd name="T4" fmla="*/ 0 w 26"/>
                  <a:gd name="T5" fmla="*/ 3 h 3"/>
                  <a:gd name="T6" fmla="*/ 10 w 26"/>
                  <a:gd name="T7" fmla="*/ 3 h 3"/>
                  <a:gd name="T8" fmla="*/ 23 w 26"/>
                  <a:gd name="T9" fmla="*/ 1 h 3"/>
                  <a:gd name="T10" fmla="*/ 26 w 26"/>
                  <a:gd name="T11" fmla="*/ 0 h 3"/>
                  <a:gd name="T12" fmla="*/ 7 w 26"/>
                  <a:gd name="T13" fmla="*/ 3 h 3"/>
                  <a:gd name="T14" fmla="*/ 4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62" name="Freeform 134"/>
              <p:cNvSpPr/>
              <p:nvPr/>
            </p:nvSpPr>
            <p:spPr bwMode="auto">
              <a:xfrm>
                <a:off x="2104" y="587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4 w 13"/>
                  <a:gd name="T3" fmla="*/ 3 h 4"/>
                  <a:gd name="T4" fmla="*/ 0 w 13"/>
                  <a:gd name="T5" fmla="*/ 1 h 4"/>
                  <a:gd name="T6" fmla="*/ 4 w 13"/>
                  <a:gd name="T7" fmla="*/ 0 h 4"/>
                  <a:gd name="T8" fmla="*/ 13 w 13"/>
                  <a:gd name="T9" fmla="*/ 3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63" name="Freeform 135"/>
              <p:cNvSpPr/>
              <p:nvPr/>
            </p:nvSpPr>
            <p:spPr bwMode="auto">
              <a:xfrm>
                <a:off x="4596" y="582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64" name="Freeform 136"/>
              <p:cNvSpPr/>
              <p:nvPr/>
            </p:nvSpPr>
            <p:spPr bwMode="auto">
              <a:xfrm>
                <a:off x="2072" y="590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0 w 13"/>
                  <a:gd name="T5" fmla="*/ 1 h 3"/>
                  <a:gd name="T6" fmla="*/ 7 w 13"/>
                  <a:gd name="T7" fmla="*/ 0 h 3"/>
                  <a:gd name="T8" fmla="*/ 13 w 13"/>
                  <a:gd name="T9" fmla="*/ 0 h 3"/>
                  <a:gd name="T10" fmla="*/ 13 w 13"/>
                  <a:gd name="T11" fmla="*/ 1 h 3"/>
                  <a:gd name="T12" fmla="*/ 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65" name="Freeform 137"/>
              <p:cNvSpPr/>
              <p:nvPr/>
            </p:nvSpPr>
            <p:spPr bwMode="auto">
              <a:xfrm>
                <a:off x="4628" y="584"/>
                <a:ext cx="13" cy="3"/>
              </a:xfrm>
              <a:custGeom>
                <a:avLst/>
                <a:gdLst>
                  <a:gd name="T0" fmla="*/ 10 w 13"/>
                  <a:gd name="T1" fmla="*/ 3 h 3"/>
                  <a:gd name="T2" fmla="*/ 10 w 13"/>
                  <a:gd name="T3" fmla="*/ 3 h 3"/>
                  <a:gd name="T4" fmla="*/ 13 w 13"/>
                  <a:gd name="T5" fmla="*/ 3 h 3"/>
                  <a:gd name="T6" fmla="*/ 3 w 13"/>
                  <a:gd name="T7" fmla="*/ 0 h 3"/>
                  <a:gd name="T8" fmla="*/ 0 w 13"/>
                  <a:gd name="T9" fmla="*/ 0 h 3"/>
                  <a:gd name="T10" fmla="*/ 0 w 13"/>
                  <a:gd name="T11" fmla="*/ 1 h 3"/>
                  <a:gd name="T12" fmla="*/ 1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66" name="Freeform 138"/>
              <p:cNvSpPr/>
              <p:nvPr/>
            </p:nvSpPr>
            <p:spPr bwMode="auto">
              <a:xfrm>
                <a:off x="2130" y="594"/>
                <a:ext cx="10" cy="7"/>
              </a:xfrm>
              <a:custGeom>
                <a:avLst/>
                <a:gdLst>
                  <a:gd name="T0" fmla="*/ 10 w 10"/>
                  <a:gd name="T1" fmla="*/ 3 h 7"/>
                  <a:gd name="T2" fmla="*/ 10 w 10"/>
                  <a:gd name="T3" fmla="*/ 7 h 7"/>
                  <a:gd name="T4" fmla="*/ 6 w 10"/>
                  <a:gd name="T5" fmla="*/ 7 h 7"/>
                  <a:gd name="T6" fmla="*/ 0 w 10"/>
                  <a:gd name="T7" fmla="*/ 0 h 7"/>
                  <a:gd name="T8" fmla="*/ 3 w 10"/>
                  <a:gd name="T9" fmla="*/ 0 h 7"/>
                  <a:gd name="T10" fmla="*/ 10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67" name="Freeform 139"/>
              <p:cNvSpPr/>
              <p:nvPr/>
            </p:nvSpPr>
            <p:spPr bwMode="auto">
              <a:xfrm>
                <a:off x="4573" y="588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4 w 7"/>
                  <a:gd name="T9" fmla="*/ 0 h 6"/>
                  <a:gd name="T10" fmla="*/ 0 w 7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68" name="Freeform 140"/>
              <p:cNvSpPr/>
              <p:nvPr/>
            </p:nvSpPr>
            <p:spPr bwMode="auto">
              <a:xfrm>
                <a:off x="2040" y="594"/>
                <a:ext cx="16" cy="7"/>
              </a:xfrm>
              <a:custGeom>
                <a:avLst/>
                <a:gdLst>
                  <a:gd name="T0" fmla="*/ 3 w 16"/>
                  <a:gd name="T1" fmla="*/ 7 h 7"/>
                  <a:gd name="T2" fmla="*/ 0 w 16"/>
                  <a:gd name="T3" fmla="*/ 7 h 7"/>
                  <a:gd name="T4" fmla="*/ 0 w 16"/>
                  <a:gd name="T5" fmla="*/ 5 h 7"/>
                  <a:gd name="T6" fmla="*/ 16 w 16"/>
                  <a:gd name="T7" fmla="*/ 0 h 7"/>
                  <a:gd name="T8" fmla="*/ 16 w 16"/>
                  <a:gd name="T9" fmla="*/ 2 h 7"/>
                  <a:gd name="T10" fmla="*/ 3 w 1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69" name="Freeform 141"/>
              <p:cNvSpPr/>
              <p:nvPr/>
            </p:nvSpPr>
            <p:spPr bwMode="auto">
              <a:xfrm>
                <a:off x="4657" y="5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5 h 6"/>
                  <a:gd name="T6" fmla="*/ 0 w 13"/>
                  <a:gd name="T7" fmla="*/ 0 h 6"/>
                  <a:gd name="T8" fmla="*/ 0 w 13"/>
                  <a:gd name="T9" fmla="*/ 2 h 6"/>
                  <a:gd name="T10" fmla="*/ 13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70" name="Freeform 142"/>
              <p:cNvSpPr/>
              <p:nvPr/>
            </p:nvSpPr>
            <p:spPr bwMode="auto">
              <a:xfrm>
                <a:off x="2056" y="599"/>
                <a:ext cx="112" cy="229"/>
              </a:xfrm>
              <a:custGeom>
                <a:avLst/>
                <a:gdLst>
                  <a:gd name="T0" fmla="*/ 42 w 112"/>
                  <a:gd name="T1" fmla="*/ 2 h 229"/>
                  <a:gd name="T2" fmla="*/ 35 w 112"/>
                  <a:gd name="T3" fmla="*/ 8 h 229"/>
                  <a:gd name="T4" fmla="*/ 26 w 112"/>
                  <a:gd name="T5" fmla="*/ 27 h 229"/>
                  <a:gd name="T6" fmla="*/ 26 w 112"/>
                  <a:gd name="T7" fmla="*/ 49 h 229"/>
                  <a:gd name="T8" fmla="*/ 29 w 112"/>
                  <a:gd name="T9" fmla="*/ 68 h 229"/>
                  <a:gd name="T10" fmla="*/ 39 w 112"/>
                  <a:gd name="T11" fmla="*/ 88 h 229"/>
                  <a:gd name="T12" fmla="*/ 52 w 112"/>
                  <a:gd name="T13" fmla="*/ 103 h 229"/>
                  <a:gd name="T14" fmla="*/ 55 w 112"/>
                  <a:gd name="T15" fmla="*/ 109 h 229"/>
                  <a:gd name="T16" fmla="*/ 58 w 112"/>
                  <a:gd name="T17" fmla="*/ 109 h 229"/>
                  <a:gd name="T18" fmla="*/ 74 w 112"/>
                  <a:gd name="T19" fmla="*/ 99 h 229"/>
                  <a:gd name="T20" fmla="*/ 84 w 112"/>
                  <a:gd name="T21" fmla="*/ 96 h 229"/>
                  <a:gd name="T22" fmla="*/ 87 w 112"/>
                  <a:gd name="T23" fmla="*/ 94 h 229"/>
                  <a:gd name="T24" fmla="*/ 84 w 112"/>
                  <a:gd name="T25" fmla="*/ 100 h 229"/>
                  <a:gd name="T26" fmla="*/ 77 w 112"/>
                  <a:gd name="T27" fmla="*/ 111 h 229"/>
                  <a:gd name="T28" fmla="*/ 77 w 112"/>
                  <a:gd name="T29" fmla="*/ 146 h 229"/>
                  <a:gd name="T30" fmla="*/ 84 w 112"/>
                  <a:gd name="T31" fmla="*/ 162 h 229"/>
                  <a:gd name="T32" fmla="*/ 93 w 112"/>
                  <a:gd name="T33" fmla="*/ 187 h 229"/>
                  <a:gd name="T34" fmla="*/ 109 w 112"/>
                  <a:gd name="T35" fmla="*/ 214 h 229"/>
                  <a:gd name="T36" fmla="*/ 112 w 112"/>
                  <a:gd name="T37" fmla="*/ 228 h 229"/>
                  <a:gd name="T38" fmla="*/ 112 w 112"/>
                  <a:gd name="T39" fmla="*/ 229 h 229"/>
                  <a:gd name="T40" fmla="*/ 103 w 112"/>
                  <a:gd name="T41" fmla="*/ 211 h 229"/>
                  <a:gd name="T42" fmla="*/ 80 w 112"/>
                  <a:gd name="T43" fmla="*/ 187 h 229"/>
                  <a:gd name="T44" fmla="*/ 68 w 112"/>
                  <a:gd name="T45" fmla="*/ 178 h 229"/>
                  <a:gd name="T46" fmla="*/ 52 w 112"/>
                  <a:gd name="T47" fmla="*/ 155 h 229"/>
                  <a:gd name="T48" fmla="*/ 42 w 112"/>
                  <a:gd name="T49" fmla="*/ 141 h 229"/>
                  <a:gd name="T50" fmla="*/ 32 w 112"/>
                  <a:gd name="T51" fmla="*/ 124 h 229"/>
                  <a:gd name="T52" fmla="*/ 23 w 112"/>
                  <a:gd name="T53" fmla="*/ 109 h 229"/>
                  <a:gd name="T54" fmla="*/ 13 w 112"/>
                  <a:gd name="T55" fmla="*/ 91 h 229"/>
                  <a:gd name="T56" fmla="*/ 3 w 112"/>
                  <a:gd name="T57" fmla="*/ 64 h 229"/>
                  <a:gd name="T58" fmla="*/ 0 w 112"/>
                  <a:gd name="T59" fmla="*/ 39 h 229"/>
                  <a:gd name="T60" fmla="*/ 0 w 112"/>
                  <a:gd name="T61" fmla="*/ 27 h 229"/>
                  <a:gd name="T62" fmla="*/ 3 w 112"/>
                  <a:gd name="T63" fmla="*/ 20 h 229"/>
                  <a:gd name="T64" fmla="*/ 10 w 112"/>
                  <a:gd name="T65" fmla="*/ 6 h 229"/>
                  <a:gd name="T66" fmla="*/ 19 w 112"/>
                  <a:gd name="T67" fmla="*/ 3 h 229"/>
                  <a:gd name="T68" fmla="*/ 32 w 112"/>
                  <a:gd name="T69" fmla="*/ 2 h 229"/>
                  <a:gd name="T70" fmla="*/ 39 w 112"/>
                  <a:gd name="T71" fmla="*/ 0 h 229"/>
                  <a:gd name="T72" fmla="*/ 39 w 112"/>
                  <a:gd name="T73" fmla="*/ 0 h 229"/>
                  <a:gd name="T74" fmla="*/ 42 w 112"/>
                  <a:gd name="T75" fmla="*/ 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71" name="Freeform 143"/>
              <p:cNvSpPr/>
              <p:nvPr/>
            </p:nvSpPr>
            <p:spPr bwMode="auto">
              <a:xfrm>
                <a:off x="4548" y="593"/>
                <a:ext cx="106" cy="229"/>
              </a:xfrm>
              <a:custGeom>
                <a:avLst/>
                <a:gdLst>
                  <a:gd name="T0" fmla="*/ 64 w 106"/>
                  <a:gd name="T1" fmla="*/ 1 h 229"/>
                  <a:gd name="T2" fmla="*/ 74 w 106"/>
                  <a:gd name="T3" fmla="*/ 8 h 229"/>
                  <a:gd name="T4" fmla="*/ 83 w 106"/>
                  <a:gd name="T5" fmla="*/ 27 h 229"/>
                  <a:gd name="T6" fmla="*/ 83 w 106"/>
                  <a:gd name="T7" fmla="*/ 49 h 229"/>
                  <a:gd name="T8" fmla="*/ 80 w 106"/>
                  <a:gd name="T9" fmla="*/ 68 h 229"/>
                  <a:gd name="T10" fmla="*/ 70 w 106"/>
                  <a:gd name="T11" fmla="*/ 88 h 229"/>
                  <a:gd name="T12" fmla="*/ 57 w 106"/>
                  <a:gd name="T13" fmla="*/ 103 h 229"/>
                  <a:gd name="T14" fmla="*/ 54 w 106"/>
                  <a:gd name="T15" fmla="*/ 109 h 229"/>
                  <a:gd name="T16" fmla="*/ 51 w 106"/>
                  <a:gd name="T17" fmla="*/ 109 h 229"/>
                  <a:gd name="T18" fmla="*/ 35 w 106"/>
                  <a:gd name="T19" fmla="*/ 99 h 229"/>
                  <a:gd name="T20" fmla="*/ 25 w 106"/>
                  <a:gd name="T21" fmla="*/ 96 h 229"/>
                  <a:gd name="T22" fmla="*/ 22 w 106"/>
                  <a:gd name="T23" fmla="*/ 94 h 229"/>
                  <a:gd name="T24" fmla="*/ 25 w 106"/>
                  <a:gd name="T25" fmla="*/ 100 h 229"/>
                  <a:gd name="T26" fmla="*/ 32 w 106"/>
                  <a:gd name="T27" fmla="*/ 111 h 229"/>
                  <a:gd name="T28" fmla="*/ 35 w 106"/>
                  <a:gd name="T29" fmla="*/ 147 h 229"/>
                  <a:gd name="T30" fmla="*/ 25 w 106"/>
                  <a:gd name="T31" fmla="*/ 162 h 229"/>
                  <a:gd name="T32" fmla="*/ 16 w 106"/>
                  <a:gd name="T33" fmla="*/ 187 h 229"/>
                  <a:gd name="T34" fmla="*/ 3 w 106"/>
                  <a:gd name="T35" fmla="*/ 216 h 229"/>
                  <a:gd name="T36" fmla="*/ 0 w 106"/>
                  <a:gd name="T37" fmla="*/ 229 h 229"/>
                  <a:gd name="T38" fmla="*/ 0 w 106"/>
                  <a:gd name="T39" fmla="*/ 229 h 229"/>
                  <a:gd name="T40" fmla="*/ 6 w 106"/>
                  <a:gd name="T41" fmla="*/ 212 h 229"/>
                  <a:gd name="T42" fmla="*/ 32 w 106"/>
                  <a:gd name="T43" fmla="*/ 187 h 229"/>
                  <a:gd name="T44" fmla="*/ 41 w 106"/>
                  <a:gd name="T45" fmla="*/ 178 h 229"/>
                  <a:gd name="T46" fmla="*/ 57 w 106"/>
                  <a:gd name="T47" fmla="*/ 155 h 229"/>
                  <a:gd name="T48" fmla="*/ 67 w 106"/>
                  <a:gd name="T49" fmla="*/ 141 h 229"/>
                  <a:gd name="T50" fmla="*/ 80 w 106"/>
                  <a:gd name="T51" fmla="*/ 124 h 229"/>
                  <a:gd name="T52" fmla="*/ 86 w 106"/>
                  <a:gd name="T53" fmla="*/ 109 h 229"/>
                  <a:gd name="T54" fmla="*/ 99 w 106"/>
                  <a:gd name="T55" fmla="*/ 91 h 229"/>
                  <a:gd name="T56" fmla="*/ 106 w 106"/>
                  <a:gd name="T57" fmla="*/ 64 h 229"/>
                  <a:gd name="T58" fmla="*/ 106 w 106"/>
                  <a:gd name="T59" fmla="*/ 39 h 229"/>
                  <a:gd name="T60" fmla="*/ 106 w 106"/>
                  <a:gd name="T61" fmla="*/ 27 h 229"/>
                  <a:gd name="T62" fmla="*/ 102 w 106"/>
                  <a:gd name="T63" fmla="*/ 20 h 229"/>
                  <a:gd name="T64" fmla="*/ 99 w 106"/>
                  <a:gd name="T65" fmla="*/ 6 h 229"/>
                  <a:gd name="T66" fmla="*/ 90 w 106"/>
                  <a:gd name="T67" fmla="*/ 3 h 229"/>
                  <a:gd name="T68" fmla="*/ 77 w 106"/>
                  <a:gd name="T69" fmla="*/ 1 h 229"/>
                  <a:gd name="T70" fmla="*/ 70 w 106"/>
                  <a:gd name="T71" fmla="*/ 0 h 229"/>
                  <a:gd name="T72" fmla="*/ 67 w 106"/>
                  <a:gd name="T73" fmla="*/ 0 h 229"/>
                  <a:gd name="T74" fmla="*/ 64 w 106"/>
                  <a:gd name="T75" fmla="*/ 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72" name="Freeform 144"/>
              <p:cNvSpPr/>
              <p:nvPr/>
            </p:nvSpPr>
            <p:spPr bwMode="auto">
              <a:xfrm>
                <a:off x="2075" y="605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5 h 9"/>
                  <a:gd name="T4" fmla="*/ 4 w 7"/>
                  <a:gd name="T5" fmla="*/ 9 h 9"/>
                  <a:gd name="T6" fmla="*/ 4 w 7"/>
                  <a:gd name="T7" fmla="*/ 9 h 9"/>
                  <a:gd name="T8" fmla="*/ 0 w 7"/>
                  <a:gd name="T9" fmla="*/ 9 h 9"/>
                  <a:gd name="T10" fmla="*/ 0 w 7"/>
                  <a:gd name="T11" fmla="*/ 3 h 9"/>
                  <a:gd name="T12" fmla="*/ 7 w 7"/>
                  <a:gd name="T13" fmla="*/ 0 h 9"/>
                  <a:gd name="T14" fmla="*/ 7 w 7"/>
                  <a:gd name="T15" fmla="*/ 0 h 9"/>
                  <a:gd name="T16" fmla="*/ 7 w 7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73" name="Freeform 145"/>
              <p:cNvSpPr/>
              <p:nvPr/>
            </p:nvSpPr>
            <p:spPr bwMode="auto">
              <a:xfrm>
                <a:off x="4628" y="599"/>
                <a:ext cx="6" cy="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5 h 9"/>
                  <a:gd name="T4" fmla="*/ 6 w 6"/>
                  <a:gd name="T5" fmla="*/ 9 h 9"/>
                  <a:gd name="T6" fmla="*/ 6 w 6"/>
                  <a:gd name="T7" fmla="*/ 9 h 9"/>
                  <a:gd name="T8" fmla="*/ 6 w 6"/>
                  <a:gd name="T9" fmla="*/ 9 h 9"/>
                  <a:gd name="T10" fmla="*/ 6 w 6"/>
                  <a:gd name="T11" fmla="*/ 3 h 9"/>
                  <a:gd name="T12" fmla="*/ 3 w 6"/>
                  <a:gd name="T13" fmla="*/ 0 h 9"/>
                  <a:gd name="T14" fmla="*/ 0 w 6"/>
                  <a:gd name="T15" fmla="*/ 0 h 9"/>
                  <a:gd name="T16" fmla="*/ 0 w 6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74" name="Freeform 146"/>
              <p:cNvSpPr/>
              <p:nvPr/>
            </p:nvSpPr>
            <p:spPr bwMode="auto">
              <a:xfrm>
                <a:off x="2149" y="607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9 h 9"/>
                  <a:gd name="T4" fmla="*/ 3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7 w 7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75" name="Freeform 147"/>
              <p:cNvSpPr/>
              <p:nvPr/>
            </p:nvSpPr>
            <p:spPr bwMode="auto">
              <a:xfrm>
                <a:off x="4557" y="601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4 w 4"/>
                  <a:gd name="T9" fmla="*/ 0 h 9"/>
                  <a:gd name="T10" fmla="*/ 0 w 4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76" name="Freeform 148"/>
              <p:cNvSpPr/>
              <p:nvPr/>
            </p:nvSpPr>
            <p:spPr bwMode="auto">
              <a:xfrm>
                <a:off x="2018" y="60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2 h 5"/>
                  <a:gd name="T8" fmla="*/ 6 w 6"/>
                  <a:gd name="T9" fmla="*/ 0 h 5"/>
                  <a:gd name="T10" fmla="*/ 6 w 6"/>
                  <a:gd name="T11" fmla="*/ 3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77" name="Freeform 149"/>
              <p:cNvSpPr/>
              <p:nvPr/>
            </p:nvSpPr>
            <p:spPr bwMode="auto">
              <a:xfrm>
                <a:off x="4689" y="602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6 w 6"/>
                  <a:gd name="T5" fmla="*/ 5 h 5"/>
                  <a:gd name="T6" fmla="*/ 6 w 6"/>
                  <a:gd name="T7" fmla="*/ 2 h 5"/>
                  <a:gd name="T8" fmla="*/ 0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78" name="Freeform 150"/>
              <p:cNvSpPr/>
              <p:nvPr/>
            </p:nvSpPr>
            <p:spPr bwMode="auto">
              <a:xfrm>
                <a:off x="2069" y="619"/>
                <a:ext cx="6" cy="13"/>
              </a:xfrm>
              <a:custGeom>
                <a:avLst/>
                <a:gdLst>
                  <a:gd name="T0" fmla="*/ 6 w 6"/>
                  <a:gd name="T1" fmla="*/ 3 h 13"/>
                  <a:gd name="T2" fmla="*/ 0 w 6"/>
                  <a:gd name="T3" fmla="*/ 13 h 13"/>
                  <a:gd name="T4" fmla="*/ 0 w 6"/>
                  <a:gd name="T5" fmla="*/ 13 h 13"/>
                  <a:gd name="T6" fmla="*/ 0 w 6"/>
                  <a:gd name="T7" fmla="*/ 4 h 13"/>
                  <a:gd name="T8" fmla="*/ 3 w 6"/>
                  <a:gd name="T9" fmla="*/ 0 h 13"/>
                  <a:gd name="T10" fmla="*/ 6 w 6"/>
                  <a:gd name="T11" fmla="*/ 0 h 13"/>
                  <a:gd name="T12" fmla="*/ 6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79" name="Freeform 151"/>
              <p:cNvSpPr/>
              <p:nvPr/>
            </p:nvSpPr>
            <p:spPr bwMode="auto">
              <a:xfrm>
                <a:off x="4638" y="613"/>
                <a:ext cx="6" cy="13"/>
              </a:xfrm>
              <a:custGeom>
                <a:avLst/>
                <a:gdLst>
                  <a:gd name="T0" fmla="*/ 0 w 6"/>
                  <a:gd name="T1" fmla="*/ 3 h 13"/>
                  <a:gd name="T2" fmla="*/ 3 w 6"/>
                  <a:gd name="T3" fmla="*/ 13 h 13"/>
                  <a:gd name="T4" fmla="*/ 6 w 6"/>
                  <a:gd name="T5" fmla="*/ 13 h 13"/>
                  <a:gd name="T6" fmla="*/ 6 w 6"/>
                  <a:gd name="T7" fmla="*/ 6 h 13"/>
                  <a:gd name="T8" fmla="*/ 0 w 6"/>
                  <a:gd name="T9" fmla="*/ 0 h 13"/>
                  <a:gd name="T10" fmla="*/ 0 w 6"/>
                  <a:gd name="T11" fmla="*/ 0 h 13"/>
                  <a:gd name="T12" fmla="*/ 0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80" name="Freeform 152"/>
              <p:cNvSpPr/>
              <p:nvPr/>
            </p:nvSpPr>
            <p:spPr bwMode="auto">
              <a:xfrm>
                <a:off x="2002" y="62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3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81" name="Freeform 153"/>
              <p:cNvSpPr/>
              <p:nvPr/>
            </p:nvSpPr>
            <p:spPr bwMode="auto">
              <a:xfrm>
                <a:off x="4702" y="616"/>
                <a:ext cx="6" cy="4"/>
              </a:xfrm>
              <a:custGeom>
                <a:avLst/>
                <a:gdLst>
                  <a:gd name="T0" fmla="*/ 3 w 6"/>
                  <a:gd name="T1" fmla="*/ 3 h 4"/>
                  <a:gd name="T2" fmla="*/ 6 w 6"/>
                  <a:gd name="T3" fmla="*/ 4 h 4"/>
                  <a:gd name="T4" fmla="*/ 6 w 6"/>
                  <a:gd name="T5" fmla="*/ 3 h 4"/>
                  <a:gd name="T6" fmla="*/ 3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82" name="Freeform 154"/>
              <p:cNvSpPr/>
              <p:nvPr/>
            </p:nvSpPr>
            <p:spPr bwMode="auto">
              <a:xfrm>
                <a:off x="2149" y="62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83" name="Freeform 155"/>
              <p:cNvSpPr/>
              <p:nvPr/>
            </p:nvSpPr>
            <p:spPr bwMode="auto">
              <a:xfrm>
                <a:off x="4561" y="617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84" name="Freeform 156"/>
              <p:cNvSpPr/>
              <p:nvPr/>
            </p:nvSpPr>
            <p:spPr bwMode="auto">
              <a:xfrm>
                <a:off x="1995" y="637"/>
                <a:ext cx="4" cy="6"/>
              </a:xfrm>
              <a:custGeom>
                <a:avLst/>
                <a:gdLst>
                  <a:gd name="T0" fmla="*/ 4 w 4"/>
                  <a:gd name="T1" fmla="*/ 5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1 h 6"/>
                  <a:gd name="T8" fmla="*/ 0 w 4"/>
                  <a:gd name="T9" fmla="*/ 0 h 6"/>
                  <a:gd name="T10" fmla="*/ 4 w 4"/>
                  <a:gd name="T11" fmla="*/ 0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85" name="Freeform 157"/>
              <p:cNvSpPr/>
              <p:nvPr/>
            </p:nvSpPr>
            <p:spPr bwMode="auto">
              <a:xfrm>
                <a:off x="4714" y="63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1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86" name="Freeform 158"/>
              <p:cNvSpPr/>
              <p:nvPr/>
            </p:nvSpPr>
            <p:spPr bwMode="auto">
              <a:xfrm>
                <a:off x="2069" y="640"/>
                <a:ext cx="6" cy="15"/>
              </a:xfrm>
              <a:custGeom>
                <a:avLst/>
                <a:gdLst>
                  <a:gd name="T0" fmla="*/ 6 w 6"/>
                  <a:gd name="T1" fmla="*/ 14 h 15"/>
                  <a:gd name="T2" fmla="*/ 3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6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87" name="Freeform 159"/>
              <p:cNvSpPr/>
              <p:nvPr/>
            </p:nvSpPr>
            <p:spPr bwMode="auto">
              <a:xfrm>
                <a:off x="4638" y="634"/>
                <a:ext cx="6" cy="15"/>
              </a:xfrm>
              <a:custGeom>
                <a:avLst/>
                <a:gdLst>
                  <a:gd name="T0" fmla="*/ 0 w 6"/>
                  <a:gd name="T1" fmla="*/ 14 h 15"/>
                  <a:gd name="T2" fmla="*/ 0 w 6"/>
                  <a:gd name="T3" fmla="*/ 15 h 15"/>
                  <a:gd name="T4" fmla="*/ 6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0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88" name="Freeform 160"/>
              <p:cNvSpPr/>
              <p:nvPr/>
            </p:nvSpPr>
            <p:spPr bwMode="auto">
              <a:xfrm>
                <a:off x="1989" y="6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2 h 9"/>
                  <a:gd name="T6" fmla="*/ 0 w 3"/>
                  <a:gd name="T7" fmla="*/ 0 h 9"/>
                  <a:gd name="T8" fmla="*/ 3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89" name="Freeform 161"/>
              <p:cNvSpPr/>
              <p:nvPr/>
            </p:nvSpPr>
            <p:spPr bwMode="auto">
              <a:xfrm>
                <a:off x="4721" y="6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9 h 9"/>
                  <a:gd name="T4" fmla="*/ 3 w 3"/>
                  <a:gd name="T5" fmla="*/ 2 h 9"/>
                  <a:gd name="T6" fmla="*/ 3 w 3"/>
                  <a:gd name="T7" fmla="*/ 0 h 9"/>
                  <a:gd name="T8" fmla="*/ 0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90" name="Freeform 162"/>
              <p:cNvSpPr/>
              <p:nvPr/>
            </p:nvSpPr>
            <p:spPr bwMode="auto">
              <a:xfrm>
                <a:off x="2072" y="663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7 h 9"/>
                  <a:gd name="T4" fmla="*/ 3 w 7"/>
                  <a:gd name="T5" fmla="*/ 9 h 9"/>
                  <a:gd name="T6" fmla="*/ 3 w 7"/>
                  <a:gd name="T7" fmla="*/ 9 h 9"/>
                  <a:gd name="T8" fmla="*/ 0 w 7"/>
                  <a:gd name="T9" fmla="*/ 0 h 9"/>
                  <a:gd name="T10" fmla="*/ 3 w 7"/>
                  <a:gd name="T11" fmla="*/ 0 h 9"/>
                  <a:gd name="T12" fmla="*/ 7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91" name="Freeform 163"/>
              <p:cNvSpPr/>
              <p:nvPr/>
            </p:nvSpPr>
            <p:spPr bwMode="auto">
              <a:xfrm>
                <a:off x="4634" y="657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9 h 9"/>
                  <a:gd name="T8" fmla="*/ 4 w 4"/>
                  <a:gd name="T9" fmla="*/ 0 h 9"/>
                  <a:gd name="T10" fmla="*/ 4 w 4"/>
                  <a:gd name="T11" fmla="*/ 0 h 9"/>
                  <a:gd name="T12" fmla="*/ 0 w 4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92" name="Freeform 164"/>
              <p:cNvSpPr/>
              <p:nvPr/>
            </p:nvSpPr>
            <p:spPr bwMode="auto">
              <a:xfrm>
                <a:off x="1989" y="67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  <a:gd name="T8" fmla="*/ 6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93" name="Freeform 165"/>
              <p:cNvSpPr/>
              <p:nvPr/>
            </p:nvSpPr>
            <p:spPr bwMode="auto">
              <a:xfrm>
                <a:off x="4718" y="67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3 h 8"/>
                  <a:gd name="T4" fmla="*/ 3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94" name="Freeform 166"/>
              <p:cNvSpPr/>
              <p:nvPr/>
            </p:nvSpPr>
            <p:spPr bwMode="auto">
              <a:xfrm>
                <a:off x="2079" y="679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11 h 11"/>
                  <a:gd name="T4" fmla="*/ 9 w 9"/>
                  <a:gd name="T5" fmla="*/ 11 h 11"/>
                  <a:gd name="T6" fmla="*/ 6 w 9"/>
                  <a:gd name="T7" fmla="*/ 11 h 11"/>
                  <a:gd name="T8" fmla="*/ 0 w 9"/>
                  <a:gd name="T9" fmla="*/ 2 h 11"/>
                  <a:gd name="T10" fmla="*/ 0 w 9"/>
                  <a:gd name="T11" fmla="*/ 0 h 11"/>
                  <a:gd name="T12" fmla="*/ 3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95" name="Freeform 167"/>
              <p:cNvSpPr/>
              <p:nvPr/>
            </p:nvSpPr>
            <p:spPr bwMode="auto">
              <a:xfrm>
                <a:off x="4625" y="67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1 h 11"/>
                  <a:gd name="T4" fmla="*/ 0 w 9"/>
                  <a:gd name="T5" fmla="*/ 11 h 11"/>
                  <a:gd name="T6" fmla="*/ 3 w 9"/>
                  <a:gd name="T7" fmla="*/ 11 h 11"/>
                  <a:gd name="T8" fmla="*/ 9 w 9"/>
                  <a:gd name="T9" fmla="*/ 2 h 11"/>
                  <a:gd name="T10" fmla="*/ 9 w 9"/>
                  <a:gd name="T11" fmla="*/ 0 h 11"/>
                  <a:gd name="T12" fmla="*/ 6 w 9"/>
                  <a:gd name="T13" fmla="*/ 0 h 11"/>
                  <a:gd name="T14" fmla="*/ 0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96" name="Freeform 168"/>
              <p:cNvSpPr/>
              <p:nvPr/>
            </p:nvSpPr>
            <p:spPr bwMode="auto">
              <a:xfrm>
                <a:off x="2002" y="698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6 h 6"/>
                  <a:gd name="T4" fmla="*/ 0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97" name="Freeform 169"/>
              <p:cNvSpPr/>
              <p:nvPr/>
            </p:nvSpPr>
            <p:spPr bwMode="auto">
              <a:xfrm>
                <a:off x="4705" y="690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8 h 8"/>
                  <a:gd name="T4" fmla="*/ 6 w 9"/>
                  <a:gd name="T5" fmla="*/ 5 h 8"/>
                  <a:gd name="T6" fmla="*/ 9 w 9"/>
                  <a:gd name="T7" fmla="*/ 0 h 8"/>
                  <a:gd name="T8" fmla="*/ 6 w 9"/>
                  <a:gd name="T9" fmla="*/ 0 h 8"/>
                  <a:gd name="T10" fmla="*/ 0 w 9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98" name="Freeform 170"/>
              <p:cNvSpPr/>
              <p:nvPr/>
            </p:nvSpPr>
            <p:spPr bwMode="auto">
              <a:xfrm>
                <a:off x="2091" y="701"/>
                <a:ext cx="10" cy="15"/>
              </a:xfrm>
              <a:custGeom>
                <a:avLst/>
                <a:gdLst>
                  <a:gd name="T0" fmla="*/ 7 w 10"/>
                  <a:gd name="T1" fmla="*/ 1 h 15"/>
                  <a:gd name="T2" fmla="*/ 10 w 10"/>
                  <a:gd name="T3" fmla="*/ 15 h 15"/>
                  <a:gd name="T4" fmla="*/ 7 w 10"/>
                  <a:gd name="T5" fmla="*/ 15 h 15"/>
                  <a:gd name="T6" fmla="*/ 7 w 10"/>
                  <a:gd name="T7" fmla="*/ 15 h 15"/>
                  <a:gd name="T8" fmla="*/ 0 w 10"/>
                  <a:gd name="T9" fmla="*/ 1 h 15"/>
                  <a:gd name="T10" fmla="*/ 0 w 10"/>
                  <a:gd name="T11" fmla="*/ 1 h 15"/>
                  <a:gd name="T12" fmla="*/ 0 w 10"/>
                  <a:gd name="T13" fmla="*/ 0 h 15"/>
                  <a:gd name="T14" fmla="*/ 4 w 10"/>
                  <a:gd name="T15" fmla="*/ 0 h 15"/>
                  <a:gd name="T16" fmla="*/ 7 w 10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699" name="Freeform 171"/>
              <p:cNvSpPr/>
              <p:nvPr/>
            </p:nvSpPr>
            <p:spPr bwMode="auto">
              <a:xfrm>
                <a:off x="4615" y="695"/>
                <a:ext cx="7" cy="16"/>
              </a:xfrm>
              <a:custGeom>
                <a:avLst/>
                <a:gdLst>
                  <a:gd name="T0" fmla="*/ 0 w 7"/>
                  <a:gd name="T1" fmla="*/ 3 h 16"/>
                  <a:gd name="T2" fmla="*/ 0 w 7"/>
                  <a:gd name="T3" fmla="*/ 15 h 16"/>
                  <a:gd name="T4" fmla="*/ 0 w 7"/>
                  <a:gd name="T5" fmla="*/ 16 h 16"/>
                  <a:gd name="T6" fmla="*/ 0 w 7"/>
                  <a:gd name="T7" fmla="*/ 15 h 16"/>
                  <a:gd name="T8" fmla="*/ 7 w 7"/>
                  <a:gd name="T9" fmla="*/ 1 h 16"/>
                  <a:gd name="T10" fmla="*/ 7 w 7"/>
                  <a:gd name="T11" fmla="*/ 1 h 16"/>
                  <a:gd name="T12" fmla="*/ 7 w 7"/>
                  <a:gd name="T13" fmla="*/ 0 h 16"/>
                  <a:gd name="T14" fmla="*/ 3 w 7"/>
                  <a:gd name="T15" fmla="*/ 0 h 16"/>
                  <a:gd name="T16" fmla="*/ 0 w 7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00" name="Freeform 172"/>
              <p:cNvSpPr/>
              <p:nvPr/>
            </p:nvSpPr>
            <p:spPr bwMode="auto">
              <a:xfrm>
                <a:off x="2018" y="71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01" name="Freeform 173"/>
              <p:cNvSpPr/>
              <p:nvPr/>
            </p:nvSpPr>
            <p:spPr bwMode="auto">
              <a:xfrm>
                <a:off x="4689" y="71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6 w 9"/>
                  <a:gd name="T5" fmla="*/ 5 h 5"/>
                  <a:gd name="T6" fmla="*/ 9 w 9"/>
                  <a:gd name="T7" fmla="*/ 0 h 5"/>
                  <a:gd name="T8" fmla="*/ 3 w 9"/>
                  <a:gd name="T9" fmla="*/ 2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02" name="Freeform 174"/>
              <p:cNvSpPr/>
              <p:nvPr/>
            </p:nvSpPr>
            <p:spPr bwMode="auto">
              <a:xfrm>
                <a:off x="2101" y="727"/>
                <a:ext cx="10" cy="15"/>
              </a:xfrm>
              <a:custGeom>
                <a:avLst/>
                <a:gdLst>
                  <a:gd name="T0" fmla="*/ 10 w 10"/>
                  <a:gd name="T1" fmla="*/ 13 h 15"/>
                  <a:gd name="T2" fmla="*/ 10 w 10"/>
                  <a:gd name="T3" fmla="*/ 15 h 15"/>
                  <a:gd name="T4" fmla="*/ 3 w 10"/>
                  <a:gd name="T5" fmla="*/ 10 h 15"/>
                  <a:gd name="T6" fmla="*/ 0 w 10"/>
                  <a:gd name="T7" fmla="*/ 1 h 15"/>
                  <a:gd name="T8" fmla="*/ 0 w 10"/>
                  <a:gd name="T9" fmla="*/ 0 h 15"/>
                  <a:gd name="T10" fmla="*/ 0 w 10"/>
                  <a:gd name="T11" fmla="*/ 0 h 15"/>
                  <a:gd name="T12" fmla="*/ 10 w 10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03" name="Freeform 175"/>
              <p:cNvSpPr/>
              <p:nvPr/>
            </p:nvSpPr>
            <p:spPr bwMode="auto">
              <a:xfrm>
                <a:off x="4602" y="720"/>
                <a:ext cx="13" cy="16"/>
              </a:xfrm>
              <a:custGeom>
                <a:avLst/>
                <a:gdLst>
                  <a:gd name="T0" fmla="*/ 0 w 13"/>
                  <a:gd name="T1" fmla="*/ 14 h 16"/>
                  <a:gd name="T2" fmla="*/ 0 w 13"/>
                  <a:gd name="T3" fmla="*/ 16 h 16"/>
                  <a:gd name="T4" fmla="*/ 10 w 13"/>
                  <a:gd name="T5" fmla="*/ 11 h 16"/>
                  <a:gd name="T6" fmla="*/ 13 w 13"/>
                  <a:gd name="T7" fmla="*/ 2 h 16"/>
                  <a:gd name="T8" fmla="*/ 10 w 13"/>
                  <a:gd name="T9" fmla="*/ 0 h 16"/>
                  <a:gd name="T10" fmla="*/ 10 w 13"/>
                  <a:gd name="T11" fmla="*/ 0 h 16"/>
                  <a:gd name="T12" fmla="*/ 0 w 13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04" name="Freeform 176"/>
              <p:cNvSpPr/>
              <p:nvPr/>
            </p:nvSpPr>
            <p:spPr bwMode="auto">
              <a:xfrm>
                <a:off x="2040" y="736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4 h 6"/>
                  <a:gd name="T4" fmla="*/ 7 w 7"/>
                  <a:gd name="T5" fmla="*/ 6 h 6"/>
                  <a:gd name="T6" fmla="*/ 0 w 7"/>
                  <a:gd name="T7" fmla="*/ 3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05" name="Freeform 177"/>
              <p:cNvSpPr/>
              <p:nvPr/>
            </p:nvSpPr>
            <p:spPr bwMode="auto">
              <a:xfrm>
                <a:off x="4666" y="73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0 w 10"/>
                  <a:gd name="T3" fmla="*/ 3 h 6"/>
                  <a:gd name="T4" fmla="*/ 0 w 10"/>
                  <a:gd name="T5" fmla="*/ 6 h 6"/>
                  <a:gd name="T6" fmla="*/ 10 w 10"/>
                  <a:gd name="T7" fmla="*/ 3 h 6"/>
                  <a:gd name="T8" fmla="*/ 10 w 10"/>
                  <a:gd name="T9" fmla="*/ 0 h 6"/>
                  <a:gd name="T10" fmla="*/ 7 w 10"/>
                  <a:gd name="T11" fmla="*/ 0 h 6"/>
                  <a:gd name="T12" fmla="*/ 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06" name="Freeform 178"/>
              <p:cNvSpPr/>
              <p:nvPr/>
            </p:nvSpPr>
            <p:spPr bwMode="auto">
              <a:xfrm>
                <a:off x="2114" y="748"/>
                <a:ext cx="10" cy="13"/>
              </a:xfrm>
              <a:custGeom>
                <a:avLst/>
                <a:gdLst>
                  <a:gd name="T0" fmla="*/ 10 w 10"/>
                  <a:gd name="T1" fmla="*/ 12 h 13"/>
                  <a:gd name="T2" fmla="*/ 6 w 10"/>
                  <a:gd name="T3" fmla="*/ 13 h 13"/>
                  <a:gd name="T4" fmla="*/ 6 w 10"/>
                  <a:gd name="T5" fmla="*/ 13 h 13"/>
                  <a:gd name="T6" fmla="*/ 3 w 10"/>
                  <a:gd name="T7" fmla="*/ 9 h 13"/>
                  <a:gd name="T8" fmla="*/ 0 w 10"/>
                  <a:gd name="T9" fmla="*/ 0 h 13"/>
                  <a:gd name="T10" fmla="*/ 3 w 10"/>
                  <a:gd name="T11" fmla="*/ 1 h 13"/>
                  <a:gd name="T12" fmla="*/ 10 w 10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07" name="Freeform 179"/>
              <p:cNvSpPr/>
              <p:nvPr/>
            </p:nvSpPr>
            <p:spPr bwMode="auto">
              <a:xfrm>
                <a:off x="4593" y="742"/>
                <a:ext cx="6" cy="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13 h 13"/>
                  <a:gd name="T4" fmla="*/ 3 w 6"/>
                  <a:gd name="T5" fmla="*/ 13 h 13"/>
                  <a:gd name="T6" fmla="*/ 6 w 6"/>
                  <a:gd name="T7" fmla="*/ 9 h 13"/>
                  <a:gd name="T8" fmla="*/ 6 w 6"/>
                  <a:gd name="T9" fmla="*/ 0 h 13"/>
                  <a:gd name="T10" fmla="*/ 3 w 6"/>
                  <a:gd name="T11" fmla="*/ 1 h 13"/>
                  <a:gd name="T12" fmla="*/ 0 w 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08" name="Freeform 180"/>
              <p:cNvSpPr/>
              <p:nvPr/>
            </p:nvSpPr>
            <p:spPr bwMode="auto">
              <a:xfrm>
                <a:off x="2059" y="751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7 h 7"/>
                  <a:gd name="T4" fmla="*/ 0 w 10"/>
                  <a:gd name="T5" fmla="*/ 1 h 7"/>
                  <a:gd name="T6" fmla="*/ 4 w 10"/>
                  <a:gd name="T7" fmla="*/ 0 h 7"/>
                  <a:gd name="T8" fmla="*/ 10 w 10"/>
                  <a:gd name="T9" fmla="*/ 7 h 7"/>
                  <a:gd name="T10" fmla="*/ 1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09" name="Freeform 181"/>
              <p:cNvSpPr/>
              <p:nvPr/>
            </p:nvSpPr>
            <p:spPr bwMode="auto">
              <a:xfrm>
                <a:off x="4644" y="745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6 w 10"/>
                  <a:gd name="T3" fmla="*/ 7 h 7"/>
                  <a:gd name="T4" fmla="*/ 10 w 10"/>
                  <a:gd name="T5" fmla="*/ 1 h 7"/>
                  <a:gd name="T6" fmla="*/ 10 w 10"/>
                  <a:gd name="T7" fmla="*/ 0 h 7"/>
                  <a:gd name="T8" fmla="*/ 0 w 10"/>
                  <a:gd name="T9" fmla="*/ 7 h 7"/>
                  <a:gd name="T10" fmla="*/ 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10" name="Freeform 182"/>
              <p:cNvSpPr/>
              <p:nvPr/>
            </p:nvSpPr>
            <p:spPr bwMode="auto">
              <a:xfrm>
                <a:off x="2127" y="769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6 w 9"/>
                  <a:gd name="T5" fmla="*/ 8 h 9"/>
                  <a:gd name="T6" fmla="*/ 0 w 9"/>
                  <a:gd name="T7" fmla="*/ 0 h 9"/>
                  <a:gd name="T8" fmla="*/ 3 w 9"/>
                  <a:gd name="T9" fmla="*/ 0 h 9"/>
                  <a:gd name="T10" fmla="*/ 6 w 9"/>
                  <a:gd name="T11" fmla="*/ 3 h 9"/>
                  <a:gd name="T12" fmla="*/ 9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11" name="Freeform 183"/>
              <p:cNvSpPr/>
              <p:nvPr/>
            </p:nvSpPr>
            <p:spPr bwMode="auto">
              <a:xfrm>
                <a:off x="4577" y="763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9 h 9"/>
                  <a:gd name="T4" fmla="*/ 6 w 9"/>
                  <a:gd name="T5" fmla="*/ 8 h 9"/>
                  <a:gd name="T6" fmla="*/ 9 w 9"/>
                  <a:gd name="T7" fmla="*/ 0 h 9"/>
                  <a:gd name="T8" fmla="*/ 9 w 9"/>
                  <a:gd name="T9" fmla="*/ 0 h 9"/>
                  <a:gd name="T10" fmla="*/ 3 w 9"/>
                  <a:gd name="T11" fmla="*/ 3 h 9"/>
                  <a:gd name="T12" fmla="*/ 0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12" name="Freeform 184"/>
              <p:cNvSpPr/>
              <p:nvPr/>
            </p:nvSpPr>
            <p:spPr bwMode="auto">
              <a:xfrm>
                <a:off x="2098" y="775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6 w 10"/>
                  <a:gd name="T3" fmla="*/ 6 h 6"/>
                  <a:gd name="T4" fmla="*/ 0 w 10"/>
                  <a:gd name="T5" fmla="*/ 2 h 6"/>
                  <a:gd name="T6" fmla="*/ 3 w 10"/>
                  <a:gd name="T7" fmla="*/ 0 h 6"/>
                  <a:gd name="T8" fmla="*/ 10 w 10"/>
                  <a:gd name="T9" fmla="*/ 6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13" name="Freeform 185"/>
              <p:cNvSpPr/>
              <p:nvPr/>
            </p:nvSpPr>
            <p:spPr bwMode="auto">
              <a:xfrm>
                <a:off x="4605" y="769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7 w 13"/>
                  <a:gd name="T3" fmla="*/ 8 h 8"/>
                  <a:gd name="T4" fmla="*/ 13 w 13"/>
                  <a:gd name="T5" fmla="*/ 2 h 8"/>
                  <a:gd name="T6" fmla="*/ 10 w 13"/>
                  <a:gd name="T7" fmla="*/ 0 h 8"/>
                  <a:gd name="T8" fmla="*/ 4 w 13"/>
                  <a:gd name="T9" fmla="*/ 6 h 8"/>
                  <a:gd name="T10" fmla="*/ 0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14" name="Freeform 186"/>
              <p:cNvSpPr/>
              <p:nvPr/>
            </p:nvSpPr>
            <p:spPr bwMode="auto">
              <a:xfrm>
                <a:off x="2120" y="793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4 w 7"/>
                  <a:gd name="T5" fmla="*/ 5 h 6"/>
                  <a:gd name="T6" fmla="*/ 0 w 7"/>
                  <a:gd name="T7" fmla="*/ 3 h 6"/>
                  <a:gd name="T8" fmla="*/ 0 w 7"/>
                  <a:gd name="T9" fmla="*/ 0 h 6"/>
                  <a:gd name="T10" fmla="*/ 4 w 7"/>
                  <a:gd name="T11" fmla="*/ 0 h 6"/>
                  <a:gd name="T12" fmla="*/ 7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15" name="Freeform 187"/>
              <p:cNvSpPr/>
              <p:nvPr/>
            </p:nvSpPr>
            <p:spPr bwMode="auto">
              <a:xfrm>
                <a:off x="4589" y="78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5 h 6"/>
                  <a:gd name="T6" fmla="*/ 4 w 7"/>
                  <a:gd name="T7" fmla="*/ 3 h 6"/>
                  <a:gd name="T8" fmla="*/ 7 w 7"/>
                  <a:gd name="T9" fmla="*/ 0 h 6"/>
                  <a:gd name="T10" fmla="*/ 4 w 7"/>
                  <a:gd name="T11" fmla="*/ 0 h 6"/>
                  <a:gd name="T12" fmla="*/ 0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16" name="Freeform 188"/>
              <p:cNvSpPr/>
              <p:nvPr/>
            </p:nvSpPr>
            <p:spPr bwMode="auto">
              <a:xfrm>
                <a:off x="2146" y="816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17" name="Freeform 189"/>
              <p:cNvSpPr/>
              <p:nvPr/>
            </p:nvSpPr>
            <p:spPr bwMode="auto">
              <a:xfrm>
                <a:off x="4567" y="810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18" name="Freeform 190"/>
              <p:cNvSpPr/>
              <p:nvPr/>
            </p:nvSpPr>
            <p:spPr bwMode="auto">
              <a:xfrm>
                <a:off x="2152" y="834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8 h 11"/>
                  <a:gd name="T4" fmla="*/ 0 w 4"/>
                  <a:gd name="T5" fmla="*/ 0 h 11"/>
                  <a:gd name="T6" fmla="*/ 4 w 4"/>
                  <a:gd name="T7" fmla="*/ 3 h 11"/>
                  <a:gd name="T8" fmla="*/ 4 w 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19" name="Freeform 191"/>
              <p:cNvSpPr/>
              <p:nvPr/>
            </p:nvSpPr>
            <p:spPr bwMode="auto">
              <a:xfrm>
                <a:off x="4561" y="83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1 h 9"/>
                  <a:gd name="T8" fmla="*/ 0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20" name="Freeform 192"/>
              <p:cNvSpPr/>
              <p:nvPr/>
            </p:nvSpPr>
            <p:spPr bwMode="auto">
              <a:xfrm>
                <a:off x="2104" y="853"/>
                <a:ext cx="42" cy="45"/>
              </a:xfrm>
              <a:custGeom>
                <a:avLst/>
                <a:gdLst>
                  <a:gd name="T0" fmla="*/ 42 w 42"/>
                  <a:gd name="T1" fmla="*/ 7 h 45"/>
                  <a:gd name="T2" fmla="*/ 32 w 42"/>
                  <a:gd name="T3" fmla="*/ 27 h 45"/>
                  <a:gd name="T4" fmla="*/ 26 w 42"/>
                  <a:gd name="T5" fmla="*/ 34 h 45"/>
                  <a:gd name="T6" fmla="*/ 7 w 42"/>
                  <a:gd name="T7" fmla="*/ 45 h 45"/>
                  <a:gd name="T8" fmla="*/ 0 w 42"/>
                  <a:gd name="T9" fmla="*/ 45 h 45"/>
                  <a:gd name="T10" fmla="*/ 0 w 42"/>
                  <a:gd name="T11" fmla="*/ 42 h 45"/>
                  <a:gd name="T12" fmla="*/ 16 w 42"/>
                  <a:gd name="T13" fmla="*/ 33 h 45"/>
                  <a:gd name="T14" fmla="*/ 26 w 42"/>
                  <a:gd name="T15" fmla="*/ 21 h 45"/>
                  <a:gd name="T16" fmla="*/ 23 w 42"/>
                  <a:gd name="T17" fmla="*/ 4 h 45"/>
                  <a:gd name="T18" fmla="*/ 29 w 42"/>
                  <a:gd name="T19" fmla="*/ 0 h 45"/>
                  <a:gd name="T20" fmla="*/ 32 w 42"/>
                  <a:gd name="T21" fmla="*/ 0 h 45"/>
                  <a:gd name="T22" fmla="*/ 42 w 42"/>
                  <a:gd name="T23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21" name="Freeform 193"/>
              <p:cNvSpPr/>
              <p:nvPr/>
            </p:nvSpPr>
            <p:spPr bwMode="auto">
              <a:xfrm>
                <a:off x="4570" y="846"/>
                <a:ext cx="42" cy="46"/>
              </a:xfrm>
              <a:custGeom>
                <a:avLst/>
                <a:gdLst>
                  <a:gd name="T0" fmla="*/ 0 w 42"/>
                  <a:gd name="T1" fmla="*/ 8 h 46"/>
                  <a:gd name="T2" fmla="*/ 10 w 42"/>
                  <a:gd name="T3" fmla="*/ 28 h 46"/>
                  <a:gd name="T4" fmla="*/ 19 w 42"/>
                  <a:gd name="T5" fmla="*/ 35 h 46"/>
                  <a:gd name="T6" fmla="*/ 39 w 42"/>
                  <a:gd name="T7" fmla="*/ 46 h 46"/>
                  <a:gd name="T8" fmla="*/ 42 w 42"/>
                  <a:gd name="T9" fmla="*/ 46 h 46"/>
                  <a:gd name="T10" fmla="*/ 42 w 42"/>
                  <a:gd name="T11" fmla="*/ 43 h 46"/>
                  <a:gd name="T12" fmla="*/ 26 w 42"/>
                  <a:gd name="T13" fmla="*/ 34 h 46"/>
                  <a:gd name="T14" fmla="*/ 19 w 42"/>
                  <a:gd name="T15" fmla="*/ 22 h 46"/>
                  <a:gd name="T16" fmla="*/ 19 w 42"/>
                  <a:gd name="T17" fmla="*/ 5 h 46"/>
                  <a:gd name="T18" fmla="*/ 13 w 42"/>
                  <a:gd name="T19" fmla="*/ 0 h 46"/>
                  <a:gd name="T20" fmla="*/ 10 w 42"/>
                  <a:gd name="T21" fmla="*/ 0 h 46"/>
                  <a:gd name="T22" fmla="*/ 0 w 42"/>
                  <a:gd name="T2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22" name="Freeform 194"/>
              <p:cNvSpPr/>
              <p:nvPr/>
            </p:nvSpPr>
            <p:spPr bwMode="auto">
              <a:xfrm>
                <a:off x="2149" y="8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23" name="Freeform 195"/>
              <p:cNvSpPr/>
              <p:nvPr/>
            </p:nvSpPr>
            <p:spPr bwMode="auto">
              <a:xfrm>
                <a:off x="4564" y="84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24" name="Freeform 196"/>
              <p:cNvSpPr/>
              <p:nvPr/>
            </p:nvSpPr>
            <p:spPr bwMode="auto">
              <a:xfrm>
                <a:off x="2124" y="854"/>
                <a:ext cx="16" cy="32"/>
              </a:xfrm>
              <a:custGeom>
                <a:avLst/>
                <a:gdLst>
                  <a:gd name="T0" fmla="*/ 9 w 16"/>
                  <a:gd name="T1" fmla="*/ 24 h 32"/>
                  <a:gd name="T2" fmla="*/ 0 w 16"/>
                  <a:gd name="T3" fmla="*/ 32 h 32"/>
                  <a:gd name="T4" fmla="*/ 9 w 16"/>
                  <a:gd name="T5" fmla="*/ 20 h 32"/>
                  <a:gd name="T6" fmla="*/ 9 w 16"/>
                  <a:gd name="T7" fmla="*/ 2 h 32"/>
                  <a:gd name="T8" fmla="*/ 9 w 16"/>
                  <a:gd name="T9" fmla="*/ 0 h 32"/>
                  <a:gd name="T10" fmla="*/ 16 w 16"/>
                  <a:gd name="T11" fmla="*/ 8 h 32"/>
                  <a:gd name="T12" fmla="*/ 9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25" name="Freeform 197"/>
              <p:cNvSpPr/>
              <p:nvPr/>
            </p:nvSpPr>
            <p:spPr bwMode="auto">
              <a:xfrm>
                <a:off x="4577" y="848"/>
                <a:ext cx="16" cy="32"/>
              </a:xfrm>
              <a:custGeom>
                <a:avLst/>
                <a:gdLst>
                  <a:gd name="T0" fmla="*/ 6 w 16"/>
                  <a:gd name="T1" fmla="*/ 24 h 32"/>
                  <a:gd name="T2" fmla="*/ 16 w 16"/>
                  <a:gd name="T3" fmla="*/ 32 h 32"/>
                  <a:gd name="T4" fmla="*/ 6 w 16"/>
                  <a:gd name="T5" fmla="*/ 21 h 32"/>
                  <a:gd name="T6" fmla="*/ 6 w 16"/>
                  <a:gd name="T7" fmla="*/ 3 h 32"/>
                  <a:gd name="T8" fmla="*/ 6 w 16"/>
                  <a:gd name="T9" fmla="*/ 0 h 32"/>
                  <a:gd name="T10" fmla="*/ 0 w 16"/>
                  <a:gd name="T11" fmla="*/ 8 h 32"/>
                  <a:gd name="T12" fmla="*/ 6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26" name="Freeform 198"/>
              <p:cNvSpPr/>
              <p:nvPr/>
            </p:nvSpPr>
            <p:spPr bwMode="auto">
              <a:xfrm>
                <a:off x="2011" y="877"/>
                <a:ext cx="64" cy="30"/>
              </a:xfrm>
              <a:custGeom>
                <a:avLst/>
                <a:gdLst>
                  <a:gd name="T0" fmla="*/ 13 w 64"/>
                  <a:gd name="T1" fmla="*/ 9 h 30"/>
                  <a:gd name="T2" fmla="*/ 16 w 64"/>
                  <a:gd name="T3" fmla="*/ 15 h 30"/>
                  <a:gd name="T4" fmla="*/ 23 w 64"/>
                  <a:gd name="T5" fmla="*/ 21 h 30"/>
                  <a:gd name="T6" fmla="*/ 45 w 64"/>
                  <a:gd name="T7" fmla="*/ 27 h 30"/>
                  <a:gd name="T8" fmla="*/ 61 w 64"/>
                  <a:gd name="T9" fmla="*/ 27 h 30"/>
                  <a:gd name="T10" fmla="*/ 64 w 64"/>
                  <a:gd name="T11" fmla="*/ 29 h 30"/>
                  <a:gd name="T12" fmla="*/ 61 w 64"/>
                  <a:gd name="T13" fmla="*/ 30 h 30"/>
                  <a:gd name="T14" fmla="*/ 20 w 64"/>
                  <a:gd name="T15" fmla="*/ 29 h 30"/>
                  <a:gd name="T16" fmla="*/ 13 w 64"/>
                  <a:gd name="T17" fmla="*/ 27 h 30"/>
                  <a:gd name="T18" fmla="*/ 10 w 64"/>
                  <a:gd name="T19" fmla="*/ 26 h 30"/>
                  <a:gd name="T20" fmla="*/ 13 w 64"/>
                  <a:gd name="T21" fmla="*/ 24 h 30"/>
                  <a:gd name="T22" fmla="*/ 0 w 64"/>
                  <a:gd name="T23" fmla="*/ 10 h 30"/>
                  <a:gd name="T24" fmla="*/ 4 w 64"/>
                  <a:gd name="T25" fmla="*/ 3 h 30"/>
                  <a:gd name="T26" fmla="*/ 10 w 64"/>
                  <a:gd name="T27" fmla="*/ 0 h 30"/>
                  <a:gd name="T28" fmla="*/ 10 w 64"/>
                  <a:gd name="T29" fmla="*/ 0 h 30"/>
                  <a:gd name="T30" fmla="*/ 13 w 64"/>
                  <a:gd name="T3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27" name="Freeform 199"/>
              <p:cNvSpPr/>
              <p:nvPr/>
            </p:nvSpPr>
            <p:spPr bwMode="auto">
              <a:xfrm>
                <a:off x="4641" y="869"/>
                <a:ext cx="64" cy="32"/>
              </a:xfrm>
              <a:custGeom>
                <a:avLst/>
                <a:gdLst>
                  <a:gd name="T0" fmla="*/ 51 w 64"/>
                  <a:gd name="T1" fmla="*/ 11 h 32"/>
                  <a:gd name="T2" fmla="*/ 48 w 64"/>
                  <a:gd name="T3" fmla="*/ 17 h 32"/>
                  <a:gd name="T4" fmla="*/ 41 w 64"/>
                  <a:gd name="T5" fmla="*/ 21 h 32"/>
                  <a:gd name="T6" fmla="*/ 22 w 64"/>
                  <a:gd name="T7" fmla="*/ 29 h 32"/>
                  <a:gd name="T8" fmla="*/ 3 w 64"/>
                  <a:gd name="T9" fmla="*/ 29 h 32"/>
                  <a:gd name="T10" fmla="*/ 0 w 64"/>
                  <a:gd name="T11" fmla="*/ 31 h 32"/>
                  <a:gd name="T12" fmla="*/ 6 w 64"/>
                  <a:gd name="T13" fmla="*/ 32 h 32"/>
                  <a:gd name="T14" fmla="*/ 45 w 64"/>
                  <a:gd name="T15" fmla="*/ 31 h 32"/>
                  <a:gd name="T16" fmla="*/ 51 w 64"/>
                  <a:gd name="T17" fmla="*/ 29 h 32"/>
                  <a:gd name="T18" fmla="*/ 54 w 64"/>
                  <a:gd name="T19" fmla="*/ 28 h 32"/>
                  <a:gd name="T20" fmla="*/ 54 w 64"/>
                  <a:gd name="T21" fmla="*/ 26 h 32"/>
                  <a:gd name="T22" fmla="*/ 64 w 64"/>
                  <a:gd name="T23" fmla="*/ 12 h 32"/>
                  <a:gd name="T24" fmla="*/ 61 w 64"/>
                  <a:gd name="T25" fmla="*/ 5 h 32"/>
                  <a:gd name="T26" fmla="*/ 54 w 64"/>
                  <a:gd name="T27" fmla="*/ 0 h 32"/>
                  <a:gd name="T28" fmla="*/ 54 w 64"/>
                  <a:gd name="T29" fmla="*/ 0 h 32"/>
                  <a:gd name="T30" fmla="*/ 51 w 64"/>
                  <a:gd name="T3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28" name="Freeform 200"/>
              <p:cNvSpPr/>
              <p:nvPr/>
            </p:nvSpPr>
            <p:spPr bwMode="auto">
              <a:xfrm>
                <a:off x="2018" y="881"/>
                <a:ext cx="29" cy="25"/>
              </a:xfrm>
              <a:custGeom>
                <a:avLst/>
                <a:gdLst>
                  <a:gd name="T0" fmla="*/ 6 w 29"/>
                  <a:gd name="T1" fmla="*/ 11 h 25"/>
                  <a:gd name="T2" fmla="*/ 6 w 29"/>
                  <a:gd name="T3" fmla="*/ 13 h 25"/>
                  <a:gd name="T4" fmla="*/ 22 w 29"/>
                  <a:gd name="T5" fmla="*/ 20 h 25"/>
                  <a:gd name="T6" fmla="*/ 29 w 29"/>
                  <a:gd name="T7" fmla="*/ 25 h 25"/>
                  <a:gd name="T8" fmla="*/ 13 w 29"/>
                  <a:gd name="T9" fmla="*/ 23 h 25"/>
                  <a:gd name="T10" fmla="*/ 9 w 29"/>
                  <a:gd name="T11" fmla="*/ 22 h 25"/>
                  <a:gd name="T12" fmla="*/ 9 w 29"/>
                  <a:gd name="T13" fmla="*/ 19 h 25"/>
                  <a:gd name="T14" fmla="*/ 0 w 29"/>
                  <a:gd name="T15" fmla="*/ 8 h 25"/>
                  <a:gd name="T16" fmla="*/ 0 w 29"/>
                  <a:gd name="T17" fmla="*/ 0 h 25"/>
                  <a:gd name="T18" fmla="*/ 0 w 29"/>
                  <a:gd name="T19" fmla="*/ 5 h 25"/>
                  <a:gd name="T20" fmla="*/ 6 w 29"/>
                  <a:gd name="T2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29" name="Freeform 201"/>
              <p:cNvSpPr/>
              <p:nvPr/>
            </p:nvSpPr>
            <p:spPr bwMode="auto">
              <a:xfrm>
                <a:off x="4670" y="875"/>
                <a:ext cx="32" cy="23"/>
              </a:xfrm>
              <a:custGeom>
                <a:avLst/>
                <a:gdLst>
                  <a:gd name="T0" fmla="*/ 25 w 32"/>
                  <a:gd name="T1" fmla="*/ 11 h 23"/>
                  <a:gd name="T2" fmla="*/ 25 w 32"/>
                  <a:gd name="T3" fmla="*/ 12 h 23"/>
                  <a:gd name="T4" fmla="*/ 9 w 32"/>
                  <a:gd name="T5" fmla="*/ 20 h 23"/>
                  <a:gd name="T6" fmla="*/ 0 w 32"/>
                  <a:gd name="T7" fmla="*/ 23 h 23"/>
                  <a:gd name="T8" fmla="*/ 16 w 32"/>
                  <a:gd name="T9" fmla="*/ 23 h 23"/>
                  <a:gd name="T10" fmla="*/ 19 w 32"/>
                  <a:gd name="T11" fmla="*/ 22 h 23"/>
                  <a:gd name="T12" fmla="*/ 19 w 32"/>
                  <a:gd name="T13" fmla="*/ 19 h 23"/>
                  <a:gd name="T14" fmla="*/ 32 w 32"/>
                  <a:gd name="T15" fmla="*/ 8 h 23"/>
                  <a:gd name="T16" fmla="*/ 28 w 32"/>
                  <a:gd name="T17" fmla="*/ 0 h 23"/>
                  <a:gd name="T18" fmla="*/ 28 w 32"/>
                  <a:gd name="T19" fmla="*/ 5 h 23"/>
                  <a:gd name="T20" fmla="*/ 25 w 32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30" name="Freeform 202"/>
              <p:cNvSpPr>
                <a:spLocks noEditPoints="1"/>
              </p:cNvSpPr>
              <p:nvPr/>
            </p:nvSpPr>
            <p:spPr bwMode="auto">
              <a:xfrm>
                <a:off x="2095" y="895"/>
                <a:ext cx="1274" cy="205"/>
              </a:xfrm>
              <a:custGeom>
                <a:avLst/>
                <a:gdLst>
                  <a:gd name="T0" fmla="*/ 1271 w 1274"/>
                  <a:gd name="T1" fmla="*/ 134 h 205"/>
                  <a:gd name="T2" fmla="*/ 1239 w 1274"/>
                  <a:gd name="T3" fmla="*/ 115 h 205"/>
                  <a:gd name="T4" fmla="*/ 1207 w 1274"/>
                  <a:gd name="T5" fmla="*/ 112 h 205"/>
                  <a:gd name="T6" fmla="*/ 1271 w 1274"/>
                  <a:gd name="T7" fmla="*/ 176 h 205"/>
                  <a:gd name="T8" fmla="*/ 1172 w 1274"/>
                  <a:gd name="T9" fmla="*/ 203 h 205"/>
                  <a:gd name="T10" fmla="*/ 1133 w 1274"/>
                  <a:gd name="T11" fmla="*/ 166 h 205"/>
                  <a:gd name="T12" fmla="*/ 1204 w 1274"/>
                  <a:gd name="T13" fmla="*/ 178 h 205"/>
                  <a:gd name="T14" fmla="*/ 1217 w 1274"/>
                  <a:gd name="T15" fmla="*/ 141 h 205"/>
                  <a:gd name="T16" fmla="*/ 1111 w 1274"/>
                  <a:gd name="T17" fmla="*/ 131 h 205"/>
                  <a:gd name="T18" fmla="*/ 928 w 1274"/>
                  <a:gd name="T19" fmla="*/ 179 h 205"/>
                  <a:gd name="T20" fmla="*/ 611 w 1274"/>
                  <a:gd name="T21" fmla="*/ 159 h 205"/>
                  <a:gd name="T22" fmla="*/ 451 w 1274"/>
                  <a:gd name="T23" fmla="*/ 140 h 205"/>
                  <a:gd name="T24" fmla="*/ 346 w 1274"/>
                  <a:gd name="T25" fmla="*/ 131 h 205"/>
                  <a:gd name="T26" fmla="*/ 205 w 1274"/>
                  <a:gd name="T27" fmla="*/ 68 h 205"/>
                  <a:gd name="T28" fmla="*/ 144 w 1274"/>
                  <a:gd name="T29" fmla="*/ 50 h 205"/>
                  <a:gd name="T30" fmla="*/ 77 w 1274"/>
                  <a:gd name="T31" fmla="*/ 36 h 205"/>
                  <a:gd name="T32" fmla="*/ 51 w 1274"/>
                  <a:gd name="T33" fmla="*/ 68 h 205"/>
                  <a:gd name="T34" fmla="*/ 112 w 1274"/>
                  <a:gd name="T35" fmla="*/ 71 h 205"/>
                  <a:gd name="T36" fmla="*/ 61 w 1274"/>
                  <a:gd name="T37" fmla="*/ 96 h 205"/>
                  <a:gd name="T38" fmla="*/ 0 w 1274"/>
                  <a:gd name="T39" fmla="*/ 59 h 205"/>
                  <a:gd name="T40" fmla="*/ 99 w 1274"/>
                  <a:gd name="T41" fmla="*/ 14 h 205"/>
                  <a:gd name="T42" fmla="*/ 298 w 1274"/>
                  <a:gd name="T43" fmla="*/ 36 h 205"/>
                  <a:gd name="T44" fmla="*/ 317 w 1274"/>
                  <a:gd name="T45" fmla="*/ 46 h 205"/>
                  <a:gd name="T46" fmla="*/ 416 w 1274"/>
                  <a:gd name="T47" fmla="*/ 87 h 205"/>
                  <a:gd name="T48" fmla="*/ 490 w 1274"/>
                  <a:gd name="T49" fmla="*/ 108 h 205"/>
                  <a:gd name="T50" fmla="*/ 538 w 1274"/>
                  <a:gd name="T51" fmla="*/ 93 h 205"/>
                  <a:gd name="T52" fmla="*/ 496 w 1274"/>
                  <a:gd name="T53" fmla="*/ 61 h 205"/>
                  <a:gd name="T54" fmla="*/ 464 w 1274"/>
                  <a:gd name="T55" fmla="*/ 82 h 205"/>
                  <a:gd name="T56" fmla="*/ 477 w 1274"/>
                  <a:gd name="T57" fmla="*/ 38 h 205"/>
                  <a:gd name="T58" fmla="*/ 608 w 1274"/>
                  <a:gd name="T59" fmla="*/ 68 h 205"/>
                  <a:gd name="T60" fmla="*/ 563 w 1274"/>
                  <a:gd name="T61" fmla="*/ 123 h 205"/>
                  <a:gd name="T62" fmla="*/ 647 w 1274"/>
                  <a:gd name="T63" fmla="*/ 143 h 205"/>
                  <a:gd name="T64" fmla="*/ 723 w 1274"/>
                  <a:gd name="T65" fmla="*/ 138 h 205"/>
                  <a:gd name="T66" fmla="*/ 800 w 1274"/>
                  <a:gd name="T67" fmla="*/ 141 h 205"/>
                  <a:gd name="T68" fmla="*/ 813 w 1274"/>
                  <a:gd name="T69" fmla="*/ 159 h 205"/>
                  <a:gd name="T70" fmla="*/ 903 w 1274"/>
                  <a:gd name="T71" fmla="*/ 152 h 205"/>
                  <a:gd name="T72" fmla="*/ 909 w 1274"/>
                  <a:gd name="T73" fmla="*/ 126 h 205"/>
                  <a:gd name="T74" fmla="*/ 922 w 1274"/>
                  <a:gd name="T75" fmla="*/ 114 h 205"/>
                  <a:gd name="T76" fmla="*/ 967 w 1274"/>
                  <a:gd name="T77" fmla="*/ 152 h 205"/>
                  <a:gd name="T78" fmla="*/ 996 w 1274"/>
                  <a:gd name="T79" fmla="*/ 149 h 205"/>
                  <a:gd name="T80" fmla="*/ 1050 w 1274"/>
                  <a:gd name="T81" fmla="*/ 96 h 205"/>
                  <a:gd name="T82" fmla="*/ 1018 w 1274"/>
                  <a:gd name="T83" fmla="*/ 102 h 205"/>
                  <a:gd name="T84" fmla="*/ 1005 w 1274"/>
                  <a:gd name="T85" fmla="*/ 112 h 205"/>
                  <a:gd name="T86" fmla="*/ 992 w 1274"/>
                  <a:gd name="T87" fmla="*/ 68 h 205"/>
                  <a:gd name="T88" fmla="*/ 1105 w 1274"/>
                  <a:gd name="T89" fmla="*/ 94 h 205"/>
                  <a:gd name="T90" fmla="*/ 1130 w 1274"/>
                  <a:gd name="T91" fmla="*/ 111 h 205"/>
                  <a:gd name="T92" fmla="*/ 1133 w 1274"/>
                  <a:gd name="T93" fmla="*/ 108 h 205"/>
                  <a:gd name="T94" fmla="*/ 1041 w 1274"/>
                  <a:gd name="T95" fmla="*/ 49 h 205"/>
                  <a:gd name="T96" fmla="*/ 1076 w 1274"/>
                  <a:gd name="T97" fmla="*/ 44 h 205"/>
                  <a:gd name="T98" fmla="*/ 1140 w 1274"/>
                  <a:gd name="T99" fmla="*/ 52 h 205"/>
                  <a:gd name="T100" fmla="*/ 1204 w 1274"/>
                  <a:gd name="T101" fmla="*/ 33 h 205"/>
                  <a:gd name="T102" fmla="*/ 1262 w 1274"/>
                  <a:gd name="T103" fmla="*/ 3 h 205"/>
                  <a:gd name="T104" fmla="*/ 1271 w 1274"/>
                  <a:gd name="T105" fmla="*/ 70 h 205"/>
                  <a:gd name="T106" fmla="*/ 458 w 1274"/>
                  <a:gd name="T107" fmla="*/ 117 h 205"/>
                  <a:gd name="T108" fmla="*/ 301 w 1274"/>
                  <a:gd name="T109" fmla="*/ 9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31" name="Freeform 203"/>
              <p:cNvSpPr>
                <a:spLocks noEditPoints="1"/>
              </p:cNvSpPr>
              <p:nvPr/>
            </p:nvSpPr>
            <p:spPr bwMode="auto">
              <a:xfrm>
                <a:off x="3350" y="894"/>
                <a:ext cx="1275" cy="204"/>
              </a:xfrm>
              <a:custGeom>
                <a:avLst/>
                <a:gdLst>
                  <a:gd name="T0" fmla="*/ 3 w 1275"/>
                  <a:gd name="T1" fmla="*/ 133 h 204"/>
                  <a:gd name="T2" fmla="*/ 35 w 1275"/>
                  <a:gd name="T3" fmla="*/ 115 h 204"/>
                  <a:gd name="T4" fmla="*/ 67 w 1275"/>
                  <a:gd name="T5" fmla="*/ 113 h 204"/>
                  <a:gd name="T6" fmla="*/ 3 w 1275"/>
                  <a:gd name="T7" fmla="*/ 176 h 204"/>
                  <a:gd name="T8" fmla="*/ 106 w 1275"/>
                  <a:gd name="T9" fmla="*/ 203 h 204"/>
                  <a:gd name="T10" fmla="*/ 141 w 1275"/>
                  <a:gd name="T11" fmla="*/ 165 h 204"/>
                  <a:gd name="T12" fmla="*/ 71 w 1275"/>
                  <a:gd name="T13" fmla="*/ 177 h 204"/>
                  <a:gd name="T14" fmla="*/ 58 w 1275"/>
                  <a:gd name="T15" fmla="*/ 141 h 204"/>
                  <a:gd name="T16" fmla="*/ 163 w 1275"/>
                  <a:gd name="T17" fmla="*/ 130 h 204"/>
                  <a:gd name="T18" fmla="*/ 346 w 1275"/>
                  <a:gd name="T19" fmla="*/ 179 h 204"/>
                  <a:gd name="T20" fmla="*/ 663 w 1275"/>
                  <a:gd name="T21" fmla="*/ 157 h 204"/>
                  <a:gd name="T22" fmla="*/ 823 w 1275"/>
                  <a:gd name="T23" fmla="*/ 136 h 204"/>
                  <a:gd name="T24" fmla="*/ 929 w 1275"/>
                  <a:gd name="T25" fmla="*/ 127 h 204"/>
                  <a:gd name="T26" fmla="*/ 1070 w 1275"/>
                  <a:gd name="T27" fmla="*/ 65 h 204"/>
                  <a:gd name="T28" fmla="*/ 1127 w 1275"/>
                  <a:gd name="T29" fmla="*/ 45 h 204"/>
                  <a:gd name="T30" fmla="*/ 1198 w 1275"/>
                  <a:gd name="T31" fmla="*/ 31 h 204"/>
                  <a:gd name="T32" fmla="*/ 1220 w 1275"/>
                  <a:gd name="T33" fmla="*/ 63 h 204"/>
                  <a:gd name="T34" fmla="*/ 1163 w 1275"/>
                  <a:gd name="T35" fmla="*/ 66 h 204"/>
                  <a:gd name="T36" fmla="*/ 1214 w 1275"/>
                  <a:gd name="T37" fmla="*/ 91 h 204"/>
                  <a:gd name="T38" fmla="*/ 1275 w 1275"/>
                  <a:gd name="T39" fmla="*/ 54 h 204"/>
                  <a:gd name="T40" fmla="*/ 1175 w 1275"/>
                  <a:gd name="T41" fmla="*/ 10 h 204"/>
                  <a:gd name="T42" fmla="*/ 977 w 1275"/>
                  <a:gd name="T43" fmla="*/ 33 h 204"/>
                  <a:gd name="T44" fmla="*/ 954 w 1275"/>
                  <a:gd name="T45" fmla="*/ 42 h 204"/>
                  <a:gd name="T46" fmla="*/ 858 w 1275"/>
                  <a:gd name="T47" fmla="*/ 83 h 204"/>
                  <a:gd name="T48" fmla="*/ 785 w 1275"/>
                  <a:gd name="T49" fmla="*/ 104 h 204"/>
                  <a:gd name="T50" fmla="*/ 737 w 1275"/>
                  <a:gd name="T51" fmla="*/ 89 h 204"/>
                  <a:gd name="T52" fmla="*/ 775 w 1275"/>
                  <a:gd name="T53" fmla="*/ 59 h 204"/>
                  <a:gd name="T54" fmla="*/ 810 w 1275"/>
                  <a:gd name="T55" fmla="*/ 80 h 204"/>
                  <a:gd name="T56" fmla="*/ 798 w 1275"/>
                  <a:gd name="T57" fmla="*/ 34 h 204"/>
                  <a:gd name="T58" fmla="*/ 663 w 1275"/>
                  <a:gd name="T59" fmla="*/ 65 h 204"/>
                  <a:gd name="T60" fmla="*/ 711 w 1275"/>
                  <a:gd name="T61" fmla="*/ 121 h 204"/>
                  <a:gd name="T62" fmla="*/ 628 w 1275"/>
                  <a:gd name="T63" fmla="*/ 141 h 204"/>
                  <a:gd name="T64" fmla="*/ 551 w 1275"/>
                  <a:gd name="T65" fmla="*/ 136 h 204"/>
                  <a:gd name="T66" fmla="*/ 474 w 1275"/>
                  <a:gd name="T67" fmla="*/ 139 h 204"/>
                  <a:gd name="T68" fmla="*/ 464 w 1275"/>
                  <a:gd name="T69" fmla="*/ 157 h 204"/>
                  <a:gd name="T70" fmla="*/ 372 w 1275"/>
                  <a:gd name="T71" fmla="*/ 151 h 204"/>
                  <a:gd name="T72" fmla="*/ 365 w 1275"/>
                  <a:gd name="T73" fmla="*/ 124 h 204"/>
                  <a:gd name="T74" fmla="*/ 352 w 1275"/>
                  <a:gd name="T75" fmla="*/ 113 h 204"/>
                  <a:gd name="T76" fmla="*/ 308 w 1275"/>
                  <a:gd name="T77" fmla="*/ 150 h 204"/>
                  <a:gd name="T78" fmla="*/ 282 w 1275"/>
                  <a:gd name="T79" fmla="*/ 148 h 204"/>
                  <a:gd name="T80" fmla="*/ 221 w 1275"/>
                  <a:gd name="T81" fmla="*/ 95 h 204"/>
                  <a:gd name="T82" fmla="*/ 256 w 1275"/>
                  <a:gd name="T83" fmla="*/ 101 h 204"/>
                  <a:gd name="T84" fmla="*/ 269 w 1275"/>
                  <a:gd name="T85" fmla="*/ 112 h 204"/>
                  <a:gd name="T86" fmla="*/ 282 w 1275"/>
                  <a:gd name="T87" fmla="*/ 68 h 204"/>
                  <a:gd name="T88" fmla="*/ 170 w 1275"/>
                  <a:gd name="T89" fmla="*/ 94 h 204"/>
                  <a:gd name="T90" fmla="*/ 144 w 1275"/>
                  <a:gd name="T91" fmla="*/ 110 h 204"/>
                  <a:gd name="T92" fmla="*/ 138 w 1275"/>
                  <a:gd name="T93" fmla="*/ 107 h 204"/>
                  <a:gd name="T94" fmla="*/ 234 w 1275"/>
                  <a:gd name="T95" fmla="*/ 48 h 204"/>
                  <a:gd name="T96" fmla="*/ 195 w 1275"/>
                  <a:gd name="T97" fmla="*/ 44 h 204"/>
                  <a:gd name="T98" fmla="*/ 131 w 1275"/>
                  <a:gd name="T99" fmla="*/ 53 h 204"/>
                  <a:gd name="T100" fmla="*/ 67 w 1275"/>
                  <a:gd name="T101" fmla="*/ 34 h 204"/>
                  <a:gd name="T102" fmla="*/ 10 w 1275"/>
                  <a:gd name="T103" fmla="*/ 3 h 204"/>
                  <a:gd name="T104" fmla="*/ 0 w 1275"/>
                  <a:gd name="T105" fmla="*/ 69 h 204"/>
                  <a:gd name="T106" fmla="*/ 817 w 1275"/>
                  <a:gd name="T107" fmla="*/ 113 h 204"/>
                  <a:gd name="T108" fmla="*/ 974 w 1275"/>
                  <a:gd name="T109" fmla="*/ 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32" name="Freeform 204"/>
              <p:cNvSpPr/>
              <p:nvPr/>
            </p:nvSpPr>
            <p:spPr bwMode="auto">
              <a:xfrm>
                <a:off x="2101" y="912"/>
                <a:ext cx="327" cy="76"/>
              </a:xfrm>
              <a:custGeom>
                <a:avLst/>
                <a:gdLst>
                  <a:gd name="T0" fmla="*/ 173 w 327"/>
                  <a:gd name="T1" fmla="*/ 7 h 76"/>
                  <a:gd name="T2" fmla="*/ 221 w 327"/>
                  <a:gd name="T3" fmla="*/ 19 h 76"/>
                  <a:gd name="T4" fmla="*/ 250 w 327"/>
                  <a:gd name="T5" fmla="*/ 23 h 76"/>
                  <a:gd name="T6" fmla="*/ 285 w 327"/>
                  <a:gd name="T7" fmla="*/ 23 h 76"/>
                  <a:gd name="T8" fmla="*/ 327 w 327"/>
                  <a:gd name="T9" fmla="*/ 16 h 76"/>
                  <a:gd name="T10" fmla="*/ 317 w 327"/>
                  <a:gd name="T11" fmla="*/ 23 h 76"/>
                  <a:gd name="T12" fmla="*/ 288 w 327"/>
                  <a:gd name="T13" fmla="*/ 33 h 76"/>
                  <a:gd name="T14" fmla="*/ 279 w 327"/>
                  <a:gd name="T15" fmla="*/ 36 h 76"/>
                  <a:gd name="T16" fmla="*/ 260 w 327"/>
                  <a:gd name="T17" fmla="*/ 38 h 76"/>
                  <a:gd name="T18" fmla="*/ 256 w 327"/>
                  <a:gd name="T19" fmla="*/ 39 h 76"/>
                  <a:gd name="T20" fmla="*/ 237 w 327"/>
                  <a:gd name="T21" fmla="*/ 41 h 76"/>
                  <a:gd name="T22" fmla="*/ 215 w 327"/>
                  <a:gd name="T23" fmla="*/ 41 h 76"/>
                  <a:gd name="T24" fmla="*/ 205 w 327"/>
                  <a:gd name="T25" fmla="*/ 42 h 76"/>
                  <a:gd name="T26" fmla="*/ 183 w 327"/>
                  <a:gd name="T27" fmla="*/ 56 h 76"/>
                  <a:gd name="T28" fmla="*/ 167 w 327"/>
                  <a:gd name="T29" fmla="*/ 62 h 76"/>
                  <a:gd name="T30" fmla="*/ 163 w 327"/>
                  <a:gd name="T31" fmla="*/ 64 h 76"/>
                  <a:gd name="T32" fmla="*/ 167 w 327"/>
                  <a:gd name="T33" fmla="*/ 51 h 76"/>
                  <a:gd name="T34" fmla="*/ 157 w 327"/>
                  <a:gd name="T35" fmla="*/ 41 h 76"/>
                  <a:gd name="T36" fmla="*/ 144 w 327"/>
                  <a:gd name="T37" fmla="*/ 33 h 76"/>
                  <a:gd name="T38" fmla="*/ 119 w 327"/>
                  <a:gd name="T39" fmla="*/ 21 h 76"/>
                  <a:gd name="T40" fmla="*/ 99 w 327"/>
                  <a:gd name="T41" fmla="*/ 16 h 76"/>
                  <a:gd name="T42" fmla="*/ 67 w 327"/>
                  <a:gd name="T43" fmla="*/ 16 h 76"/>
                  <a:gd name="T44" fmla="*/ 48 w 327"/>
                  <a:gd name="T45" fmla="*/ 23 h 76"/>
                  <a:gd name="T46" fmla="*/ 35 w 327"/>
                  <a:gd name="T47" fmla="*/ 29 h 76"/>
                  <a:gd name="T48" fmla="*/ 29 w 327"/>
                  <a:gd name="T49" fmla="*/ 36 h 76"/>
                  <a:gd name="T50" fmla="*/ 29 w 327"/>
                  <a:gd name="T51" fmla="*/ 44 h 76"/>
                  <a:gd name="T52" fmla="*/ 35 w 327"/>
                  <a:gd name="T53" fmla="*/ 50 h 76"/>
                  <a:gd name="T54" fmla="*/ 58 w 327"/>
                  <a:gd name="T55" fmla="*/ 57 h 76"/>
                  <a:gd name="T56" fmla="*/ 74 w 327"/>
                  <a:gd name="T57" fmla="*/ 59 h 76"/>
                  <a:gd name="T58" fmla="*/ 99 w 327"/>
                  <a:gd name="T59" fmla="*/ 57 h 76"/>
                  <a:gd name="T60" fmla="*/ 90 w 327"/>
                  <a:gd name="T61" fmla="*/ 65 h 76"/>
                  <a:gd name="T62" fmla="*/ 83 w 327"/>
                  <a:gd name="T63" fmla="*/ 70 h 76"/>
                  <a:gd name="T64" fmla="*/ 83 w 327"/>
                  <a:gd name="T65" fmla="*/ 71 h 76"/>
                  <a:gd name="T66" fmla="*/ 61 w 327"/>
                  <a:gd name="T67" fmla="*/ 76 h 76"/>
                  <a:gd name="T68" fmla="*/ 42 w 327"/>
                  <a:gd name="T69" fmla="*/ 76 h 76"/>
                  <a:gd name="T70" fmla="*/ 19 w 327"/>
                  <a:gd name="T71" fmla="*/ 70 h 76"/>
                  <a:gd name="T72" fmla="*/ 7 w 327"/>
                  <a:gd name="T73" fmla="*/ 62 h 76"/>
                  <a:gd name="T74" fmla="*/ 0 w 327"/>
                  <a:gd name="T75" fmla="*/ 53 h 76"/>
                  <a:gd name="T76" fmla="*/ 0 w 327"/>
                  <a:gd name="T77" fmla="*/ 36 h 76"/>
                  <a:gd name="T78" fmla="*/ 10 w 327"/>
                  <a:gd name="T79" fmla="*/ 19 h 76"/>
                  <a:gd name="T80" fmla="*/ 23 w 327"/>
                  <a:gd name="T81" fmla="*/ 10 h 76"/>
                  <a:gd name="T82" fmla="*/ 39 w 327"/>
                  <a:gd name="T83" fmla="*/ 6 h 76"/>
                  <a:gd name="T84" fmla="*/ 67 w 327"/>
                  <a:gd name="T85" fmla="*/ 1 h 76"/>
                  <a:gd name="T86" fmla="*/ 83 w 327"/>
                  <a:gd name="T87" fmla="*/ 0 h 76"/>
                  <a:gd name="T88" fmla="*/ 125 w 327"/>
                  <a:gd name="T89" fmla="*/ 0 h 76"/>
                  <a:gd name="T90" fmla="*/ 173 w 327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33" name="Freeform 205"/>
              <p:cNvSpPr/>
              <p:nvPr/>
            </p:nvSpPr>
            <p:spPr bwMode="auto">
              <a:xfrm>
                <a:off x="4292" y="906"/>
                <a:ext cx="326" cy="76"/>
              </a:xfrm>
              <a:custGeom>
                <a:avLst/>
                <a:gdLst>
                  <a:gd name="T0" fmla="*/ 153 w 326"/>
                  <a:gd name="T1" fmla="*/ 7 h 76"/>
                  <a:gd name="T2" fmla="*/ 105 w 326"/>
                  <a:gd name="T3" fmla="*/ 19 h 76"/>
                  <a:gd name="T4" fmla="*/ 73 w 326"/>
                  <a:gd name="T5" fmla="*/ 22 h 76"/>
                  <a:gd name="T6" fmla="*/ 41 w 326"/>
                  <a:gd name="T7" fmla="*/ 22 h 76"/>
                  <a:gd name="T8" fmla="*/ 0 w 326"/>
                  <a:gd name="T9" fmla="*/ 18 h 76"/>
                  <a:gd name="T10" fmla="*/ 6 w 326"/>
                  <a:gd name="T11" fmla="*/ 24 h 76"/>
                  <a:gd name="T12" fmla="*/ 35 w 326"/>
                  <a:gd name="T13" fmla="*/ 35 h 76"/>
                  <a:gd name="T14" fmla="*/ 48 w 326"/>
                  <a:gd name="T15" fmla="*/ 38 h 76"/>
                  <a:gd name="T16" fmla="*/ 67 w 326"/>
                  <a:gd name="T17" fmla="*/ 39 h 76"/>
                  <a:gd name="T18" fmla="*/ 70 w 326"/>
                  <a:gd name="T19" fmla="*/ 41 h 76"/>
                  <a:gd name="T20" fmla="*/ 86 w 326"/>
                  <a:gd name="T21" fmla="*/ 42 h 76"/>
                  <a:gd name="T22" fmla="*/ 112 w 326"/>
                  <a:gd name="T23" fmla="*/ 42 h 76"/>
                  <a:gd name="T24" fmla="*/ 118 w 326"/>
                  <a:gd name="T25" fmla="*/ 44 h 76"/>
                  <a:gd name="T26" fmla="*/ 144 w 326"/>
                  <a:gd name="T27" fmla="*/ 57 h 76"/>
                  <a:gd name="T28" fmla="*/ 160 w 326"/>
                  <a:gd name="T29" fmla="*/ 63 h 76"/>
                  <a:gd name="T30" fmla="*/ 163 w 326"/>
                  <a:gd name="T31" fmla="*/ 63 h 76"/>
                  <a:gd name="T32" fmla="*/ 160 w 326"/>
                  <a:gd name="T33" fmla="*/ 51 h 76"/>
                  <a:gd name="T34" fmla="*/ 169 w 326"/>
                  <a:gd name="T35" fmla="*/ 41 h 76"/>
                  <a:gd name="T36" fmla="*/ 179 w 326"/>
                  <a:gd name="T37" fmla="*/ 33 h 76"/>
                  <a:gd name="T38" fmla="*/ 208 w 326"/>
                  <a:gd name="T39" fmla="*/ 21 h 76"/>
                  <a:gd name="T40" fmla="*/ 224 w 326"/>
                  <a:gd name="T41" fmla="*/ 16 h 76"/>
                  <a:gd name="T42" fmla="*/ 259 w 326"/>
                  <a:gd name="T43" fmla="*/ 18 h 76"/>
                  <a:gd name="T44" fmla="*/ 278 w 326"/>
                  <a:gd name="T45" fmla="*/ 22 h 76"/>
                  <a:gd name="T46" fmla="*/ 291 w 326"/>
                  <a:gd name="T47" fmla="*/ 29 h 76"/>
                  <a:gd name="T48" fmla="*/ 294 w 326"/>
                  <a:gd name="T49" fmla="*/ 36 h 76"/>
                  <a:gd name="T50" fmla="*/ 294 w 326"/>
                  <a:gd name="T51" fmla="*/ 45 h 76"/>
                  <a:gd name="T52" fmla="*/ 288 w 326"/>
                  <a:gd name="T53" fmla="*/ 50 h 76"/>
                  <a:gd name="T54" fmla="*/ 269 w 326"/>
                  <a:gd name="T55" fmla="*/ 57 h 76"/>
                  <a:gd name="T56" fmla="*/ 249 w 326"/>
                  <a:gd name="T57" fmla="*/ 60 h 76"/>
                  <a:gd name="T58" fmla="*/ 227 w 326"/>
                  <a:gd name="T59" fmla="*/ 57 h 76"/>
                  <a:gd name="T60" fmla="*/ 233 w 326"/>
                  <a:gd name="T61" fmla="*/ 66 h 76"/>
                  <a:gd name="T62" fmla="*/ 243 w 326"/>
                  <a:gd name="T63" fmla="*/ 71 h 76"/>
                  <a:gd name="T64" fmla="*/ 243 w 326"/>
                  <a:gd name="T65" fmla="*/ 71 h 76"/>
                  <a:gd name="T66" fmla="*/ 265 w 326"/>
                  <a:gd name="T67" fmla="*/ 76 h 76"/>
                  <a:gd name="T68" fmla="*/ 285 w 326"/>
                  <a:gd name="T69" fmla="*/ 76 h 76"/>
                  <a:gd name="T70" fmla="*/ 304 w 326"/>
                  <a:gd name="T71" fmla="*/ 70 h 76"/>
                  <a:gd name="T72" fmla="*/ 320 w 326"/>
                  <a:gd name="T73" fmla="*/ 62 h 76"/>
                  <a:gd name="T74" fmla="*/ 326 w 326"/>
                  <a:gd name="T75" fmla="*/ 53 h 76"/>
                  <a:gd name="T76" fmla="*/ 326 w 326"/>
                  <a:gd name="T77" fmla="*/ 36 h 76"/>
                  <a:gd name="T78" fmla="*/ 313 w 326"/>
                  <a:gd name="T79" fmla="*/ 21 h 76"/>
                  <a:gd name="T80" fmla="*/ 301 w 326"/>
                  <a:gd name="T81" fmla="*/ 10 h 76"/>
                  <a:gd name="T82" fmla="*/ 288 w 326"/>
                  <a:gd name="T83" fmla="*/ 6 h 76"/>
                  <a:gd name="T84" fmla="*/ 259 w 326"/>
                  <a:gd name="T85" fmla="*/ 1 h 76"/>
                  <a:gd name="T86" fmla="*/ 243 w 326"/>
                  <a:gd name="T87" fmla="*/ 0 h 76"/>
                  <a:gd name="T88" fmla="*/ 198 w 326"/>
                  <a:gd name="T89" fmla="*/ 1 h 76"/>
                  <a:gd name="T90" fmla="*/ 153 w 326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34" name="Freeform 206"/>
              <p:cNvSpPr/>
              <p:nvPr/>
            </p:nvSpPr>
            <p:spPr bwMode="auto">
              <a:xfrm>
                <a:off x="2152" y="916"/>
                <a:ext cx="244" cy="49"/>
              </a:xfrm>
              <a:custGeom>
                <a:avLst/>
                <a:gdLst>
                  <a:gd name="T0" fmla="*/ 90 w 244"/>
                  <a:gd name="T1" fmla="*/ 3 h 49"/>
                  <a:gd name="T2" fmla="*/ 93 w 244"/>
                  <a:gd name="T3" fmla="*/ 6 h 49"/>
                  <a:gd name="T4" fmla="*/ 138 w 244"/>
                  <a:gd name="T5" fmla="*/ 15 h 49"/>
                  <a:gd name="T6" fmla="*/ 151 w 244"/>
                  <a:gd name="T7" fmla="*/ 19 h 49"/>
                  <a:gd name="T8" fmla="*/ 189 w 244"/>
                  <a:gd name="T9" fmla="*/ 20 h 49"/>
                  <a:gd name="T10" fmla="*/ 244 w 244"/>
                  <a:gd name="T11" fmla="*/ 20 h 49"/>
                  <a:gd name="T12" fmla="*/ 234 w 244"/>
                  <a:gd name="T13" fmla="*/ 25 h 49"/>
                  <a:gd name="T14" fmla="*/ 215 w 244"/>
                  <a:gd name="T15" fmla="*/ 29 h 49"/>
                  <a:gd name="T16" fmla="*/ 192 w 244"/>
                  <a:gd name="T17" fmla="*/ 31 h 49"/>
                  <a:gd name="T18" fmla="*/ 176 w 244"/>
                  <a:gd name="T19" fmla="*/ 32 h 49"/>
                  <a:gd name="T20" fmla="*/ 154 w 244"/>
                  <a:gd name="T21" fmla="*/ 32 h 49"/>
                  <a:gd name="T22" fmla="*/ 132 w 244"/>
                  <a:gd name="T23" fmla="*/ 47 h 49"/>
                  <a:gd name="T24" fmla="*/ 128 w 244"/>
                  <a:gd name="T25" fmla="*/ 49 h 49"/>
                  <a:gd name="T26" fmla="*/ 122 w 244"/>
                  <a:gd name="T27" fmla="*/ 47 h 49"/>
                  <a:gd name="T28" fmla="*/ 122 w 244"/>
                  <a:gd name="T29" fmla="*/ 41 h 49"/>
                  <a:gd name="T30" fmla="*/ 119 w 244"/>
                  <a:gd name="T31" fmla="*/ 35 h 49"/>
                  <a:gd name="T32" fmla="*/ 87 w 244"/>
                  <a:gd name="T33" fmla="*/ 15 h 49"/>
                  <a:gd name="T34" fmla="*/ 61 w 244"/>
                  <a:gd name="T35" fmla="*/ 8 h 49"/>
                  <a:gd name="T36" fmla="*/ 32 w 244"/>
                  <a:gd name="T37" fmla="*/ 9 h 49"/>
                  <a:gd name="T38" fmla="*/ 0 w 244"/>
                  <a:gd name="T39" fmla="*/ 12 h 49"/>
                  <a:gd name="T40" fmla="*/ 0 w 244"/>
                  <a:gd name="T41" fmla="*/ 11 h 49"/>
                  <a:gd name="T42" fmla="*/ 13 w 244"/>
                  <a:gd name="T43" fmla="*/ 5 h 49"/>
                  <a:gd name="T44" fmla="*/ 42 w 244"/>
                  <a:gd name="T45" fmla="*/ 0 h 49"/>
                  <a:gd name="T46" fmla="*/ 52 w 244"/>
                  <a:gd name="T47" fmla="*/ 0 h 49"/>
                  <a:gd name="T48" fmla="*/ 84 w 244"/>
                  <a:gd name="T49" fmla="*/ 0 h 49"/>
                  <a:gd name="T50" fmla="*/ 90 w 244"/>
                  <a:gd name="T51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35" name="Freeform 207"/>
              <p:cNvSpPr/>
              <p:nvPr/>
            </p:nvSpPr>
            <p:spPr bwMode="auto">
              <a:xfrm>
                <a:off x="4320" y="910"/>
                <a:ext cx="244" cy="50"/>
              </a:xfrm>
              <a:custGeom>
                <a:avLst/>
                <a:gdLst>
                  <a:gd name="T0" fmla="*/ 154 w 244"/>
                  <a:gd name="T1" fmla="*/ 3 h 50"/>
                  <a:gd name="T2" fmla="*/ 151 w 244"/>
                  <a:gd name="T3" fmla="*/ 8 h 50"/>
                  <a:gd name="T4" fmla="*/ 109 w 244"/>
                  <a:gd name="T5" fmla="*/ 15 h 50"/>
                  <a:gd name="T6" fmla="*/ 97 w 244"/>
                  <a:gd name="T7" fmla="*/ 18 h 50"/>
                  <a:gd name="T8" fmla="*/ 58 w 244"/>
                  <a:gd name="T9" fmla="*/ 21 h 50"/>
                  <a:gd name="T10" fmla="*/ 0 w 244"/>
                  <a:gd name="T11" fmla="*/ 21 h 50"/>
                  <a:gd name="T12" fmla="*/ 10 w 244"/>
                  <a:gd name="T13" fmla="*/ 26 h 50"/>
                  <a:gd name="T14" fmla="*/ 29 w 244"/>
                  <a:gd name="T15" fmla="*/ 29 h 50"/>
                  <a:gd name="T16" fmla="*/ 52 w 244"/>
                  <a:gd name="T17" fmla="*/ 31 h 50"/>
                  <a:gd name="T18" fmla="*/ 71 w 244"/>
                  <a:gd name="T19" fmla="*/ 34 h 50"/>
                  <a:gd name="T20" fmla="*/ 93 w 244"/>
                  <a:gd name="T21" fmla="*/ 32 h 50"/>
                  <a:gd name="T22" fmla="*/ 113 w 244"/>
                  <a:gd name="T23" fmla="*/ 49 h 50"/>
                  <a:gd name="T24" fmla="*/ 119 w 244"/>
                  <a:gd name="T25" fmla="*/ 50 h 50"/>
                  <a:gd name="T26" fmla="*/ 122 w 244"/>
                  <a:gd name="T27" fmla="*/ 49 h 50"/>
                  <a:gd name="T28" fmla="*/ 125 w 244"/>
                  <a:gd name="T29" fmla="*/ 43 h 50"/>
                  <a:gd name="T30" fmla="*/ 125 w 244"/>
                  <a:gd name="T31" fmla="*/ 35 h 50"/>
                  <a:gd name="T32" fmla="*/ 157 w 244"/>
                  <a:gd name="T33" fmla="*/ 15 h 50"/>
                  <a:gd name="T34" fmla="*/ 183 w 244"/>
                  <a:gd name="T35" fmla="*/ 8 h 50"/>
                  <a:gd name="T36" fmla="*/ 212 w 244"/>
                  <a:gd name="T37" fmla="*/ 9 h 50"/>
                  <a:gd name="T38" fmla="*/ 244 w 244"/>
                  <a:gd name="T39" fmla="*/ 12 h 50"/>
                  <a:gd name="T40" fmla="*/ 244 w 244"/>
                  <a:gd name="T41" fmla="*/ 11 h 50"/>
                  <a:gd name="T42" fmla="*/ 231 w 244"/>
                  <a:gd name="T43" fmla="*/ 6 h 50"/>
                  <a:gd name="T44" fmla="*/ 205 w 244"/>
                  <a:gd name="T45" fmla="*/ 2 h 50"/>
                  <a:gd name="T46" fmla="*/ 193 w 244"/>
                  <a:gd name="T47" fmla="*/ 0 h 50"/>
                  <a:gd name="T48" fmla="*/ 164 w 244"/>
                  <a:gd name="T49" fmla="*/ 0 h 50"/>
                  <a:gd name="T50" fmla="*/ 154 w 244"/>
                  <a:gd name="T5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36" name="Freeform 208"/>
              <p:cNvSpPr/>
              <p:nvPr/>
            </p:nvSpPr>
            <p:spPr bwMode="auto">
              <a:xfrm>
                <a:off x="2162" y="918"/>
                <a:ext cx="218" cy="45"/>
              </a:xfrm>
              <a:custGeom>
                <a:avLst/>
                <a:gdLst>
                  <a:gd name="T0" fmla="*/ 77 w 218"/>
                  <a:gd name="T1" fmla="*/ 6 h 45"/>
                  <a:gd name="T2" fmla="*/ 86 w 218"/>
                  <a:gd name="T3" fmla="*/ 9 h 45"/>
                  <a:gd name="T4" fmla="*/ 118 w 218"/>
                  <a:gd name="T5" fmla="*/ 13 h 45"/>
                  <a:gd name="T6" fmla="*/ 138 w 218"/>
                  <a:gd name="T7" fmla="*/ 18 h 45"/>
                  <a:gd name="T8" fmla="*/ 195 w 218"/>
                  <a:gd name="T9" fmla="*/ 21 h 45"/>
                  <a:gd name="T10" fmla="*/ 218 w 218"/>
                  <a:gd name="T11" fmla="*/ 21 h 45"/>
                  <a:gd name="T12" fmla="*/ 166 w 218"/>
                  <a:gd name="T13" fmla="*/ 27 h 45"/>
                  <a:gd name="T14" fmla="*/ 141 w 218"/>
                  <a:gd name="T15" fmla="*/ 27 h 45"/>
                  <a:gd name="T16" fmla="*/ 118 w 218"/>
                  <a:gd name="T17" fmla="*/ 45 h 45"/>
                  <a:gd name="T18" fmla="*/ 115 w 218"/>
                  <a:gd name="T19" fmla="*/ 42 h 45"/>
                  <a:gd name="T20" fmla="*/ 115 w 218"/>
                  <a:gd name="T21" fmla="*/ 33 h 45"/>
                  <a:gd name="T22" fmla="*/ 109 w 218"/>
                  <a:gd name="T23" fmla="*/ 27 h 45"/>
                  <a:gd name="T24" fmla="*/ 80 w 218"/>
                  <a:gd name="T25" fmla="*/ 10 h 45"/>
                  <a:gd name="T26" fmla="*/ 51 w 218"/>
                  <a:gd name="T27" fmla="*/ 3 h 45"/>
                  <a:gd name="T28" fmla="*/ 22 w 218"/>
                  <a:gd name="T29" fmla="*/ 6 h 45"/>
                  <a:gd name="T30" fmla="*/ 0 w 218"/>
                  <a:gd name="T31" fmla="*/ 7 h 45"/>
                  <a:gd name="T32" fmla="*/ 22 w 218"/>
                  <a:gd name="T33" fmla="*/ 3 h 45"/>
                  <a:gd name="T34" fmla="*/ 42 w 218"/>
                  <a:gd name="T35" fmla="*/ 0 h 45"/>
                  <a:gd name="T36" fmla="*/ 74 w 218"/>
                  <a:gd name="T37" fmla="*/ 0 h 45"/>
                  <a:gd name="T38" fmla="*/ 77 w 218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37" name="Freeform 209"/>
              <p:cNvSpPr/>
              <p:nvPr/>
            </p:nvSpPr>
            <p:spPr bwMode="auto">
              <a:xfrm>
                <a:off x="4336" y="912"/>
                <a:ext cx="221" cy="45"/>
              </a:xfrm>
              <a:custGeom>
                <a:avLst/>
                <a:gdLst>
                  <a:gd name="T0" fmla="*/ 141 w 221"/>
                  <a:gd name="T1" fmla="*/ 6 h 45"/>
                  <a:gd name="T2" fmla="*/ 135 w 221"/>
                  <a:gd name="T3" fmla="*/ 9 h 45"/>
                  <a:gd name="T4" fmla="*/ 100 w 221"/>
                  <a:gd name="T5" fmla="*/ 15 h 45"/>
                  <a:gd name="T6" fmla="*/ 81 w 221"/>
                  <a:gd name="T7" fmla="*/ 19 h 45"/>
                  <a:gd name="T8" fmla="*/ 26 w 221"/>
                  <a:gd name="T9" fmla="*/ 23 h 45"/>
                  <a:gd name="T10" fmla="*/ 0 w 221"/>
                  <a:gd name="T11" fmla="*/ 23 h 45"/>
                  <a:gd name="T12" fmla="*/ 52 w 221"/>
                  <a:gd name="T13" fmla="*/ 29 h 45"/>
                  <a:gd name="T14" fmla="*/ 77 w 221"/>
                  <a:gd name="T15" fmla="*/ 29 h 45"/>
                  <a:gd name="T16" fmla="*/ 103 w 221"/>
                  <a:gd name="T17" fmla="*/ 45 h 45"/>
                  <a:gd name="T18" fmla="*/ 103 w 221"/>
                  <a:gd name="T19" fmla="*/ 44 h 45"/>
                  <a:gd name="T20" fmla="*/ 106 w 221"/>
                  <a:gd name="T21" fmla="*/ 33 h 45"/>
                  <a:gd name="T22" fmla="*/ 113 w 221"/>
                  <a:gd name="T23" fmla="*/ 29 h 45"/>
                  <a:gd name="T24" fmla="*/ 141 w 221"/>
                  <a:gd name="T25" fmla="*/ 12 h 45"/>
                  <a:gd name="T26" fmla="*/ 167 w 221"/>
                  <a:gd name="T27" fmla="*/ 3 h 45"/>
                  <a:gd name="T28" fmla="*/ 196 w 221"/>
                  <a:gd name="T29" fmla="*/ 6 h 45"/>
                  <a:gd name="T30" fmla="*/ 221 w 221"/>
                  <a:gd name="T31" fmla="*/ 7 h 45"/>
                  <a:gd name="T32" fmla="*/ 196 w 221"/>
                  <a:gd name="T33" fmla="*/ 3 h 45"/>
                  <a:gd name="T34" fmla="*/ 177 w 221"/>
                  <a:gd name="T35" fmla="*/ 0 h 45"/>
                  <a:gd name="T36" fmla="*/ 148 w 221"/>
                  <a:gd name="T37" fmla="*/ 1 h 45"/>
                  <a:gd name="T38" fmla="*/ 141 w 221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38" name="Freeform 210"/>
              <p:cNvSpPr/>
              <p:nvPr/>
            </p:nvSpPr>
            <p:spPr bwMode="auto">
              <a:xfrm>
                <a:off x="2108" y="922"/>
                <a:ext cx="83" cy="60"/>
              </a:xfrm>
              <a:custGeom>
                <a:avLst/>
                <a:gdLst>
                  <a:gd name="T0" fmla="*/ 38 w 83"/>
                  <a:gd name="T1" fmla="*/ 5 h 60"/>
                  <a:gd name="T2" fmla="*/ 28 w 83"/>
                  <a:gd name="T3" fmla="*/ 11 h 60"/>
                  <a:gd name="T4" fmla="*/ 22 w 83"/>
                  <a:gd name="T5" fmla="*/ 20 h 60"/>
                  <a:gd name="T6" fmla="*/ 16 w 83"/>
                  <a:gd name="T7" fmla="*/ 25 h 60"/>
                  <a:gd name="T8" fmla="*/ 16 w 83"/>
                  <a:gd name="T9" fmla="*/ 34 h 60"/>
                  <a:gd name="T10" fmla="*/ 25 w 83"/>
                  <a:gd name="T11" fmla="*/ 43 h 60"/>
                  <a:gd name="T12" fmla="*/ 51 w 83"/>
                  <a:gd name="T13" fmla="*/ 54 h 60"/>
                  <a:gd name="T14" fmla="*/ 70 w 83"/>
                  <a:gd name="T15" fmla="*/ 54 h 60"/>
                  <a:gd name="T16" fmla="*/ 76 w 83"/>
                  <a:gd name="T17" fmla="*/ 52 h 60"/>
                  <a:gd name="T18" fmla="*/ 80 w 83"/>
                  <a:gd name="T19" fmla="*/ 52 h 60"/>
                  <a:gd name="T20" fmla="*/ 83 w 83"/>
                  <a:gd name="T21" fmla="*/ 54 h 60"/>
                  <a:gd name="T22" fmla="*/ 70 w 83"/>
                  <a:gd name="T23" fmla="*/ 58 h 60"/>
                  <a:gd name="T24" fmla="*/ 60 w 83"/>
                  <a:gd name="T25" fmla="*/ 60 h 60"/>
                  <a:gd name="T26" fmla="*/ 25 w 83"/>
                  <a:gd name="T27" fmla="*/ 60 h 60"/>
                  <a:gd name="T28" fmla="*/ 16 w 83"/>
                  <a:gd name="T29" fmla="*/ 57 h 60"/>
                  <a:gd name="T30" fmla="*/ 3 w 83"/>
                  <a:gd name="T31" fmla="*/ 46 h 60"/>
                  <a:gd name="T32" fmla="*/ 3 w 83"/>
                  <a:gd name="T33" fmla="*/ 41 h 60"/>
                  <a:gd name="T34" fmla="*/ 0 w 83"/>
                  <a:gd name="T35" fmla="*/ 35 h 60"/>
                  <a:gd name="T36" fmla="*/ 3 w 83"/>
                  <a:gd name="T37" fmla="*/ 19 h 60"/>
                  <a:gd name="T38" fmla="*/ 25 w 83"/>
                  <a:gd name="T39" fmla="*/ 3 h 60"/>
                  <a:gd name="T40" fmla="*/ 32 w 83"/>
                  <a:gd name="T41" fmla="*/ 0 h 60"/>
                  <a:gd name="T42" fmla="*/ 38 w 83"/>
                  <a:gd name="T43" fmla="*/ 0 h 60"/>
                  <a:gd name="T44" fmla="*/ 38 w 83"/>
                  <a:gd name="T45" fmla="*/ 0 h 60"/>
                  <a:gd name="T46" fmla="*/ 38 w 83"/>
                  <a:gd name="T4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39" name="Freeform 211"/>
              <p:cNvSpPr/>
              <p:nvPr/>
            </p:nvSpPr>
            <p:spPr bwMode="auto">
              <a:xfrm>
                <a:off x="4529" y="916"/>
                <a:ext cx="80" cy="61"/>
              </a:xfrm>
              <a:custGeom>
                <a:avLst/>
                <a:gdLst>
                  <a:gd name="T0" fmla="*/ 41 w 80"/>
                  <a:gd name="T1" fmla="*/ 6 h 61"/>
                  <a:gd name="T2" fmla="*/ 51 w 80"/>
                  <a:gd name="T3" fmla="*/ 11 h 61"/>
                  <a:gd name="T4" fmla="*/ 57 w 80"/>
                  <a:gd name="T5" fmla="*/ 20 h 61"/>
                  <a:gd name="T6" fmla="*/ 64 w 80"/>
                  <a:gd name="T7" fmla="*/ 25 h 61"/>
                  <a:gd name="T8" fmla="*/ 64 w 80"/>
                  <a:gd name="T9" fmla="*/ 34 h 61"/>
                  <a:gd name="T10" fmla="*/ 54 w 80"/>
                  <a:gd name="T11" fmla="*/ 43 h 61"/>
                  <a:gd name="T12" fmla="*/ 32 w 80"/>
                  <a:gd name="T13" fmla="*/ 53 h 61"/>
                  <a:gd name="T14" fmla="*/ 12 w 80"/>
                  <a:gd name="T15" fmla="*/ 53 h 61"/>
                  <a:gd name="T16" fmla="*/ 6 w 80"/>
                  <a:gd name="T17" fmla="*/ 53 h 61"/>
                  <a:gd name="T18" fmla="*/ 0 w 80"/>
                  <a:gd name="T19" fmla="*/ 53 h 61"/>
                  <a:gd name="T20" fmla="*/ 0 w 80"/>
                  <a:gd name="T21" fmla="*/ 53 h 61"/>
                  <a:gd name="T22" fmla="*/ 12 w 80"/>
                  <a:gd name="T23" fmla="*/ 58 h 61"/>
                  <a:gd name="T24" fmla="*/ 19 w 80"/>
                  <a:gd name="T25" fmla="*/ 61 h 61"/>
                  <a:gd name="T26" fmla="*/ 54 w 80"/>
                  <a:gd name="T27" fmla="*/ 60 h 61"/>
                  <a:gd name="T28" fmla="*/ 67 w 80"/>
                  <a:gd name="T29" fmla="*/ 56 h 61"/>
                  <a:gd name="T30" fmla="*/ 76 w 80"/>
                  <a:gd name="T31" fmla="*/ 47 h 61"/>
                  <a:gd name="T32" fmla="*/ 76 w 80"/>
                  <a:gd name="T33" fmla="*/ 41 h 61"/>
                  <a:gd name="T34" fmla="*/ 80 w 80"/>
                  <a:gd name="T35" fmla="*/ 37 h 61"/>
                  <a:gd name="T36" fmla="*/ 76 w 80"/>
                  <a:gd name="T37" fmla="*/ 19 h 61"/>
                  <a:gd name="T38" fmla="*/ 54 w 80"/>
                  <a:gd name="T39" fmla="*/ 3 h 61"/>
                  <a:gd name="T40" fmla="*/ 48 w 80"/>
                  <a:gd name="T41" fmla="*/ 0 h 61"/>
                  <a:gd name="T42" fmla="*/ 44 w 80"/>
                  <a:gd name="T43" fmla="*/ 0 h 61"/>
                  <a:gd name="T44" fmla="*/ 41 w 80"/>
                  <a:gd name="T45" fmla="*/ 0 h 61"/>
                  <a:gd name="T46" fmla="*/ 41 w 80"/>
                  <a:gd name="T4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40" name="Freeform 212"/>
              <p:cNvSpPr/>
              <p:nvPr/>
            </p:nvSpPr>
            <p:spPr bwMode="auto">
              <a:xfrm>
                <a:off x="2114" y="927"/>
                <a:ext cx="64" cy="53"/>
              </a:xfrm>
              <a:custGeom>
                <a:avLst/>
                <a:gdLst>
                  <a:gd name="T0" fmla="*/ 10 w 64"/>
                  <a:gd name="T1" fmla="*/ 17 h 53"/>
                  <a:gd name="T2" fmla="*/ 6 w 64"/>
                  <a:gd name="T3" fmla="*/ 20 h 53"/>
                  <a:gd name="T4" fmla="*/ 6 w 64"/>
                  <a:gd name="T5" fmla="*/ 30 h 53"/>
                  <a:gd name="T6" fmla="*/ 19 w 64"/>
                  <a:gd name="T7" fmla="*/ 39 h 53"/>
                  <a:gd name="T8" fmla="*/ 42 w 64"/>
                  <a:gd name="T9" fmla="*/ 50 h 53"/>
                  <a:gd name="T10" fmla="*/ 64 w 64"/>
                  <a:gd name="T11" fmla="*/ 50 h 53"/>
                  <a:gd name="T12" fmla="*/ 64 w 64"/>
                  <a:gd name="T13" fmla="*/ 50 h 53"/>
                  <a:gd name="T14" fmla="*/ 54 w 64"/>
                  <a:gd name="T15" fmla="*/ 53 h 53"/>
                  <a:gd name="T16" fmla="*/ 19 w 64"/>
                  <a:gd name="T17" fmla="*/ 52 h 53"/>
                  <a:gd name="T18" fmla="*/ 13 w 64"/>
                  <a:gd name="T19" fmla="*/ 50 h 53"/>
                  <a:gd name="T20" fmla="*/ 3 w 64"/>
                  <a:gd name="T21" fmla="*/ 44 h 53"/>
                  <a:gd name="T22" fmla="*/ 0 w 64"/>
                  <a:gd name="T23" fmla="*/ 33 h 53"/>
                  <a:gd name="T24" fmla="*/ 3 w 64"/>
                  <a:gd name="T25" fmla="*/ 15 h 53"/>
                  <a:gd name="T26" fmla="*/ 10 w 64"/>
                  <a:gd name="T27" fmla="*/ 8 h 53"/>
                  <a:gd name="T28" fmla="*/ 22 w 64"/>
                  <a:gd name="T29" fmla="*/ 0 h 53"/>
                  <a:gd name="T30" fmla="*/ 26 w 64"/>
                  <a:gd name="T31" fmla="*/ 0 h 53"/>
                  <a:gd name="T32" fmla="*/ 19 w 64"/>
                  <a:gd name="T33" fmla="*/ 6 h 53"/>
                  <a:gd name="T34" fmla="*/ 10 w 64"/>
                  <a:gd name="T35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41" name="Freeform 213"/>
              <p:cNvSpPr/>
              <p:nvPr/>
            </p:nvSpPr>
            <p:spPr bwMode="auto">
              <a:xfrm>
                <a:off x="4538" y="921"/>
                <a:ext cx="64" cy="55"/>
              </a:xfrm>
              <a:custGeom>
                <a:avLst/>
                <a:gdLst>
                  <a:gd name="T0" fmla="*/ 55 w 64"/>
                  <a:gd name="T1" fmla="*/ 17 h 55"/>
                  <a:gd name="T2" fmla="*/ 61 w 64"/>
                  <a:gd name="T3" fmla="*/ 20 h 55"/>
                  <a:gd name="T4" fmla="*/ 61 w 64"/>
                  <a:gd name="T5" fmla="*/ 30 h 55"/>
                  <a:gd name="T6" fmla="*/ 48 w 64"/>
                  <a:gd name="T7" fmla="*/ 39 h 55"/>
                  <a:gd name="T8" fmla="*/ 23 w 64"/>
                  <a:gd name="T9" fmla="*/ 51 h 55"/>
                  <a:gd name="T10" fmla="*/ 3 w 64"/>
                  <a:gd name="T11" fmla="*/ 51 h 55"/>
                  <a:gd name="T12" fmla="*/ 0 w 64"/>
                  <a:gd name="T13" fmla="*/ 50 h 55"/>
                  <a:gd name="T14" fmla="*/ 13 w 64"/>
                  <a:gd name="T15" fmla="*/ 55 h 55"/>
                  <a:gd name="T16" fmla="*/ 45 w 64"/>
                  <a:gd name="T17" fmla="*/ 53 h 55"/>
                  <a:gd name="T18" fmla="*/ 55 w 64"/>
                  <a:gd name="T19" fmla="*/ 50 h 55"/>
                  <a:gd name="T20" fmla="*/ 61 w 64"/>
                  <a:gd name="T21" fmla="*/ 44 h 55"/>
                  <a:gd name="T22" fmla="*/ 64 w 64"/>
                  <a:gd name="T23" fmla="*/ 35 h 55"/>
                  <a:gd name="T24" fmla="*/ 64 w 64"/>
                  <a:gd name="T25" fmla="*/ 15 h 55"/>
                  <a:gd name="T26" fmla="*/ 55 w 64"/>
                  <a:gd name="T27" fmla="*/ 7 h 55"/>
                  <a:gd name="T28" fmla="*/ 42 w 64"/>
                  <a:gd name="T29" fmla="*/ 0 h 55"/>
                  <a:gd name="T30" fmla="*/ 39 w 64"/>
                  <a:gd name="T31" fmla="*/ 0 h 55"/>
                  <a:gd name="T32" fmla="*/ 48 w 64"/>
                  <a:gd name="T33" fmla="*/ 6 h 55"/>
                  <a:gd name="T34" fmla="*/ 55 w 64"/>
                  <a:gd name="T3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42" name="Freeform 214"/>
              <p:cNvSpPr/>
              <p:nvPr/>
            </p:nvSpPr>
            <p:spPr bwMode="auto">
              <a:xfrm>
                <a:off x="2543" y="931"/>
                <a:ext cx="157" cy="89"/>
              </a:xfrm>
              <a:custGeom>
                <a:avLst/>
                <a:gdLst>
                  <a:gd name="T0" fmla="*/ 87 w 157"/>
                  <a:gd name="T1" fmla="*/ 2 h 89"/>
                  <a:gd name="T2" fmla="*/ 90 w 157"/>
                  <a:gd name="T3" fmla="*/ 2 h 89"/>
                  <a:gd name="T4" fmla="*/ 103 w 157"/>
                  <a:gd name="T5" fmla="*/ 4 h 89"/>
                  <a:gd name="T6" fmla="*/ 115 w 157"/>
                  <a:gd name="T7" fmla="*/ 8 h 89"/>
                  <a:gd name="T8" fmla="*/ 138 w 157"/>
                  <a:gd name="T9" fmla="*/ 17 h 89"/>
                  <a:gd name="T10" fmla="*/ 151 w 157"/>
                  <a:gd name="T11" fmla="*/ 26 h 89"/>
                  <a:gd name="T12" fmla="*/ 157 w 157"/>
                  <a:gd name="T13" fmla="*/ 38 h 89"/>
                  <a:gd name="T14" fmla="*/ 154 w 157"/>
                  <a:gd name="T15" fmla="*/ 55 h 89"/>
                  <a:gd name="T16" fmla="*/ 138 w 157"/>
                  <a:gd name="T17" fmla="*/ 75 h 89"/>
                  <a:gd name="T18" fmla="*/ 125 w 157"/>
                  <a:gd name="T19" fmla="*/ 81 h 89"/>
                  <a:gd name="T20" fmla="*/ 103 w 157"/>
                  <a:gd name="T21" fmla="*/ 89 h 89"/>
                  <a:gd name="T22" fmla="*/ 64 w 157"/>
                  <a:gd name="T23" fmla="*/ 79 h 89"/>
                  <a:gd name="T24" fmla="*/ 51 w 157"/>
                  <a:gd name="T25" fmla="*/ 75 h 89"/>
                  <a:gd name="T26" fmla="*/ 77 w 157"/>
                  <a:gd name="T27" fmla="*/ 69 h 89"/>
                  <a:gd name="T28" fmla="*/ 96 w 157"/>
                  <a:gd name="T29" fmla="*/ 58 h 89"/>
                  <a:gd name="T30" fmla="*/ 103 w 157"/>
                  <a:gd name="T31" fmla="*/ 43 h 89"/>
                  <a:gd name="T32" fmla="*/ 96 w 157"/>
                  <a:gd name="T33" fmla="*/ 35 h 89"/>
                  <a:gd name="T34" fmla="*/ 83 w 157"/>
                  <a:gd name="T35" fmla="*/ 26 h 89"/>
                  <a:gd name="T36" fmla="*/ 64 w 157"/>
                  <a:gd name="T37" fmla="*/ 22 h 89"/>
                  <a:gd name="T38" fmla="*/ 42 w 157"/>
                  <a:gd name="T39" fmla="*/ 23 h 89"/>
                  <a:gd name="T40" fmla="*/ 29 w 157"/>
                  <a:gd name="T41" fmla="*/ 26 h 89"/>
                  <a:gd name="T42" fmla="*/ 13 w 157"/>
                  <a:gd name="T43" fmla="*/ 35 h 89"/>
                  <a:gd name="T44" fmla="*/ 13 w 157"/>
                  <a:gd name="T45" fmla="*/ 38 h 89"/>
                  <a:gd name="T46" fmla="*/ 13 w 157"/>
                  <a:gd name="T47" fmla="*/ 40 h 89"/>
                  <a:gd name="T48" fmla="*/ 3 w 157"/>
                  <a:gd name="T49" fmla="*/ 34 h 89"/>
                  <a:gd name="T50" fmla="*/ 0 w 157"/>
                  <a:gd name="T51" fmla="*/ 28 h 89"/>
                  <a:gd name="T52" fmla="*/ 3 w 157"/>
                  <a:gd name="T53" fmla="*/ 17 h 89"/>
                  <a:gd name="T54" fmla="*/ 10 w 157"/>
                  <a:gd name="T55" fmla="*/ 11 h 89"/>
                  <a:gd name="T56" fmla="*/ 35 w 157"/>
                  <a:gd name="T57" fmla="*/ 2 h 89"/>
                  <a:gd name="T58" fmla="*/ 51 w 157"/>
                  <a:gd name="T59" fmla="*/ 0 h 89"/>
                  <a:gd name="T60" fmla="*/ 83 w 157"/>
                  <a:gd name="T61" fmla="*/ 0 h 89"/>
                  <a:gd name="T62" fmla="*/ 87 w 157"/>
                  <a:gd name="T6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43" name="Freeform 215"/>
              <p:cNvSpPr/>
              <p:nvPr/>
            </p:nvSpPr>
            <p:spPr bwMode="auto">
              <a:xfrm>
                <a:off x="4019" y="927"/>
                <a:ext cx="157" cy="88"/>
              </a:xfrm>
              <a:custGeom>
                <a:avLst/>
                <a:gdLst>
                  <a:gd name="T0" fmla="*/ 68 w 157"/>
                  <a:gd name="T1" fmla="*/ 3 h 88"/>
                  <a:gd name="T2" fmla="*/ 68 w 157"/>
                  <a:gd name="T3" fmla="*/ 3 h 88"/>
                  <a:gd name="T4" fmla="*/ 55 w 157"/>
                  <a:gd name="T5" fmla="*/ 4 h 88"/>
                  <a:gd name="T6" fmla="*/ 39 w 157"/>
                  <a:gd name="T7" fmla="*/ 8 h 88"/>
                  <a:gd name="T8" fmla="*/ 16 w 157"/>
                  <a:gd name="T9" fmla="*/ 17 h 88"/>
                  <a:gd name="T10" fmla="*/ 4 w 157"/>
                  <a:gd name="T11" fmla="*/ 27 h 88"/>
                  <a:gd name="T12" fmla="*/ 0 w 157"/>
                  <a:gd name="T13" fmla="*/ 39 h 88"/>
                  <a:gd name="T14" fmla="*/ 0 w 157"/>
                  <a:gd name="T15" fmla="*/ 56 h 88"/>
                  <a:gd name="T16" fmla="*/ 20 w 157"/>
                  <a:gd name="T17" fmla="*/ 74 h 88"/>
                  <a:gd name="T18" fmla="*/ 32 w 157"/>
                  <a:gd name="T19" fmla="*/ 80 h 88"/>
                  <a:gd name="T20" fmla="*/ 55 w 157"/>
                  <a:gd name="T21" fmla="*/ 88 h 88"/>
                  <a:gd name="T22" fmla="*/ 93 w 157"/>
                  <a:gd name="T23" fmla="*/ 79 h 88"/>
                  <a:gd name="T24" fmla="*/ 106 w 157"/>
                  <a:gd name="T25" fmla="*/ 74 h 88"/>
                  <a:gd name="T26" fmla="*/ 80 w 157"/>
                  <a:gd name="T27" fmla="*/ 68 h 88"/>
                  <a:gd name="T28" fmla="*/ 61 w 157"/>
                  <a:gd name="T29" fmla="*/ 58 h 88"/>
                  <a:gd name="T30" fmla="*/ 55 w 157"/>
                  <a:gd name="T31" fmla="*/ 44 h 88"/>
                  <a:gd name="T32" fmla="*/ 58 w 157"/>
                  <a:gd name="T33" fmla="*/ 35 h 88"/>
                  <a:gd name="T34" fmla="*/ 74 w 157"/>
                  <a:gd name="T35" fmla="*/ 27 h 88"/>
                  <a:gd name="T36" fmla="*/ 93 w 157"/>
                  <a:gd name="T37" fmla="*/ 23 h 88"/>
                  <a:gd name="T38" fmla="*/ 113 w 157"/>
                  <a:gd name="T39" fmla="*/ 23 h 88"/>
                  <a:gd name="T40" fmla="*/ 129 w 157"/>
                  <a:gd name="T41" fmla="*/ 26 h 88"/>
                  <a:gd name="T42" fmla="*/ 145 w 157"/>
                  <a:gd name="T43" fmla="*/ 35 h 88"/>
                  <a:gd name="T44" fmla="*/ 145 w 157"/>
                  <a:gd name="T45" fmla="*/ 39 h 88"/>
                  <a:gd name="T46" fmla="*/ 145 w 157"/>
                  <a:gd name="T47" fmla="*/ 41 h 88"/>
                  <a:gd name="T48" fmla="*/ 154 w 157"/>
                  <a:gd name="T49" fmla="*/ 33 h 88"/>
                  <a:gd name="T50" fmla="*/ 157 w 157"/>
                  <a:gd name="T51" fmla="*/ 27 h 88"/>
                  <a:gd name="T52" fmla="*/ 154 w 157"/>
                  <a:gd name="T53" fmla="*/ 17 h 88"/>
                  <a:gd name="T54" fmla="*/ 148 w 157"/>
                  <a:gd name="T55" fmla="*/ 11 h 88"/>
                  <a:gd name="T56" fmla="*/ 119 w 157"/>
                  <a:gd name="T57" fmla="*/ 3 h 88"/>
                  <a:gd name="T58" fmla="*/ 106 w 157"/>
                  <a:gd name="T59" fmla="*/ 0 h 88"/>
                  <a:gd name="T60" fmla="*/ 71 w 157"/>
                  <a:gd name="T61" fmla="*/ 1 h 88"/>
                  <a:gd name="T62" fmla="*/ 68 w 157"/>
                  <a:gd name="T6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44" name="Freeform 216"/>
              <p:cNvSpPr/>
              <p:nvPr/>
            </p:nvSpPr>
            <p:spPr bwMode="auto">
              <a:xfrm>
                <a:off x="2585" y="939"/>
                <a:ext cx="22" cy="6"/>
              </a:xfrm>
              <a:custGeom>
                <a:avLst/>
                <a:gdLst>
                  <a:gd name="T0" fmla="*/ 22 w 22"/>
                  <a:gd name="T1" fmla="*/ 3 h 6"/>
                  <a:gd name="T2" fmla="*/ 22 w 22"/>
                  <a:gd name="T3" fmla="*/ 3 h 6"/>
                  <a:gd name="T4" fmla="*/ 16 w 22"/>
                  <a:gd name="T5" fmla="*/ 3 h 6"/>
                  <a:gd name="T6" fmla="*/ 12 w 22"/>
                  <a:gd name="T7" fmla="*/ 3 h 6"/>
                  <a:gd name="T8" fmla="*/ 0 w 22"/>
                  <a:gd name="T9" fmla="*/ 6 h 6"/>
                  <a:gd name="T10" fmla="*/ 0 w 22"/>
                  <a:gd name="T11" fmla="*/ 6 h 6"/>
                  <a:gd name="T12" fmla="*/ 9 w 22"/>
                  <a:gd name="T13" fmla="*/ 0 h 6"/>
                  <a:gd name="T14" fmla="*/ 22 w 22"/>
                  <a:gd name="T15" fmla="*/ 3 h 6"/>
                  <a:gd name="T16" fmla="*/ 22 w 2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45" name="Freeform 217"/>
              <p:cNvSpPr/>
              <p:nvPr/>
            </p:nvSpPr>
            <p:spPr bwMode="auto">
              <a:xfrm>
                <a:off x="4112" y="936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0 w 23"/>
                  <a:gd name="T3" fmla="*/ 3 h 5"/>
                  <a:gd name="T4" fmla="*/ 4 w 23"/>
                  <a:gd name="T5" fmla="*/ 3 h 5"/>
                  <a:gd name="T6" fmla="*/ 10 w 23"/>
                  <a:gd name="T7" fmla="*/ 2 h 5"/>
                  <a:gd name="T8" fmla="*/ 20 w 23"/>
                  <a:gd name="T9" fmla="*/ 5 h 5"/>
                  <a:gd name="T10" fmla="*/ 23 w 23"/>
                  <a:gd name="T11" fmla="*/ 5 h 5"/>
                  <a:gd name="T12" fmla="*/ 10 w 23"/>
                  <a:gd name="T13" fmla="*/ 0 h 5"/>
                  <a:gd name="T14" fmla="*/ 0 w 23"/>
                  <a:gd name="T15" fmla="*/ 2 h 5"/>
                  <a:gd name="T16" fmla="*/ 0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46" name="Freeform 218"/>
              <p:cNvSpPr/>
              <p:nvPr/>
            </p:nvSpPr>
            <p:spPr bwMode="auto">
              <a:xfrm>
                <a:off x="2623" y="945"/>
                <a:ext cx="26" cy="6"/>
              </a:xfrm>
              <a:custGeom>
                <a:avLst/>
                <a:gdLst>
                  <a:gd name="T0" fmla="*/ 26 w 26"/>
                  <a:gd name="T1" fmla="*/ 5 h 6"/>
                  <a:gd name="T2" fmla="*/ 26 w 26"/>
                  <a:gd name="T3" fmla="*/ 6 h 6"/>
                  <a:gd name="T4" fmla="*/ 26 w 26"/>
                  <a:gd name="T5" fmla="*/ 6 h 6"/>
                  <a:gd name="T6" fmla="*/ 16 w 26"/>
                  <a:gd name="T7" fmla="*/ 3 h 6"/>
                  <a:gd name="T8" fmla="*/ 3 w 26"/>
                  <a:gd name="T9" fmla="*/ 2 h 6"/>
                  <a:gd name="T10" fmla="*/ 0 w 26"/>
                  <a:gd name="T11" fmla="*/ 0 h 6"/>
                  <a:gd name="T12" fmla="*/ 3 w 26"/>
                  <a:gd name="T13" fmla="*/ 0 h 6"/>
                  <a:gd name="T14" fmla="*/ 23 w 26"/>
                  <a:gd name="T15" fmla="*/ 3 h 6"/>
                  <a:gd name="T16" fmla="*/ 26 w 2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47" name="Freeform 219"/>
              <p:cNvSpPr/>
              <p:nvPr/>
            </p:nvSpPr>
            <p:spPr bwMode="auto">
              <a:xfrm>
                <a:off x="4067" y="941"/>
                <a:ext cx="26" cy="7"/>
              </a:xfrm>
              <a:custGeom>
                <a:avLst/>
                <a:gdLst>
                  <a:gd name="T0" fmla="*/ 0 w 26"/>
                  <a:gd name="T1" fmla="*/ 6 h 7"/>
                  <a:gd name="T2" fmla="*/ 0 w 26"/>
                  <a:gd name="T3" fmla="*/ 6 h 7"/>
                  <a:gd name="T4" fmla="*/ 4 w 26"/>
                  <a:gd name="T5" fmla="*/ 7 h 7"/>
                  <a:gd name="T6" fmla="*/ 10 w 26"/>
                  <a:gd name="T7" fmla="*/ 4 h 7"/>
                  <a:gd name="T8" fmla="*/ 23 w 26"/>
                  <a:gd name="T9" fmla="*/ 3 h 7"/>
                  <a:gd name="T10" fmla="*/ 26 w 26"/>
                  <a:gd name="T11" fmla="*/ 1 h 7"/>
                  <a:gd name="T12" fmla="*/ 26 w 26"/>
                  <a:gd name="T13" fmla="*/ 0 h 7"/>
                  <a:gd name="T14" fmla="*/ 7 w 26"/>
                  <a:gd name="T15" fmla="*/ 3 h 7"/>
                  <a:gd name="T16" fmla="*/ 0 w 26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48" name="Freeform 220"/>
              <p:cNvSpPr/>
              <p:nvPr/>
            </p:nvSpPr>
            <p:spPr bwMode="auto">
              <a:xfrm>
                <a:off x="2556" y="945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0 w 19"/>
                  <a:gd name="T3" fmla="*/ 14 h 14"/>
                  <a:gd name="T4" fmla="*/ 0 w 19"/>
                  <a:gd name="T5" fmla="*/ 14 h 14"/>
                  <a:gd name="T6" fmla="*/ 0 w 19"/>
                  <a:gd name="T7" fmla="*/ 11 h 14"/>
                  <a:gd name="T8" fmla="*/ 13 w 19"/>
                  <a:gd name="T9" fmla="*/ 0 h 14"/>
                  <a:gd name="T10" fmla="*/ 16 w 19"/>
                  <a:gd name="T11" fmla="*/ 0 h 14"/>
                  <a:gd name="T12" fmla="*/ 19 w 19"/>
                  <a:gd name="T13" fmla="*/ 0 h 14"/>
                  <a:gd name="T14" fmla="*/ 19 w 19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49" name="Freeform 221"/>
              <p:cNvSpPr/>
              <p:nvPr/>
            </p:nvSpPr>
            <p:spPr bwMode="auto">
              <a:xfrm>
                <a:off x="4144" y="941"/>
                <a:ext cx="20" cy="13"/>
              </a:xfrm>
              <a:custGeom>
                <a:avLst/>
                <a:gdLst>
                  <a:gd name="T0" fmla="*/ 0 w 20"/>
                  <a:gd name="T1" fmla="*/ 1 h 13"/>
                  <a:gd name="T2" fmla="*/ 16 w 20"/>
                  <a:gd name="T3" fmla="*/ 13 h 13"/>
                  <a:gd name="T4" fmla="*/ 20 w 20"/>
                  <a:gd name="T5" fmla="*/ 13 h 13"/>
                  <a:gd name="T6" fmla="*/ 20 w 20"/>
                  <a:gd name="T7" fmla="*/ 12 h 13"/>
                  <a:gd name="T8" fmla="*/ 4 w 20"/>
                  <a:gd name="T9" fmla="*/ 1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50" name="Freeform 222"/>
              <p:cNvSpPr/>
              <p:nvPr/>
            </p:nvSpPr>
            <p:spPr bwMode="auto">
              <a:xfrm>
                <a:off x="2351" y="951"/>
                <a:ext cx="849" cy="128"/>
              </a:xfrm>
              <a:custGeom>
                <a:avLst/>
                <a:gdLst>
                  <a:gd name="T0" fmla="*/ 160 w 849"/>
                  <a:gd name="T1" fmla="*/ 32 h 128"/>
                  <a:gd name="T2" fmla="*/ 275 w 849"/>
                  <a:gd name="T3" fmla="*/ 67 h 128"/>
                  <a:gd name="T4" fmla="*/ 323 w 849"/>
                  <a:gd name="T5" fmla="*/ 79 h 128"/>
                  <a:gd name="T6" fmla="*/ 394 w 849"/>
                  <a:gd name="T7" fmla="*/ 90 h 128"/>
                  <a:gd name="T8" fmla="*/ 439 w 849"/>
                  <a:gd name="T9" fmla="*/ 84 h 128"/>
                  <a:gd name="T10" fmla="*/ 464 w 849"/>
                  <a:gd name="T11" fmla="*/ 84 h 128"/>
                  <a:gd name="T12" fmla="*/ 461 w 849"/>
                  <a:gd name="T13" fmla="*/ 96 h 128"/>
                  <a:gd name="T14" fmla="*/ 522 w 849"/>
                  <a:gd name="T15" fmla="*/ 94 h 128"/>
                  <a:gd name="T16" fmla="*/ 557 w 849"/>
                  <a:gd name="T17" fmla="*/ 87 h 128"/>
                  <a:gd name="T18" fmla="*/ 557 w 849"/>
                  <a:gd name="T19" fmla="*/ 85 h 128"/>
                  <a:gd name="T20" fmla="*/ 557 w 849"/>
                  <a:gd name="T21" fmla="*/ 96 h 128"/>
                  <a:gd name="T22" fmla="*/ 557 w 849"/>
                  <a:gd name="T23" fmla="*/ 110 h 128"/>
                  <a:gd name="T24" fmla="*/ 618 w 849"/>
                  <a:gd name="T25" fmla="*/ 106 h 128"/>
                  <a:gd name="T26" fmla="*/ 666 w 849"/>
                  <a:gd name="T27" fmla="*/ 91 h 128"/>
                  <a:gd name="T28" fmla="*/ 672 w 849"/>
                  <a:gd name="T29" fmla="*/ 82 h 128"/>
                  <a:gd name="T30" fmla="*/ 679 w 849"/>
                  <a:gd name="T31" fmla="*/ 79 h 128"/>
                  <a:gd name="T32" fmla="*/ 663 w 849"/>
                  <a:gd name="T33" fmla="*/ 70 h 128"/>
                  <a:gd name="T34" fmla="*/ 653 w 849"/>
                  <a:gd name="T35" fmla="*/ 64 h 128"/>
                  <a:gd name="T36" fmla="*/ 679 w 849"/>
                  <a:gd name="T37" fmla="*/ 59 h 128"/>
                  <a:gd name="T38" fmla="*/ 701 w 849"/>
                  <a:gd name="T39" fmla="*/ 73 h 128"/>
                  <a:gd name="T40" fmla="*/ 704 w 849"/>
                  <a:gd name="T41" fmla="*/ 94 h 128"/>
                  <a:gd name="T42" fmla="*/ 692 w 849"/>
                  <a:gd name="T43" fmla="*/ 103 h 128"/>
                  <a:gd name="T44" fmla="*/ 698 w 849"/>
                  <a:gd name="T45" fmla="*/ 105 h 128"/>
                  <a:gd name="T46" fmla="*/ 788 w 849"/>
                  <a:gd name="T47" fmla="*/ 75 h 128"/>
                  <a:gd name="T48" fmla="*/ 807 w 849"/>
                  <a:gd name="T49" fmla="*/ 52 h 128"/>
                  <a:gd name="T50" fmla="*/ 797 w 849"/>
                  <a:gd name="T51" fmla="*/ 37 h 128"/>
                  <a:gd name="T52" fmla="*/ 772 w 849"/>
                  <a:gd name="T53" fmla="*/ 34 h 128"/>
                  <a:gd name="T54" fmla="*/ 756 w 849"/>
                  <a:gd name="T55" fmla="*/ 44 h 128"/>
                  <a:gd name="T56" fmla="*/ 759 w 849"/>
                  <a:gd name="T57" fmla="*/ 53 h 128"/>
                  <a:gd name="T58" fmla="*/ 756 w 849"/>
                  <a:gd name="T59" fmla="*/ 55 h 128"/>
                  <a:gd name="T60" fmla="*/ 724 w 849"/>
                  <a:gd name="T61" fmla="*/ 40 h 128"/>
                  <a:gd name="T62" fmla="*/ 724 w 849"/>
                  <a:gd name="T63" fmla="*/ 21 h 128"/>
                  <a:gd name="T64" fmla="*/ 769 w 849"/>
                  <a:gd name="T65" fmla="*/ 9 h 128"/>
                  <a:gd name="T66" fmla="*/ 801 w 849"/>
                  <a:gd name="T67" fmla="*/ 12 h 128"/>
                  <a:gd name="T68" fmla="*/ 836 w 849"/>
                  <a:gd name="T69" fmla="*/ 34 h 128"/>
                  <a:gd name="T70" fmla="*/ 849 w 849"/>
                  <a:gd name="T71" fmla="*/ 56 h 128"/>
                  <a:gd name="T72" fmla="*/ 839 w 849"/>
                  <a:gd name="T73" fmla="*/ 73 h 128"/>
                  <a:gd name="T74" fmla="*/ 807 w 849"/>
                  <a:gd name="T75" fmla="*/ 90 h 128"/>
                  <a:gd name="T76" fmla="*/ 749 w 849"/>
                  <a:gd name="T77" fmla="*/ 110 h 128"/>
                  <a:gd name="T78" fmla="*/ 672 w 849"/>
                  <a:gd name="T79" fmla="*/ 122 h 128"/>
                  <a:gd name="T80" fmla="*/ 580 w 849"/>
                  <a:gd name="T81" fmla="*/ 128 h 128"/>
                  <a:gd name="T82" fmla="*/ 535 w 849"/>
                  <a:gd name="T83" fmla="*/ 126 h 128"/>
                  <a:gd name="T84" fmla="*/ 400 w 849"/>
                  <a:gd name="T85" fmla="*/ 110 h 128"/>
                  <a:gd name="T86" fmla="*/ 307 w 849"/>
                  <a:gd name="T87" fmla="*/ 90 h 128"/>
                  <a:gd name="T88" fmla="*/ 218 w 849"/>
                  <a:gd name="T89" fmla="*/ 62 h 128"/>
                  <a:gd name="T90" fmla="*/ 211 w 849"/>
                  <a:gd name="T91" fmla="*/ 61 h 128"/>
                  <a:gd name="T92" fmla="*/ 186 w 849"/>
                  <a:gd name="T93" fmla="*/ 55 h 128"/>
                  <a:gd name="T94" fmla="*/ 109 w 849"/>
                  <a:gd name="T95" fmla="*/ 31 h 128"/>
                  <a:gd name="T96" fmla="*/ 54 w 849"/>
                  <a:gd name="T97" fmla="*/ 15 h 128"/>
                  <a:gd name="T98" fmla="*/ 22 w 849"/>
                  <a:gd name="T99" fmla="*/ 8 h 128"/>
                  <a:gd name="T100" fmla="*/ 6 w 849"/>
                  <a:gd name="T101" fmla="*/ 3 h 128"/>
                  <a:gd name="T102" fmla="*/ 26 w 849"/>
                  <a:gd name="T103" fmla="*/ 0 h 128"/>
                  <a:gd name="T104" fmla="*/ 122 w 849"/>
                  <a:gd name="T105" fmla="*/ 2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51" name="Freeform 223"/>
              <p:cNvSpPr/>
              <p:nvPr/>
            </p:nvSpPr>
            <p:spPr bwMode="auto">
              <a:xfrm>
                <a:off x="3520" y="947"/>
                <a:ext cx="849" cy="129"/>
              </a:xfrm>
              <a:custGeom>
                <a:avLst/>
                <a:gdLst>
                  <a:gd name="T0" fmla="*/ 685 w 849"/>
                  <a:gd name="T1" fmla="*/ 32 h 129"/>
                  <a:gd name="T2" fmla="*/ 573 w 849"/>
                  <a:gd name="T3" fmla="*/ 66 h 129"/>
                  <a:gd name="T4" fmla="*/ 525 w 849"/>
                  <a:gd name="T5" fmla="*/ 80 h 129"/>
                  <a:gd name="T6" fmla="*/ 455 w 849"/>
                  <a:gd name="T7" fmla="*/ 91 h 129"/>
                  <a:gd name="T8" fmla="*/ 410 w 849"/>
                  <a:gd name="T9" fmla="*/ 85 h 129"/>
                  <a:gd name="T10" fmla="*/ 384 w 849"/>
                  <a:gd name="T11" fmla="*/ 83 h 129"/>
                  <a:gd name="T12" fmla="*/ 387 w 849"/>
                  <a:gd name="T13" fmla="*/ 97 h 129"/>
                  <a:gd name="T14" fmla="*/ 326 w 849"/>
                  <a:gd name="T15" fmla="*/ 95 h 129"/>
                  <a:gd name="T16" fmla="*/ 291 w 849"/>
                  <a:gd name="T17" fmla="*/ 88 h 129"/>
                  <a:gd name="T18" fmla="*/ 294 w 849"/>
                  <a:gd name="T19" fmla="*/ 86 h 129"/>
                  <a:gd name="T20" fmla="*/ 291 w 849"/>
                  <a:gd name="T21" fmla="*/ 97 h 129"/>
                  <a:gd name="T22" fmla="*/ 291 w 849"/>
                  <a:gd name="T23" fmla="*/ 110 h 129"/>
                  <a:gd name="T24" fmla="*/ 230 w 849"/>
                  <a:gd name="T25" fmla="*/ 107 h 129"/>
                  <a:gd name="T26" fmla="*/ 182 w 849"/>
                  <a:gd name="T27" fmla="*/ 94 h 129"/>
                  <a:gd name="T28" fmla="*/ 176 w 849"/>
                  <a:gd name="T29" fmla="*/ 85 h 129"/>
                  <a:gd name="T30" fmla="*/ 170 w 849"/>
                  <a:gd name="T31" fmla="*/ 80 h 129"/>
                  <a:gd name="T32" fmla="*/ 186 w 849"/>
                  <a:gd name="T33" fmla="*/ 71 h 129"/>
                  <a:gd name="T34" fmla="*/ 195 w 849"/>
                  <a:gd name="T35" fmla="*/ 66 h 129"/>
                  <a:gd name="T36" fmla="*/ 170 w 849"/>
                  <a:gd name="T37" fmla="*/ 62 h 129"/>
                  <a:gd name="T38" fmla="*/ 147 w 849"/>
                  <a:gd name="T39" fmla="*/ 76 h 129"/>
                  <a:gd name="T40" fmla="*/ 144 w 849"/>
                  <a:gd name="T41" fmla="*/ 97 h 129"/>
                  <a:gd name="T42" fmla="*/ 157 w 849"/>
                  <a:gd name="T43" fmla="*/ 104 h 129"/>
                  <a:gd name="T44" fmla="*/ 150 w 849"/>
                  <a:gd name="T45" fmla="*/ 106 h 129"/>
                  <a:gd name="T46" fmla="*/ 61 w 849"/>
                  <a:gd name="T47" fmla="*/ 77 h 129"/>
                  <a:gd name="T48" fmla="*/ 38 w 849"/>
                  <a:gd name="T49" fmla="*/ 54 h 129"/>
                  <a:gd name="T50" fmla="*/ 51 w 849"/>
                  <a:gd name="T51" fmla="*/ 39 h 129"/>
                  <a:gd name="T52" fmla="*/ 73 w 849"/>
                  <a:gd name="T53" fmla="*/ 36 h 129"/>
                  <a:gd name="T54" fmla="*/ 93 w 849"/>
                  <a:gd name="T55" fmla="*/ 45 h 129"/>
                  <a:gd name="T56" fmla="*/ 90 w 849"/>
                  <a:gd name="T57" fmla="*/ 56 h 129"/>
                  <a:gd name="T58" fmla="*/ 93 w 849"/>
                  <a:gd name="T59" fmla="*/ 56 h 129"/>
                  <a:gd name="T60" fmla="*/ 125 w 849"/>
                  <a:gd name="T61" fmla="*/ 41 h 129"/>
                  <a:gd name="T62" fmla="*/ 122 w 849"/>
                  <a:gd name="T63" fmla="*/ 22 h 129"/>
                  <a:gd name="T64" fmla="*/ 80 w 849"/>
                  <a:gd name="T65" fmla="*/ 12 h 129"/>
                  <a:gd name="T66" fmla="*/ 45 w 849"/>
                  <a:gd name="T67" fmla="*/ 15 h 129"/>
                  <a:gd name="T68" fmla="*/ 13 w 849"/>
                  <a:gd name="T69" fmla="*/ 35 h 129"/>
                  <a:gd name="T70" fmla="*/ 0 w 849"/>
                  <a:gd name="T71" fmla="*/ 59 h 129"/>
                  <a:gd name="T72" fmla="*/ 9 w 849"/>
                  <a:gd name="T73" fmla="*/ 76 h 129"/>
                  <a:gd name="T74" fmla="*/ 41 w 849"/>
                  <a:gd name="T75" fmla="*/ 92 h 129"/>
                  <a:gd name="T76" fmla="*/ 99 w 849"/>
                  <a:gd name="T77" fmla="*/ 112 h 129"/>
                  <a:gd name="T78" fmla="*/ 176 w 849"/>
                  <a:gd name="T79" fmla="*/ 123 h 129"/>
                  <a:gd name="T80" fmla="*/ 269 w 849"/>
                  <a:gd name="T81" fmla="*/ 129 h 129"/>
                  <a:gd name="T82" fmla="*/ 314 w 849"/>
                  <a:gd name="T83" fmla="*/ 127 h 129"/>
                  <a:gd name="T84" fmla="*/ 451 w 849"/>
                  <a:gd name="T85" fmla="*/ 110 h 129"/>
                  <a:gd name="T86" fmla="*/ 541 w 849"/>
                  <a:gd name="T87" fmla="*/ 89 h 129"/>
                  <a:gd name="T88" fmla="*/ 631 w 849"/>
                  <a:gd name="T89" fmla="*/ 63 h 129"/>
                  <a:gd name="T90" fmla="*/ 634 w 849"/>
                  <a:gd name="T91" fmla="*/ 60 h 129"/>
                  <a:gd name="T92" fmla="*/ 663 w 849"/>
                  <a:gd name="T93" fmla="*/ 54 h 129"/>
                  <a:gd name="T94" fmla="*/ 740 w 849"/>
                  <a:gd name="T95" fmla="*/ 30 h 129"/>
                  <a:gd name="T96" fmla="*/ 794 w 849"/>
                  <a:gd name="T97" fmla="*/ 15 h 129"/>
                  <a:gd name="T98" fmla="*/ 823 w 849"/>
                  <a:gd name="T99" fmla="*/ 7 h 129"/>
                  <a:gd name="T100" fmla="*/ 842 w 849"/>
                  <a:gd name="T101" fmla="*/ 3 h 129"/>
                  <a:gd name="T102" fmla="*/ 823 w 849"/>
                  <a:gd name="T103" fmla="*/ 0 h 129"/>
                  <a:gd name="T104" fmla="*/ 727 w 849"/>
                  <a:gd name="T105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52" name="Freeform 224"/>
              <p:cNvSpPr/>
              <p:nvPr/>
            </p:nvSpPr>
            <p:spPr bwMode="auto">
              <a:xfrm>
                <a:off x="2367" y="953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13 w 13"/>
                  <a:gd name="T3" fmla="*/ 3 h 3"/>
                  <a:gd name="T4" fmla="*/ 3 w 13"/>
                  <a:gd name="T5" fmla="*/ 3 h 3"/>
                  <a:gd name="T6" fmla="*/ 0 w 13"/>
                  <a:gd name="T7" fmla="*/ 0 h 3"/>
                  <a:gd name="T8" fmla="*/ 10 w 13"/>
                  <a:gd name="T9" fmla="*/ 1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53" name="Freeform 225"/>
              <p:cNvSpPr/>
              <p:nvPr/>
            </p:nvSpPr>
            <p:spPr bwMode="auto">
              <a:xfrm>
                <a:off x="4340" y="948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54" name="Freeform 226"/>
              <p:cNvSpPr/>
              <p:nvPr/>
            </p:nvSpPr>
            <p:spPr bwMode="auto">
              <a:xfrm>
                <a:off x="2662" y="95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0 w 12"/>
                  <a:gd name="T5" fmla="*/ 1 h 7"/>
                  <a:gd name="T6" fmla="*/ 0 w 12"/>
                  <a:gd name="T7" fmla="*/ 0 h 7"/>
                  <a:gd name="T8" fmla="*/ 12 w 12"/>
                  <a:gd name="T9" fmla="*/ 6 h 7"/>
                  <a:gd name="T10" fmla="*/ 12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55" name="Freeform 227"/>
              <p:cNvSpPr/>
              <p:nvPr/>
            </p:nvSpPr>
            <p:spPr bwMode="auto">
              <a:xfrm>
                <a:off x="4045" y="951"/>
                <a:ext cx="13" cy="9"/>
              </a:xfrm>
              <a:custGeom>
                <a:avLst/>
                <a:gdLst>
                  <a:gd name="T0" fmla="*/ 0 w 13"/>
                  <a:gd name="T1" fmla="*/ 8 h 9"/>
                  <a:gd name="T2" fmla="*/ 0 w 13"/>
                  <a:gd name="T3" fmla="*/ 9 h 9"/>
                  <a:gd name="T4" fmla="*/ 13 w 13"/>
                  <a:gd name="T5" fmla="*/ 3 h 9"/>
                  <a:gd name="T6" fmla="*/ 13 w 13"/>
                  <a:gd name="T7" fmla="*/ 0 h 9"/>
                  <a:gd name="T8" fmla="*/ 0 w 13"/>
                  <a:gd name="T9" fmla="*/ 8 h 9"/>
                  <a:gd name="T10" fmla="*/ 0 w 13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56" name="Freeform 228"/>
              <p:cNvSpPr/>
              <p:nvPr/>
            </p:nvSpPr>
            <p:spPr bwMode="auto">
              <a:xfrm>
                <a:off x="2306" y="956"/>
                <a:ext cx="298" cy="76"/>
              </a:xfrm>
              <a:custGeom>
                <a:avLst/>
                <a:gdLst>
                  <a:gd name="T0" fmla="*/ 55 w 298"/>
                  <a:gd name="T1" fmla="*/ 26 h 76"/>
                  <a:gd name="T2" fmla="*/ 83 w 298"/>
                  <a:gd name="T3" fmla="*/ 39 h 76"/>
                  <a:gd name="T4" fmla="*/ 119 w 298"/>
                  <a:gd name="T5" fmla="*/ 50 h 76"/>
                  <a:gd name="T6" fmla="*/ 144 w 298"/>
                  <a:gd name="T7" fmla="*/ 56 h 76"/>
                  <a:gd name="T8" fmla="*/ 160 w 298"/>
                  <a:gd name="T9" fmla="*/ 59 h 76"/>
                  <a:gd name="T10" fmla="*/ 189 w 298"/>
                  <a:gd name="T11" fmla="*/ 62 h 76"/>
                  <a:gd name="T12" fmla="*/ 218 w 298"/>
                  <a:gd name="T13" fmla="*/ 64 h 76"/>
                  <a:gd name="T14" fmla="*/ 247 w 298"/>
                  <a:gd name="T15" fmla="*/ 62 h 76"/>
                  <a:gd name="T16" fmla="*/ 253 w 298"/>
                  <a:gd name="T17" fmla="*/ 60 h 76"/>
                  <a:gd name="T18" fmla="*/ 282 w 298"/>
                  <a:gd name="T19" fmla="*/ 68 h 76"/>
                  <a:gd name="T20" fmla="*/ 298 w 298"/>
                  <a:gd name="T21" fmla="*/ 73 h 76"/>
                  <a:gd name="T22" fmla="*/ 256 w 298"/>
                  <a:gd name="T23" fmla="*/ 76 h 76"/>
                  <a:gd name="T24" fmla="*/ 202 w 298"/>
                  <a:gd name="T25" fmla="*/ 76 h 76"/>
                  <a:gd name="T26" fmla="*/ 151 w 298"/>
                  <a:gd name="T27" fmla="*/ 70 h 76"/>
                  <a:gd name="T28" fmla="*/ 128 w 298"/>
                  <a:gd name="T29" fmla="*/ 65 h 76"/>
                  <a:gd name="T30" fmla="*/ 87 w 298"/>
                  <a:gd name="T31" fmla="*/ 54 h 76"/>
                  <a:gd name="T32" fmla="*/ 51 w 298"/>
                  <a:gd name="T33" fmla="*/ 41 h 76"/>
                  <a:gd name="T34" fmla="*/ 22 w 298"/>
                  <a:gd name="T35" fmla="*/ 23 h 76"/>
                  <a:gd name="T36" fmla="*/ 6 w 298"/>
                  <a:gd name="T37" fmla="*/ 12 h 76"/>
                  <a:gd name="T38" fmla="*/ 0 w 298"/>
                  <a:gd name="T39" fmla="*/ 6 h 76"/>
                  <a:gd name="T40" fmla="*/ 0 w 298"/>
                  <a:gd name="T41" fmla="*/ 3 h 76"/>
                  <a:gd name="T42" fmla="*/ 10 w 298"/>
                  <a:gd name="T43" fmla="*/ 0 h 76"/>
                  <a:gd name="T44" fmla="*/ 19 w 298"/>
                  <a:gd name="T45" fmla="*/ 0 h 76"/>
                  <a:gd name="T46" fmla="*/ 55 w 298"/>
                  <a:gd name="T4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57" name="Freeform 229"/>
              <p:cNvSpPr/>
              <p:nvPr/>
            </p:nvSpPr>
            <p:spPr bwMode="auto">
              <a:xfrm>
                <a:off x="4116" y="951"/>
                <a:ext cx="297" cy="78"/>
              </a:xfrm>
              <a:custGeom>
                <a:avLst/>
                <a:gdLst>
                  <a:gd name="T0" fmla="*/ 240 w 297"/>
                  <a:gd name="T1" fmla="*/ 26 h 78"/>
                  <a:gd name="T2" fmla="*/ 211 w 297"/>
                  <a:gd name="T3" fmla="*/ 40 h 78"/>
                  <a:gd name="T4" fmla="*/ 179 w 297"/>
                  <a:gd name="T5" fmla="*/ 50 h 78"/>
                  <a:gd name="T6" fmla="*/ 153 w 297"/>
                  <a:gd name="T7" fmla="*/ 56 h 78"/>
                  <a:gd name="T8" fmla="*/ 137 w 297"/>
                  <a:gd name="T9" fmla="*/ 59 h 78"/>
                  <a:gd name="T10" fmla="*/ 108 w 297"/>
                  <a:gd name="T11" fmla="*/ 62 h 78"/>
                  <a:gd name="T12" fmla="*/ 80 w 297"/>
                  <a:gd name="T13" fmla="*/ 64 h 78"/>
                  <a:gd name="T14" fmla="*/ 51 w 297"/>
                  <a:gd name="T15" fmla="*/ 62 h 78"/>
                  <a:gd name="T16" fmla="*/ 44 w 297"/>
                  <a:gd name="T17" fmla="*/ 61 h 78"/>
                  <a:gd name="T18" fmla="*/ 16 w 297"/>
                  <a:gd name="T19" fmla="*/ 69 h 78"/>
                  <a:gd name="T20" fmla="*/ 0 w 297"/>
                  <a:gd name="T21" fmla="*/ 73 h 78"/>
                  <a:gd name="T22" fmla="*/ 41 w 297"/>
                  <a:gd name="T23" fmla="*/ 78 h 78"/>
                  <a:gd name="T24" fmla="*/ 96 w 297"/>
                  <a:gd name="T25" fmla="*/ 76 h 78"/>
                  <a:gd name="T26" fmla="*/ 147 w 297"/>
                  <a:gd name="T27" fmla="*/ 70 h 78"/>
                  <a:gd name="T28" fmla="*/ 169 w 297"/>
                  <a:gd name="T29" fmla="*/ 65 h 78"/>
                  <a:gd name="T30" fmla="*/ 211 w 297"/>
                  <a:gd name="T31" fmla="*/ 55 h 78"/>
                  <a:gd name="T32" fmla="*/ 246 w 297"/>
                  <a:gd name="T33" fmla="*/ 41 h 78"/>
                  <a:gd name="T34" fmla="*/ 275 w 297"/>
                  <a:gd name="T35" fmla="*/ 23 h 78"/>
                  <a:gd name="T36" fmla="*/ 288 w 297"/>
                  <a:gd name="T37" fmla="*/ 12 h 78"/>
                  <a:gd name="T38" fmla="*/ 297 w 297"/>
                  <a:gd name="T39" fmla="*/ 5 h 78"/>
                  <a:gd name="T40" fmla="*/ 297 w 297"/>
                  <a:gd name="T41" fmla="*/ 3 h 78"/>
                  <a:gd name="T42" fmla="*/ 285 w 297"/>
                  <a:gd name="T43" fmla="*/ 0 h 78"/>
                  <a:gd name="T44" fmla="*/ 275 w 297"/>
                  <a:gd name="T45" fmla="*/ 0 h 78"/>
                  <a:gd name="T46" fmla="*/ 240 w 297"/>
                  <a:gd name="T47" fmla="*/ 2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58" name="Freeform 230"/>
              <p:cNvSpPr/>
              <p:nvPr/>
            </p:nvSpPr>
            <p:spPr bwMode="auto">
              <a:xfrm>
                <a:off x="2402" y="959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4 h 4"/>
                  <a:gd name="T4" fmla="*/ 0 w 10"/>
                  <a:gd name="T5" fmla="*/ 3 h 4"/>
                  <a:gd name="T6" fmla="*/ 0 w 10"/>
                  <a:gd name="T7" fmla="*/ 0 h 4"/>
                  <a:gd name="T8" fmla="*/ 3 w 10"/>
                  <a:gd name="T9" fmla="*/ 0 h 4"/>
                  <a:gd name="T10" fmla="*/ 10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59" name="Freeform 231"/>
              <p:cNvSpPr/>
              <p:nvPr/>
            </p:nvSpPr>
            <p:spPr bwMode="auto">
              <a:xfrm>
                <a:off x="4308" y="954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3 w 9"/>
                  <a:gd name="T3" fmla="*/ 3 h 5"/>
                  <a:gd name="T4" fmla="*/ 9 w 9"/>
                  <a:gd name="T5" fmla="*/ 3 h 5"/>
                  <a:gd name="T6" fmla="*/ 9 w 9"/>
                  <a:gd name="T7" fmla="*/ 0 h 5"/>
                  <a:gd name="T8" fmla="*/ 6 w 9"/>
                  <a:gd name="T9" fmla="*/ 0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60" name="Freeform 232"/>
              <p:cNvSpPr/>
              <p:nvPr/>
            </p:nvSpPr>
            <p:spPr bwMode="auto">
              <a:xfrm>
                <a:off x="2322" y="965"/>
                <a:ext cx="13" cy="9"/>
              </a:xfrm>
              <a:custGeom>
                <a:avLst/>
                <a:gdLst>
                  <a:gd name="T0" fmla="*/ 13 w 13"/>
                  <a:gd name="T1" fmla="*/ 7 h 9"/>
                  <a:gd name="T2" fmla="*/ 10 w 13"/>
                  <a:gd name="T3" fmla="*/ 9 h 9"/>
                  <a:gd name="T4" fmla="*/ 3 w 13"/>
                  <a:gd name="T5" fmla="*/ 4 h 9"/>
                  <a:gd name="T6" fmla="*/ 0 w 13"/>
                  <a:gd name="T7" fmla="*/ 1 h 9"/>
                  <a:gd name="T8" fmla="*/ 0 w 13"/>
                  <a:gd name="T9" fmla="*/ 0 h 9"/>
                  <a:gd name="T10" fmla="*/ 3 w 13"/>
                  <a:gd name="T11" fmla="*/ 0 h 9"/>
                  <a:gd name="T12" fmla="*/ 13 w 13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61" name="Freeform 233"/>
              <p:cNvSpPr/>
              <p:nvPr/>
            </p:nvSpPr>
            <p:spPr bwMode="auto">
              <a:xfrm>
                <a:off x="4385" y="959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6 w 12"/>
                  <a:gd name="T5" fmla="*/ 6 h 9"/>
                  <a:gd name="T6" fmla="*/ 12 w 12"/>
                  <a:gd name="T7" fmla="*/ 3 h 9"/>
                  <a:gd name="T8" fmla="*/ 9 w 12"/>
                  <a:gd name="T9" fmla="*/ 0 h 9"/>
                  <a:gd name="T10" fmla="*/ 9 w 12"/>
                  <a:gd name="T11" fmla="*/ 0 h 9"/>
                  <a:gd name="T12" fmla="*/ 0 w 1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62" name="Freeform 234"/>
              <p:cNvSpPr/>
              <p:nvPr/>
            </p:nvSpPr>
            <p:spPr bwMode="auto">
              <a:xfrm>
                <a:off x="3116" y="966"/>
                <a:ext cx="13" cy="5"/>
              </a:xfrm>
              <a:custGeom>
                <a:avLst/>
                <a:gdLst>
                  <a:gd name="T0" fmla="*/ 13 w 13"/>
                  <a:gd name="T1" fmla="*/ 2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2 h 5"/>
                  <a:gd name="T8" fmla="*/ 7 w 13"/>
                  <a:gd name="T9" fmla="*/ 0 h 5"/>
                  <a:gd name="T10" fmla="*/ 10 w 13"/>
                  <a:gd name="T11" fmla="*/ 0 h 5"/>
                  <a:gd name="T12" fmla="*/ 13 w 13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63" name="Freeform 235"/>
              <p:cNvSpPr/>
              <p:nvPr/>
            </p:nvSpPr>
            <p:spPr bwMode="auto">
              <a:xfrm>
                <a:off x="3590" y="965"/>
                <a:ext cx="13" cy="3"/>
              </a:xfrm>
              <a:custGeom>
                <a:avLst/>
                <a:gdLst>
                  <a:gd name="T0" fmla="*/ 0 w 13"/>
                  <a:gd name="T1" fmla="*/ 1 h 3"/>
                  <a:gd name="T2" fmla="*/ 10 w 13"/>
                  <a:gd name="T3" fmla="*/ 3 h 3"/>
                  <a:gd name="T4" fmla="*/ 13 w 13"/>
                  <a:gd name="T5" fmla="*/ 3 h 3"/>
                  <a:gd name="T6" fmla="*/ 13 w 13"/>
                  <a:gd name="T7" fmla="*/ 1 h 3"/>
                  <a:gd name="T8" fmla="*/ 7 w 13"/>
                  <a:gd name="T9" fmla="*/ 0 h 3"/>
                  <a:gd name="T10" fmla="*/ 0 w 13"/>
                  <a:gd name="T11" fmla="*/ 0 h 3"/>
                  <a:gd name="T12" fmla="*/ 0 w 1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64" name="Freeform 236"/>
              <p:cNvSpPr/>
              <p:nvPr/>
            </p:nvSpPr>
            <p:spPr bwMode="auto">
              <a:xfrm>
                <a:off x="2428" y="96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6 w 13"/>
                  <a:gd name="T3" fmla="*/ 3 h 3"/>
                  <a:gd name="T4" fmla="*/ 0 w 13"/>
                  <a:gd name="T5" fmla="*/ 0 h 3"/>
                  <a:gd name="T6" fmla="*/ 3 w 13"/>
                  <a:gd name="T7" fmla="*/ 0 h 3"/>
                  <a:gd name="T8" fmla="*/ 13 w 13"/>
                  <a:gd name="T9" fmla="*/ 3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65" name="Freeform 237"/>
              <p:cNvSpPr/>
              <p:nvPr/>
            </p:nvSpPr>
            <p:spPr bwMode="auto">
              <a:xfrm>
                <a:off x="4279" y="96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66" name="Freeform 238"/>
              <p:cNvSpPr/>
              <p:nvPr/>
            </p:nvSpPr>
            <p:spPr bwMode="auto">
              <a:xfrm>
                <a:off x="2678" y="969"/>
                <a:ext cx="3" cy="16"/>
              </a:xfrm>
              <a:custGeom>
                <a:avLst/>
                <a:gdLst>
                  <a:gd name="T0" fmla="*/ 3 w 3"/>
                  <a:gd name="T1" fmla="*/ 14 h 16"/>
                  <a:gd name="T2" fmla="*/ 3 w 3"/>
                  <a:gd name="T3" fmla="*/ 16 h 16"/>
                  <a:gd name="T4" fmla="*/ 0 w 3"/>
                  <a:gd name="T5" fmla="*/ 16 h 16"/>
                  <a:gd name="T6" fmla="*/ 3 w 3"/>
                  <a:gd name="T7" fmla="*/ 0 h 16"/>
                  <a:gd name="T8" fmla="*/ 3 w 3"/>
                  <a:gd name="T9" fmla="*/ 0 h 16"/>
                  <a:gd name="T10" fmla="*/ 3 w 3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67" name="Freeform 239"/>
              <p:cNvSpPr/>
              <p:nvPr/>
            </p:nvSpPr>
            <p:spPr bwMode="auto">
              <a:xfrm>
                <a:off x="4035" y="966"/>
                <a:ext cx="7" cy="16"/>
              </a:xfrm>
              <a:custGeom>
                <a:avLst/>
                <a:gdLst>
                  <a:gd name="T0" fmla="*/ 0 w 7"/>
                  <a:gd name="T1" fmla="*/ 13 h 16"/>
                  <a:gd name="T2" fmla="*/ 4 w 7"/>
                  <a:gd name="T3" fmla="*/ 16 h 16"/>
                  <a:gd name="T4" fmla="*/ 7 w 7"/>
                  <a:gd name="T5" fmla="*/ 16 h 16"/>
                  <a:gd name="T6" fmla="*/ 4 w 7"/>
                  <a:gd name="T7" fmla="*/ 0 h 16"/>
                  <a:gd name="T8" fmla="*/ 4 w 7"/>
                  <a:gd name="T9" fmla="*/ 0 h 16"/>
                  <a:gd name="T10" fmla="*/ 0 w 7"/>
                  <a:gd name="T1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68" name="Freeform 240"/>
              <p:cNvSpPr/>
              <p:nvPr/>
            </p:nvSpPr>
            <p:spPr bwMode="auto">
              <a:xfrm>
                <a:off x="3094" y="97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0 w 9"/>
                  <a:gd name="T3" fmla="*/ 6 h 6"/>
                  <a:gd name="T4" fmla="*/ 0 w 9"/>
                  <a:gd name="T5" fmla="*/ 6 h 6"/>
                  <a:gd name="T6" fmla="*/ 0 w 9"/>
                  <a:gd name="T7" fmla="*/ 6 h 6"/>
                  <a:gd name="T8" fmla="*/ 3 w 9"/>
                  <a:gd name="T9" fmla="*/ 1 h 6"/>
                  <a:gd name="T10" fmla="*/ 6 w 9"/>
                  <a:gd name="T11" fmla="*/ 0 h 6"/>
                  <a:gd name="T12" fmla="*/ 9 w 9"/>
                  <a:gd name="T13" fmla="*/ 0 h 6"/>
                  <a:gd name="T14" fmla="*/ 6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69" name="Freeform 241"/>
              <p:cNvSpPr/>
              <p:nvPr/>
            </p:nvSpPr>
            <p:spPr bwMode="auto">
              <a:xfrm>
                <a:off x="3616" y="968"/>
                <a:ext cx="10" cy="8"/>
              </a:xfrm>
              <a:custGeom>
                <a:avLst/>
                <a:gdLst>
                  <a:gd name="T0" fmla="*/ 3 w 10"/>
                  <a:gd name="T1" fmla="*/ 4 h 8"/>
                  <a:gd name="T2" fmla="*/ 10 w 10"/>
                  <a:gd name="T3" fmla="*/ 8 h 8"/>
                  <a:gd name="T4" fmla="*/ 10 w 10"/>
                  <a:gd name="T5" fmla="*/ 8 h 8"/>
                  <a:gd name="T6" fmla="*/ 10 w 10"/>
                  <a:gd name="T7" fmla="*/ 6 h 8"/>
                  <a:gd name="T8" fmla="*/ 6 w 10"/>
                  <a:gd name="T9" fmla="*/ 3 h 8"/>
                  <a:gd name="T10" fmla="*/ 3 w 10"/>
                  <a:gd name="T11" fmla="*/ 0 h 8"/>
                  <a:gd name="T12" fmla="*/ 0 w 10"/>
                  <a:gd name="T13" fmla="*/ 0 h 8"/>
                  <a:gd name="T14" fmla="*/ 3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70" name="Freeform 242"/>
              <p:cNvSpPr/>
              <p:nvPr/>
            </p:nvSpPr>
            <p:spPr bwMode="auto">
              <a:xfrm>
                <a:off x="3139" y="97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1 h 1"/>
                  <a:gd name="T4" fmla="*/ 6 w 13"/>
                  <a:gd name="T5" fmla="*/ 1 h 1"/>
                  <a:gd name="T6" fmla="*/ 0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71" name="Freeform 243"/>
              <p:cNvSpPr/>
              <p:nvPr/>
            </p:nvSpPr>
            <p:spPr bwMode="auto">
              <a:xfrm>
                <a:off x="3565" y="968"/>
                <a:ext cx="12" cy="3"/>
              </a:xfrm>
              <a:custGeom>
                <a:avLst/>
                <a:gdLst>
                  <a:gd name="T0" fmla="*/ 3 w 12"/>
                  <a:gd name="T1" fmla="*/ 1 h 3"/>
                  <a:gd name="T2" fmla="*/ 0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3 w 12"/>
                  <a:gd name="T9" fmla="*/ 1 h 3"/>
                  <a:gd name="T10" fmla="*/ 3 w 1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72" name="Freeform 244"/>
              <p:cNvSpPr/>
              <p:nvPr/>
            </p:nvSpPr>
            <p:spPr bwMode="auto">
              <a:xfrm>
                <a:off x="2460" y="977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0 w 13"/>
                  <a:gd name="T9" fmla="*/ 0 h 5"/>
                  <a:gd name="T10" fmla="*/ 6 w 13"/>
                  <a:gd name="T11" fmla="*/ 2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73" name="Freeform 245"/>
              <p:cNvSpPr/>
              <p:nvPr/>
            </p:nvSpPr>
            <p:spPr bwMode="auto">
              <a:xfrm>
                <a:off x="4247" y="972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6 w 13"/>
                  <a:gd name="T5" fmla="*/ 4 h 5"/>
                  <a:gd name="T6" fmla="*/ 13 w 13"/>
                  <a:gd name="T7" fmla="*/ 2 h 5"/>
                  <a:gd name="T8" fmla="*/ 9 w 13"/>
                  <a:gd name="T9" fmla="*/ 0 h 5"/>
                  <a:gd name="T10" fmla="*/ 3 w 13"/>
                  <a:gd name="T11" fmla="*/ 2 h 5"/>
                  <a:gd name="T12" fmla="*/ 0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74" name="Freeform 246"/>
              <p:cNvSpPr/>
              <p:nvPr/>
            </p:nvSpPr>
            <p:spPr bwMode="auto">
              <a:xfrm>
                <a:off x="3164" y="979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6 h 6"/>
                  <a:gd name="T4" fmla="*/ 0 w 10"/>
                  <a:gd name="T5" fmla="*/ 1 h 6"/>
                  <a:gd name="T6" fmla="*/ 0 w 10"/>
                  <a:gd name="T7" fmla="*/ 0 h 6"/>
                  <a:gd name="T8" fmla="*/ 10 w 10"/>
                  <a:gd name="T9" fmla="*/ 4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75" name="Freeform 247"/>
              <p:cNvSpPr/>
              <p:nvPr/>
            </p:nvSpPr>
            <p:spPr bwMode="auto">
              <a:xfrm>
                <a:off x="3545" y="97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5 h 5"/>
                  <a:gd name="T4" fmla="*/ 10 w 10"/>
                  <a:gd name="T5" fmla="*/ 2 h 5"/>
                  <a:gd name="T6" fmla="*/ 10 w 10"/>
                  <a:gd name="T7" fmla="*/ 0 h 5"/>
                  <a:gd name="T8" fmla="*/ 0 w 10"/>
                  <a:gd name="T9" fmla="*/ 5 h 5"/>
                  <a:gd name="T10" fmla="*/ 0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76" name="Freeform 248"/>
              <p:cNvSpPr/>
              <p:nvPr/>
            </p:nvSpPr>
            <p:spPr bwMode="auto">
              <a:xfrm>
                <a:off x="2341" y="979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13 w 13"/>
                  <a:gd name="T3" fmla="*/ 9 h 9"/>
                  <a:gd name="T4" fmla="*/ 3 w 13"/>
                  <a:gd name="T5" fmla="*/ 4 h 9"/>
                  <a:gd name="T6" fmla="*/ 0 w 13"/>
                  <a:gd name="T7" fmla="*/ 0 h 9"/>
                  <a:gd name="T8" fmla="*/ 0 w 13"/>
                  <a:gd name="T9" fmla="*/ 0 h 9"/>
                  <a:gd name="T10" fmla="*/ 13 w 13"/>
                  <a:gd name="T11" fmla="*/ 9 h 9"/>
                  <a:gd name="T12" fmla="*/ 13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77" name="Freeform 249"/>
              <p:cNvSpPr/>
              <p:nvPr/>
            </p:nvSpPr>
            <p:spPr bwMode="auto">
              <a:xfrm>
                <a:off x="4365" y="97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0 w 13"/>
                  <a:gd name="T3" fmla="*/ 9 h 9"/>
                  <a:gd name="T4" fmla="*/ 10 w 13"/>
                  <a:gd name="T5" fmla="*/ 5 h 9"/>
                  <a:gd name="T6" fmla="*/ 13 w 13"/>
                  <a:gd name="T7" fmla="*/ 0 h 9"/>
                  <a:gd name="T8" fmla="*/ 13 w 13"/>
                  <a:gd name="T9" fmla="*/ 0 h 9"/>
                  <a:gd name="T10" fmla="*/ 0 w 13"/>
                  <a:gd name="T11" fmla="*/ 8 h 9"/>
                  <a:gd name="T12" fmla="*/ 0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78" name="Freeform 250"/>
              <p:cNvSpPr/>
              <p:nvPr/>
            </p:nvSpPr>
            <p:spPr bwMode="auto">
              <a:xfrm>
                <a:off x="3084" y="982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0 w 3"/>
                  <a:gd name="T3" fmla="*/ 0 h 7"/>
                  <a:gd name="T4" fmla="*/ 3 w 3"/>
                  <a:gd name="T5" fmla="*/ 0 h 7"/>
                  <a:gd name="T6" fmla="*/ 3 w 3"/>
                  <a:gd name="T7" fmla="*/ 7 h 7"/>
                  <a:gd name="T8" fmla="*/ 0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79" name="Freeform 251"/>
              <p:cNvSpPr/>
              <p:nvPr/>
            </p:nvSpPr>
            <p:spPr bwMode="auto">
              <a:xfrm>
                <a:off x="3632" y="979"/>
                <a:ext cx="3" cy="7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1 h 7"/>
                  <a:gd name="T4" fmla="*/ 0 w 3"/>
                  <a:gd name="T5" fmla="*/ 0 h 7"/>
                  <a:gd name="T6" fmla="*/ 0 w 3"/>
                  <a:gd name="T7" fmla="*/ 7 h 7"/>
                  <a:gd name="T8" fmla="*/ 3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80" name="Freeform 252"/>
              <p:cNvSpPr/>
              <p:nvPr/>
            </p:nvSpPr>
            <p:spPr bwMode="auto">
              <a:xfrm>
                <a:off x="2489" y="986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16 w 19"/>
                  <a:gd name="T3" fmla="*/ 6 h 6"/>
                  <a:gd name="T4" fmla="*/ 3 w 19"/>
                  <a:gd name="T5" fmla="*/ 3 h 6"/>
                  <a:gd name="T6" fmla="*/ 0 w 19"/>
                  <a:gd name="T7" fmla="*/ 2 h 6"/>
                  <a:gd name="T8" fmla="*/ 3 w 19"/>
                  <a:gd name="T9" fmla="*/ 0 h 6"/>
                  <a:gd name="T10" fmla="*/ 19 w 19"/>
                  <a:gd name="T11" fmla="*/ 5 h 6"/>
                  <a:gd name="T12" fmla="*/ 19 w 1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81" name="Freeform 253"/>
              <p:cNvSpPr/>
              <p:nvPr/>
            </p:nvSpPr>
            <p:spPr bwMode="auto">
              <a:xfrm>
                <a:off x="4212" y="982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3 w 16"/>
                  <a:gd name="T3" fmla="*/ 6 h 6"/>
                  <a:gd name="T4" fmla="*/ 16 w 16"/>
                  <a:gd name="T5" fmla="*/ 3 h 6"/>
                  <a:gd name="T6" fmla="*/ 16 w 16"/>
                  <a:gd name="T7" fmla="*/ 1 h 6"/>
                  <a:gd name="T8" fmla="*/ 16 w 16"/>
                  <a:gd name="T9" fmla="*/ 0 h 6"/>
                  <a:gd name="T10" fmla="*/ 0 w 16"/>
                  <a:gd name="T11" fmla="*/ 4 h 6"/>
                  <a:gd name="T12" fmla="*/ 0 w 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82" name="Freeform 254"/>
              <p:cNvSpPr/>
              <p:nvPr/>
            </p:nvSpPr>
            <p:spPr bwMode="auto">
              <a:xfrm>
                <a:off x="2662" y="991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3 w 12"/>
                  <a:gd name="T3" fmla="*/ 9 h 9"/>
                  <a:gd name="T4" fmla="*/ 0 w 12"/>
                  <a:gd name="T5" fmla="*/ 9 h 9"/>
                  <a:gd name="T6" fmla="*/ 0 w 12"/>
                  <a:gd name="T7" fmla="*/ 9 h 9"/>
                  <a:gd name="T8" fmla="*/ 0 w 12"/>
                  <a:gd name="T9" fmla="*/ 9 h 9"/>
                  <a:gd name="T10" fmla="*/ 9 w 12"/>
                  <a:gd name="T11" fmla="*/ 0 h 9"/>
                  <a:gd name="T12" fmla="*/ 12 w 12"/>
                  <a:gd name="T13" fmla="*/ 0 h 9"/>
                  <a:gd name="T14" fmla="*/ 12 w 12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83" name="Freeform 255"/>
              <p:cNvSpPr/>
              <p:nvPr/>
            </p:nvSpPr>
            <p:spPr bwMode="auto">
              <a:xfrm>
                <a:off x="4045" y="988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0 w 13"/>
                  <a:gd name="T3" fmla="*/ 9 h 9"/>
                  <a:gd name="T4" fmla="*/ 10 w 13"/>
                  <a:gd name="T5" fmla="*/ 9 h 9"/>
                  <a:gd name="T6" fmla="*/ 13 w 13"/>
                  <a:gd name="T7" fmla="*/ 9 h 9"/>
                  <a:gd name="T8" fmla="*/ 13 w 13"/>
                  <a:gd name="T9" fmla="*/ 9 h 9"/>
                  <a:gd name="T10" fmla="*/ 3 w 13"/>
                  <a:gd name="T11" fmla="*/ 0 h 9"/>
                  <a:gd name="T12" fmla="*/ 0 w 13"/>
                  <a:gd name="T13" fmla="*/ 0 h 9"/>
                  <a:gd name="T14" fmla="*/ 0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84" name="Freeform 256"/>
              <p:cNvSpPr/>
              <p:nvPr/>
            </p:nvSpPr>
            <p:spPr bwMode="auto">
              <a:xfrm>
                <a:off x="3084" y="992"/>
                <a:ext cx="13" cy="8"/>
              </a:xfrm>
              <a:custGeom>
                <a:avLst/>
                <a:gdLst>
                  <a:gd name="T0" fmla="*/ 7 w 13"/>
                  <a:gd name="T1" fmla="*/ 5 h 8"/>
                  <a:gd name="T2" fmla="*/ 13 w 13"/>
                  <a:gd name="T3" fmla="*/ 8 h 8"/>
                  <a:gd name="T4" fmla="*/ 13 w 13"/>
                  <a:gd name="T5" fmla="*/ 8 h 8"/>
                  <a:gd name="T6" fmla="*/ 7 w 13"/>
                  <a:gd name="T7" fmla="*/ 6 h 8"/>
                  <a:gd name="T8" fmla="*/ 0 w 13"/>
                  <a:gd name="T9" fmla="*/ 3 h 8"/>
                  <a:gd name="T10" fmla="*/ 0 w 13"/>
                  <a:gd name="T11" fmla="*/ 0 h 8"/>
                  <a:gd name="T12" fmla="*/ 3 w 13"/>
                  <a:gd name="T13" fmla="*/ 0 h 8"/>
                  <a:gd name="T14" fmla="*/ 7 w 13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85" name="Freeform 257"/>
              <p:cNvSpPr/>
              <p:nvPr/>
            </p:nvSpPr>
            <p:spPr bwMode="auto">
              <a:xfrm>
                <a:off x="3622" y="991"/>
                <a:ext cx="10" cy="7"/>
              </a:xfrm>
              <a:custGeom>
                <a:avLst/>
                <a:gdLst>
                  <a:gd name="T0" fmla="*/ 4 w 10"/>
                  <a:gd name="T1" fmla="*/ 3 h 7"/>
                  <a:gd name="T2" fmla="*/ 0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3 h 7"/>
                  <a:gd name="T10" fmla="*/ 10 w 10"/>
                  <a:gd name="T11" fmla="*/ 0 h 7"/>
                  <a:gd name="T12" fmla="*/ 10 w 10"/>
                  <a:gd name="T13" fmla="*/ 0 h 7"/>
                  <a:gd name="T14" fmla="*/ 4 w 10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86" name="Freeform 258"/>
              <p:cNvSpPr/>
              <p:nvPr/>
            </p:nvSpPr>
            <p:spPr bwMode="auto">
              <a:xfrm>
                <a:off x="2367" y="992"/>
                <a:ext cx="22" cy="11"/>
              </a:xfrm>
              <a:custGeom>
                <a:avLst/>
                <a:gdLst>
                  <a:gd name="T0" fmla="*/ 22 w 22"/>
                  <a:gd name="T1" fmla="*/ 9 h 11"/>
                  <a:gd name="T2" fmla="*/ 22 w 22"/>
                  <a:gd name="T3" fmla="*/ 9 h 11"/>
                  <a:gd name="T4" fmla="*/ 19 w 22"/>
                  <a:gd name="T5" fmla="*/ 11 h 11"/>
                  <a:gd name="T6" fmla="*/ 0 w 22"/>
                  <a:gd name="T7" fmla="*/ 2 h 11"/>
                  <a:gd name="T8" fmla="*/ 0 w 22"/>
                  <a:gd name="T9" fmla="*/ 0 h 11"/>
                  <a:gd name="T10" fmla="*/ 16 w 22"/>
                  <a:gd name="T11" fmla="*/ 6 h 11"/>
                  <a:gd name="T12" fmla="*/ 22 w 22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87" name="Freeform 259"/>
              <p:cNvSpPr/>
              <p:nvPr/>
            </p:nvSpPr>
            <p:spPr bwMode="auto">
              <a:xfrm>
                <a:off x="4330" y="988"/>
                <a:ext cx="22" cy="9"/>
              </a:xfrm>
              <a:custGeom>
                <a:avLst/>
                <a:gdLst>
                  <a:gd name="T0" fmla="*/ 0 w 22"/>
                  <a:gd name="T1" fmla="*/ 9 h 9"/>
                  <a:gd name="T2" fmla="*/ 0 w 22"/>
                  <a:gd name="T3" fmla="*/ 9 h 9"/>
                  <a:gd name="T4" fmla="*/ 3 w 22"/>
                  <a:gd name="T5" fmla="*/ 9 h 9"/>
                  <a:gd name="T6" fmla="*/ 22 w 22"/>
                  <a:gd name="T7" fmla="*/ 1 h 9"/>
                  <a:gd name="T8" fmla="*/ 22 w 22"/>
                  <a:gd name="T9" fmla="*/ 0 h 9"/>
                  <a:gd name="T10" fmla="*/ 6 w 22"/>
                  <a:gd name="T11" fmla="*/ 6 h 9"/>
                  <a:gd name="T12" fmla="*/ 0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88" name="Freeform 260"/>
              <p:cNvSpPr/>
              <p:nvPr/>
            </p:nvSpPr>
            <p:spPr bwMode="auto">
              <a:xfrm>
                <a:off x="3180" y="992"/>
                <a:ext cx="4" cy="8"/>
              </a:xfrm>
              <a:custGeom>
                <a:avLst/>
                <a:gdLst>
                  <a:gd name="T0" fmla="*/ 4 w 4"/>
                  <a:gd name="T1" fmla="*/ 6 h 8"/>
                  <a:gd name="T2" fmla="*/ 4 w 4"/>
                  <a:gd name="T3" fmla="*/ 6 h 8"/>
                  <a:gd name="T4" fmla="*/ 4 w 4"/>
                  <a:gd name="T5" fmla="*/ 8 h 8"/>
                  <a:gd name="T6" fmla="*/ 0 w 4"/>
                  <a:gd name="T7" fmla="*/ 5 h 8"/>
                  <a:gd name="T8" fmla="*/ 0 w 4"/>
                  <a:gd name="T9" fmla="*/ 0 h 8"/>
                  <a:gd name="T10" fmla="*/ 4 w 4"/>
                  <a:gd name="T11" fmla="*/ 3 h 8"/>
                  <a:gd name="T12" fmla="*/ 4 w 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89" name="Freeform 261"/>
              <p:cNvSpPr/>
              <p:nvPr/>
            </p:nvSpPr>
            <p:spPr bwMode="auto">
              <a:xfrm>
                <a:off x="3533" y="991"/>
                <a:ext cx="6" cy="7"/>
              </a:xfrm>
              <a:custGeom>
                <a:avLst/>
                <a:gdLst>
                  <a:gd name="T0" fmla="*/ 3 w 6"/>
                  <a:gd name="T1" fmla="*/ 6 h 7"/>
                  <a:gd name="T2" fmla="*/ 0 w 6"/>
                  <a:gd name="T3" fmla="*/ 6 h 7"/>
                  <a:gd name="T4" fmla="*/ 3 w 6"/>
                  <a:gd name="T5" fmla="*/ 7 h 7"/>
                  <a:gd name="T6" fmla="*/ 6 w 6"/>
                  <a:gd name="T7" fmla="*/ 4 h 7"/>
                  <a:gd name="T8" fmla="*/ 6 w 6"/>
                  <a:gd name="T9" fmla="*/ 0 h 7"/>
                  <a:gd name="T10" fmla="*/ 3 w 6"/>
                  <a:gd name="T11" fmla="*/ 3 h 7"/>
                  <a:gd name="T12" fmla="*/ 3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90" name="Freeform 262"/>
              <p:cNvSpPr/>
              <p:nvPr/>
            </p:nvSpPr>
            <p:spPr bwMode="auto">
              <a:xfrm>
                <a:off x="2530" y="998"/>
                <a:ext cx="16" cy="5"/>
              </a:xfrm>
              <a:custGeom>
                <a:avLst/>
                <a:gdLst>
                  <a:gd name="T0" fmla="*/ 13 w 16"/>
                  <a:gd name="T1" fmla="*/ 5 h 5"/>
                  <a:gd name="T2" fmla="*/ 16 w 16"/>
                  <a:gd name="T3" fmla="*/ 5 h 5"/>
                  <a:gd name="T4" fmla="*/ 16 w 16"/>
                  <a:gd name="T5" fmla="*/ 5 h 5"/>
                  <a:gd name="T6" fmla="*/ 7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3 w 1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91" name="Freeform 263"/>
              <p:cNvSpPr/>
              <p:nvPr/>
            </p:nvSpPr>
            <p:spPr bwMode="auto">
              <a:xfrm>
                <a:off x="4173" y="994"/>
                <a:ext cx="16" cy="6"/>
              </a:xfrm>
              <a:custGeom>
                <a:avLst/>
                <a:gdLst>
                  <a:gd name="T0" fmla="*/ 3 w 16"/>
                  <a:gd name="T1" fmla="*/ 4 h 6"/>
                  <a:gd name="T2" fmla="*/ 0 w 16"/>
                  <a:gd name="T3" fmla="*/ 4 h 6"/>
                  <a:gd name="T4" fmla="*/ 0 w 16"/>
                  <a:gd name="T5" fmla="*/ 6 h 6"/>
                  <a:gd name="T6" fmla="*/ 10 w 16"/>
                  <a:gd name="T7" fmla="*/ 4 h 6"/>
                  <a:gd name="T8" fmla="*/ 16 w 16"/>
                  <a:gd name="T9" fmla="*/ 0 h 6"/>
                  <a:gd name="T10" fmla="*/ 10 w 16"/>
                  <a:gd name="T11" fmla="*/ 0 h 6"/>
                  <a:gd name="T12" fmla="*/ 3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92" name="Freeform 264"/>
              <p:cNvSpPr/>
              <p:nvPr/>
            </p:nvSpPr>
            <p:spPr bwMode="auto">
              <a:xfrm>
                <a:off x="2399" y="1004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6 w 16"/>
                  <a:gd name="T5" fmla="*/ 8 h 8"/>
                  <a:gd name="T6" fmla="*/ 3 w 16"/>
                  <a:gd name="T7" fmla="*/ 3 h 8"/>
                  <a:gd name="T8" fmla="*/ 0 w 16"/>
                  <a:gd name="T9" fmla="*/ 2 h 8"/>
                  <a:gd name="T10" fmla="*/ 3 w 16"/>
                  <a:gd name="T11" fmla="*/ 0 h 8"/>
                  <a:gd name="T12" fmla="*/ 16 w 16"/>
                  <a:gd name="T13" fmla="*/ 6 h 8"/>
                  <a:gd name="T14" fmla="*/ 16 w 16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93" name="Freeform 265"/>
              <p:cNvSpPr/>
              <p:nvPr/>
            </p:nvSpPr>
            <p:spPr bwMode="auto">
              <a:xfrm>
                <a:off x="4304" y="1000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3 w 16"/>
                  <a:gd name="T7" fmla="*/ 3 h 7"/>
                  <a:gd name="T8" fmla="*/ 16 w 16"/>
                  <a:gd name="T9" fmla="*/ 0 h 7"/>
                  <a:gd name="T10" fmla="*/ 13 w 16"/>
                  <a:gd name="T11" fmla="*/ 0 h 7"/>
                  <a:gd name="T12" fmla="*/ 0 w 16"/>
                  <a:gd name="T13" fmla="*/ 6 h 7"/>
                  <a:gd name="T14" fmla="*/ 0 w 16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94" name="Freeform 266"/>
              <p:cNvSpPr/>
              <p:nvPr/>
            </p:nvSpPr>
            <p:spPr bwMode="auto">
              <a:xfrm>
                <a:off x="2630" y="1004"/>
                <a:ext cx="22" cy="6"/>
              </a:xfrm>
              <a:custGeom>
                <a:avLst/>
                <a:gdLst>
                  <a:gd name="T0" fmla="*/ 22 w 22"/>
                  <a:gd name="T1" fmla="*/ 0 h 6"/>
                  <a:gd name="T2" fmla="*/ 9 w 22"/>
                  <a:gd name="T3" fmla="*/ 5 h 6"/>
                  <a:gd name="T4" fmla="*/ 6 w 22"/>
                  <a:gd name="T5" fmla="*/ 5 h 6"/>
                  <a:gd name="T6" fmla="*/ 0 w 22"/>
                  <a:gd name="T7" fmla="*/ 6 h 6"/>
                  <a:gd name="T8" fmla="*/ 0 w 22"/>
                  <a:gd name="T9" fmla="*/ 6 h 6"/>
                  <a:gd name="T10" fmla="*/ 0 w 22"/>
                  <a:gd name="T11" fmla="*/ 6 h 6"/>
                  <a:gd name="T12" fmla="*/ 6 w 22"/>
                  <a:gd name="T13" fmla="*/ 3 h 6"/>
                  <a:gd name="T14" fmla="*/ 19 w 22"/>
                  <a:gd name="T15" fmla="*/ 0 h 6"/>
                  <a:gd name="T16" fmla="*/ 22 w 22"/>
                  <a:gd name="T17" fmla="*/ 0 h 6"/>
                  <a:gd name="T18" fmla="*/ 22 w 22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95" name="Freeform 267"/>
              <p:cNvSpPr/>
              <p:nvPr/>
            </p:nvSpPr>
            <p:spPr bwMode="auto">
              <a:xfrm>
                <a:off x="4067" y="1000"/>
                <a:ext cx="23" cy="7"/>
              </a:xfrm>
              <a:custGeom>
                <a:avLst/>
                <a:gdLst>
                  <a:gd name="T0" fmla="*/ 0 w 23"/>
                  <a:gd name="T1" fmla="*/ 1 h 7"/>
                  <a:gd name="T2" fmla="*/ 13 w 23"/>
                  <a:gd name="T3" fmla="*/ 4 h 7"/>
                  <a:gd name="T4" fmla="*/ 16 w 23"/>
                  <a:gd name="T5" fmla="*/ 4 h 7"/>
                  <a:gd name="T6" fmla="*/ 23 w 23"/>
                  <a:gd name="T7" fmla="*/ 7 h 7"/>
                  <a:gd name="T8" fmla="*/ 23 w 23"/>
                  <a:gd name="T9" fmla="*/ 7 h 7"/>
                  <a:gd name="T10" fmla="*/ 23 w 23"/>
                  <a:gd name="T11" fmla="*/ 6 h 7"/>
                  <a:gd name="T12" fmla="*/ 16 w 23"/>
                  <a:gd name="T13" fmla="*/ 3 h 7"/>
                  <a:gd name="T14" fmla="*/ 4 w 23"/>
                  <a:gd name="T15" fmla="*/ 0 h 7"/>
                  <a:gd name="T16" fmla="*/ 0 w 23"/>
                  <a:gd name="T17" fmla="*/ 0 h 7"/>
                  <a:gd name="T18" fmla="*/ 0 w 23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96" name="Freeform 268"/>
              <p:cNvSpPr/>
              <p:nvPr/>
            </p:nvSpPr>
            <p:spPr bwMode="auto">
              <a:xfrm>
                <a:off x="3180" y="1006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9 h 9"/>
                  <a:gd name="T4" fmla="*/ 0 w 4"/>
                  <a:gd name="T5" fmla="*/ 1 h 9"/>
                  <a:gd name="T6" fmla="*/ 4 w 4"/>
                  <a:gd name="T7" fmla="*/ 0 h 9"/>
                  <a:gd name="T8" fmla="*/ 4 w 4"/>
                  <a:gd name="T9" fmla="*/ 7 h 9"/>
                  <a:gd name="T10" fmla="*/ 4 w 4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97" name="Freeform 269"/>
              <p:cNvSpPr/>
              <p:nvPr/>
            </p:nvSpPr>
            <p:spPr bwMode="auto">
              <a:xfrm>
                <a:off x="3533" y="1003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10 h 10"/>
                  <a:gd name="T4" fmla="*/ 6 w 6"/>
                  <a:gd name="T5" fmla="*/ 3 h 10"/>
                  <a:gd name="T6" fmla="*/ 0 w 6"/>
                  <a:gd name="T7" fmla="*/ 0 h 10"/>
                  <a:gd name="T8" fmla="*/ 0 w 6"/>
                  <a:gd name="T9" fmla="*/ 9 h 10"/>
                  <a:gd name="T10" fmla="*/ 3 w 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98" name="Freeform 270"/>
              <p:cNvSpPr/>
              <p:nvPr/>
            </p:nvSpPr>
            <p:spPr bwMode="auto">
              <a:xfrm>
                <a:off x="3200" y="1007"/>
                <a:ext cx="163" cy="90"/>
              </a:xfrm>
              <a:custGeom>
                <a:avLst/>
                <a:gdLst>
                  <a:gd name="T0" fmla="*/ 124 w 163"/>
                  <a:gd name="T1" fmla="*/ 9 h 90"/>
                  <a:gd name="T2" fmla="*/ 144 w 163"/>
                  <a:gd name="T3" fmla="*/ 20 h 90"/>
                  <a:gd name="T4" fmla="*/ 157 w 163"/>
                  <a:gd name="T5" fmla="*/ 35 h 90"/>
                  <a:gd name="T6" fmla="*/ 163 w 163"/>
                  <a:gd name="T7" fmla="*/ 57 h 90"/>
                  <a:gd name="T8" fmla="*/ 157 w 163"/>
                  <a:gd name="T9" fmla="*/ 66 h 90"/>
                  <a:gd name="T10" fmla="*/ 140 w 163"/>
                  <a:gd name="T11" fmla="*/ 78 h 90"/>
                  <a:gd name="T12" fmla="*/ 124 w 163"/>
                  <a:gd name="T13" fmla="*/ 85 h 90"/>
                  <a:gd name="T14" fmla="*/ 118 w 163"/>
                  <a:gd name="T15" fmla="*/ 85 h 90"/>
                  <a:gd name="T16" fmla="*/ 105 w 163"/>
                  <a:gd name="T17" fmla="*/ 88 h 90"/>
                  <a:gd name="T18" fmla="*/ 89 w 163"/>
                  <a:gd name="T19" fmla="*/ 90 h 90"/>
                  <a:gd name="T20" fmla="*/ 73 w 163"/>
                  <a:gd name="T21" fmla="*/ 90 h 90"/>
                  <a:gd name="T22" fmla="*/ 64 w 163"/>
                  <a:gd name="T23" fmla="*/ 88 h 90"/>
                  <a:gd name="T24" fmla="*/ 48 w 163"/>
                  <a:gd name="T25" fmla="*/ 82 h 90"/>
                  <a:gd name="T26" fmla="*/ 32 w 163"/>
                  <a:gd name="T27" fmla="*/ 69 h 90"/>
                  <a:gd name="T28" fmla="*/ 28 w 163"/>
                  <a:gd name="T29" fmla="*/ 60 h 90"/>
                  <a:gd name="T30" fmla="*/ 32 w 163"/>
                  <a:gd name="T31" fmla="*/ 57 h 90"/>
                  <a:gd name="T32" fmla="*/ 28 w 163"/>
                  <a:gd name="T33" fmla="*/ 57 h 90"/>
                  <a:gd name="T34" fmla="*/ 54 w 163"/>
                  <a:gd name="T35" fmla="*/ 67 h 90"/>
                  <a:gd name="T36" fmla="*/ 67 w 163"/>
                  <a:gd name="T37" fmla="*/ 69 h 90"/>
                  <a:gd name="T38" fmla="*/ 99 w 163"/>
                  <a:gd name="T39" fmla="*/ 69 h 90"/>
                  <a:gd name="T40" fmla="*/ 108 w 163"/>
                  <a:gd name="T41" fmla="*/ 67 h 90"/>
                  <a:gd name="T42" fmla="*/ 124 w 163"/>
                  <a:gd name="T43" fmla="*/ 58 h 90"/>
                  <a:gd name="T44" fmla="*/ 131 w 163"/>
                  <a:gd name="T45" fmla="*/ 50 h 90"/>
                  <a:gd name="T46" fmla="*/ 131 w 163"/>
                  <a:gd name="T47" fmla="*/ 38 h 90"/>
                  <a:gd name="T48" fmla="*/ 118 w 163"/>
                  <a:gd name="T49" fmla="*/ 29 h 90"/>
                  <a:gd name="T50" fmla="*/ 96 w 163"/>
                  <a:gd name="T51" fmla="*/ 20 h 90"/>
                  <a:gd name="T52" fmla="*/ 73 w 163"/>
                  <a:gd name="T53" fmla="*/ 17 h 90"/>
                  <a:gd name="T54" fmla="*/ 35 w 163"/>
                  <a:gd name="T55" fmla="*/ 14 h 90"/>
                  <a:gd name="T56" fmla="*/ 12 w 163"/>
                  <a:gd name="T57" fmla="*/ 14 h 90"/>
                  <a:gd name="T58" fmla="*/ 9 w 163"/>
                  <a:gd name="T59" fmla="*/ 16 h 90"/>
                  <a:gd name="T60" fmla="*/ 3 w 163"/>
                  <a:gd name="T61" fmla="*/ 16 h 90"/>
                  <a:gd name="T62" fmla="*/ 0 w 163"/>
                  <a:gd name="T63" fmla="*/ 17 h 90"/>
                  <a:gd name="T64" fmla="*/ 6 w 163"/>
                  <a:gd name="T65" fmla="*/ 9 h 90"/>
                  <a:gd name="T66" fmla="*/ 6 w 163"/>
                  <a:gd name="T67" fmla="*/ 6 h 90"/>
                  <a:gd name="T68" fmla="*/ 25 w 163"/>
                  <a:gd name="T69" fmla="*/ 2 h 90"/>
                  <a:gd name="T70" fmla="*/ 60 w 163"/>
                  <a:gd name="T71" fmla="*/ 0 h 90"/>
                  <a:gd name="T72" fmla="*/ 96 w 163"/>
                  <a:gd name="T73" fmla="*/ 3 h 90"/>
                  <a:gd name="T74" fmla="*/ 124 w 163"/>
                  <a:gd name="T75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799" name="Freeform 271"/>
              <p:cNvSpPr/>
              <p:nvPr/>
            </p:nvSpPr>
            <p:spPr bwMode="auto">
              <a:xfrm>
                <a:off x="3360" y="1006"/>
                <a:ext cx="160" cy="89"/>
              </a:xfrm>
              <a:custGeom>
                <a:avLst/>
                <a:gdLst>
                  <a:gd name="T0" fmla="*/ 35 w 160"/>
                  <a:gd name="T1" fmla="*/ 10 h 89"/>
                  <a:gd name="T2" fmla="*/ 16 w 160"/>
                  <a:gd name="T3" fmla="*/ 20 h 89"/>
                  <a:gd name="T4" fmla="*/ 3 w 160"/>
                  <a:gd name="T5" fmla="*/ 35 h 89"/>
                  <a:gd name="T6" fmla="*/ 0 w 160"/>
                  <a:gd name="T7" fmla="*/ 56 h 89"/>
                  <a:gd name="T8" fmla="*/ 3 w 160"/>
                  <a:gd name="T9" fmla="*/ 65 h 89"/>
                  <a:gd name="T10" fmla="*/ 19 w 160"/>
                  <a:gd name="T11" fmla="*/ 79 h 89"/>
                  <a:gd name="T12" fmla="*/ 35 w 160"/>
                  <a:gd name="T13" fmla="*/ 85 h 89"/>
                  <a:gd name="T14" fmla="*/ 41 w 160"/>
                  <a:gd name="T15" fmla="*/ 85 h 89"/>
                  <a:gd name="T16" fmla="*/ 54 w 160"/>
                  <a:gd name="T17" fmla="*/ 88 h 89"/>
                  <a:gd name="T18" fmla="*/ 70 w 160"/>
                  <a:gd name="T19" fmla="*/ 89 h 89"/>
                  <a:gd name="T20" fmla="*/ 86 w 160"/>
                  <a:gd name="T21" fmla="*/ 89 h 89"/>
                  <a:gd name="T22" fmla="*/ 96 w 160"/>
                  <a:gd name="T23" fmla="*/ 88 h 89"/>
                  <a:gd name="T24" fmla="*/ 112 w 160"/>
                  <a:gd name="T25" fmla="*/ 82 h 89"/>
                  <a:gd name="T26" fmla="*/ 128 w 160"/>
                  <a:gd name="T27" fmla="*/ 70 h 89"/>
                  <a:gd name="T28" fmla="*/ 131 w 160"/>
                  <a:gd name="T29" fmla="*/ 59 h 89"/>
                  <a:gd name="T30" fmla="*/ 128 w 160"/>
                  <a:gd name="T31" fmla="*/ 56 h 89"/>
                  <a:gd name="T32" fmla="*/ 131 w 160"/>
                  <a:gd name="T33" fmla="*/ 56 h 89"/>
                  <a:gd name="T34" fmla="*/ 105 w 160"/>
                  <a:gd name="T35" fmla="*/ 67 h 89"/>
                  <a:gd name="T36" fmla="*/ 93 w 160"/>
                  <a:gd name="T37" fmla="*/ 70 h 89"/>
                  <a:gd name="T38" fmla="*/ 61 w 160"/>
                  <a:gd name="T39" fmla="*/ 68 h 89"/>
                  <a:gd name="T40" fmla="*/ 51 w 160"/>
                  <a:gd name="T41" fmla="*/ 67 h 89"/>
                  <a:gd name="T42" fmla="*/ 35 w 160"/>
                  <a:gd name="T43" fmla="*/ 58 h 89"/>
                  <a:gd name="T44" fmla="*/ 29 w 160"/>
                  <a:gd name="T45" fmla="*/ 50 h 89"/>
                  <a:gd name="T46" fmla="*/ 32 w 160"/>
                  <a:gd name="T47" fmla="*/ 39 h 89"/>
                  <a:gd name="T48" fmla="*/ 41 w 160"/>
                  <a:gd name="T49" fmla="*/ 29 h 89"/>
                  <a:gd name="T50" fmla="*/ 64 w 160"/>
                  <a:gd name="T51" fmla="*/ 20 h 89"/>
                  <a:gd name="T52" fmla="*/ 86 w 160"/>
                  <a:gd name="T53" fmla="*/ 17 h 89"/>
                  <a:gd name="T54" fmla="*/ 125 w 160"/>
                  <a:gd name="T55" fmla="*/ 14 h 89"/>
                  <a:gd name="T56" fmla="*/ 147 w 160"/>
                  <a:gd name="T57" fmla="*/ 14 h 89"/>
                  <a:gd name="T58" fmla="*/ 150 w 160"/>
                  <a:gd name="T59" fmla="*/ 15 h 89"/>
                  <a:gd name="T60" fmla="*/ 157 w 160"/>
                  <a:gd name="T61" fmla="*/ 15 h 89"/>
                  <a:gd name="T62" fmla="*/ 160 w 160"/>
                  <a:gd name="T63" fmla="*/ 17 h 89"/>
                  <a:gd name="T64" fmla="*/ 153 w 160"/>
                  <a:gd name="T65" fmla="*/ 9 h 89"/>
                  <a:gd name="T66" fmla="*/ 153 w 160"/>
                  <a:gd name="T67" fmla="*/ 6 h 89"/>
                  <a:gd name="T68" fmla="*/ 134 w 160"/>
                  <a:gd name="T69" fmla="*/ 1 h 89"/>
                  <a:gd name="T70" fmla="*/ 99 w 160"/>
                  <a:gd name="T71" fmla="*/ 0 h 89"/>
                  <a:gd name="T72" fmla="*/ 64 w 160"/>
                  <a:gd name="T73" fmla="*/ 3 h 89"/>
                  <a:gd name="T74" fmla="*/ 35 w 160"/>
                  <a:gd name="T75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00" name="Freeform 272"/>
              <p:cNvSpPr/>
              <p:nvPr/>
            </p:nvSpPr>
            <p:spPr bwMode="auto">
              <a:xfrm>
                <a:off x="2569" y="1010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6 w 12"/>
                  <a:gd name="T3" fmla="*/ 3 h 3"/>
                  <a:gd name="T4" fmla="*/ 0 w 12"/>
                  <a:gd name="T5" fmla="*/ 3 h 3"/>
                  <a:gd name="T6" fmla="*/ 0 w 12"/>
                  <a:gd name="T7" fmla="*/ 2 h 3"/>
                  <a:gd name="T8" fmla="*/ 0 w 12"/>
                  <a:gd name="T9" fmla="*/ 0 h 3"/>
                  <a:gd name="T10" fmla="*/ 6 w 12"/>
                  <a:gd name="T11" fmla="*/ 0 h 3"/>
                  <a:gd name="T12" fmla="*/ 12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01" name="Freeform 273"/>
              <p:cNvSpPr/>
              <p:nvPr/>
            </p:nvSpPr>
            <p:spPr bwMode="auto">
              <a:xfrm>
                <a:off x="4138" y="1006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4 h 4"/>
                  <a:gd name="T4" fmla="*/ 13 w 13"/>
                  <a:gd name="T5" fmla="*/ 3 h 4"/>
                  <a:gd name="T6" fmla="*/ 13 w 13"/>
                  <a:gd name="T7" fmla="*/ 3 h 4"/>
                  <a:gd name="T8" fmla="*/ 13 w 13"/>
                  <a:gd name="T9" fmla="*/ 0 h 4"/>
                  <a:gd name="T10" fmla="*/ 6 w 13"/>
                  <a:gd name="T11" fmla="*/ 1 h 4"/>
                  <a:gd name="T12" fmla="*/ 0 w 1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02" name="Freeform 274"/>
              <p:cNvSpPr/>
              <p:nvPr/>
            </p:nvSpPr>
            <p:spPr bwMode="auto">
              <a:xfrm>
                <a:off x="2434" y="1013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19 w 19"/>
                  <a:gd name="T3" fmla="*/ 5 h 7"/>
                  <a:gd name="T4" fmla="*/ 19 w 19"/>
                  <a:gd name="T5" fmla="*/ 7 h 7"/>
                  <a:gd name="T6" fmla="*/ 13 w 19"/>
                  <a:gd name="T7" fmla="*/ 7 h 7"/>
                  <a:gd name="T8" fmla="*/ 0 w 19"/>
                  <a:gd name="T9" fmla="*/ 0 h 7"/>
                  <a:gd name="T10" fmla="*/ 0 w 19"/>
                  <a:gd name="T11" fmla="*/ 0 h 7"/>
                  <a:gd name="T12" fmla="*/ 16 w 19"/>
                  <a:gd name="T13" fmla="*/ 5 h 7"/>
                  <a:gd name="T14" fmla="*/ 19 w 19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03" name="Freeform 275"/>
              <p:cNvSpPr/>
              <p:nvPr/>
            </p:nvSpPr>
            <p:spPr bwMode="auto">
              <a:xfrm>
                <a:off x="4266" y="1009"/>
                <a:ext cx="19" cy="6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6 h 6"/>
                  <a:gd name="T6" fmla="*/ 6 w 19"/>
                  <a:gd name="T7" fmla="*/ 6 h 6"/>
                  <a:gd name="T8" fmla="*/ 19 w 19"/>
                  <a:gd name="T9" fmla="*/ 0 h 6"/>
                  <a:gd name="T10" fmla="*/ 16 w 19"/>
                  <a:gd name="T11" fmla="*/ 0 h 6"/>
                  <a:gd name="T12" fmla="*/ 3 w 19"/>
                  <a:gd name="T13" fmla="*/ 4 h 6"/>
                  <a:gd name="T14" fmla="*/ 0 w 1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04" name="Freeform 276"/>
              <p:cNvSpPr/>
              <p:nvPr/>
            </p:nvSpPr>
            <p:spPr bwMode="auto">
              <a:xfrm>
                <a:off x="3260" y="1015"/>
                <a:ext cx="23" cy="6"/>
              </a:xfrm>
              <a:custGeom>
                <a:avLst/>
                <a:gdLst>
                  <a:gd name="T0" fmla="*/ 23 w 23"/>
                  <a:gd name="T1" fmla="*/ 5 h 6"/>
                  <a:gd name="T2" fmla="*/ 23 w 23"/>
                  <a:gd name="T3" fmla="*/ 6 h 6"/>
                  <a:gd name="T4" fmla="*/ 20 w 23"/>
                  <a:gd name="T5" fmla="*/ 6 h 6"/>
                  <a:gd name="T6" fmla="*/ 7 w 23"/>
                  <a:gd name="T7" fmla="*/ 1 h 6"/>
                  <a:gd name="T8" fmla="*/ 0 w 23"/>
                  <a:gd name="T9" fmla="*/ 1 h 6"/>
                  <a:gd name="T10" fmla="*/ 0 w 23"/>
                  <a:gd name="T11" fmla="*/ 0 h 6"/>
                  <a:gd name="T12" fmla="*/ 20 w 23"/>
                  <a:gd name="T13" fmla="*/ 3 h 6"/>
                  <a:gd name="T14" fmla="*/ 23 w 2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05" name="Freeform 277"/>
              <p:cNvSpPr/>
              <p:nvPr/>
            </p:nvSpPr>
            <p:spPr bwMode="auto">
              <a:xfrm>
                <a:off x="3437" y="1013"/>
                <a:ext cx="22" cy="7"/>
              </a:xfrm>
              <a:custGeom>
                <a:avLst/>
                <a:gdLst>
                  <a:gd name="T0" fmla="*/ 0 w 22"/>
                  <a:gd name="T1" fmla="*/ 5 h 7"/>
                  <a:gd name="T2" fmla="*/ 0 w 22"/>
                  <a:gd name="T3" fmla="*/ 7 h 7"/>
                  <a:gd name="T4" fmla="*/ 3 w 22"/>
                  <a:gd name="T5" fmla="*/ 7 h 7"/>
                  <a:gd name="T6" fmla="*/ 16 w 22"/>
                  <a:gd name="T7" fmla="*/ 2 h 7"/>
                  <a:gd name="T8" fmla="*/ 22 w 22"/>
                  <a:gd name="T9" fmla="*/ 2 h 7"/>
                  <a:gd name="T10" fmla="*/ 22 w 22"/>
                  <a:gd name="T11" fmla="*/ 0 h 7"/>
                  <a:gd name="T12" fmla="*/ 3 w 22"/>
                  <a:gd name="T13" fmla="*/ 3 h 7"/>
                  <a:gd name="T14" fmla="*/ 0 w 22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06" name="Freeform 278"/>
              <p:cNvSpPr/>
              <p:nvPr/>
            </p:nvSpPr>
            <p:spPr bwMode="auto">
              <a:xfrm>
                <a:off x="3225" y="1016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3 w 23"/>
                  <a:gd name="T3" fmla="*/ 2 h 2"/>
                  <a:gd name="T4" fmla="*/ 0 w 23"/>
                  <a:gd name="T5" fmla="*/ 2 h 2"/>
                  <a:gd name="T6" fmla="*/ 0 w 23"/>
                  <a:gd name="T7" fmla="*/ 0 h 2"/>
                  <a:gd name="T8" fmla="*/ 19 w 23"/>
                  <a:gd name="T9" fmla="*/ 2 h 2"/>
                  <a:gd name="T10" fmla="*/ 23 w 2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07" name="Freeform 279"/>
              <p:cNvSpPr/>
              <p:nvPr/>
            </p:nvSpPr>
            <p:spPr bwMode="auto">
              <a:xfrm>
                <a:off x="3472" y="1015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0 w 22"/>
                  <a:gd name="T3" fmla="*/ 3 h 3"/>
                  <a:gd name="T4" fmla="*/ 22 w 22"/>
                  <a:gd name="T5" fmla="*/ 1 h 3"/>
                  <a:gd name="T6" fmla="*/ 22 w 22"/>
                  <a:gd name="T7" fmla="*/ 0 h 3"/>
                  <a:gd name="T8" fmla="*/ 3 w 22"/>
                  <a:gd name="T9" fmla="*/ 1 h 3"/>
                  <a:gd name="T10" fmla="*/ 0 w 2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08" name="Freeform 280"/>
              <p:cNvSpPr/>
              <p:nvPr/>
            </p:nvSpPr>
            <p:spPr bwMode="auto">
              <a:xfrm>
                <a:off x="2601" y="1018"/>
                <a:ext cx="16" cy="8"/>
              </a:xfrm>
              <a:custGeom>
                <a:avLst/>
                <a:gdLst>
                  <a:gd name="T0" fmla="*/ 16 w 16"/>
                  <a:gd name="T1" fmla="*/ 8 h 8"/>
                  <a:gd name="T2" fmla="*/ 9 w 16"/>
                  <a:gd name="T3" fmla="*/ 6 h 8"/>
                  <a:gd name="T4" fmla="*/ 0 w 16"/>
                  <a:gd name="T5" fmla="*/ 3 h 8"/>
                  <a:gd name="T6" fmla="*/ 3 w 16"/>
                  <a:gd name="T7" fmla="*/ 0 h 8"/>
                  <a:gd name="T8" fmla="*/ 16 w 16"/>
                  <a:gd name="T9" fmla="*/ 6 h 8"/>
                  <a:gd name="T10" fmla="*/ 16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09" name="Freeform 281"/>
              <p:cNvSpPr/>
              <p:nvPr/>
            </p:nvSpPr>
            <p:spPr bwMode="auto">
              <a:xfrm>
                <a:off x="4099" y="1015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5 h 6"/>
                  <a:gd name="T4" fmla="*/ 17 w 17"/>
                  <a:gd name="T5" fmla="*/ 1 h 6"/>
                  <a:gd name="T6" fmla="*/ 17 w 17"/>
                  <a:gd name="T7" fmla="*/ 0 h 6"/>
                  <a:gd name="T8" fmla="*/ 0 w 17"/>
                  <a:gd name="T9" fmla="*/ 5 h 6"/>
                  <a:gd name="T10" fmla="*/ 0 w 1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10" name="Freeform 282"/>
              <p:cNvSpPr/>
              <p:nvPr/>
            </p:nvSpPr>
            <p:spPr bwMode="auto">
              <a:xfrm>
                <a:off x="3299" y="1020"/>
                <a:ext cx="22" cy="7"/>
              </a:xfrm>
              <a:custGeom>
                <a:avLst/>
                <a:gdLst>
                  <a:gd name="T0" fmla="*/ 22 w 22"/>
                  <a:gd name="T1" fmla="*/ 6 h 7"/>
                  <a:gd name="T2" fmla="*/ 22 w 22"/>
                  <a:gd name="T3" fmla="*/ 6 h 7"/>
                  <a:gd name="T4" fmla="*/ 19 w 22"/>
                  <a:gd name="T5" fmla="*/ 7 h 7"/>
                  <a:gd name="T6" fmla="*/ 13 w 22"/>
                  <a:gd name="T7" fmla="*/ 4 h 7"/>
                  <a:gd name="T8" fmla="*/ 0 w 22"/>
                  <a:gd name="T9" fmla="*/ 1 h 7"/>
                  <a:gd name="T10" fmla="*/ 0 w 22"/>
                  <a:gd name="T11" fmla="*/ 0 h 7"/>
                  <a:gd name="T12" fmla="*/ 16 w 22"/>
                  <a:gd name="T13" fmla="*/ 4 h 7"/>
                  <a:gd name="T14" fmla="*/ 22 w 22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11" name="Freeform 283"/>
              <p:cNvSpPr/>
              <p:nvPr/>
            </p:nvSpPr>
            <p:spPr bwMode="auto">
              <a:xfrm>
                <a:off x="3398" y="1018"/>
                <a:ext cx="23" cy="8"/>
              </a:xfrm>
              <a:custGeom>
                <a:avLst/>
                <a:gdLst>
                  <a:gd name="T0" fmla="*/ 0 w 23"/>
                  <a:gd name="T1" fmla="*/ 6 h 8"/>
                  <a:gd name="T2" fmla="*/ 0 w 23"/>
                  <a:gd name="T3" fmla="*/ 8 h 8"/>
                  <a:gd name="T4" fmla="*/ 3 w 23"/>
                  <a:gd name="T5" fmla="*/ 8 h 8"/>
                  <a:gd name="T6" fmla="*/ 10 w 23"/>
                  <a:gd name="T7" fmla="*/ 5 h 8"/>
                  <a:gd name="T8" fmla="*/ 23 w 23"/>
                  <a:gd name="T9" fmla="*/ 3 h 8"/>
                  <a:gd name="T10" fmla="*/ 23 w 23"/>
                  <a:gd name="T11" fmla="*/ 0 h 8"/>
                  <a:gd name="T12" fmla="*/ 7 w 23"/>
                  <a:gd name="T13" fmla="*/ 5 h 8"/>
                  <a:gd name="T14" fmla="*/ 0 w 23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12" name="Freeform 284"/>
              <p:cNvSpPr/>
              <p:nvPr/>
            </p:nvSpPr>
            <p:spPr bwMode="auto">
              <a:xfrm>
                <a:off x="3168" y="1021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0 w 6"/>
                  <a:gd name="T3" fmla="*/ 8 h 8"/>
                  <a:gd name="T4" fmla="*/ 0 w 6"/>
                  <a:gd name="T5" fmla="*/ 5 h 8"/>
                  <a:gd name="T6" fmla="*/ 6 w 6"/>
                  <a:gd name="T7" fmla="*/ 0 h 8"/>
                  <a:gd name="T8" fmla="*/ 6 w 6"/>
                  <a:gd name="T9" fmla="*/ 3 h 8"/>
                  <a:gd name="T10" fmla="*/ 3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13" name="Freeform 285"/>
              <p:cNvSpPr/>
              <p:nvPr/>
            </p:nvSpPr>
            <p:spPr bwMode="auto">
              <a:xfrm>
                <a:off x="3545" y="1020"/>
                <a:ext cx="7" cy="7"/>
              </a:xfrm>
              <a:custGeom>
                <a:avLst/>
                <a:gdLst>
                  <a:gd name="T0" fmla="*/ 4 w 7"/>
                  <a:gd name="T1" fmla="*/ 7 h 7"/>
                  <a:gd name="T2" fmla="*/ 7 w 7"/>
                  <a:gd name="T3" fmla="*/ 7 h 7"/>
                  <a:gd name="T4" fmla="*/ 7 w 7"/>
                  <a:gd name="T5" fmla="*/ 4 h 7"/>
                  <a:gd name="T6" fmla="*/ 0 w 7"/>
                  <a:gd name="T7" fmla="*/ 0 h 7"/>
                  <a:gd name="T8" fmla="*/ 0 w 7"/>
                  <a:gd name="T9" fmla="*/ 3 h 7"/>
                  <a:gd name="T10" fmla="*/ 4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14" name="Freeform 286"/>
              <p:cNvSpPr/>
              <p:nvPr/>
            </p:nvSpPr>
            <p:spPr bwMode="auto">
              <a:xfrm>
                <a:off x="2479" y="1021"/>
                <a:ext cx="26" cy="3"/>
              </a:xfrm>
              <a:custGeom>
                <a:avLst/>
                <a:gdLst>
                  <a:gd name="T0" fmla="*/ 26 w 26"/>
                  <a:gd name="T1" fmla="*/ 3 h 3"/>
                  <a:gd name="T2" fmla="*/ 26 w 26"/>
                  <a:gd name="T3" fmla="*/ 3 h 3"/>
                  <a:gd name="T4" fmla="*/ 26 w 26"/>
                  <a:gd name="T5" fmla="*/ 3 h 3"/>
                  <a:gd name="T6" fmla="*/ 6 w 26"/>
                  <a:gd name="T7" fmla="*/ 3 h 3"/>
                  <a:gd name="T8" fmla="*/ 0 w 26"/>
                  <a:gd name="T9" fmla="*/ 2 h 3"/>
                  <a:gd name="T10" fmla="*/ 3 w 26"/>
                  <a:gd name="T11" fmla="*/ 0 h 3"/>
                  <a:gd name="T12" fmla="*/ 16 w 26"/>
                  <a:gd name="T13" fmla="*/ 3 h 3"/>
                  <a:gd name="T14" fmla="*/ 26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15" name="Freeform 287"/>
              <p:cNvSpPr/>
              <p:nvPr/>
            </p:nvSpPr>
            <p:spPr bwMode="auto">
              <a:xfrm>
                <a:off x="4215" y="1016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0 w 25"/>
                  <a:gd name="T3" fmla="*/ 4 h 4"/>
                  <a:gd name="T4" fmla="*/ 0 w 25"/>
                  <a:gd name="T5" fmla="*/ 4 h 4"/>
                  <a:gd name="T6" fmla="*/ 19 w 25"/>
                  <a:gd name="T7" fmla="*/ 4 h 4"/>
                  <a:gd name="T8" fmla="*/ 25 w 25"/>
                  <a:gd name="T9" fmla="*/ 2 h 4"/>
                  <a:gd name="T10" fmla="*/ 22 w 25"/>
                  <a:gd name="T11" fmla="*/ 0 h 4"/>
                  <a:gd name="T12" fmla="*/ 9 w 25"/>
                  <a:gd name="T13" fmla="*/ 4 h 4"/>
                  <a:gd name="T14" fmla="*/ 0 w 2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16" name="Freeform 288"/>
              <p:cNvSpPr/>
              <p:nvPr/>
            </p:nvSpPr>
            <p:spPr bwMode="auto">
              <a:xfrm>
                <a:off x="2556" y="1024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25 w 25"/>
                  <a:gd name="T3" fmla="*/ 0 h 2"/>
                  <a:gd name="T4" fmla="*/ 13 w 25"/>
                  <a:gd name="T5" fmla="*/ 2 h 2"/>
                  <a:gd name="T6" fmla="*/ 3 w 25"/>
                  <a:gd name="T7" fmla="*/ 2 h 2"/>
                  <a:gd name="T8" fmla="*/ 0 w 25"/>
                  <a:gd name="T9" fmla="*/ 2 h 2"/>
                  <a:gd name="T10" fmla="*/ 0 w 25"/>
                  <a:gd name="T11" fmla="*/ 2 h 2"/>
                  <a:gd name="T12" fmla="*/ 19 w 25"/>
                  <a:gd name="T13" fmla="*/ 0 h 2"/>
                  <a:gd name="T14" fmla="*/ 22 w 25"/>
                  <a:gd name="T15" fmla="*/ 0 h 2"/>
                  <a:gd name="T16" fmla="*/ 25 w 2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17" name="Freeform 289"/>
              <p:cNvSpPr/>
              <p:nvPr/>
            </p:nvSpPr>
            <p:spPr bwMode="auto">
              <a:xfrm>
                <a:off x="4138" y="1020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0 w 26"/>
                  <a:gd name="T3" fmla="*/ 1 h 3"/>
                  <a:gd name="T4" fmla="*/ 13 w 26"/>
                  <a:gd name="T5" fmla="*/ 3 h 3"/>
                  <a:gd name="T6" fmla="*/ 22 w 26"/>
                  <a:gd name="T7" fmla="*/ 3 h 3"/>
                  <a:gd name="T8" fmla="*/ 26 w 26"/>
                  <a:gd name="T9" fmla="*/ 1 h 3"/>
                  <a:gd name="T10" fmla="*/ 26 w 26"/>
                  <a:gd name="T11" fmla="*/ 1 h 3"/>
                  <a:gd name="T12" fmla="*/ 6 w 26"/>
                  <a:gd name="T13" fmla="*/ 0 h 3"/>
                  <a:gd name="T14" fmla="*/ 3 w 26"/>
                  <a:gd name="T15" fmla="*/ 0 h 3"/>
                  <a:gd name="T16" fmla="*/ 0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18" name="Freeform 290"/>
              <p:cNvSpPr/>
              <p:nvPr/>
            </p:nvSpPr>
            <p:spPr bwMode="auto">
              <a:xfrm>
                <a:off x="2517" y="1024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13 w 29"/>
                  <a:gd name="T5" fmla="*/ 2 h 3"/>
                  <a:gd name="T6" fmla="*/ 0 w 29"/>
                  <a:gd name="T7" fmla="*/ 2 h 3"/>
                  <a:gd name="T8" fmla="*/ 4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19" name="Freeform 291"/>
              <p:cNvSpPr/>
              <p:nvPr/>
            </p:nvSpPr>
            <p:spPr bwMode="auto">
              <a:xfrm>
                <a:off x="4173" y="1020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0 w 29"/>
                  <a:gd name="T3" fmla="*/ 3 h 3"/>
                  <a:gd name="T4" fmla="*/ 16 w 29"/>
                  <a:gd name="T5" fmla="*/ 3 h 3"/>
                  <a:gd name="T6" fmla="*/ 29 w 29"/>
                  <a:gd name="T7" fmla="*/ 1 h 3"/>
                  <a:gd name="T8" fmla="*/ 26 w 29"/>
                  <a:gd name="T9" fmla="*/ 0 h 3"/>
                  <a:gd name="T10" fmla="*/ 3 w 29"/>
                  <a:gd name="T11" fmla="*/ 1 h 3"/>
                  <a:gd name="T12" fmla="*/ 0 w 2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20" name="Freeform 292"/>
              <p:cNvSpPr/>
              <p:nvPr/>
            </p:nvSpPr>
            <p:spPr bwMode="auto">
              <a:xfrm>
                <a:off x="2646" y="1032"/>
                <a:ext cx="16" cy="6"/>
              </a:xfrm>
              <a:custGeom>
                <a:avLst/>
                <a:gdLst>
                  <a:gd name="T0" fmla="*/ 16 w 16"/>
                  <a:gd name="T1" fmla="*/ 4 h 6"/>
                  <a:gd name="T2" fmla="*/ 16 w 16"/>
                  <a:gd name="T3" fmla="*/ 6 h 6"/>
                  <a:gd name="T4" fmla="*/ 12 w 16"/>
                  <a:gd name="T5" fmla="*/ 6 h 6"/>
                  <a:gd name="T6" fmla="*/ 6 w 16"/>
                  <a:gd name="T7" fmla="*/ 4 h 6"/>
                  <a:gd name="T8" fmla="*/ 6 w 16"/>
                  <a:gd name="T9" fmla="*/ 4 h 6"/>
                  <a:gd name="T10" fmla="*/ 0 w 16"/>
                  <a:gd name="T11" fmla="*/ 3 h 6"/>
                  <a:gd name="T12" fmla="*/ 3 w 16"/>
                  <a:gd name="T13" fmla="*/ 0 h 6"/>
                  <a:gd name="T14" fmla="*/ 16 w 16"/>
                  <a:gd name="T15" fmla="*/ 4 h 6"/>
                  <a:gd name="T16" fmla="*/ 16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21" name="Freeform 293"/>
              <p:cNvSpPr/>
              <p:nvPr/>
            </p:nvSpPr>
            <p:spPr bwMode="auto">
              <a:xfrm>
                <a:off x="4058" y="1029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6 h 6"/>
                  <a:gd name="T4" fmla="*/ 6 w 16"/>
                  <a:gd name="T5" fmla="*/ 6 h 6"/>
                  <a:gd name="T6" fmla="*/ 9 w 16"/>
                  <a:gd name="T7" fmla="*/ 4 h 6"/>
                  <a:gd name="T8" fmla="*/ 9 w 16"/>
                  <a:gd name="T9" fmla="*/ 3 h 6"/>
                  <a:gd name="T10" fmla="*/ 16 w 16"/>
                  <a:gd name="T11" fmla="*/ 1 h 6"/>
                  <a:gd name="T12" fmla="*/ 13 w 16"/>
                  <a:gd name="T13" fmla="*/ 0 h 6"/>
                  <a:gd name="T14" fmla="*/ 0 w 16"/>
                  <a:gd name="T15" fmla="*/ 4 h 6"/>
                  <a:gd name="T16" fmla="*/ 0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22" name="Freeform 294"/>
              <p:cNvSpPr/>
              <p:nvPr/>
            </p:nvSpPr>
            <p:spPr bwMode="auto">
              <a:xfrm>
                <a:off x="3331" y="1032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9 w 9"/>
                  <a:gd name="T3" fmla="*/ 10 h 10"/>
                  <a:gd name="T4" fmla="*/ 6 w 9"/>
                  <a:gd name="T5" fmla="*/ 10 h 10"/>
                  <a:gd name="T6" fmla="*/ 0 w 9"/>
                  <a:gd name="T7" fmla="*/ 1 h 10"/>
                  <a:gd name="T8" fmla="*/ 0 w 9"/>
                  <a:gd name="T9" fmla="*/ 0 h 10"/>
                  <a:gd name="T10" fmla="*/ 6 w 9"/>
                  <a:gd name="T11" fmla="*/ 4 h 10"/>
                  <a:gd name="T12" fmla="*/ 9 w 9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23" name="Freeform 295"/>
              <p:cNvSpPr/>
              <p:nvPr/>
            </p:nvSpPr>
            <p:spPr bwMode="auto">
              <a:xfrm>
                <a:off x="3379" y="103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9 h 9"/>
                  <a:gd name="T4" fmla="*/ 3 w 10"/>
                  <a:gd name="T5" fmla="*/ 9 h 9"/>
                  <a:gd name="T6" fmla="*/ 10 w 10"/>
                  <a:gd name="T7" fmla="*/ 0 h 9"/>
                  <a:gd name="T8" fmla="*/ 10 w 10"/>
                  <a:gd name="T9" fmla="*/ 0 h 9"/>
                  <a:gd name="T10" fmla="*/ 3 w 10"/>
                  <a:gd name="T11" fmla="*/ 3 h 9"/>
                  <a:gd name="T12" fmla="*/ 0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24" name="Freeform 296"/>
              <p:cNvSpPr/>
              <p:nvPr/>
            </p:nvSpPr>
            <p:spPr bwMode="auto">
              <a:xfrm>
                <a:off x="3142" y="1035"/>
                <a:ext cx="13" cy="6"/>
              </a:xfrm>
              <a:custGeom>
                <a:avLst/>
                <a:gdLst>
                  <a:gd name="T0" fmla="*/ 3 w 13"/>
                  <a:gd name="T1" fmla="*/ 6 h 6"/>
                  <a:gd name="T2" fmla="*/ 3 w 13"/>
                  <a:gd name="T3" fmla="*/ 6 h 6"/>
                  <a:gd name="T4" fmla="*/ 0 w 13"/>
                  <a:gd name="T5" fmla="*/ 4 h 6"/>
                  <a:gd name="T6" fmla="*/ 0 w 13"/>
                  <a:gd name="T7" fmla="*/ 3 h 6"/>
                  <a:gd name="T8" fmla="*/ 13 w 13"/>
                  <a:gd name="T9" fmla="*/ 0 h 6"/>
                  <a:gd name="T10" fmla="*/ 13 w 13"/>
                  <a:gd name="T11" fmla="*/ 1 h 6"/>
                  <a:gd name="T12" fmla="*/ 3 w 1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25" name="Freeform 297"/>
              <p:cNvSpPr/>
              <p:nvPr/>
            </p:nvSpPr>
            <p:spPr bwMode="auto">
              <a:xfrm>
                <a:off x="3565" y="1032"/>
                <a:ext cx="12" cy="7"/>
              </a:xfrm>
              <a:custGeom>
                <a:avLst/>
                <a:gdLst>
                  <a:gd name="T0" fmla="*/ 9 w 12"/>
                  <a:gd name="T1" fmla="*/ 7 h 7"/>
                  <a:gd name="T2" fmla="*/ 9 w 12"/>
                  <a:gd name="T3" fmla="*/ 7 h 7"/>
                  <a:gd name="T4" fmla="*/ 12 w 12"/>
                  <a:gd name="T5" fmla="*/ 6 h 7"/>
                  <a:gd name="T6" fmla="*/ 12 w 12"/>
                  <a:gd name="T7" fmla="*/ 4 h 7"/>
                  <a:gd name="T8" fmla="*/ 0 w 12"/>
                  <a:gd name="T9" fmla="*/ 0 h 7"/>
                  <a:gd name="T10" fmla="*/ 0 w 12"/>
                  <a:gd name="T11" fmla="*/ 3 h 7"/>
                  <a:gd name="T12" fmla="*/ 9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26" name="Freeform 298"/>
              <p:cNvSpPr/>
              <p:nvPr/>
            </p:nvSpPr>
            <p:spPr bwMode="auto">
              <a:xfrm>
                <a:off x="2684" y="104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6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3 w 13"/>
                  <a:gd name="T9" fmla="*/ 0 h 5"/>
                  <a:gd name="T10" fmla="*/ 13 w 13"/>
                  <a:gd name="T11" fmla="*/ 3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27" name="Freeform 299"/>
              <p:cNvSpPr/>
              <p:nvPr/>
            </p:nvSpPr>
            <p:spPr bwMode="auto">
              <a:xfrm>
                <a:off x="4023" y="1039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6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9 w 12"/>
                  <a:gd name="T9" fmla="*/ 0 h 3"/>
                  <a:gd name="T10" fmla="*/ 0 w 12"/>
                  <a:gd name="T11" fmla="*/ 3 h 3"/>
                  <a:gd name="T12" fmla="*/ 0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28" name="Freeform 300"/>
              <p:cNvSpPr/>
              <p:nvPr/>
            </p:nvSpPr>
            <p:spPr bwMode="auto">
              <a:xfrm>
                <a:off x="3113" y="1047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6 h 6"/>
                  <a:gd name="T8" fmla="*/ 0 w 13"/>
                  <a:gd name="T9" fmla="*/ 4 h 6"/>
                  <a:gd name="T10" fmla="*/ 10 w 13"/>
                  <a:gd name="T11" fmla="*/ 0 h 6"/>
                  <a:gd name="T12" fmla="*/ 13 w 13"/>
                  <a:gd name="T13" fmla="*/ 0 h 6"/>
                  <a:gd name="T14" fmla="*/ 10 w 1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29" name="Freeform 301"/>
              <p:cNvSpPr/>
              <p:nvPr/>
            </p:nvSpPr>
            <p:spPr bwMode="auto">
              <a:xfrm>
                <a:off x="3593" y="1045"/>
                <a:ext cx="17" cy="6"/>
              </a:xfrm>
              <a:custGeom>
                <a:avLst/>
                <a:gdLst>
                  <a:gd name="T0" fmla="*/ 4 w 17"/>
                  <a:gd name="T1" fmla="*/ 5 h 6"/>
                  <a:gd name="T2" fmla="*/ 13 w 17"/>
                  <a:gd name="T3" fmla="*/ 6 h 6"/>
                  <a:gd name="T4" fmla="*/ 13 w 17"/>
                  <a:gd name="T5" fmla="*/ 6 h 6"/>
                  <a:gd name="T6" fmla="*/ 17 w 17"/>
                  <a:gd name="T7" fmla="*/ 6 h 6"/>
                  <a:gd name="T8" fmla="*/ 17 w 17"/>
                  <a:gd name="T9" fmla="*/ 5 h 6"/>
                  <a:gd name="T10" fmla="*/ 4 w 17"/>
                  <a:gd name="T11" fmla="*/ 0 h 6"/>
                  <a:gd name="T12" fmla="*/ 0 w 17"/>
                  <a:gd name="T13" fmla="*/ 0 h 6"/>
                  <a:gd name="T14" fmla="*/ 4 w 1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30" name="Freeform 302"/>
              <p:cNvSpPr/>
              <p:nvPr/>
            </p:nvSpPr>
            <p:spPr bwMode="auto">
              <a:xfrm>
                <a:off x="2722" y="1050"/>
                <a:ext cx="26" cy="6"/>
              </a:xfrm>
              <a:custGeom>
                <a:avLst/>
                <a:gdLst>
                  <a:gd name="T0" fmla="*/ 23 w 26"/>
                  <a:gd name="T1" fmla="*/ 4 h 6"/>
                  <a:gd name="T2" fmla="*/ 26 w 26"/>
                  <a:gd name="T3" fmla="*/ 6 h 6"/>
                  <a:gd name="T4" fmla="*/ 26 w 26"/>
                  <a:gd name="T5" fmla="*/ 6 h 6"/>
                  <a:gd name="T6" fmla="*/ 7 w 26"/>
                  <a:gd name="T7" fmla="*/ 4 h 6"/>
                  <a:gd name="T8" fmla="*/ 0 w 26"/>
                  <a:gd name="T9" fmla="*/ 1 h 6"/>
                  <a:gd name="T10" fmla="*/ 0 w 26"/>
                  <a:gd name="T11" fmla="*/ 0 h 6"/>
                  <a:gd name="T12" fmla="*/ 16 w 26"/>
                  <a:gd name="T13" fmla="*/ 4 h 6"/>
                  <a:gd name="T14" fmla="*/ 23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31" name="Freeform 303"/>
              <p:cNvSpPr/>
              <p:nvPr/>
            </p:nvSpPr>
            <p:spPr bwMode="auto">
              <a:xfrm>
                <a:off x="3971" y="1047"/>
                <a:ext cx="26" cy="6"/>
              </a:xfrm>
              <a:custGeom>
                <a:avLst/>
                <a:gdLst>
                  <a:gd name="T0" fmla="*/ 4 w 26"/>
                  <a:gd name="T1" fmla="*/ 4 h 6"/>
                  <a:gd name="T2" fmla="*/ 0 w 26"/>
                  <a:gd name="T3" fmla="*/ 4 h 6"/>
                  <a:gd name="T4" fmla="*/ 0 w 26"/>
                  <a:gd name="T5" fmla="*/ 6 h 6"/>
                  <a:gd name="T6" fmla="*/ 20 w 26"/>
                  <a:gd name="T7" fmla="*/ 4 h 6"/>
                  <a:gd name="T8" fmla="*/ 26 w 26"/>
                  <a:gd name="T9" fmla="*/ 1 h 6"/>
                  <a:gd name="T10" fmla="*/ 26 w 26"/>
                  <a:gd name="T11" fmla="*/ 0 h 6"/>
                  <a:gd name="T12" fmla="*/ 10 w 26"/>
                  <a:gd name="T13" fmla="*/ 4 h 6"/>
                  <a:gd name="T14" fmla="*/ 4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32" name="Freeform 304"/>
              <p:cNvSpPr/>
              <p:nvPr/>
            </p:nvSpPr>
            <p:spPr bwMode="auto">
              <a:xfrm>
                <a:off x="3248" y="1051"/>
                <a:ext cx="105" cy="40"/>
              </a:xfrm>
              <a:custGeom>
                <a:avLst/>
                <a:gdLst>
                  <a:gd name="T0" fmla="*/ 102 w 105"/>
                  <a:gd name="T1" fmla="*/ 16 h 40"/>
                  <a:gd name="T2" fmla="*/ 92 w 105"/>
                  <a:gd name="T3" fmla="*/ 28 h 40"/>
                  <a:gd name="T4" fmla="*/ 76 w 105"/>
                  <a:gd name="T5" fmla="*/ 34 h 40"/>
                  <a:gd name="T6" fmla="*/ 57 w 105"/>
                  <a:gd name="T7" fmla="*/ 38 h 40"/>
                  <a:gd name="T8" fmla="*/ 38 w 105"/>
                  <a:gd name="T9" fmla="*/ 40 h 40"/>
                  <a:gd name="T10" fmla="*/ 25 w 105"/>
                  <a:gd name="T11" fmla="*/ 38 h 40"/>
                  <a:gd name="T12" fmla="*/ 16 w 105"/>
                  <a:gd name="T13" fmla="*/ 35 h 40"/>
                  <a:gd name="T14" fmla="*/ 0 w 105"/>
                  <a:gd name="T15" fmla="*/ 28 h 40"/>
                  <a:gd name="T16" fmla="*/ 0 w 105"/>
                  <a:gd name="T17" fmla="*/ 26 h 40"/>
                  <a:gd name="T18" fmla="*/ 0 w 105"/>
                  <a:gd name="T19" fmla="*/ 26 h 40"/>
                  <a:gd name="T20" fmla="*/ 9 w 105"/>
                  <a:gd name="T21" fmla="*/ 28 h 40"/>
                  <a:gd name="T22" fmla="*/ 57 w 105"/>
                  <a:gd name="T23" fmla="*/ 28 h 40"/>
                  <a:gd name="T24" fmla="*/ 76 w 105"/>
                  <a:gd name="T25" fmla="*/ 23 h 40"/>
                  <a:gd name="T26" fmla="*/ 86 w 105"/>
                  <a:gd name="T27" fmla="*/ 13 h 40"/>
                  <a:gd name="T28" fmla="*/ 96 w 105"/>
                  <a:gd name="T29" fmla="*/ 6 h 40"/>
                  <a:gd name="T30" fmla="*/ 99 w 105"/>
                  <a:gd name="T31" fmla="*/ 0 h 40"/>
                  <a:gd name="T32" fmla="*/ 105 w 105"/>
                  <a:gd name="T33" fmla="*/ 0 h 40"/>
                  <a:gd name="T34" fmla="*/ 102 w 105"/>
                  <a:gd name="T3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33" name="Freeform 305"/>
              <p:cNvSpPr/>
              <p:nvPr/>
            </p:nvSpPr>
            <p:spPr bwMode="auto">
              <a:xfrm>
                <a:off x="3369" y="1050"/>
                <a:ext cx="103" cy="39"/>
              </a:xfrm>
              <a:custGeom>
                <a:avLst/>
                <a:gdLst>
                  <a:gd name="T0" fmla="*/ 0 w 103"/>
                  <a:gd name="T1" fmla="*/ 17 h 39"/>
                  <a:gd name="T2" fmla="*/ 13 w 103"/>
                  <a:gd name="T3" fmla="*/ 27 h 39"/>
                  <a:gd name="T4" fmla="*/ 29 w 103"/>
                  <a:gd name="T5" fmla="*/ 35 h 39"/>
                  <a:gd name="T6" fmla="*/ 48 w 103"/>
                  <a:gd name="T7" fmla="*/ 38 h 39"/>
                  <a:gd name="T8" fmla="*/ 64 w 103"/>
                  <a:gd name="T9" fmla="*/ 39 h 39"/>
                  <a:gd name="T10" fmla="*/ 77 w 103"/>
                  <a:gd name="T11" fmla="*/ 39 h 39"/>
                  <a:gd name="T12" fmla="*/ 90 w 103"/>
                  <a:gd name="T13" fmla="*/ 35 h 39"/>
                  <a:gd name="T14" fmla="*/ 103 w 103"/>
                  <a:gd name="T15" fmla="*/ 27 h 39"/>
                  <a:gd name="T16" fmla="*/ 103 w 103"/>
                  <a:gd name="T17" fmla="*/ 26 h 39"/>
                  <a:gd name="T18" fmla="*/ 103 w 103"/>
                  <a:gd name="T19" fmla="*/ 26 h 39"/>
                  <a:gd name="T20" fmla="*/ 93 w 103"/>
                  <a:gd name="T21" fmla="*/ 29 h 39"/>
                  <a:gd name="T22" fmla="*/ 45 w 103"/>
                  <a:gd name="T23" fmla="*/ 27 h 39"/>
                  <a:gd name="T24" fmla="*/ 26 w 103"/>
                  <a:gd name="T25" fmla="*/ 23 h 39"/>
                  <a:gd name="T26" fmla="*/ 16 w 103"/>
                  <a:gd name="T27" fmla="*/ 12 h 39"/>
                  <a:gd name="T28" fmla="*/ 7 w 103"/>
                  <a:gd name="T29" fmla="*/ 6 h 39"/>
                  <a:gd name="T30" fmla="*/ 4 w 103"/>
                  <a:gd name="T31" fmla="*/ 0 h 39"/>
                  <a:gd name="T32" fmla="*/ 0 w 103"/>
                  <a:gd name="T33" fmla="*/ 1 h 39"/>
                  <a:gd name="T34" fmla="*/ 0 w 103"/>
                  <a:gd name="T3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34" name="Freeform 306"/>
              <p:cNvSpPr/>
              <p:nvPr/>
            </p:nvSpPr>
            <p:spPr bwMode="auto">
              <a:xfrm>
                <a:off x="3087" y="1054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4 w 10"/>
                  <a:gd name="T3" fmla="*/ 5 h 5"/>
                  <a:gd name="T4" fmla="*/ 0 w 10"/>
                  <a:gd name="T5" fmla="*/ 3 h 5"/>
                  <a:gd name="T6" fmla="*/ 0 w 10"/>
                  <a:gd name="T7" fmla="*/ 3 h 5"/>
                  <a:gd name="T8" fmla="*/ 7 w 10"/>
                  <a:gd name="T9" fmla="*/ 2 h 5"/>
                  <a:gd name="T10" fmla="*/ 10 w 10"/>
                  <a:gd name="T11" fmla="*/ 0 h 5"/>
                  <a:gd name="T12" fmla="*/ 10 w 10"/>
                  <a:gd name="T13" fmla="*/ 2 h 5"/>
                  <a:gd name="T14" fmla="*/ 10 w 1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35" name="Freeform 307"/>
              <p:cNvSpPr/>
              <p:nvPr/>
            </p:nvSpPr>
            <p:spPr bwMode="auto">
              <a:xfrm>
                <a:off x="3622" y="1053"/>
                <a:ext cx="10" cy="4"/>
              </a:xfrm>
              <a:custGeom>
                <a:avLst/>
                <a:gdLst>
                  <a:gd name="T0" fmla="*/ 0 w 10"/>
                  <a:gd name="T1" fmla="*/ 1 h 4"/>
                  <a:gd name="T2" fmla="*/ 7 w 10"/>
                  <a:gd name="T3" fmla="*/ 4 h 4"/>
                  <a:gd name="T4" fmla="*/ 10 w 10"/>
                  <a:gd name="T5" fmla="*/ 3 h 4"/>
                  <a:gd name="T6" fmla="*/ 10 w 10"/>
                  <a:gd name="T7" fmla="*/ 1 h 4"/>
                  <a:gd name="T8" fmla="*/ 4 w 10"/>
                  <a:gd name="T9" fmla="*/ 1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36" name="Freeform 308"/>
              <p:cNvSpPr/>
              <p:nvPr/>
            </p:nvSpPr>
            <p:spPr bwMode="auto">
              <a:xfrm>
                <a:off x="3260" y="1057"/>
                <a:ext cx="87" cy="31"/>
              </a:xfrm>
              <a:custGeom>
                <a:avLst/>
                <a:gdLst>
                  <a:gd name="T0" fmla="*/ 74 w 87"/>
                  <a:gd name="T1" fmla="*/ 20 h 31"/>
                  <a:gd name="T2" fmla="*/ 61 w 87"/>
                  <a:gd name="T3" fmla="*/ 26 h 31"/>
                  <a:gd name="T4" fmla="*/ 45 w 87"/>
                  <a:gd name="T5" fmla="*/ 29 h 31"/>
                  <a:gd name="T6" fmla="*/ 20 w 87"/>
                  <a:gd name="T7" fmla="*/ 31 h 31"/>
                  <a:gd name="T8" fmla="*/ 7 w 87"/>
                  <a:gd name="T9" fmla="*/ 28 h 31"/>
                  <a:gd name="T10" fmla="*/ 0 w 87"/>
                  <a:gd name="T11" fmla="*/ 25 h 31"/>
                  <a:gd name="T12" fmla="*/ 45 w 87"/>
                  <a:gd name="T13" fmla="*/ 25 h 31"/>
                  <a:gd name="T14" fmla="*/ 68 w 87"/>
                  <a:gd name="T15" fmla="*/ 19 h 31"/>
                  <a:gd name="T16" fmla="*/ 77 w 87"/>
                  <a:gd name="T17" fmla="*/ 10 h 31"/>
                  <a:gd name="T18" fmla="*/ 77 w 87"/>
                  <a:gd name="T19" fmla="*/ 8 h 31"/>
                  <a:gd name="T20" fmla="*/ 87 w 87"/>
                  <a:gd name="T21" fmla="*/ 0 h 31"/>
                  <a:gd name="T22" fmla="*/ 87 w 87"/>
                  <a:gd name="T23" fmla="*/ 10 h 31"/>
                  <a:gd name="T24" fmla="*/ 74 w 87"/>
                  <a:gd name="T2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37" name="Freeform 309"/>
              <p:cNvSpPr/>
              <p:nvPr/>
            </p:nvSpPr>
            <p:spPr bwMode="auto">
              <a:xfrm>
                <a:off x="3373" y="1057"/>
                <a:ext cx="86" cy="29"/>
              </a:xfrm>
              <a:custGeom>
                <a:avLst/>
                <a:gdLst>
                  <a:gd name="T0" fmla="*/ 12 w 86"/>
                  <a:gd name="T1" fmla="*/ 19 h 29"/>
                  <a:gd name="T2" fmla="*/ 28 w 86"/>
                  <a:gd name="T3" fmla="*/ 25 h 29"/>
                  <a:gd name="T4" fmla="*/ 44 w 86"/>
                  <a:gd name="T5" fmla="*/ 29 h 29"/>
                  <a:gd name="T6" fmla="*/ 70 w 86"/>
                  <a:gd name="T7" fmla="*/ 29 h 29"/>
                  <a:gd name="T8" fmla="*/ 83 w 86"/>
                  <a:gd name="T9" fmla="*/ 26 h 29"/>
                  <a:gd name="T10" fmla="*/ 86 w 86"/>
                  <a:gd name="T11" fmla="*/ 23 h 29"/>
                  <a:gd name="T12" fmla="*/ 41 w 86"/>
                  <a:gd name="T13" fmla="*/ 23 h 29"/>
                  <a:gd name="T14" fmla="*/ 19 w 86"/>
                  <a:gd name="T15" fmla="*/ 17 h 29"/>
                  <a:gd name="T16" fmla="*/ 9 w 86"/>
                  <a:gd name="T17" fmla="*/ 10 h 29"/>
                  <a:gd name="T18" fmla="*/ 9 w 86"/>
                  <a:gd name="T19" fmla="*/ 7 h 29"/>
                  <a:gd name="T20" fmla="*/ 0 w 86"/>
                  <a:gd name="T21" fmla="*/ 0 h 29"/>
                  <a:gd name="T22" fmla="*/ 3 w 86"/>
                  <a:gd name="T23" fmla="*/ 10 h 29"/>
                  <a:gd name="T24" fmla="*/ 12 w 86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38" name="Freeform 310"/>
              <p:cNvSpPr/>
              <p:nvPr/>
            </p:nvSpPr>
            <p:spPr bwMode="auto">
              <a:xfrm>
                <a:off x="2767" y="1059"/>
                <a:ext cx="23" cy="5"/>
              </a:xfrm>
              <a:custGeom>
                <a:avLst/>
                <a:gdLst>
                  <a:gd name="T0" fmla="*/ 23 w 23"/>
                  <a:gd name="T1" fmla="*/ 5 h 5"/>
                  <a:gd name="T2" fmla="*/ 23 w 23"/>
                  <a:gd name="T3" fmla="*/ 5 h 5"/>
                  <a:gd name="T4" fmla="*/ 3 w 23"/>
                  <a:gd name="T5" fmla="*/ 3 h 5"/>
                  <a:gd name="T6" fmla="*/ 0 w 23"/>
                  <a:gd name="T7" fmla="*/ 2 h 5"/>
                  <a:gd name="T8" fmla="*/ 3 w 23"/>
                  <a:gd name="T9" fmla="*/ 0 h 5"/>
                  <a:gd name="T10" fmla="*/ 19 w 23"/>
                  <a:gd name="T11" fmla="*/ 3 h 5"/>
                  <a:gd name="T12" fmla="*/ 23 w 2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39" name="Freeform 311"/>
              <p:cNvSpPr/>
              <p:nvPr/>
            </p:nvSpPr>
            <p:spPr bwMode="auto">
              <a:xfrm>
                <a:off x="3930" y="1056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19 w 22"/>
                  <a:gd name="T5" fmla="*/ 3 h 5"/>
                  <a:gd name="T6" fmla="*/ 22 w 22"/>
                  <a:gd name="T7" fmla="*/ 1 h 5"/>
                  <a:gd name="T8" fmla="*/ 19 w 22"/>
                  <a:gd name="T9" fmla="*/ 0 h 5"/>
                  <a:gd name="T10" fmla="*/ 3 w 22"/>
                  <a:gd name="T11" fmla="*/ 3 h 5"/>
                  <a:gd name="T12" fmla="*/ 0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40" name="Freeform 312"/>
              <p:cNvSpPr/>
              <p:nvPr/>
            </p:nvSpPr>
            <p:spPr bwMode="auto">
              <a:xfrm>
                <a:off x="3046" y="1062"/>
                <a:ext cx="19" cy="3"/>
              </a:xfrm>
              <a:custGeom>
                <a:avLst/>
                <a:gdLst>
                  <a:gd name="T0" fmla="*/ 9 w 19"/>
                  <a:gd name="T1" fmla="*/ 3 h 3"/>
                  <a:gd name="T2" fmla="*/ 0 w 19"/>
                  <a:gd name="T3" fmla="*/ 3 h 3"/>
                  <a:gd name="T4" fmla="*/ 0 w 19"/>
                  <a:gd name="T5" fmla="*/ 2 h 3"/>
                  <a:gd name="T6" fmla="*/ 13 w 19"/>
                  <a:gd name="T7" fmla="*/ 0 h 3"/>
                  <a:gd name="T8" fmla="*/ 19 w 19"/>
                  <a:gd name="T9" fmla="*/ 0 h 3"/>
                  <a:gd name="T10" fmla="*/ 9 w 1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41" name="Freeform 313"/>
              <p:cNvSpPr/>
              <p:nvPr/>
            </p:nvSpPr>
            <p:spPr bwMode="auto">
              <a:xfrm>
                <a:off x="3654" y="1059"/>
                <a:ext cx="23" cy="3"/>
              </a:xfrm>
              <a:custGeom>
                <a:avLst/>
                <a:gdLst>
                  <a:gd name="T0" fmla="*/ 10 w 23"/>
                  <a:gd name="T1" fmla="*/ 3 h 3"/>
                  <a:gd name="T2" fmla="*/ 20 w 23"/>
                  <a:gd name="T3" fmla="*/ 3 h 3"/>
                  <a:gd name="T4" fmla="*/ 23 w 23"/>
                  <a:gd name="T5" fmla="*/ 3 h 3"/>
                  <a:gd name="T6" fmla="*/ 7 w 23"/>
                  <a:gd name="T7" fmla="*/ 0 h 3"/>
                  <a:gd name="T8" fmla="*/ 0 w 23"/>
                  <a:gd name="T9" fmla="*/ 2 h 3"/>
                  <a:gd name="T10" fmla="*/ 10 w 2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42" name="Freeform 314"/>
              <p:cNvSpPr/>
              <p:nvPr/>
            </p:nvSpPr>
            <p:spPr bwMode="auto">
              <a:xfrm>
                <a:off x="2812" y="1064"/>
                <a:ext cx="19" cy="4"/>
              </a:xfrm>
              <a:custGeom>
                <a:avLst/>
                <a:gdLst>
                  <a:gd name="T0" fmla="*/ 13 w 19"/>
                  <a:gd name="T1" fmla="*/ 3 h 4"/>
                  <a:gd name="T2" fmla="*/ 16 w 19"/>
                  <a:gd name="T3" fmla="*/ 1 h 4"/>
                  <a:gd name="T4" fmla="*/ 16 w 19"/>
                  <a:gd name="T5" fmla="*/ 3 h 4"/>
                  <a:gd name="T6" fmla="*/ 16 w 19"/>
                  <a:gd name="T7" fmla="*/ 3 h 4"/>
                  <a:gd name="T8" fmla="*/ 19 w 19"/>
                  <a:gd name="T9" fmla="*/ 3 h 4"/>
                  <a:gd name="T10" fmla="*/ 16 w 19"/>
                  <a:gd name="T11" fmla="*/ 4 h 4"/>
                  <a:gd name="T12" fmla="*/ 6 w 19"/>
                  <a:gd name="T13" fmla="*/ 3 h 4"/>
                  <a:gd name="T14" fmla="*/ 0 w 19"/>
                  <a:gd name="T15" fmla="*/ 1 h 4"/>
                  <a:gd name="T16" fmla="*/ 0 w 19"/>
                  <a:gd name="T17" fmla="*/ 0 h 4"/>
                  <a:gd name="T18" fmla="*/ 13 w 19"/>
                  <a:gd name="T19" fmla="*/ 3 h 4"/>
                  <a:gd name="T20" fmla="*/ 13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43" name="Freeform 315"/>
              <p:cNvSpPr/>
              <p:nvPr/>
            </p:nvSpPr>
            <p:spPr bwMode="auto">
              <a:xfrm>
                <a:off x="3888" y="1061"/>
                <a:ext cx="19" cy="4"/>
              </a:xfrm>
              <a:custGeom>
                <a:avLst/>
                <a:gdLst>
                  <a:gd name="T0" fmla="*/ 7 w 19"/>
                  <a:gd name="T1" fmla="*/ 3 h 4"/>
                  <a:gd name="T2" fmla="*/ 7 w 19"/>
                  <a:gd name="T3" fmla="*/ 1 h 4"/>
                  <a:gd name="T4" fmla="*/ 7 w 19"/>
                  <a:gd name="T5" fmla="*/ 3 h 4"/>
                  <a:gd name="T6" fmla="*/ 3 w 19"/>
                  <a:gd name="T7" fmla="*/ 3 h 4"/>
                  <a:gd name="T8" fmla="*/ 0 w 19"/>
                  <a:gd name="T9" fmla="*/ 3 h 4"/>
                  <a:gd name="T10" fmla="*/ 3 w 19"/>
                  <a:gd name="T11" fmla="*/ 4 h 4"/>
                  <a:gd name="T12" fmla="*/ 13 w 19"/>
                  <a:gd name="T13" fmla="*/ 3 h 4"/>
                  <a:gd name="T14" fmla="*/ 19 w 19"/>
                  <a:gd name="T15" fmla="*/ 1 h 4"/>
                  <a:gd name="T16" fmla="*/ 19 w 19"/>
                  <a:gd name="T17" fmla="*/ 0 h 4"/>
                  <a:gd name="T18" fmla="*/ 7 w 19"/>
                  <a:gd name="T19" fmla="*/ 3 h 4"/>
                  <a:gd name="T20" fmla="*/ 7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44" name="Freeform 316"/>
              <p:cNvSpPr/>
              <p:nvPr/>
            </p:nvSpPr>
            <p:spPr bwMode="auto">
              <a:xfrm>
                <a:off x="3007" y="1067"/>
                <a:ext cx="16" cy="4"/>
              </a:xfrm>
              <a:custGeom>
                <a:avLst/>
                <a:gdLst>
                  <a:gd name="T0" fmla="*/ 16 w 16"/>
                  <a:gd name="T1" fmla="*/ 1 h 4"/>
                  <a:gd name="T2" fmla="*/ 4 w 16"/>
                  <a:gd name="T3" fmla="*/ 4 h 4"/>
                  <a:gd name="T4" fmla="*/ 0 w 16"/>
                  <a:gd name="T5" fmla="*/ 4 h 4"/>
                  <a:gd name="T6" fmla="*/ 0 w 16"/>
                  <a:gd name="T7" fmla="*/ 4 h 4"/>
                  <a:gd name="T8" fmla="*/ 0 w 16"/>
                  <a:gd name="T9" fmla="*/ 3 h 4"/>
                  <a:gd name="T10" fmla="*/ 0 w 16"/>
                  <a:gd name="T11" fmla="*/ 1 h 4"/>
                  <a:gd name="T12" fmla="*/ 13 w 16"/>
                  <a:gd name="T13" fmla="*/ 1 h 4"/>
                  <a:gd name="T14" fmla="*/ 16 w 16"/>
                  <a:gd name="T15" fmla="*/ 0 h 4"/>
                  <a:gd name="T16" fmla="*/ 16 w 16"/>
                  <a:gd name="T17" fmla="*/ 0 h 4"/>
                  <a:gd name="T18" fmla="*/ 16 w 16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45" name="Freeform 317"/>
              <p:cNvSpPr/>
              <p:nvPr/>
            </p:nvSpPr>
            <p:spPr bwMode="auto">
              <a:xfrm>
                <a:off x="3696" y="1065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13 w 19"/>
                  <a:gd name="T3" fmla="*/ 3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6 w 19"/>
                  <a:gd name="T11" fmla="*/ 2 h 3"/>
                  <a:gd name="T12" fmla="*/ 3 w 19"/>
                  <a:gd name="T13" fmla="*/ 2 h 3"/>
                  <a:gd name="T14" fmla="*/ 3 w 19"/>
                  <a:gd name="T15" fmla="*/ 0 h 3"/>
                  <a:gd name="T16" fmla="*/ 0 w 19"/>
                  <a:gd name="T17" fmla="*/ 0 h 3"/>
                  <a:gd name="T18" fmla="*/ 0 w 19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46" name="Freeform 318"/>
              <p:cNvSpPr/>
              <p:nvPr/>
            </p:nvSpPr>
            <p:spPr bwMode="auto">
              <a:xfrm>
                <a:off x="2863" y="1070"/>
                <a:ext cx="16" cy="3"/>
              </a:xfrm>
              <a:custGeom>
                <a:avLst/>
                <a:gdLst>
                  <a:gd name="T0" fmla="*/ 16 w 16"/>
                  <a:gd name="T1" fmla="*/ 1 h 3"/>
                  <a:gd name="T2" fmla="*/ 16 w 16"/>
                  <a:gd name="T3" fmla="*/ 3 h 3"/>
                  <a:gd name="T4" fmla="*/ 16 w 16"/>
                  <a:gd name="T5" fmla="*/ 3 h 3"/>
                  <a:gd name="T6" fmla="*/ 4 w 16"/>
                  <a:gd name="T7" fmla="*/ 3 h 3"/>
                  <a:gd name="T8" fmla="*/ 0 w 16"/>
                  <a:gd name="T9" fmla="*/ 1 h 3"/>
                  <a:gd name="T10" fmla="*/ 0 w 16"/>
                  <a:gd name="T11" fmla="*/ 0 h 3"/>
                  <a:gd name="T12" fmla="*/ 13 w 16"/>
                  <a:gd name="T13" fmla="*/ 1 h 3"/>
                  <a:gd name="T14" fmla="*/ 16 w 1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47" name="Freeform 319"/>
              <p:cNvSpPr/>
              <p:nvPr/>
            </p:nvSpPr>
            <p:spPr bwMode="auto">
              <a:xfrm>
                <a:off x="3840" y="1067"/>
                <a:ext cx="19" cy="3"/>
              </a:xfrm>
              <a:custGeom>
                <a:avLst/>
                <a:gdLst>
                  <a:gd name="T0" fmla="*/ 0 w 19"/>
                  <a:gd name="T1" fmla="*/ 1 h 3"/>
                  <a:gd name="T2" fmla="*/ 0 w 19"/>
                  <a:gd name="T3" fmla="*/ 3 h 3"/>
                  <a:gd name="T4" fmla="*/ 0 w 19"/>
                  <a:gd name="T5" fmla="*/ 3 h 3"/>
                  <a:gd name="T6" fmla="*/ 13 w 19"/>
                  <a:gd name="T7" fmla="*/ 3 h 3"/>
                  <a:gd name="T8" fmla="*/ 19 w 19"/>
                  <a:gd name="T9" fmla="*/ 1 h 3"/>
                  <a:gd name="T10" fmla="*/ 16 w 19"/>
                  <a:gd name="T11" fmla="*/ 0 h 3"/>
                  <a:gd name="T12" fmla="*/ 3 w 19"/>
                  <a:gd name="T13" fmla="*/ 1 h 3"/>
                  <a:gd name="T14" fmla="*/ 0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48" name="Freeform 320"/>
              <p:cNvSpPr/>
              <p:nvPr/>
            </p:nvSpPr>
            <p:spPr bwMode="auto">
              <a:xfrm>
                <a:off x="2969" y="1071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0 w 19"/>
                  <a:gd name="T3" fmla="*/ 3 h 3"/>
                  <a:gd name="T4" fmla="*/ 0 w 19"/>
                  <a:gd name="T5" fmla="*/ 0 h 3"/>
                  <a:gd name="T6" fmla="*/ 13 w 19"/>
                  <a:gd name="T7" fmla="*/ 0 h 3"/>
                  <a:gd name="T8" fmla="*/ 16 w 19"/>
                  <a:gd name="T9" fmla="*/ 0 h 3"/>
                  <a:gd name="T10" fmla="*/ 19 w 19"/>
                  <a:gd name="T11" fmla="*/ 0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49" name="Freeform 321"/>
              <p:cNvSpPr/>
              <p:nvPr/>
            </p:nvSpPr>
            <p:spPr bwMode="auto">
              <a:xfrm>
                <a:off x="3731" y="1068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19 w 19"/>
                  <a:gd name="T3" fmla="*/ 3 h 3"/>
                  <a:gd name="T4" fmla="*/ 19 w 19"/>
                  <a:gd name="T5" fmla="*/ 2 h 3"/>
                  <a:gd name="T6" fmla="*/ 7 w 19"/>
                  <a:gd name="T7" fmla="*/ 0 h 3"/>
                  <a:gd name="T8" fmla="*/ 3 w 19"/>
                  <a:gd name="T9" fmla="*/ 0 h 3"/>
                  <a:gd name="T10" fmla="*/ 0 w 19"/>
                  <a:gd name="T11" fmla="*/ 2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50" name="Freeform 322"/>
              <p:cNvSpPr/>
              <p:nvPr/>
            </p:nvSpPr>
            <p:spPr bwMode="auto">
              <a:xfrm>
                <a:off x="2902" y="1071"/>
                <a:ext cx="16" cy="3"/>
              </a:xfrm>
              <a:custGeom>
                <a:avLst/>
                <a:gdLst>
                  <a:gd name="T0" fmla="*/ 16 w 16"/>
                  <a:gd name="T1" fmla="*/ 2 h 3"/>
                  <a:gd name="T2" fmla="*/ 16 w 16"/>
                  <a:gd name="T3" fmla="*/ 3 h 3"/>
                  <a:gd name="T4" fmla="*/ 0 w 16"/>
                  <a:gd name="T5" fmla="*/ 3 h 3"/>
                  <a:gd name="T6" fmla="*/ 0 w 16"/>
                  <a:gd name="T7" fmla="*/ 2 h 3"/>
                  <a:gd name="T8" fmla="*/ 6 w 16"/>
                  <a:gd name="T9" fmla="*/ 0 h 3"/>
                  <a:gd name="T10" fmla="*/ 16 w 16"/>
                  <a:gd name="T11" fmla="*/ 2 h 3"/>
                  <a:gd name="T12" fmla="*/ 16 w 1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51" name="Freeform 323"/>
              <p:cNvSpPr/>
              <p:nvPr/>
            </p:nvSpPr>
            <p:spPr bwMode="auto">
              <a:xfrm>
                <a:off x="3802" y="107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3 w 16"/>
                  <a:gd name="T3" fmla="*/ 1 h 1"/>
                  <a:gd name="T4" fmla="*/ 16 w 16"/>
                  <a:gd name="T5" fmla="*/ 1 h 1"/>
                  <a:gd name="T6" fmla="*/ 16 w 16"/>
                  <a:gd name="T7" fmla="*/ 0 h 1"/>
                  <a:gd name="T8" fmla="*/ 9 w 16"/>
                  <a:gd name="T9" fmla="*/ 0 h 1"/>
                  <a:gd name="T10" fmla="*/ 0 w 16"/>
                  <a:gd name="T11" fmla="*/ 0 h 1"/>
                  <a:gd name="T12" fmla="*/ 0 w 1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52" name="Freeform 324"/>
              <p:cNvSpPr/>
              <p:nvPr/>
            </p:nvSpPr>
            <p:spPr bwMode="auto">
              <a:xfrm>
                <a:off x="2934" y="1071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9 w 19"/>
                  <a:gd name="T5" fmla="*/ 3 h 3"/>
                  <a:gd name="T6" fmla="*/ 3 w 19"/>
                  <a:gd name="T7" fmla="*/ 3 h 3"/>
                  <a:gd name="T8" fmla="*/ 0 w 19"/>
                  <a:gd name="T9" fmla="*/ 3 h 3"/>
                  <a:gd name="T10" fmla="*/ 3 w 19"/>
                  <a:gd name="T11" fmla="*/ 0 h 3"/>
                  <a:gd name="T12" fmla="*/ 16 w 19"/>
                  <a:gd name="T13" fmla="*/ 2 h 3"/>
                  <a:gd name="T14" fmla="*/ 19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53" name="Freeform 325"/>
              <p:cNvSpPr/>
              <p:nvPr/>
            </p:nvSpPr>
            <p:spPr bwMode="auto">
              <a:xfrm>
                <a:off x="3766" y="1070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1 h 1"/>
                  <a:gd name="T4" fmla="*/ 10 w 20"/>
                  <a:gd name="T5" fmla="*/ 1 h 1"/>
                  <a:gd name="T6" fmla="*/ 16 w 20"/>
                  <a:gd name="T7" fmla="*/ 1 h 1"/>
                  <a:gd name="T8" fmla="*/ 20 w 20"/>
                  <a:gd name="T9" fmla="*/ 1 h 1"/>
                  <a:gd name="T10" fmla="*/ 16 w 20"/>
                  <a:gd name="T11" fmla="*/ 0 h 1"/>
                  <a:gd name="T12" fmla="*/ 4 w 20"/>
                  <a:gd name="T13" fmla="*/ 0 h 1"/>
                  <a:gd name="T14" fmla="*/ 0 w 20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54" name="Freeform 326"/>
              <p:cNvSpPr/>
              <p:nvPr/>
            </p:nvSpPr>
            <p:spPr bwMode="auto">
              <a:xfrm>
                <a:off x="3328" y="977"/>
                <a:ext cx="35" cy="49"/>
              </a:xfrm>
              <a:custGeom>
                <a:avLst/>
                <a:gdLst>
                  <a:gd name="T0" fmla="*/ 35 w 35"/>
                  <a:gd name="T1" fmla="*/ 2 h 49"/>
                  <a:gd name="T2" fmla="*/ 29 w 35"/>
                  <a:gd name="T3" fmla="*/ 0 h 49"/>
                  <a:gd name="T4" fmla="*/ 19 w 35"/>
                  <a:gd name="T5" fmla="*/ 5 h 49"/>
                  <a:gd name="T6" fmla="*/ 3 w 35"/>
                  <a:gd name="T7" fmla="*/ 17 h 49"/>
                  <a:gd name="T8" fmla="*/ 0 w 35"/>
                  <a:gd name="T9" fmla="*/ 23 h 49"/>
                  <a:gd name="T10" fmla="*/ 0 w 35"/>
                  <a:gd name="T11" fmla="*/ 29 h 49"/>
                  <a:gd name="T12" fmla="*/ 16 w 35"/>
                  <a:gd name="T13" fmla="*/ 33 h 49"/>
                  <a:gd name="T14" fmla="*/ 29 w 35"/>
                  <a:gd name="T15" fmla="*/ 44 h 49"/>
                  <a:gd name="T16" fmla="*/ 35 w 35"/>
                  <a:gd name="T17" fmla="*/ 49 h 49"/>
                  <a:gd name="T18" fmla="*/ 35 w 35"/>
                  <a:gd name="T1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55" name="Freeform 327"/>
              <p:cNvSpPr/>
              <p:nvPr/>
            </p:nvSpPr>
            <p:spPr bwMode="auto">
              <a:xfrm>
                <a:off x="3353" y="977"/>
                <a:ext cx="39" cy="47"/>
              </a:xfrm>
              <a:custGeom>
                <a:avLst/>
                <a:gdLst>
                  <a:gd name="T0" fmla="*/ 0 w 39"/>
                  <a:gd name="T1" fmla="*/ 2 h 47"/>
                  <a:gd name="T2" fmla="*/ 10 w 39"/>
                  <a:gd name="T3" fmla="*/ 0 h 47"/>
                  <a:gd name="T4" fmla="*/ 20 w 39"/>
                  <a:gd name="T5" fmla="*/ 3 h 47"/>
                  <a:gd name="T6" fmla="*/ 36 w 39"/>
                  <a:gd name="T7" fmla="*/ 15 h 47"/>
                  <a:gd name="T8" fmla="*/ 39 w 39"/>
                  <a:gd name="T9" fmla="*/ 21 h 47"/>
                  <a:gd name="T10" fmla="*/ 39 w 39"/>
                  <a:gd name="T11" fmla="*/ 27 h 47"/>
                  <a:gd name="T12" fmla="*/ 23 w 39"/>
                  <a:gd name="T13" fmla="*/ 33 h 47"/>
                  <a:gd name="T14" fmla="*/ 10 w 39"/>
                  <a:gd name="T15" fmla="*/ 43 h 47"/>
                  <a:gd name="T16" fmla="*/ 4 w 39"/>
                  <a:gd name="T17" fmla="*/ 47 h 47"/>
                  <a:gd name="T18" fmla="*/ 0 w 39"/>
                  <a:gd name="T1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56" name="Freeform 328"/>
              <p:cNvSpPr/>
              <p:nvPr/>
            </p:nvSpPr>
            <p:spPr bwMode="auto">
              <a:xfrm>
                <a:off x="3312" y="966"/>
                <a:ext cx="54" cy="40"/>
              </a:xfrm>
              <a:custGeom>
                <a:avLst/>
                <a:gdLst>
                  <a:gd name="T0" fmla="*/ 54 w 54"/>
                  <a:gd name="T1" fmla="*/ 0 h 40"/>
                  <a:gd name="T2" fmla="*/ 35 w 54"/>
                  <a:gd name="T3" fmla="*/ 0 h 40"/>
                  <a:gd name="T4" fmla="*/ 22 w 54"/>
                  <a:gd name="T5" fmla="*/ 5 h 40"/>
                  <a:gd name="T6" fmla="*/ 6 w 54"/>
                  <a:gd name="T7" fmla="*/ 16 h 40"/>
                  <a:gd name="T8" fmla="*/ 0 w 54"/>
                  <a:gd name="T9" fmla="*/ 26 h 40"/>
                  <a:gd name="T10" fmla="*/ 0 w 54"/>
                  <a:gd name="T11" fmla="*/ 32 h 40"/>
                  <a:gd name="T12" fmla="*/ 3 w 54"/>
                  <a:gd name="T13" fmla="*/ 37 h 40"/>
                  <a:gd name="T14" fmla="*/ 9 w 54"/>
                  <a:gd name="T15" fmla="*/ 40 h 40"/>
                  <a:gd name="T16" fmla="*/ 9 w 54"/>
                  <a:gd name="T17" fmla="*/ 40 h 40"/>
                  <a:gd name="T18" fmla="*/ 12 w 54"/>
                  <a:gd name="T19" fmla="*/ 29 h 40"/>
                  <a:gd name="T20" fmla="*/ 22 w 54"/>
                  <a:gd name="T21" fmla="*/ 19 h 40"/>
                  <a:gd name="T22" fmla="*/ 35 w 54"/>
                  <a:gd name="T23" fmla="*/ 11 h 40"/>
                  <a:gd name="T24" fmla="*/ 51 w 54"/>
                  <a:gd name="T25" fmla="*/ 8 h 40"/>
                  <a:gd name="T26" fmla="*/ 51 w 54"/>
                  <a:gd name="T27" fmla="*/ 8 h 40"/>
                  <a:gd name="T28" fmla="*/ 54 w 54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57" name="Freeform 329"/>
              <p:cNvSpPr/>
              <p:nvPr/>
            </p:nvSpPr>
            <p:spPr bwMode="auto">
              <a:xfrm>
                <a:off x="3353" y="965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16 w 55"/>
                  <a:gd name="T3" fmla="*/ 1 h 39"/>
                  <a:gd name="T4" fmla="*/ 32 w 55"/>
                  <a:gd name="T5" fmla="*/ 6 h 39"/>
                  <a:gd name="T6" fmla="*/ 48 w 55"/>
                  <a:gd name="T7" fmla="*/ 15 h 39"/>
                  <a:gd name="T8" fmla="*/ 55 w 55"/>
                  <a:gd name="T9" fmla="*/ 26 h 39"/>
                  <a:gd name="T10" fmla="*/ 55 w 55"/>
                  <a:gd name="T11" fmla="*/ 32 h 39"/>
                  <a:gd name="T12" fmla="*/ 52 w 55"/>
                  <a:gd name="T13" fmla="*/ 36 h 39"/>
                  <a:gd name="T14" fmla="*/ 45 w 55"/>
                  <a:gd name="T15" fmla="*/ 39 h 39"/>
                  <a:gd name="T16" fmla="*/ 45 w 55"/>
                  <a:gd name="T17" fmla="*/ 39 h 39"/>
                  <a:gd name="T18" fmla="*/ 42 w 55"/>
                  <a:gd name="T19" fmla="*/ 29 h 39"/>
                  <a:gd name="T20" fmla="*/ 32 w 55"/>
                  <a:gd name="T21" fmla="*/ 20 h 39"/>
                  <a:gd name="T22" fmla="*/ 20 w 55"/>
                  <a:gd name="T23" fmla="*/ 12 h 39"/>
                  <a:gd name="T24" fmla="*/ 4 w 55"/>
                  <a:gd name="T25" fmla="*/ 7 h 39"/>
                  <a:gd name="T26" fmla="*/ 0 w 55"/>
                  <a:gd name="T27" fmla="*/ 7 h 39"/>
                  <a:gd name="T28" fmla="*/ 0 w 55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58" name="Freeform 330"/>
              <p:cNvSpPr/>
              <p:nvPr/>
            </p:nvSpPr>
            <p:spPr bwMode="auto">
              <a:xfrm>
                <a:off x="3145" y="898"/>
                <a:ext cx="221" cy="105"/>
              </a:xfrm>
              <a:custGeom>
                <a:avLst/>
                <a:gdLst>
                  <a:gd name="T0" fmla="*/ 221 w 221"/>
                  <a:gd name="T1" fmla="*/ 0 h 105"/>
                  <a:gd name="T2" fmla="*/ 215 w 221"/>
                  <a:gd name="T3" fmla="*/ 2 h 105"/>
                  <a:gd name="T4" fmla="*/ 186 w 221"/>
                  <a:gd name="T5" fmla="*/ 11 h 105"/>
                  <a:gd name="T6" fmla="*/ 173 w 221"/>
                  <a:gd name="T7" fmla="*/ 15 h 105"/>
                  <a:gd name="T8" fmla="*/ 167 w 221"/>
                  <a:gd name="T9" fmla="*/ 21 h 105"/>
                  <a:gd name="T10" fmla="*/ 167 w 221"/>
                  <a:gd name="T11" fmla="*/ 24 h 105"/>
                  <a:gd name="T12" fmla="*/ 163 w 221"/>
                  <a:gd name="T13" fmla="*/ 27 h 105"/>
                  <a:gd name="T14" fmla="*/ 163 w 221"/>
                  <a:gd name="T15" fmla="*/ 44 h 105"/>
                  <a:gd name="T16" fmla="*/ 179 w 221"/>
                  <a:gd name="T17" fmla="*/ 62 h 105"/>
                  <a:gd name="T18" fmla="*/ 179 w 221"/>
                  <a:gd name="T19" fmla="*/ 62 h 105"/>
                  <a:gd name="T20" fmla="*/ 176 w 221"/>
                  <a:gd name="T21" fmla="*/ 62 h 105"/>
                  <a:gd name="T22" fmla="*/ 160 w 221"/>
                  <a:gd name="T23" fmla="*/ 46 h 105"/>
                  <a:gd name="T24" fmla="*/ 157 w 221"/>
                  <a:gd name="T25" fmla="*/ 35 h 105"/>
                  <a:gd name="T26" fmla="*/ 128 w 221"/>
                  <a:gd name="T27" fmla="*/ 29 h 105"/>
                  <a:gd name="T28" fmla="*/ 106 w 221"/>
                  <a:gd name="T29" fmla="*/ 26 h 105"/>
                  <a:gd name="T30" fmla="*/ 103 w 221"/>
                  <a:gd name="T31" fmla="*/ 29 h 105"/>
                  <a:gd name="T32" fmla="*/ 96 w 221"/>
                  <a:gd name="T33" fmla="*/ 41 h 105"/>
                  <a:gd name="T34" fmla="*/ 96 w 221"/>
                  <a:gd name="T35" fmla="*/ 52 h 105"/>
                  <a:gd name="T36" fmla="*/ 135 w 221"/>
                  <a:gd name="T37" fmla="*/ 65 h 105"/>
                  <a:gd name="T38" fmla="*/ 151 w 221"/>
                  <a:gd name="T39" fmla="*/ 76 h 105"/>
                  <a:gd name="T40" fmla="*/ 154 w 221"/>
                  <a:gd name="T41" fmla="*/ 76 h 105"/>
                  <a:gd name="T42" fmla="*/ 157 w 221"/>
                  <a:gd name="T43" fmla="*/ 79 h 105"/>
                  <a:gd name="T44" fmla="*/ 157 w 221"/>
                  <a:gd name="T45" fmla="*/ 79 h 105"/>
                  <a:gd name="T46" fmla="*/ 151 w 221"/>
                  <a:gd name="T47" fmla="*/ 79 h 105"/>
                  <a:gd name="T48" fmla="*/ 125 w 221"/>
                  <a:gd name="T49" fmla="*/ 65 h 105"/>
                  <a:gd name="T50" fmla="*/ 74 w 221"/>
                  <a:gd name="T51" fmla="*/ 47 h 105"/>
                  <a:gd name="T52" fmla="*/ 58 w 221"/>
                  <a:gd name="T53" fmla="*/ 44 h 105"/>
                  <a:gd name="T54" fmla="*/ 29 w 221"/>
                  <a:gd name="T55" fmla="*/ 41 h 105"/>
                  <a:gd name="T56" fmla="*/ 7 w 221"/>
                  <a:gd name="T57" fmla="*/ 43 h 105"/>
                  <a:gd name="T58" fmla="*/ 0 w 221"/>
                  <a:gd name="T59" fmla="*/ 44 h 105"/>
                  <a:gd name="T60" fmla="*/ 35 w 221"/>
                  <a:gd name="T61" fmla="*/ 56 h 105"/>
                  <a:gd name="T62" fmla="*/ 48 w 221"/>
                  <a:gd name="T63" fmla="*/ 65 h 105"/>
                  <a:gd name="T64" fmla="*/ 61 w 221"/>
                  <a:gd name="T65" fmla="*/ 78 h 105"/>
                  <a:gd name="T66" fmla="*/ 80 w 221"/>
                  <a:gd name="T67" fmla="*/ 100 h 105"/>
                  <a:gd name="T68" fmla="*/ 90 w 221"/>
                  <a:gd name="T69" fmla="*/ 103 h 105"/>
                  <a:gd name="T70" fmla="*/ 106 w 221"/>
                  <a:gd name="T71" fmla="*/ 105 h 105"/>
                  <a:gd name="T72" fmla="*/ 160 w 221"/>
                  <a:gd name="T73" fmla="*/ 105 h 105"/>
                  <a:gd name="T74" fmla="*/ 160 w 221"/>
                  <a:gd name="T75" fmla="*/ 93 h 105"/>
                  <a:gd name="T76" fmla="*/ 170 w 221"/>
                  <a:gd name="T77" fmla="*/ 81 h 105"/>
                  <a:gd name="T78" fmla="*/ 195 w 221"/>
                  <a:gd name="T79" fmla="*/ 68 h 105"/>
                  <a:gd name="T80" fmla="*/ 205 w 221"/>
                  <a:gd name="T81" fmla="*/ 65 h 105"/>
                  <a:gd name="T82" fmla="*/ 221 w 221"/>
                  <a:gd name="T83" fmla="*/ 65 h 105"/>
                  <a:gd name="T84" fmla="*/ 221 w 221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59" name="Freeform 331"/>
              <p:cNvSpPr/>
              <p:nvPr/>
            </p:nvSpPr>
            <p:spPr bwMode="auto">
              <a:xfrm>
                <a:off x="3353" y="898"/>
                <a:ext cx="218" cy="105"/>
              </a:xfrm>
              <a:custGeom>
                <a:avLst/>
                <a:gdLst>
                  <a:gd name="T0" fmla="*/ 0 w 218"/>
                  <a:gd name="T1" fmla="*/ 0 h 105"/>
                  <a:gd name="T2" fmla="*/ 4 w 218"/>
                  <a:gd name="T3" fmla="*/ 0 h 105"/>
                  <a:gd name="T4" fmla="*/ 32 w 218"/>
                  <a:gd name="T5" fmla="*/ 9 h 105"/>
                  <a:gd name="T6" fmla="*/ 45 w 218"/>
                  <a:gd name="T7" fmla="*/ 14 h 105"/>
                  <a:gd name="T8" fmla="*/ 55 w 218"/>
                  <a:gd name="T9" fmla="*/ 21 h 105"/>
                  <a:gd name="T10" fmla="*/ 55 w 218"/>
                  <a:gd name="T11" fmla="*/ 23 h 105"/>
                  <a:gd name="T12" fmla="*/ 58 w 218"/>
                  <a:gd name="T13" fmla="*/ 26 h 105"/>
                  <a:gd name="T14" fmla="*/ 55 w 218"/>
                  <a:gd name="T15" fmla="*/ 43 h 105"/>
                  <a:gd name="T16" fmla="*/ 39 w 218"/>
                  <a:gd name="T17" fmla="*/ 61 h 105"/>
                  <a:gd name="T18" fmla="*/ 39 w 218"/>
                  <a:gd name="T19" fmla="*/ 61 h 105"/>
                  <a:gd name="T20" fmla="*/ 42 w 218"/>
                  <a:gd name="T21" fmla="*/ 61 h 105"/>
                  <a:gd name="T22" fmla="*/ 58 w 218"/>
                  <a:gd name="T23" fmla="*/ 44 h 105"/>
                  <a:gd name="T24" fmla="*/ 61 w 218"/>
                  <a:gd name="T25" fmla="*/ 33 h 105"/>
                  <a:gd name="T26" fmla="*/ 90 w 218"/>
                  <a:gd name="T27" fmla="*/ 27 h 105"/>
                  <a:gd name="T28" fmla="*/ 112 w 218"/>
                  <a:gd name="T29" fmla="*/ 24 h 105"/>
                  <a:gd name="T30" fmla="*/ 119 w 218"/>
                  <a:gd name="T31" fmla="*/ 27 h 105"/>
                  <a:gd name="T32" fmla="*/ 122 w 218"/>
                  <a:gd name="T33" fmla="*/ 40 h 105"/>
                  <a:gd name="T34" fmla="*/ 122 w 218"/>
                  <a:gd name="T35" fmla="*/ 50 h 105"/>
                  <a:gd name="T36" fmla="*/ 87 w 218"/>
                  <a:gd name="T37" fmla="*/ 65 h 105"/>
                  <a:gd name="T38" fmla="*/ 71 w 218"/>
                  <a:gd name="T39" fmla="*/ 74 h 105"/>
                  <a:gd name="T40" fmla="*/ 68 w 218"/>
                  <a:gd name="T41" fmla="*/ 76 h 105"/>
                  <a:gd name="T42" fmla="*/ 64 w 218"/>
                  <a:gd name="T43" fmla="*/ 78 h 105"/>
                  <a:gd name="T44" fmla="*/ 64 w 218"/>
                  <a:gd name="T45" fmla="*/ 79 h 105"/>
                  <a:gd name="T46" fmla="*/ 68 w 218"/>
                  <a:gd name="T47" fmla="*/ 79 h 105"/>
                  <a:gd name="T48" fmla="*/ 93 w 218"/>
                  <a:gd name="T49" fmla="*/ 64 h 105"/>
                  <a:gd name="T50" fmla="*/ 144 w 218"/>
                  <a:gd name="T51" fmla="*/ 46 h 105"/>
                  <a:gd name="T52" fmla="*/ 164 w 218"/>
                  <a:gd name="T53" fmla="*/ 43 h 105"/>
                  <a:gd name="T54" fmla="*/ 189 w 218"/>
                  <a:gd name="T55" fmla="*/ 40 h 105"/>
                  <a:gd name="T56" fmla="*/ 212 w 218"/>
                  <a:gd name="T57" fmla="*/ 41 h 105"/>
                  <a:gd name="T58" fmla="*/ 218 w 218"/>
                  <a:gd name="T59" fmla="*/ 43 h 105"/>
                  <a:gd name="T60" fmla="*/ 186 w 218"/>
                  <a:gd name="T61" fmla="*/ 55 h 105"/>
                  <a:gd name="T62" fmla="*/ 170 w 218"/>
                  <a:gd name="T63" fmla="*/ 64 h 105"/>
                  <a:gd name="T64" fmla="*/ 160 w 218"/>
                  <a:gd name="T65" fmla="*/ 76 h 105"/>
                  <a:gd name="T66" fmla="*/ 141 w 218"/>
                  <a:gd name="T67" fmla="*/ 99 h 105"/>
                  <a:gd name="T68" fmla="*/ 132 w 218"/>
                  <a:gd name="T69" fmla="*/ 102 h 105"/>
                  <a:gd name="T70" fmla="*/ 116 w 218"/>
                  <a:gd name="T71" fmla="*/ 103 h 105"/>
                  <a:gd name="T72" fmla="*/ 58 w 218"/>
                  <a:gd name="T73" fmla="*/ 105 h 105"/>
                  <a:gd name="T74" fmla="*/ 58 w 218"/>
                  <a:gd name="T75" fmla="*/ 91 h 105"/>
                  <a:gd name="T76" fmla="*/ 48 w 218"/>
                  <a:gd name="T77" fmla="*/ 79 h 105"/>
                  <a:gd name="T78" fmla="*/ 26 w 218"/>
                  <a:gd name="T79" fmla="*/ 67 h 105"/>
                  <a:gd name="T80" fmla="*/ 16 w 218"/>
                  <a:gd name="T81" fmla="*/ 65 h 105"/>
                  <a:gd name="T82" fmla="*/ 0 w 218"/>
                  <a:gd name="T83" fmla="*/ 65 h 105"/>
                  <a:gd name="T84" fmla="*/ 0 w 218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60" name="Freeform 332"/>
              <p:cNvSpPr/>
              <p:nvPr/>
            </p:nvSpPr>
            <p:spPr bwMode="auto">
              <a:xfrm>
                <a:off x="3347" y="915"/>
                <a:ext cx="29" cy="44"/>
              </a:xfrm>
              <a:custGeom>
                <a:avLst/>
                <a:gdLst>
                  <a:gd name="T0" fmla="*/ 26 w 29"/>
                  <a:gd name="T1" fmla="*/ 10 h 44"/>
                  <a:gd name="T2" fmla="*/ 29 w 29"/>
                  <a:gd name="T3" fmla="*/ 7 h 44"/>
                  <a:gd name="T4" fmla="*/ 29 w 29"/>
                  <a:gd name="T5" fmla="*/ 4 h 44"/>
                  <a:gd name="T6" fmla="*/ 22 w 29"/>
                  <a:gd name="T7" fmla="*/ 3 h 44"/>
                  <a:gd name="T8" fmla="*/ 19 w 29"/>
                  <a:gd name="T9" fmla="*/ 1 h 44"/>
                  <a:gd name="T10" fmla="*/ 13 w 29"/>
                  <a:gd name="T11" fmla="*/ 0 h 44"/>
                  <a:gd name="T12" fmla="*/ 6 w 29"/>
                  <a:gd name="T13" fmla="*/ 1 h 44"/>
                  <a:gd name="T14" fmla="*/ 3 w 29"/>
                  <a:gd name="T15" fmla="*/ 3 h 44"/>
                  <a:gd name="T16" fmla="*/ 0 w 29"/>
                  <a:gd name="T17" fmla="*/ 6 h 44"/>
                  <a:gd name="T18" fmla="*/ 0 w 29"/>
                  <a:gd name="T19" fmla="*/ 6 h 44"/>
                  <a:gd name="T20" fmla="*/ 0 w 29"/>
                  <a:gd name="T21" fmla="*/ 10 h 44"/>
                  <a:gd name="T22" fmla="*/ 0 w 29"/>
                  <a:gd name="T23" fmla="*/ 15 h 44"/>
                  <a:gd name="T24" fmla="*/ 3 w 29"/>
                  <a:gd name="T25" fmla="*/ 20 h 44"/>
                  <a:gd name="T26" fmla="*/ 3 w 29"/>
                  <a:gd name="T27" fmla="*/ 26 h 44"/>
                  <a:gd name="T28" fmla="*/ 6 w 29"/>
                  <a:gd name="T29" fmla="*/ 30 h 44"/>
                  <a:gd name="T30" fmla="*/ 10 w 29"/>
                  <a:gd name="T31" fmla="*/ 35 h 44"/>
                  <a:gd name="T32" fmla="*/ 10 w 29"/>
                  <a:gd name="T33" fmla="*/ 39 h 44"/>
                  <a:gd name="T34" fmla="*/ 13 w 29"/>
                  <a:gd name="T35" fmla="*/ 44 h 44"/>
                  <a:gd name="T36" fmla="*/ 13 w 29"/>
                  <a:gd name="T37" fmla="*/ 44 h 44"/>
                  <a:gd name="T38" fmla="*/ 16 w 29"/>
                  <a:gd name="T39" fmla="*/ 39 h 44"/>
                  <a:gd name="T40" fmla="*/ 16 w 29"/>
                  <a:gd name="T41" fmla="*/ 35 h 44"/>
                  <a:gd name="T42" fmla="*/ 16 w 29"/>
                  <a:gd name="T43" fmla="*/ 30 h 44"/>
                  <a:gd name="T44" fmla="*/ 16 w 29"/>
                  <a:gd name="T45" fmla="*/ 27 h 44"/>
                  <a:gd name="T46" fmla="*/ 19 w 29"/>
                  <a:gd name="T47" fmla="*/ 23 h 44"/>
                  <a:gd name="T48" fmla="*/ 19 w 29"/>
                  <a:gd name="T49" fmla="*/ 20 h 44"/>
                  <a:gd name="T50" fmla="*/ 22 w 29"/>
                  <a:gd name="T51" fmla="*/ 15 h 44"/>
                  <a:gd name="T52" fmla="*/ 26 w 29"/>
                  <a:gd name="T5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61" name="Freeform 333"/>
              <p:cNvSpPr/>
              <p:nvPr/>
            </p:nvSpPr>
            <p:spPr bwMode="auto">
              <a:xfrm>
                <a:off x="3353" y="904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4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4 w 7"/>
                  <a:gd name="T9" fmla="*/ 0 h 5"/>
                  <a:gd name="T10" fmla="*/ 7 w 7"/>
                  <a:gd name="T11" fmla="*/ 2 h 5"/>
                  <a:gd name="T12" fmla="*/ 7 w 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62" name="Freeform 334"/>
              <p:cNvSpPr/>
              <p:nvPr/>
            </p:nvSpPr>
            <p:spPr bwMode="auto">
              <a:xfrm>
                <a:off x="3357" y="904"/>
                <a:ext cx="9" cy="5"/>
              </a:xfrm>
              <a:custGeom>
                <a:avLst/>
                <a:gdLst>
                  <a:gd name="T0" fmla="*/ 3 w 9"/>
                  <a:gd name="T1" fmla="*/ 3 h 5"/>
                  <a:gd name="T2" fmla="*/ 6 w 9"/>
                  <a:gd name="T3" fmla="*/ 5 h 5"/>
                  <a:gd name="T4" fmla="*/ 6 w 9"/>
                  <a:gd name="T5" fmla="*/ 5 h 5"/>
                  <a:gd name="T6" fmla="*/ 9 w 9"/>
                  <a:gd name="T7" fmla="*/ 3 h 5"/>
                  <a:gd name="T8" fmla="*/ 3 w 9"/>
                  <a:gd name="T9" fmla="*/ 0 h 5"/>
                  <a:gd name="T10" fmla="*/ 0 w 9"/>
                  <a:gd name="T11" fmla="*/ 0 h 5"/>
                  <a:gd name="T12" fmla="*/ 3 w 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63" name="Freeform 335"/>
              <p:cNvSpPr/>
              <p:nvPr/>
            </p:nvSpPr>
            <p:spPr bwMode="auto">
              <a:xfrm>
                <a:off x="3334" y="916"/>
                <a:ext cx="13" cy="3"/>
              </a:xfrm>
              <a:custGeom>
                <a:avLst/>
                <a:gdLst>
                  <a:gd name="T0" fmla="*/ 13 w 13"/>
                  <a:gd name="T1" fmla="*/ 0 h 3"/>
                  <a:gd name="T2" fmla="*/ 10 w 13"/>
                  <a:gd name="T3" fmla="*/ 2 h 3"/>
                  <a:gd name="T4" fmla="*/ 6 w 13"/>
                  <a:gd name="T5" fmla="*/ 3 h 3"/>
                  <a:gd name="T6" fmla="*/ 3 w 13"/>
                  <a:gd name="T7" fmla="*/ 3 h 3"/>
                  <a:gd name="T8" fmla="*/ 0 w 13"/>
                  <a:gd name="T9" fmla="*/ 3 h 3"/>
                  <a:gd name="T10" fmla="*/ 6 w 13"/>
                  <a:gd name="T11" fmla="*/ 0 h 3"/>
                  <a:gd name="T12" fmla="*/ 10 w 13"/>
                  <a:gd name="T13" fmla="*/ 0 h 3"/>
                  <a:gd name="T14" fmla="*/ 13 w 1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64" name="Freeform 336"/>
              <p:cNvSpPr/>
              <p:nvPr/>
            </p:nvSpPr>
            <p:spPr bwMode="auto">
              <a:xfrm>
                <a:off x="3373" y="915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3 w 9"/>
                  <a:gd name="T3" fmla="*/ 1 h 4"/>
                  <a:gd name="T4" fmla="*/ 6 w 9"/>
                  <a:gd name="T5" fmla="*/ 4 h 4"/>
                  <a:gd name="T6" fmla="*/ 9 w 9"/>
                  <a:gd name="T7" fmla="*/ 4 h 4"/>
                  <a:gd name="T8" fmla="*/ 9 w 9"/>
                  <a:gd name="T9" fmla="*/ 3 h 4"/>
                  <a:gd name="T10" fmla="*/ 3 w 9"/>
                  <a:gd name="T11" fmla="*/ 0 h 4"/>
                  <a:gd name="T12" fmla="*/ 0 w 9"/>
                  <a:gd name="T13" fmla="*/ 0 h 4"/>
                  <a:gd name="T14" fmla="*/ 0 w 9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65" name="Freeform 337"/>
              <p:cNvSpPr/>
              <p:nvPr/>
            </p:nvSpPr>
            <p:spPr bwMode="auto">
              <a:xfrm>
                <a:off x="3324" y="925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6 h 6"/>
                  <a:gd name="T4" fmla="*/ 0 w 7"/>
                  <a:gd name="T5" fmla="*/ 5 h 6"/>
                  <a:gd name="T6" fmla="*/ 0 w 7"/>
                  <a:gd name="T7" fmla="*/ 2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66" name="Freeform 338"/>
              <p:cNvSpPr/>
              <p:nvPr/>
            </p:nvSpPr>
            <p:spPr bwMode="auto">
              <a:xfrm>
                <a:off x="3385" y="92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1 h 6"/>
                  <a:gd name="T8" fmla="*/ 4 w 7"/>
                  <a:gd name="T9" fmla="*/ 0 h 6"/>
                  <a:gd name="T10" fmla="*/ 4 w 7"/>
                  <a:gd name="T11" fmla="*/ 0 h 6"/>
                  <a:gd name="T12" fmla="*/ 0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67" name="Freeform 339"/>
              <p:cNvSpPr/>
              <p:nvPr/>
            </p:nvSpPr>
            <p:spPr bwMode="auto">
              <a:xfrm>
                <a:off x="3324" y="936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4 w 7"/>
                  <a:gd name="T3" fmla="*/ 8 h 8"/>
                  <a:gd name="T4" fmla="*/ 0 w 7"/>
                  <a:gd name="T5" fmla="*/ 5 h 8"/>
                  <a:gd name="T6" fmla="*/ 4 w 7"/>
                  <a:gd name="T7" fmla="*/ 0 h 8"/>
                  <a:gd name="T8" fmla="*/ 7 w 7"/>
                  <a:gd name="T9" fmla="*/ 8 h 8"/>
                  <a:gd name="T10" fmla="*/ 7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68" name="Freeform 340"/>
              <p:cNvSpPr/>
              <p:nvPr/>
            </p:nvSpPr>
            <p:spPr bwMode="auto">
              <a:xfrm>
                <a:off x="3389" y="93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69" name="Freeform 341"/>
              <p:cNvSpPr/>
              <p:nvPr/>
            </p:nvSpPr>
            <p:spPr bwMode="auto">
              <a:xfrm>
                <a:off x="3328" y="948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3 w 6"/>
                  <a:gd name="T9" fmla="*/ 0 h 5"/>
                  <a:gd name="T10" fmla="*/ 6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70" name="Freeform 342"/>
              <p:cNvSpPr/>
              <p:nvPr/>
            </p:nvSpPr>
            <p:spPr bwMode="auto">
              <a:xfrm>
                <a:off x="3385" y="94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71" name="Freeform 343"/>
              <p:cNvSpPr/>
              <p:nvPr/>
            </p:nvSpPr>
            <p:spPr bwMode="auto">
              <a:xfrm>
                <a:off x="3334" y="954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6 w 6"/>
                  <a:gd name="T7" fmla="*/ 3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72" name="Freeform 344"/>
              <p:cNvSpPr/>
              <p:nvPr/>
            </p:nvSpPr>
            <p:spPr bwMode="auto">
              <a:xfrm>
                <a:off x="3379" y="95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73" name="Freeform 345"/>
              <p:cNvSpPr/>
              <p:nvPr/>
            </p:nvSpPr>
            <p:spPr bwMode="auto">
              <a:xfrm>
                <a:off x="3347" y="9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74" name="Freeform 346"/>
              <p:cNvSpPr/>
              <p:nvPr/>
            </p:nvSpPr>
            <p:spPr bwMode="auto">
              <a:xfrm>
                <a:off x="3366" y="96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3 h 3"/>
                  <a:gd name="T4" fmla="*/ 7 w 7"/>
                  <a:gd name="T5" fmla="*/ 3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75" name="Freeform 347"/>
              <p:cNvSpPr/>
              <p:nvPr/>
            </p:nvSpPr>
            <p:spPr bwMode="auto">
              <a:xfrm>
                <a:off x="3334" y="97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0 w 6"/>
                  <a:gd name="T5" fmla="*/ 3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76" name="Freeform 348"/>
              <p:cNvSpPr/>
              <p:nvPr/>
            </p:nvSpPr>
            <p:spPr bwMode="auto">
              <a:xfrm>
                <a:off x="3376" y="972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  <a:gd name="T8" fmla="*/ 0 w 9"/>
                  <a:gd name="T9" fmla="*/ 2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77" name="Freeform 349"/>
              <p:cNvSpPr/>
              <p:nvPr/>
            </p:nvSpPr>
            <p:spPr bwMode="auto">
              <a:xfrm>
                <a:off x="3321" y="98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3 h 3"/>
                  <a:gd name="T4" fmla="*/ 0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78" name="Freeform 350"/>
              <p:cNvSpPr/>
              <p:nvPr/>
            </p:nvSpPr>
            <p:spPr bwMode="auto">
              <a:xfrm>
                <a:off x="3392" y="983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0 h 3"/>
                  <a:gd name="T12" fmla="*/ 0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79" name="Freeform 351"/>
              <p:cNvSpPr/>
              <p:nvPr/>
            </p:nvSpPr>
            <p:spPr bwMode="auto">
              <a:xfrm>
                <a:off x="3315" y="99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80" name="Freeform 352"/>
              <p:cNvSpPr/>
              <p:nvPr/>
            </p:nvSpPr>
            <p:spPr bwMode="auto">
              <a:xfrm>
                <a:off x="3401" y="994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4 w 4"/>
                  <a:gd name="T5" fmla="*/ 3 h 3"/>
                  <a:gd name="T6" fmla="*/ 4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81" name="Freeform 353"/>
              <p:cNvSpPr/>
              <p:nvPr/>
            </p:nvSpPr>
            <p:spPr bwMode="auto">
              <a:xfrm>
                <a:off x="3302" y="494"/>
                <a:ext cx="51" cy="73"/>
              </a:xfrm>
              <a:custGeom>
                <a:avLst/>
                <a:gdLst>
                  <a:gd name="T0" fmla="*/ 48 w 51"/>
                  <a:gd name="T1" fmla="*/ 15 h 73"/>
                  <a:gd name="T2" fmla="*/ 48 w 51"/>
                  <a:gd name="T3" fmla="*/ 15 h 73"/>
                  <a:gd name="T4" fmla="*/ 45 w 51"/>
                  <a:gd name="T5" fmla="*/ 12 h 73"/>
                  <a:gd name="T6" fmla="*/ 35 w 51"/>
                  <a:gd name="T7" fmla="*/ 6 h 73"/>
                  <a:gd name="T8" fmla="*/ 19 w 51"/>
                  <a:gd name="T9" fmla="*/ 0 h 73"/>
                  <a:gd name="T10" fmla="*/ 0 w 51"/>
                  <a:gd name="T11" fmla="*/ 0 h 73"/>
                  <a:gd name="T12" fmla="*/ 0 w 51"/>
                  <a:gd name="T13" fmla="*/ 2 h 73"/>
                  <a:gd name="T14" fmla="*/ 26 w 51"/>
                  <a:gd name="T15" fmla="*/ 25 h 73"/>
                  <a:gd name="T16" fmla="*/ 29 w 51"/>
                  <a:gd name="T17" fmla="*/ 38 h 73"/>
                  <a:gd name="T18" fmla="*/ 22 w 51"/>
                  <a:gd name="T19" fmla="*/ 53 h 73"/>
                  <a:gd name="T20" fmla="*/ 13 w 51"/>
                  <a:gd name="T21" fmla="*/ 61 h 73"/>
                  <a:gd name="T22" fmla="*/ 10 w 51"/>
                  <a:gd name="T23" fmla="*/ 62 h 73"/>
                  <a:gd name="T24" fmla="*/ 29 w 51"/>
                  <a:gd name="T25" fmla="*/ 66 h 73"/>
                  <a:gd name="T26" fmla="*/ 45 w 51"/>
                  <a:gd name="T27" fmla="*/ 70 h 73"/>
                  <a:gd name="T28" fmla="*/ 51 w 51"/>
                  <a:gd name="T29" fmla="*/ 72 h 73"/>
                  <a:gd name="T30" fmla="*/ 51 w 51"/>
                  <a:gd name="T31" fmla="*/ 73 h 73"/>
                  <a:gd name="T32" fmla="*/ 48 w 51"/>
                  <a:gd name="T33" fmla="*/ 1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82" name="Freeform 354"/>
              <p:cNvSpPr/>
              <p:nvPr/>
            </p:nvSpPr>
            <p:spPr bwMode="auto">
              <a:xfrm>
                <a:off x="3360" y="494"/>
                <a:ext cx="48" cy="72"/>
              </a:xfrm>
              <a:custGeom>
                <a:avLst/>
                <a:gdLst>
                  <a:gd name="T0" fmla="*/ 0 w 48"/>
                  <a:gd name="T1" fmla="*/ 14 h 72"/>
                  <a:gd name="T2" fmla="*/ 0 w 48"/>
                  <a:gd name="T3" fmla="*/ 14 h 72"/>
                  <a:gd name="T4" fmla="*/ 6 w 48"/>
                  <a:gd name="T5" fmla="*/ 11 h 72"/>
                  <a:gd name="T6" fmla="*/ 13 w 48"/>
                  <a:gd name="T7" fmla="*/ 5 h 72"/>
                  <a:gd name="T8" fmla="*/ 29 w 48"/>
                  <a:gd name="T9" fmla="*/ 0 h 72"/>
                  <a:gd name="T10" fmla="*/ 48 w 48"/>
                  <a:gd name="T11" fmla="*/ 0 h 72"/>
                  <a:gd name="T12" fmla="*/ 48 w 48"/>
                  <a:gd name="T13" fmla="*/ 2 h 72"/>
                  <a:gd name="T14" fmla="*/ 22 w 48"/>
                  <a:gd name="T15" fmla="*/ 23 h 72"/>
                  <a:gd name="T16" fmla="*/ 19 w 48"/>
                  <a:gd name="T17" fmla="*/ 37 h 72"/>
                  <a:gd name="T18" fmla="*/ 25 w 48"/>
                  <a:gd name="T19" fmla="*/ 52 h 72"/>
                  <a:gd name="T20" fmla="*/ 35 w 48"/>
                  <a:gd name="T21" fmla="*/ 59 h 72"/>
                  <a:gd name="T22" fmla="*/ 38 w 48"/>
                  <a:gd name="T23" fmla="*/ 61 h 72"/>
                  <a:gd name="T24" fmla="*/ 19 w 48"/>
                  <a:gd name="T25" fmla="*/ 64 h 72"/>
                  <a:gd name="T26" fmla="*/ 3 w 48"/>
                  <a:gd name="T27" fmla="*/ 69 h 72"/>
                  <a:gd name="T28" fmla="*/ 0 w 48"/>
                  <a:gd name="T29" fmla="*/ 72 h 72"/>
                  <a:gd name="T30" fmla="*/ 0 w 48"/>
                  <a:gd name="T31" fmla="*/ 72 h 72"/>
                  <a:gd name="T32" fmla="*/ 0 w 48"/>
                  <a:gd name="T33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83" name="Freeform 355"/>
              <p:cNvSpPr/>
              <p:nvPr/>
            </p:nvSpPr>
            <p:spPr bwMode="auto">
              <a:xfrm>
                <a:off x="3273" y="481"/>
                <a:ext cx="80" cy="24"/>
              </a:xfrm>
              <a:custGeom>
                <a:avLst/>
                <a:gdLst>
                  <a:gd name="T0" fmla="*/ 80 w 80"/>
                  <a:gd name="T1" fmla="*/ 15 h 24"/>
                  <a:gd name="T2" fmla="*/ 80 w 80"/>
                  <a:gd name="T3" fmla="*/ 15 h 24"/>
                  <a:gd name="T4" fmla="*/ 71 w 80"/>
                  <a:gd name="T5" fmla="*/ 6 h 24"/>
                  <a:gd name="T6" fmla="*/ 58 w 80"/>
                  <a:gd name="T7" fmla="*/ 0 h 24"/>
                  <a:gd name="T8" fmla="*/ 51 w 80"/>
                  <a:gd name="T9" fmla="*/ 0 h 24"/>
                  <a:gd name="T10" fmla="*/ 19 w 80"/>
                  <a:gd name="T11" fmla="*/ 1 h 24"/>
                  <a:gd name="T12" fmla="*/ 3 w 80"/>
                  <a:gd name="T13" fmla="*/ 4 h 24"/>
                  <a:gd name="T14" fmla="*/ 0 w 80"/>
                  <a:gd name="T15" fmla="*/ 4 h 24"/>
                  <a:gd name="T16" fmla="*/ 0 w 80"/>
                  <a:gd name="T17" fmla="*/ 4 h 24"/>
                  <a:gd name="T18" fmla="*/ 26 w 80"/>
                  <a:gd name="T19" fmla="*/ 13 h 24"/>
                  <a:gd name="T20" fmla="*/ 29 w 80"/>
                  <a:gd name="T21" fmla="*/ 12 h 24"/>
                  <a:gd name="T22" fmla="*/ 45 w 80"/>
                  <a:gd name="T23" fmla="*/ 12 h 24"/>
                  <a:gd name="T24" fmla="*/ 67 w 80"/>
                  <a:gd name="T25" fmla="*/ 16 h 24"/>
                  <a:gd name="T26" fmla="*/ 77 w 80"/>
                  <a:gd name="T27" fmla="*/ 24 h 24"/>
                  <a:gd name="T28" fmla="*/ 80 w 80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84" name="Freeform 356"/>
              <p:cNvSpPr/>
              <p:nvPr/>
            </p:nvSpPr>
            <p:spPr bwMode="auto">
              <a:xfrm>
                <a:off x="3357" y="479"/>
                <a:ext cx="80" cy="26"/>
              </a:xfrm>
              <a:custGeom>
                <a:avLst/>
                <a:gdLst>
                  <a:gd name="T0" fmla="*/ 0 w 80"/>
                  <a:gd name="T1" fmla="*/ 15 h 26"/>
                  <a:gd name="T2" fmla="*/ 3 w 80"/>
                  <a:gd name="T3" fmla="*/ 15 h 26"/>
                  <a:gd name="T4" fmla="*/ 9 w 80"/>
                  <a:gd name="T5" fmla="*/ 6 h 26"/>
                  <a:gd name="T6" fmla="*/ 22 w 80"/>
                  <a:gd name="T7" fmla="*/ 0 h 26"/>
                  <a:gd name="T8" fmla="*/ 28 w 80"/>
                  <a:gd name="T9" fmla="*/ 0 h 26"/>
                  <a:gd name="T10" fmla="*/ 60 w 80"/>
                  <a:gd name="T11" fmla="*/ 2 h 26"/>
                  <a:gd name="T12" fmla="*/ 76 w 80"/>
                  <a:gd name="T13" fmla="*/ 5 h 26"/>
                  <a:gd name="T14" fmla="*/ 80 w 80"/>
                  <a:gd name="T15" fmla="*/ 5 h 26"/>
                  <a:gd name="T16" fmla="*/ 80 w 80"/>
                  <a:gd name="T17" fmla="*/ 5 h 26"/>
                  <a:gd name="T18" fmla="*/ 54 w 80"/>
                  <a:gd name="T19" fmla="*/ 14 h 26"/>
                  <a:gd name="T20" fmla="*/ 51 w 80"/>
                  <a:gd name="T21" fmla="*/ 12 h 26"/>
                  <a:gd name="T22" fmla="*/ 35 w 80"/>
                  <a:gd name="T23" fmla="*/ 12 h 26"/>
                  <a:gd name="T24" fmla="*/ 12 w 80"/>
                  <a:gd name="T25" fmla="*/ 18 h 26"/>
                  <a:gd name="T26" fmla="*/ 3 w 80"/>
                  <a:gd name="T27" fmla="*/ 26 h 26"/>
                  <a:gd name="T28" fmla="*/ 0 w 80"/>
                  <a:gd name="T2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85" name="Freeform 357"/>
              <p:cNvSpPr/>
              <p:nvPr/>
            </p:nvSpPr>
            <p:spPr bwMode="auto">
              <a:xfrm>
                <a:off x="3164" y="394"/>
                <a:ext cx="189" cy="94"/>
              </a:xfrm>
              <a:custGeom>
                <a:avLst/>
                <a:gdLst>
                  <a:gd name="T0" fmla="*/ 77 w 189"/>
                  <a:gd name="T1" fmla="*/ 46 h 94"/>
                  <a:gd name="T2" fmla="*/ 80 w 189"/>
                  <a:gd name="T3" fmla="*/ 46 h 94"/>
                  <a:gd name="T4" fmla="*/ 80 w 189"/>
                  <a:gd name="T5" fmla="*/ 49 h 94"/>
                  <a:gd name="T6" fmla="*/ 77 w 189"/>
                  <a:gd name="T7" fmla="*/ 49 h 94"/>
                  <a:gd name="T8" fmla="*/ 71 w 189"/>
                  <a:gd name="T9" fmla="*/ 46 h 94"/>
                  <a:gd name="T10" fmla="*/ 71 w 189"/>
                  <a:gd name="T11" fmla="*/ 46 h 94"/>
                  <a:gd name="T12" fmla="*/ 58 w 189"/>
                  <a:gd name="T13" fmla="*/ 47 h 94"/>
                  <a:gd name="T14" fmla="*/ 39 w 189"/>
                  <a:gd name="T15" fmla="*/ 50 h 94"/>
                  <a:gd name="T16" fmla="*/ 20 w 189"/>
                  <a:gd name="T17" fmla="*/ 56 h 94"/>
                  <a:gd name="T18" fmla="*/ 4 w 189"/>
                  <a:gd name="T19" fmla="*/ 61 h 94"/>
                  <a:gd name="T20" fmla="*/ 0 w 189"/>
                  <a:gd name="T21" fmla="*/ 64 h 94"/>
                  <a:gd name="T22" fmla="*/ 10 w 189"/>
                  <a:gd name="T23" fmla="*/ 64 h 94"/>
                  <a:gd name="T24" fmla="*/ 29 w 189"/>
                  <a:gd name="T25" fmla="*/ 61 h 94"/>
                  <a:gd name="T26" fmla="*/ 71 w 189"/>
                  <a:gd name="T27" fmla="*/ 59 h 94"/>
                  <a:gd name="T28" fmla="*/ 84 w 189"/>
                  <a:gd name="T29" fmla="*/ 61 h 94"/>
                  <a:gd name="T30" fmla="*/ 93 w 189"/>
                  <a:gd name="T31" fmla="*/ 61 h 94"/>
                  <a:gd name="T32" fmla="*/ 132 w 189"/>
                  <a:gd name="T33" fmla="*/ 67 h 94"/>
                  <a:gd name="T34" fmla="*/ 148 w 189"/>
                  <a:gd name="T35" fmla="*/ 71 h 94"/>
                  <a:gd name="T36" fmla="*/ 189 w 189"/>
                  <a:gd name="T37" fmla="*/ 94 h 94"/>
                  <a:gd name="T38" fmla="*/ 173 w 189"/>
                  <a:gd name="T39" fmla="*/ 0 h 94"/>
                  <a:gd name="T40" fmla="*/ 164 w 189"/>
                  <a:gd name="T41" fmla="*/ 11 h 94"/>
                  <a:gd name="T42" fmla="*/ 164 w 189"/>
                  <a:gd name="T43" fmla="*/ 14 h 94"/>
                  <a:gd name="T44" fmla="*/ 160 w 189"/>
                  <a:gd name="T45" fmla="*/ 14 h 94"/>
                  <a:gd name="T46" fmla="*/ 154 w 189"/>
                  <a:gd name="T47" fmla="*/ 24 h 94"/>
                  <a:gd name="T48" fmla="*/ 154 w 189"/>
                  <a:gd name="T49" fmla="*/ 24 h 94"/>
                  <a:gd name="T50" fmla="*/ 154 w 189"/>
                  <a:gd name="T51" fmla="*/ 24 h 94"/>
                  <a:gd name="T52" fmla="*/ 151 w 189"/>
                  <a:gd name="T53" fmla="*/ 24 h 94"/>
                  <a:gd name="T54" fmla="*/ 151 w 189"/>
                  <a:gd name="T55" fmla="*/ 24 h 94"/>
                  <a:gd name="T56" fmla="*/ 151 w 189"/>
                  <a:gd name="T57" fmla="*/ 24 h 94"/>
                  <a:gd name="T58" fmla="*/ 151 w 189"/>
                  <a:gd name="T59" fmla="*/ 23 h 94"/>
                  <a:gd name="T60" fmla="*/ 148 w 189"/>
                  <a:gd name="T61" fmla="*/ 23 h 94"/>
                  <a:gd name="T62" fmla="*/ 148 w 189"/>
                  <a:gd name="T63" fmla="*/ 23 h 94"/>
                  <a:gd name="T64" fmla="*/ 148 w 189"/>
                  <a:gd name="T65" fmla="*/ 23 h 94"/>
                  <a:gd name="T66" fmla="*/ 116 w 189"/>
                  <a:gd name="T67" fmla="*/ 17 h 94"/>
                  <a:gd name="T68" fmla="*/ 84 w 189"/>
                  <a:gd name="T69" fmla="*/ 14 h 94"/>
                  <a:gd name="T70" fmla="*/ 80 w 189"/>
                  <a:gd name="T71" fmla="*/ 30 h 94"/>
                  <a:gd name="T72" fmla="*/ 77 w 189"/>
                  <a:gd name="T7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86" name="Freeform 358"/>
              <p:cNvSpPr/>
              <p:nvPr/>
            </p:nvSpPr>
            <p:spPr bwMode="auto">
              <a:xfrm>
                <a:off x="3357" y="394"/>
                <a:ext cx="188" cy="93"/>
              </a:xfrm>
              <a:custGeom>
                <a:avLst/>
                <a:gdLst>
                  <a:gd name="T0" fmla="*/ 108 w 188"/>
                  <a:gd name="T1" fmla="*/ 44 h 93"/>
                  <a:gd name="T2" fmla="*/ 108 w 188"/>
                  <a:gd name="T3" fmla="*/ 46 h 93"/>
                  <a:gd name="T4" fmla="*/ 108 w 188"/>
                  <a:gd name="T5" fmla="*/ 47 h 93"/>
                  <a:gd name="T6" fmla="*/ 112 w 188"/>
                  <a:gd name="T7" fmla="*/ 47 h 93"/>
                  <a:gd name="T8" fmla="*/ 115 w 188"/>
                  <a:gd name="T9" fmla="*/ 46 h 93"/>
                  <a:gd name="T10" fmla="*/ 115 w 188"/>
                  <a:gd name="T11" fmla="*/ 46 h 93"/>
                  <a:gd name="T12" fmla="*/ 128 w 188"/>
                  <a:gd name="T13" fmla="*/ 46 h 93"/>
                  <a:gd name="T14" fmla="*/ 150 w 188"/>
                  <a:gd name="T15" fmla="*/ 49 h 93"/>
                  <a:gd name="T16" fmla="*/ 166 w 188"/>
                  <a:gd name="T17" fmla="*/ 55 h 93"/>
                  <a:gd name="T18" fmla="*/ 182 w 188"/>
                  <a:gd name="T19" fmla="*/ 59 h 93"/>
                  <a:gd name="T20" fmla="*/ 188 w 188"/>
                  <a:gd name="T21" fmla="*/ 62 h 93"/>
                  <a:gd name="T22" fmla="*/ 179 w 188"/>
                  <a:gd name="T23" fmla="*/ 62 h 93"/>
                  <a:gd name="T24" fmla="*/ 160 w 188"/>
                  <a:gd name="T25" fmla="*/ 59 h 93"/>
                  <a:gd name="T26" fmla="*/ 118 w 188"/>
                  <a:gd name="T27" fmla="*/ 58 h 93"/>
                  <a:gd name="T28" fmla="*/ 105 w 188"/>
                  <a:gd name="T29" fmla="*/ 59 h 93"/>
                  <a:gd name="T30" fmla="*/ 96 w 188"/>
                  <a:gd name="T31" fmla="*/ 59 h 93"/>
                  <a:gd name="T32" fmla="*/ 57 w 188"/>
                  <a:gd name="T33" fmla="*/ 65 h 93"/>
                  <a:gd name="T34" fmla="*/ 41 w 188"/>
                  <a:gd name="T35" fmla="*/ 71 h 93"/>
                  <a:gd name="T36" fmla="*/ 0 w 188"/>
                  <a:gd name="T37" fmla="*/ 93 h 93"/>
                  <a:gd name="T38" fmla="*/ 12 w 188"/>
                  <a:gd name="T39" fmla="*/ 0 h 93"/>
                  <a:gd name="T40" fmla="*/ 22 w 188"/>
                  <a:gd name="T41" fmla="*/ 9 h 93"/>
                  <a:gd name="T42" fmla="*/ 25 w 188"/>
                  <a:gd name="T43" fmla="*/ 12 h 93"/>
                  <a:gd name="T44" fmla="*/ 25 w 188"/>
                  <a:gd name="T45" fmla="*/ 12 h 93"/>
                  <a:gd name="T46" fmla="*/ 35 w 188"/>
                  <a:gd name="T47" fmla="*/ 23 h 93"/>
                  <a:gd name="T48" fmla="*/ 35 w 188"/>
                  <a:gd name="T49" fmla="*/ 23 h 93"/>
                  <a:gd name="T50" fmla="*/ 35 w 188"/>
                  <a:gd name="T51" fmla="*/ 23 h 93"/>
                  <a:gd name="T52" fmla="*/ 35 w 188"/>
                  <a:gd name="T53" fmla="*/ 23 h 93"/>
                  <a:gd name="T54" fmla="*/ 35 w 188"/>
                  <a:gd name="T55" fmla="*/ 23 h 93"/>
                  <a:gd name="T56" fmla="*/ 38 w 188"/>
                  <a:gd name="T57" fmla="*/ 23 h 93"/>
                  <a:gd name="T58" fmla="*/ 38 w 188"/>
                  <a:gd name="T59" fmla="*/ 23 h 93"/>
                  <a:gd name="T60" fmla="*/ 38 w 188"/>
                  <a:gd name="T61" fmla="*/ 23 h 93"/>
                  <a:gd name="T62" fmla="*/ 38 w 188"/>
                  <a:gd name="T63" fmla="*/ 23 h 93"/>
                  <a:gd name="T64" fmla="*/ 38 w 188"/>
                  <a:gd name="T65" fmla="*/ 21 h 93"/>
                  <a:gd name="T66" fmla="*/ 70 w 188"/>
                  <a:gd name="T67" fmla="*/ 17 h 93"/>
                  <a:gd name="T68" fmla="*/ 102 w 188"/>
                  <a:gd name="T69" fmla="*/ 12 h 93"/>
                  <a:gd name="T70" fmla="*/ 108 w 188"/>
                  <a:gd name="T71" fmla="*/ 29 h 93"/>
                  <a:gd name="T72" fmla="*/ 108 w 188"/>
                  <a:gd name="T73" fmla="*/ 4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87" name="Freeform 359"/>
              <p:cNvSpPr/>
              <p:nvPr/>
            </p:nvSpPr>
            <p:spPr bwMode="auto">
              <a:xfrm>
                <a:off x="3283" y="412"/>
                <a:ext cx="41" cy="17"/>
              </a:xfrm>
              <a:custGeom>
                <a:avLst/>
                <a:gdLst>
                  <a:gd name="T0" fmla="*/ 29 w 41"/>
                  <a:gd name="T1" fmla="*/ 5 h 17"/>
                  <a:gd name="T2" fmla="*/ 32 w 41"/>
                  <a:gd name="T3" fmla="*/ 6 h 17"/>
                  <a:gd name="T4" fmla="*/ 38 w 41"/>
                  <a:gd name="T5" fmla="*/ 0 h 17"/>
                  <a:gd name="T6" fmla="*/ 41 w 41"/>
                  <a:gd name="T7" fmla="*/ 0 h 17"/>
                  <a:gd name="T8" fmla="*/ 35 w 41"/>
                  <a:gd name="T9" fmla="*/ 9 h 17"/>
                  <a:gd name="T10" fmla="*/ 38 w 41"/>
                  <a:gd name="T11" fmla="*/ 9 h 17"/>
                  <a:gd name="T12" fmla="*/ 41 w 41"/>
                  <a:gd name="T13" fmla="*/ 17 h 17"/>
                  <a:gd name="T14" fmla="*/ 35 w 41"/>
                  <a:gd name="T15" fmla="*/ 12 h 17"/>
                  <a:gd name="T16" fmla="*/ 35 w 41"/>
                  <a:gd name="T17" fmla="*/ 8 h 17"/>
                  <a:gd name="T18" fmla="*/ 19 w 41"/>
                  <a:gd name="T19" fmla="*/ 5 h 17"/>
                  <a:gd name="T20" fmla="*/ 0 w 41"/>
                  <a:gd name="T21" fmla="*/ 0 h 17"/>
                  <a:gd name="T22" fmla="*/ 9 w 41"/>
                  <a:gd name="T23" fmla="*/ 2 h 17"/>
                  <a:gd name="T24" fmla="*/ 29 w 4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88" name="Freeform 360"/>
              <p:cNvSpPr/>
              <p:nvPr/>
            </p:nvSpPr>
            <p:spPr bwMode="auto">
              <a:xfrm>
                <a:off x="3382" y="411"/>
                <a:ext cx="42" cy="16"/>
              </a:xfrm>
              <a:custGeom>
                <a:avLst/>
                <a:gdLst>
                  <a:gd name="T0" fmla="*/ 13 w 42"/>
                  <a:gd name="T1" fmla="*/ 4 h 16"/>
                  <a:gd name="T2" fmla="*/ 13 w 42"/>
                  <a:gd name="T3" fmla="*/ 6 h 16"/>
                  <a:gd name="T4" fmla="*/ 7 w 42"/>
                  <a:gd name="T5" fmla="*/ 0 h 16"/>
                  <a:gd name="T6" fmla="*/ 3 w 42"/>
                  <a:gd name="T7" fmla="*/ 0 h 16"/>
                  <a:gd name="T8" fmla="*/ 10 w 42"/>
                  <a:gd name="T9" fmla="*/ 9 h 16"/>
                  <a:gd name="T10" fmla="*/ 3 w 42"/>
                  <a:gd name="T11" fmla="*/ 10 h 16"/>
                  <a:gd name="T12" fmla="*/ 0 w 42"/>
                  <a:gd name="T13" fmla="*/ 16 h 16"/>
                  <a:gd name="T14" fmla="*/ 10 w 42"/>
                  <a:gd name="T15" fmla="*/ 12 h 16"/>
                  <a:gd name="T16" fmla="*/ 10 w 42"/>
                  <a:gd name="T17" fmla="*/ 7 h 16"/>
                  <a:gd name="T18" fmla="*/ 26 w 42"/>
                  <a:gd name="T19" fmla="*/ 4 h 16"/>
                  <a:gd name="T20" fmla="*/ 42 w 42"/>
                  <a:gd name="T21" fmla="*/ 0 h 16"/>
                  <a:gd name="T22" fmla="*/ 32 w 42"/>
                  <a:gd name="T23" fmla="*/ 1 h 16"/>
                  <a:gd name="T24" fmla="*/ 13 w 42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89" name="Freeform 361"/>
              <p:cNvSpPr/>
              <p:nvPr/>
            </p:nvSpPr>
            <p:spPr bwMode="auto">
              <a:xfrm>
                <a:off x="3331" y="437"/>
                <a:ext cx="6" cy="10"/>
              </a:xfrm>
              <a:custGeom>
                <a:avLst/>
                <a:gdLst>
                  <a:gd name="T0" fmla="*/ 6 w 6"/>
                  <a:gd name="T1" fmla="*/ 9 h 10"/>
                  <a:gd name="T2" fmla="*/ 6 w 6"/>
                  <a:gd name="T3" fmla="*/ 10 h 10"/>
                  <a:gd name="T4" fmla="*/ 0 w 6"/>
                  <a:gd name="T5" fmla="*/ 7 h 10"/>
                  <a:gd name="T6" fmla="*/ 0 w 6"/>
                  <a:gd name="T7" fmla="*/ 0 h 10"/>
                  <a:gd name="T8" fmla="*/ 0 w 6"/>
                  <a:gd name="T9" fmla="*/ 0 h 10"/>
                  <a:gd name="T10" fmla="*/ 6 w 6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90" name="Freeform 362"/>
              <p:cNvSpPr/>
              <p:nvPr/>
            </p:nvSpPr>
            <p:spPr bwMode="auto">
              <a:xfrm>
                <a:off x="3373" y="435"/>
                <a:ext cx="6" cy="11"/>
              </a:xfrm>
              <a:custGeom>
                <a:avLst/>
                <a:gdLst>
                  <a:gd name="T0" fmla="*/ 0 w 6"/>
                  <a:gd name="T1" fmla="*/ 9 h 11"/>
                  <a:gd name="T2" fmla="*/ 0 w 6"/>
                  <a:gd name="T3" fmla="*/ 11 h 11"/>
                  <a:gd name="T4" fmla="*/ 3 w 6"/>
                  <a:gd name="T5" fmla="*/ 8 h 11"/>
                  <a:gd name="T6" fmla="*/ 6 w 6"/>
                  <a:gd name="T7" fmla="*/ 0 h 11"/>
                  <a:gd name="T8" fmla="*/ 3 w 6"/>
                  <a:gd name="T9" fmla="*/ 0 h 11"/>
                  <a:gd name="T10" fmla="*/ 0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91" name="Freeform 363"/>
              <p:cNvSpPr/>
              <p:nvPr/>
            </p:nvSpPr>
            <p:spPr bwMode="auto">
              <a:xfrm>
                <a:off x="3254" y="441"/>
                <a:ext cx="10" cy="3"/>
              </a:xfrm>
              <a:custGeom>
                <a:avLst/>
                <a:gdLst>
                  <a:gd name="T0" fmla="*/ 10 w 10"/>
                  <a:gd name="T1" fmla="*/ 2 h 3"/>
                  <a:gd name="T2" fmla="*/ 10 w 10"/>
                  <a:gd name="T3" fmla="*/ 3 h 3"/>
                  <a:gd name="T4" fmla="*/ 3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6 w 10"/>
                  <a:gd name="T11" fmla="*/ 0 h 3"/>
                  <a:gd name="T12" fmla="*/ 10 w 10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92" name="Freeform 364"/>
              <p:cNvSpPr/>
              <p:nvPr/>
            </p:nvSpPr>
            <p:spPr bwMode="auto">
              <a:xfrm>
                <a:off x="3446" y="440"/>
                <a:ext cx="10" cy="3"/>
              </a:xfrm>
              <a:custGeom>
                <a:avLst/>
                <a:gdLst>
                  <a:gd name="T0" fmla="*/ 0 w 10"/>
                  <a:gd name="T1" fmla="*/ 1 h 3"/>
                  <a:gd name="T2" fmla="*/ 0 w 10"/>
                  <a:gd name="T3" fmla="*/ 3 h 3"/>
                  <a:gd name="T4" fmla="*/ 7 w 10"/>
                  <a:gd name="T5" fmla="*/ 1 h 3"/>
                  <a:gd name="T6" fmla="*/ 10 w 10"/>
                  <a:gd name="T7" fmla="*/ 1 h 3"/>
                  <a:gd name="T8" fmla="*/ 10 w 10"/>
                  <a:gd name="T9" fmla="*/ 0 h 3"/>
                  <a:gd name="T10" fmla="*/ 3 w 10"/>
                  <a:gd name="T11" fmla="*/ 0 h 3"/>
                  <a:gd name="T12" fmla="*/ 0 w 10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93" name="Freeform 365"/>
              <p:cNvSpPr/>
              <p:nvPr/>
            </p:nvSpPr>
            <p:spPr bwMode="auto">
              <a:xfrm>
                <a:off x="3270" y="446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6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10 w 13"/>
                  <a:gd name="T9" fmla="*/ 1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94" name="Freeform 366"/>
              <p:cNvSpPr/>
              <p:nvPr/>
            </p:nvSpPr>
            <p:spPr bwMode="auto">
              <a:xfrm>
                <a:off x="3427" y="444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6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3 w 13"/>
                  <a:gd name="T9" fmla="*/ 3 h 5"/>
                  <a:gd name="T10" fmla="*/ 0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95" name="Freeform 367"/>
              <p:cNvSpPr/>
              <p:nvPr/>
            </p:nvSpPr>
            <p:spPr bwMode="auto">
              <a:xfrm>
                <a:off x="3337" y="453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6 h 8"/>
                  <a:gd name="T4" fmla="*/ 7 w 10"/>
                  <a:gd name="T5" fmla="*/ 8 h 8"/>
                  <a:gd name="T6" fmla="*/ 0 w 10"/>
                  <a:gd name="T7" fmla="*/ 0 h 8"/>
                  <a:gd name="T8" fmla="*/ 3 w 10"/>
                  <a:gd name="T9" fmla="*/ 0 h 8"/>
                  <a:gd name="T10" fmla="*/ 10 w 10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96" name="Freeform 368"/>
              <p:cNvSpPr/>
              <p:nvPr/>
            </p:nvSpPr>
            <p:spPr bwMode="auto">
              <a:xfrm>
                <a:off x="3363" y="45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0 w 10"/>
                  <a:gd name="T3" fmla="*/ 7 h 7"/>
                  <a:gd name="T4" fmla="*/ 3 w 10"/>
                  <a:gd name="T5" fmla="*/ 7 h 7"/>
                  <a:gd name="T6" fmla="*/ 10 w 10"/>
                  <a:gd name="T7" fmla="*/ 0 h 7"/>
                  <a:gd name="T8" fmla="*/ 6 w 10"/>
                  <a:gd name="T9" fmla="*/ 0 h 7"/>
                  <a:gd name="T10" fmla="*/ 0 w 10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97" name="Freeform 369"/>
              <p:cNvSpPr/>
              <p:nvPr/>
            </p:nvSpPr>
            <p:spPr bwMode="auto">
              <a:xfrm>
                <a:off x="3296" y="453"/>
                <a:ext cx="16" cy="8"/>
              </a:xfrm>
              <a:custGeom>
                <a:avLst/>
                <a:gdLst>
                  <a:gd name="T0" fmla="*/ 12 w 16"/>
                  <a:gd name="T1" fmla="*/ 5 h 8"/>
                  <a:gd name="T2" fmla="*/ 16 w 16"/>
                  <a:gd name="T3" fmla="*/ 6 h 8"/>
                  <a:gd name="T4" fmla="*/ 16 w 16"/>
                  <a:gd name="T5" fmla="*/ 8 h 8"/>
                  <a:gd name="T6" fmla="*/ 9 w 16"/>
                  <a:gd name="T7" fmla="*/ 8 h 8"/>
                  <a:gd name="T8" fmla="*/ 0 w 16"/>
                  <a:gd name="T9" fmla="*/ 2 h 8"/>
                  <a:gd name="T10" fmla="*/ 0 w 16"/>
                  <a:gd name="T11" fmla="*/ 0 h 8"/>
                  <a:gd name="T12" fmla="*/ 6 w 16"/>
                  <a:gd name="T13" fmla="*/ 2 h 8"/>
                  <a:gd name="T14" fmla="*/ 12 w 16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98" name="Freeform 370"/>
              <p:cNvSpPr/>
              <p:nvPr/>
            </p:nvSpPr>
            <p:spPr bwMode="auto">
              <a:xfrm>
                <a:off x="3398" y="453"/>
                <a:ext cx="16" cy="6"/>
              </a:xfrm>
              <a:custGeom>
                <a:avLst/>
                <a:gdLst>
                  <a:gd name="T0" fmla="*/ 3 w 16"/>
                  <a:gd name="T1" fmla="*/ 5 h 6"/>
                  <a:gd name="T2" fmla="*/ 0 w 16"/>
                  <a:gd name="T3" fmla="*/ 5 h 6"/>
                  <a:gd name="T4" fmla="*/ 0 w 16"/>
                  <a:gd name="T5" fmla="*/ 6 h 6"/>
                  <a:gd name="T6" fmla="*/ 7 w 16"/>
                  <a:gd name="T7" fmla="*/ 6 h 6"/>
                  <a:gd name="T8" fmla="*/ 16 w 16"/>
                  <a:gd name="T9" fmla="*/ 2 h 6"/>
                  <a:gd name="T10" fmla="*/ 13 w 16"/>
                  <a:gd name="T11" fmla="*/ 0 h 6"/>
                  <a:gd name="T12" fmla="*/ 10 w 16"/>
                  <a:gd name="T13" fmla="*/ 0 h 6"/>
                  <a:gd name="T14" fmla="*/ 3 w 1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899" name="Freeform 371"/>
              <p:cNvSpPr/>
              <p:nvPr/>
            </p:nvSpPr>
            <p:spPr bwMode="auto">
              <a:xfrm>
                <a:off x="3318" y="464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10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3 w 13"/>
                  <a:gd name="T9" fmla="*/ 0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00" name="Freeform 372"/>
              <p:cNvSpPr/>
              <p:nvPr/>
            </p:nvSpPr>
            <p:spPr bwMode="auto">
              <a:xfrm>
                <a:off x="3379" y="462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3 w 13"/>
                  <a:gd name="T3" fmla="*/ 6 h 6"/>
                  <a:gd name="T4" fmla="*/ 13 w 13"/>
                  <a:gd name="T5" fmla="*/ 2 h 6"/>
                  <a:gd name="T6" fmla="*/ 10 w 13"/>
                  <a:gd name="T7" fmla="*/ 0 h 6"/>
                  <a:gd name="T8" fmla="*/ 10 w 13"/>
                  <a:gd name="T9" fmla="*/ 0 h 6"/>
                  <a:gd name="T10" fmla="*/ 0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01" name="Freeform 373"/>
              <p:cNvSpPr/>
              <p:nvPr/>
            </p:nvSpPr>
            <p:spPr bwMode="auto">
              <a:xfrm>
                <a:off x="3344" y="464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02" name="Freeform 374"/>
              <p:cNvSpPr/>
              <p:nvPr/>
            </p:nvSpPr>
            <p:spPr bwMode="auto">
              <a:xfrm>
                <a:off x="3360" y="46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3 h 5"/>
                  <a:gd name="T6" fmla="*/ 3 w 6"/>
                  <a:gd name="T7" fmla="*/ 0 h 5"/>
                  <a:gd name="T8" fmla="*/ 0 w 6"/>
                  <a:gd name="T9" fmla="*/ 5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03" name="Freeform 375"/>
              <p:cNvSpPr/>
              <p:nvPr/>
            </p:nvSpPr>
            <p:spPr bwMode="auto">
              <a:xfrm>
                <a:off x="3334" y="473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10 w 10"/>
                  <a:gd name="T3" fmla="*/ 5 h 6"/>
                  <a:gd name="T4" fmla="*/ 10 w 10"/>
                  <a:gd name="T5" fmla="*/ 6 h 6"/>
                  <a:gd name="T6" fmla="*/ 3 w 10"/>
                  <a:gd name="T7" fmla="*/ 2 h 6"/>
                  <a:gd name="T8" fmla="*/ 0 w 10"/>
                  <a:gd name="T9" fmla="*/ 0 h 6"/>
                  <a:gd name="T10" fmla="*/ 6 w 10"/>
                  <a:gd name="T11" fmla="*/ 2 h 6"/>
                  <a:gd name="T12" fmla="*/ 1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04" name="Freeform 376"/>
              <p:cNvSpPr/>
              <p:nvPr/>
            </p:nvSpPr>
            <p:spPr bwMode="auto">
              <a:xfrm>
                <a:off x="3366" y="4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5 h 7"/>
                  <a:gd name="T4" fmla="*/ 0 w 7"/>
                  <a:gd name="T5" fmla="*/ 7 h 7"/>
                  <a:gd name="T6" fmla="*/ 7 w 7"/>
                  <a:gd name="T7" fmla="*/ 4 h 7"/>
                  <a:gd name="T8" fmla="*/ 7 w 7"/>
                  <a:gd name="T9" fmla="*/ 0 h 7"/>
                  <a:gd name="T10" fmla="*/ 3 w 7"/>
                  <a:gd name="T11" fmla="*/ 2 h 7"/>
                  <a:gd name="T12" fmla="*/ 0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05" name="Freeform 377"/>
              <p:cNvSpPr/>
              <p:nvPr/>
            </p:nvSpPr>
            <p:spPr bwMode="auto">
              <a:xfrm>
                <a:off x="3299" y="560"/>
                <a:ext cx="54" cy="22"/>
              </a:xfrm>
              <a:custGeom>
                <a:avLst/>
                <a:gdLst>
                  <a:gd name="T0" fmla="*/ 54 w 54"/>
                  <a:gd name="T1" fmla="*/ 10 h 22"/>
                  <a:gd name="T2" fmla="*/ 54 w 54"/>
                  <a:gd name="T3" fmla="*/ 10 h 22"/>
                  <a:gd name="T4" fmla="*/ 41 w 54"/>
                  <a:gd name="T5" fmla="*/ 4 h 22"/>
                  <a:gd name="T6" fmla="*/ 25 w 54"/>
                  <a:gd name="T7" fmla="*/ 0 h 22"/>
                  <a:gd name="T8" fmla="*/ 9 w 54"/>
                  <a:gd name="T9" fmla="*/ 0 h 22"/>
                  <a:gd name="T10" fmla="*/ 0 w 54"/>
                  <a:gd name="T11" fmla="*/ 6 h 22"/>
                  <a:gd name="T12" fmla="*/ 0 w 54"/>
                  <a:gd name="T13" fmla="*/ 6 h 22"/>
                  <a:gd name="T14" fmla="*/ 19 w 54"/>
                  <a:gd name="T15" fmla="*/ 7 h 22"/>
                  <a:gd name="T16" fmla="*/ 45 w 54"/>
                  <a:gd name="T17" fmla="*/ 13 h 22"/>
                  <a:gd name="T18" fmla="*/ 54 w 54"/>
                  <a:gd name="T19" fmla="*/ 22 h 22"/>
                  <a:gd name="T20" fmla="*/ 54 w 54"/>
                  <a:gd name="T2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06" name="Freeform 378"/>
              <p:cNvSpPr/>
              <p:nvPr/>
            </p:nvSpPr>
            <p:spPr bwMode="auto">
              <a:xfrm>
                <a:off x="3357" y="558"/>
                <a:ext cx="54" cy="23"/>
              </a:xfrm>
              <a:custGeom>
                <a:avLst/>
                <a:gdLst>
                  <a:gd name="T0" fmla="*/ 3 w 54"/>
                  <a:gd name="T1" fmla="*/ 11 h 23"/>
                  <a:gd name="T2" fmla="*/ 3 w 54"/>
                  <a:gd name="T3" fmla="*/ 12 h 23"/>
                  <a:gd name="T4" fmla="*/ 12 w 54"/>
                  <a:gd name="T5" fmla="*/ 6 h 23"/>
                  <a:gd name="T6" fmla="*/ 28 w 54"/>
                  <a:gd name="T7" fmla="*/ 0 h 23"/>
                  <a:gd name="T8" fmla="*/ 44 w 54"/>
                  <a:gd name="T9" fmla="*/ 0 h 23"/>
                  <a:gd name="T10" fmla="*/ 54 w 54"/>
                  <a:gd name="T11" fmla="*/ 6 h 23"/>
                  <a:gd name="T12" fmla="*/ 54 w 54"/>
                  <a:gd name="T13" fmla="*/ 6 h 23"/>
                  <a:gd name="T14" fmla="*/ 35 w 54"/>
                  <a:gd name="T15" fmla="*/ 8 h 23"/>
                  <a:gd name="T16" fmla="*/ 12 w 54"/>
                  <a:gd name="T17" fmla="*/ 15 h 23"/>
                  <a:gd name="T18" fmla="*/ 0 w 54"/>
                  <a:gd name="T19" fmla="*/ 23 h 23"/>
                  <a:gd name="T20" fmla="*/ 3 w 54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07" name="Freeform 379"/>
              <p:cNvSpPr/>
              <p:nvPr/>
            </p:nvSpPr>
            <p:spPr bwMode="auto">
              <a:xfrm>
                <a:off x="3203" y="953"/>
                <a:ext cx="86" cy="48"/>
              </a:xfrm>
              <a:custGeom>
                <a:avLst/>
                <a:gdLst>
                  <a:gd name="T0" fmla="*/ 73 w 86"/>
                  <a:gd name="T1" fmla="*/ 48 h 48"/>
                  <a:gd name="T2" fmla="*/ 77 w 86"/>
                  <a:gd name="T3" fmla="*/ 48 h 48"/>
                  <a:gd name="T4" fmla="*/ 83 w 86"/>
                  <a:gd name="T5" fmla="*/ 47 h 48"/>
                  <a:gd name="T6" fmla="*/ 86 w 86"/>
                  <a:gd name="T7" fmla="*/ 45 h 48"/>
                  <a:gd name="T8" fmla="*/ 86 w 86"/>
                  <a:gd name="T9" fmla="*/ 42 h 48"/>
                  <a:gd name="T10" fmla="*/ 86 w 86"/>
                  <a:gd name="T11" fmla="*/ 41 h 48"/>
                  <a:gd name="T12" fmla="*/ 86 w 86"/>
                  <a:gd name="T13" fmla="*/ 39 h 48"/>
                  <a:gd name="T14" fmla="*/ 83 w 86"/>
                  <a:gd name="T15" fmla="*/ 36 h 48"/>
                  <a:gd name="T16" fmla="*/ 80 w 86"/>
                  <a:gd name="T17" fmla="*/ 35 h 48"/>
                  <a:gd name="T18" fmla="*/ 80 w 86"/>
                  <a:gd name="T19" fmla="*/ 35 h 48"/>
                  <a:gd name="T20" fmla="*/ 67 w 86"/>
                  <a:gd name="T21" fmla="*/ 32 h 48"/>
                  <a:gd name="T22" fmla="*/ 54 w 86"/>
                  <a:gd name="T23" fmla="*/ 27 h 48"/>
                  <a:gd name="T24" fmla="*/ 45 w 86"/>
                  <a:gd name="T25" fmla="*/ 24 h 48"/>
                  <a:gd name="T26" fmla="*/ 35 w 86"/>
                  <a:gd name="T27" fmla="*/ 19 h 48"/>
                  <a:gd name="T28" fmla="*/ 25 w 86"/>
                  <a:gd name="T29" fmla="*/ 15 h 48"/>
                  <a:gd name="T30" fmla="*/ 19 w 86"/>
                  <a:gd name="T31" fmla="*/ 10 h 48"/>
                  <a:gd name="T32" fmla="*/ 9 w 86"/>
                  <a:gd name="T33" fmla="*/ 4 h 48"/>
                  <a:gd name="T34" fmla="*/ 0 w 86"/>
                  <a:gd name="T35" fmla="*/ 0 h 48"/>
                  <a:gd name="T36" fmla="*/ 0 w 86"/>
                  <a:gd name="T37" fmla="*/ 0 h 48"/>
                  <a:gd name="T38" fmla="*/ 6 w 86"/>
                  <a:gd name="T39" fmla="*/ 6 h 48"/>
                  <a:gd name="T40" fmla="*/ 13 w 86"/>
                  <a:gd name="T41" fmla="*/ 13 h 48"/>
                  <a:gd name="T42" fmla="*/ 19 w 86"/>
                  <a:gd name="T43" fmla="*/ 19 h 48"/>
                  <a:gd name="T44" fmla="*/ 25 w 86"/>
                  <a:gd name="T45" fmla="*/ 26 h 48"/>
                  <a:gd name="T46" fmla="*/ 32 w 86"/>
                  <a:gd name="T47" fmla="*/ 30 h 48"/>
                  <a:gd name="T48" fmla="*/ 41 w 86"/>
                  <a:gd name="T49" fmla="*/ 36 h 48"/>
                  <a:gd name="T50" fmla="*/ 54 w 86"/>
                  <a:gd name="T51" fmla="*/ 42 h 48"/>
                  <a:gd name="T52" fmla="*/ 67 w 86"/>
                  <a:gd name="T53" fmla="*/ 47 h 48"/>
                  <a:gd name="T54" fmla="*/ 67 w 86"/>
                  <a:gd name="T55" fmla="*/ 47 h 48"/>
                  <a:gd name="T56" fmla="*/ 67 w 86"/>
                  <a:gd name="T57" fmla="*/ 47 h 48"/>
                  <a:gd name="T58" fmla="*/ 67 w 86"/>
                  <a:gd name="T59" fmla="*/ 47 h 48"/>
                  <a:gd name="T60" fmla="*/ 67 w 86"/>
                  <a:gd name="T61" fmla="*/ 48 h 48"/>
                  <a:gd name="T62" fmla="*/ 70 w 86"/>
                  <a:gd name="T63" fmla="*/ 48 h 48"/>
                  <a:gd name="T64" fmla="*/ 70 w 86"/>
                  <a:gd name="T65" fmla="*/ 48 h 48"/>
                  <a:gd name="T66" fmla="*/ 70 w 86"/>
                  <a:gd name="T67" fmla="*/ 48 h 48"/>
                  <a:gd name="T68" fmla="*/ 73 w 86"/>
                  <a:gd name="T69" fmla="*/ 48 h 48"/>
                  <a:gd name="T70" fmla="*/ 73 w 86"/>
                  <a:gd name="T7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08" name="Freeform 380"/>
              <p:cNvSpPr/>
              <p:nvPr/>
            </p:nvSpPr>
            <p:spPr bwMode="auto">
              <a:xfrm>
                <a:off x="3427" y="951"/>
                <a:ext cx="86" cy="49"/>
              </a:xfrm>
              <a:custGeom>
                <a:avLst/>
                <a:gdLst>
                  <a:gd name="T0" fmla="*/ 16 w 86"/>
                  <a:gd name="T1" fmla="*/ 49 h 49"/>
                  <a:gd name="T2" fmla="*/ 10 w 86"/>
                  <a:gd name="T3" fmla="*/ 49 h 49"/>
                  <a:gd name="T4" fmla="*/ 6 w 86"/>
                  <a:gd name="T5" fmla="*/ 47 h 49"/>
                  <a:gd name="T6" fmla="*/ 3 w 86"/>
                  <a:gd name="T7" fmla="*/ 46 h 49"/>
                  <a:gd name="T8" fmla="*/ 3 w 86"/>
                  <a:gd name="T9" fmla="*/ 44 h 49"/>
                  <a:gd name="T10" fmla="*/ 0 w 86"/>
                  <a:gd name="T11" fmla="*/ 41 h 49"/>
                  <a:gd name="T12" fmla="*/ 3 w 86"/>
                  <a:gd name="T13" fmla="*/ 40 h 49"/>
                  <a:gd name="T14" fmla="*/ 3 w 86"/>
                  <a:gd name="T15" fmla="*/ 38 h 49"/>
                  <a:gd name="T16" fmla="*/ 10 w 86"/>
                  <a:gd name="T17" fmla="*/ 37 h 49"/>
                  <a:gd name="T18" fmla="*/ 10 w 86"/>
                  <a:gd name="T19" fmla="*/ 37 h 49"/>
                  <a:gd name="T20" fmla="*/ 22 w 86"/>
                  <a:gd name="T21" fmla="*/ 32 h 49"/>
                  <a:gd name="T22" fmla="*/ 35 w 86"/>
                  <a:gd name="T23" fmla="*/ 29 h 49"/>
                  <a:gd name="T24" fmla="*/ 45 w 86"/>
                  <a:gd name="T25" fmla="*/ 25 h 49"/>
                  <a:gd name="T26" fmla="*/ 54 w 86"/>
                  <a:gd name="T27" fmla="*/ 20 h 49"/>
                  <a:gd name="T28" fmla="*/ 61 w 86"/>
                  <a:gd name="T29" fmla="*/ 15 h 49"/>
                  <a:gd name="T30" fmla="*/ 70 w 86"/>
                  <a:gd name="T31" fmla="*/ 11 h 49"/>
                  <a:gd name="T32" fmla="*/ 77 w 86"/>
                  <a:gd name="T33" fmla="*/ 5 h 49"/>
                  <a:gd name="T34" fmla="*/ 86 w 86"/>
                  <a:gd name="T35" fmla="*/ 0 h 49"/>
                  <a:gd name="T36" fmla="*/ 86 w 86"/>
                  <a:gd name="T37" fmla="*/ 0 h 49"/>
                  <a:gd name="T38" fmla="*/ 80 w 86"/>
                  <a:gd name="T39" fmla="*/ 6 h 49"/>
                  <a:gd name="T40" fmla="*/ 74 w 86"/>
                  <a:gd name="T41" fmla="*/ 14 h 49"/>
                  <a:gd name="T42" fmla="*/ 70 w 86"/>
                  <a:gd name="T43" fmla="*/ 20 h 49"/>
                  <a:gd name="T44" fmla="*/ 64 w 86"/>
                  <a:gd name="T45" fmla="*/ 26 h 49"/>
                  <a:gd name="T46" fmla="*/ 54 w 86"/>
                  <a:gd name="T47" fmla="*/ 32 h 49"/>
                  <a:gd name="T48" fmla="*/ 48 w 86"/>
                  <a:gd name="T49" fmla="*/ 37 h 49"/>
                  <a:gd name="T50" fmla="*/ 35 w 86"/>
                  <a:gd name="T51" fmla="*/ 43 h 49"/>
                  <a:gd name="T52" fmla="*/ 22 w 86"/>
                  <a:gd name="T53" fmla="*/ 47 h 49"/>
                  <a:gd name="T54" fmla="*/ 22 w 86"/>
                  <a:gd name="T55" fmla="*/ 47 h 49"/>
                  <a:gd name="T56" fmla="*/ 22 w 86"/>
                  <a:gd name="T57" fmla="*/ 47 h 49"/>
                  <a:gd name="T58" fmla="*/ 22 w 86"/>
                  <a:gd name="T59" fmla="*/ 49 h 49"/>
                  <a:gd name="T60" fmla="*/ 19 w 86"/>
                  <a:gd name="T61" fmla="*/ 49 h 49"/>
                  <a:gd name="T62" fmla="*/ 19 w 86"/>
                  <a:gd name="T63" fmla="*/ 49 h 49"/>
                  <a:gd name="T64" fmla="*/ 19 w 86"/>
                  <a:gd name="T65" fmla="*/ 49 h 49"/>
                  <a:gd name="T66" fmla="*/ 19 w 86"/>
                  <a:gd name="T67" fmla="*/ 49 h 49"/>
                  <a:gd name="T68" fmla="*/ 16 w 86"/>
                  <a:gd name="T69" fmla="*/ 49 h 49"/>
                  <a:gd name="T70" fmla="*/ 16 w 86"/>
                  <a:gd name="T7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6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09" name="Freeform 381"/>
              <p:cNvSpPr/>
              <p:nvPr/>
            </p:nvSpPr>
            <p:spPr bwMode="auto">
              <a:xfrm>
                <a:off x="3251" y="927"/>
                <a:ext cx="61" cy="38"/>
              </a:xfrm>
              <a:custGeom>
                <a:avLst/>
                <a:gdLst>
                  <a:gd name="T0" fmla="*/ 29 w 61"/>
                  <a:gd name="T1" fmla="*/ 4 h 38"/>
                  <a:gd name="T2" fmla="*/ 29 w 61"/>
                  <a:gd name="T3" fmla="*/ 4 h 38"/>
                  <a:gd name="T4" fmla="*/ 29 w 61"/>
                  <a:gd name="T5" fmla="*/ 4 h 38"/>
                  <a:gd name="T6" fmla="*/ 29 w 61"/>
                  <a:gd name="T7" fmla="*/ 3 h 38"/>
                  <a:gd name="T8" fmla="*/ 29 w 61"/>
                  <a:gd name="T9" fmla="*/ 3 h 38"/>
                  <a:gd name="T10" fmla="*/ 25 w 61"/>
                  <a:gd name="T11" fmla="*/ 3 h 38"/>
                  <a:gd name="T12" fmla="*/ 25 w 61"/>
                  <a:gd name="T13" fmla="*/ 3 h 38"/>
                  <a:gd name="T14" fmla="*/ 25 w 61"/>
                  <a:gd name="T15" fmla="*/ 3 h 38"/>
                  <a:gd name="T16" fmla="*/ 25 w 61"/>
                  <a:gd name="T17" fmla="*/ 3 h 38"/>
                  <a:gd name="T18" fmla="*/ 25 w 61"/>
                  <a:gd name="T19" fmla="*/ 3 h 38"/>
                  <a:gd name="T20" fmla="*/ 22 w 61"/>
                  <a:gd name="T21" fmla="*/ 0 h 38"/>
                  <a:gd name="T22" fmla="*/ 16 w 61"/>
                  <a:gd name="T23" fmla="*/ 0 h 38"/>
                  <a:gd name="T24" fmla="*/ 9 w 61"/>
                  <a:gd name="T25" fmla="*/ 0 h 38"/>
                  <a:gd name="T26" fmla="*/ 6 w 61"/>
                  <a:gd name="T27" fmla="*/ 1 h 38"/>
                  <a:gd name="T28" fmla="*/ 3 w 61"/>
                  <a:gd name="T29" fmla="*/ 3 h 38"/>
                  <a:gd name="T30" fmla="*/ 0 w 61"/>
                  <a:gd name="T31" fmla="*/ 6 h 38"/>
                  <a:gd name="T32" fmla="*/ 0 w 61"/>
                  <a:gd name="T33" fmla="*/ 8 h 38"/>
                  <a:gd name="T34" fmla="*/ 3 w 61"/>
                  <a:gd name="T35" fmla="*/ 11 h 38"/>
                  <a:gd name="T36" fmla="*/ 3 w 61"/>
                  <a:gd name="T37" fmla="*/ 11 h 38"/>
                  <a:gd name="T38" fmla="*/ 9 w 61"/>
                  <a:gd name="T39" fmla="*/ 14 h 38"/>
                  <a:gd name="T40" fmla="*/ 19 w 61"/>
                  <a:gd name="T41" fmla="*/ 17 h 38"/>
                  <a:gd name="T42" fmla="*/ 25 w 61"/>
                  <a:gd name="T43" fmla="*/ 20 h 38"/>
                  <a:gd name="T44" fmla="*/ 35 w 61"/>
                  <a:gd name="T45" fmla="*/ 23 h 38"/>
                  <a:gd name="T46" fmla="*/ 41 w 61"/>
                  <a:gd name="T47" fmla="*/ 26 h 38"/>
                  <a:gd name="T48" fmla="*/ 48 w 61"/>
                  <a:gd name="T49" fmla="*/ 30 h 38"/>
                  <a:gd name="T50" fmla="*/ 54 w 61"/>
                  <a:gd name="T51" fmla="*/ 33 h 38"/>
                  <a:gd name="T52" fmla="*/ 61 w 61"/>
                  <a:gd name="T53" fmla="*/ 38 h 38"/>
                  <a:gd name="T54" fmla="*/ 61 w 61"/>
                  <a:gd name="T55" fmla="*/ 38 h 38"/>
                  <a:gd name="T56" fmla="*/ 57 w 61"/>
                  <a:gd name="T57" fmla="*/ 33 h 38"/>
                  <a:gd name="T58" fmla="*/ 54 w 61"/>
                  <a:gd name="T59" fmla="*/ 29 h 38"/>
                  <a:gd name="T60" fmla="*/ 51 w 61"/>
                  <a:gd name="T61" fmla="*/ 24 h 38"/>
                  <a:gd name="T62" fmla="*/ 48 w 61"/>
                  <a:gd name="T63" fmla="*/ 20 h 38"/>
                  <a:gd name="T64" fmla="*/ 41 w 61"/>
                  <a:gd name="T65" fmla="*/ 17 h 38"/>
                  <a:gd name="T66" fmla="*/ 38 w 61"/>
                  <a:gd name="T67" fmla="*/ 12 h 38"/>
                  <a:gd name="T68" fmla="*/ 32 w 61"/>
                  <a:gd name="T69" fmla="*/ 9 h 38"/>
                  <a:gd name="T70" fmla="*/ 29 w 61"/>
                  <a:gd name="T7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10" name="Freeform 382"/>
              <p:cNvSpPr/>
              <p:nvPr/>
            </p:nvSpPr>
            <p:spPr bwMode="auto">
              <a:xfrm>
                <a:off x="3408" y="925"/>
                <a:ext cx="57" cy="38"/>
              </a:xfrm>
              <a:custGeom>
                <a:avLst/>
                <a:gdLst>
                  <a:gd name="T0" fmla="*/ 32 w 57"/>
                  <a:gd name="T1" fmla="*/ 5 h 38"/>
                  <a:gd name="T2" fmla="*/ 32 w 57"/>
                  <a:gd name="T3" fmla="*/ 5 h 38"/>
                  <a:gd name="T4" fmla="*/ 32 w 57"/>
                  <a:gd name="T5" fmla="*/ 5 h 38"/>
                  <a:gd name="T6" fmla="*/ 32 w 57"/>
                  <a:gd name="T7" fmla="*/ 5 h 38"/>
                  <a:gd name="T8" fmla="*/ 32 w 57"/>
                  <a:gd name="T9" fmla="*/ 3 h 38"/>
                  <a:gd name="T10" fmla="*/ 32 w 57"/>
                  <a:gd name="T11" fmla="*/ 3 h 38"/>
                  <a:gd name="T12" fmla="*/ 32 w 57"/>
                  <a:gd name="T13" fmla="*/ 3 h 38"/>
                  <a:gd name="T14" fmla="*/ 32 w 57"/>
                  <a:gd name="T15" fmla="*/ 3 h 38"/>
                  <a:gd name="T16" fmla="*/ 32 w 57"/>
                  <a:gd name="T17" fmla="*/ 3 h 38"/>
                  <a:gd name="T18" fmla="*/ 32 w 57"/>
                  <a:gd name="T19" fmla="*/ 3 h 38"/>
                  <a:gd name="T20" fmla="*/ 38 w 57"/>
                  <a:gd name="T21" fmla="*/ 0 h 38"/>
                  <a:gd name="T22" fmla="*/ 41 w 57"/>
                  <a:gd name="T23" fmla="*/ 0 h 38"/>
                  <a:gd name="T24" fmla="*/ 48 w 57"/>
                  <a:gd name="T25" fmla="*/ 0 h 38"/>
                  <a:gd name="T26" fmla="*/ 54 w 57"/>
                  <a:gd name="T27" fmla="*/ 2 h 38"/>
                  <a:gd name="T28" fmla="*/ 57 w 57"/>
                  <a:gd name="T29" fmla="*/ 3 h 38"/>
                  <a:gd name="T30" fmla="*/ 57 w 57"/>
                  <a:gd name="T31" fmla="*/ 6 h 38"/>
                  <a:gd name="T32" fmla="*/ 57 w 57"/>
                  <a:gd name="T33" fmla="*/ 8 h 38"/>
                  <a:gd name="T34" fmla="*/ 54 w 57"/>
                  <a:gd name="T35" fmla="*/ 11 h 38"/>
                  <a:gd name="T36" fmla="*/ 54 w 57"/>
                  <a:gd name="T37" fmla="*/ 11 h 38"/>
                  <a:gd name="T38" fmla="*/ 48 w 57"/>
                  <a:gd name="T39" fmla="*/ 14 h 38"/>
                  <a:gd name="T40" fmla="*/ 41 w 57"/>
                  <a:gd name="T41" fmla="*/ 17 h 38"/>
                  <a:gd name="T42" fmla="*/ 32 w 57"/>
                  <a:gd name="T43" fmla="*/ 20 h 38"/>
                  <a:gd name="T44" fmla="*/ 25 w 57"/>
                  <a:gd name="T45" fmla="*/ 23 h 38"/>
                  <a:gd name="T46" fmla="*/ 19 w 57"/>
                  <a:gd name="T47" fmla="*/ 28 h 38"/>
                  <a:gd name="T48" fmla="*/ 13 w 57"/>
                  <a:gd name="T49" fmla="*/ 31 h 38"/>
                  <a:gd name="T50" fmla="*/ 6 w 57"/>
                  <a:gd name="T51" fmla="*/ 34 h 38"/>
                  <a:gd name="T52" fmla="*/ 0 w 57"/>
                  <a:gd name="T53" fmla="*/ 38 h 38"/>
                  <a:gd name="T54" fmla="*/ 0 w 57"/>
                  <a:gd name="T55" fmla="*/ 38 h 38"/>
                  <a:gd name="T56" fmla="*/ 3 w 57"/>
                  <a:gd name="T57" fmla="*/ 34 h 38"/>
                  <a:gd name="T58" fmla="*/ 6 w 57"/>
                  <a:gd name="T59" fmla="*/ 29 h 38"/>
                  <a:gd name="T60" fmla="*/ 9 w 57"/>
                  <a:gd name="T61" fmla="*/ 25 h 38"/>
                  <a:gd name="T62" fmla="*/ 13 w 57"/>
                  <a:gd name="T63" fmla="*/ 22 h 38"/>
                  <a:gd name="T64" fmla="*/ 16 w 57"/>
                  <a:gd name="T65" fmla="*/ 17 h 38"/>
                  <a:gd name="T66" fmla="*/ 22 w 57"/>
                  <a:gd name="T67" fmla="*/ 13 h 38"/>
                  <a:gd name="T68" fmla="*/ 25 w 57"/>
                  <a:gd name="T69" fmla="*/ 10 h 38"/>
                  <a:gd name="T70" fmla="*/ 32 w 57"/>
                  <a:gd name="T7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11" name="Freeform 383"/>
              <p:cNvSpPr/>
              <p:nvPr/>
            </p:nvSpPr>
            <p:spPr bwMode="auto">
              <a:xfrm>
                <a:off x="3264" y="420"/>
                <a:ext cx="67" cy="47"/>
              </a:xfrm>
              <a:custGeom>
                <a:avLst/>
                <a:gdLst>
                  <a:gd name="T0" fmla="*/ 28 w 67"/>
                  <a:gd name="T1" fmla="*/ 4 h 47"/>
                  <a:gd name="T2" fmla="*/ 28 w 67"/>
                  <a:gd name="T3" fmla="*/ 4 h 47"/>
                  <a:gd name="T4" fmla="*/ 28 w 67"/>
                  <a:gd name="T5" fmla="*/ 4 h 47"/>
                  <a:gd name="T6" fmla="*/ 28 w 67"/>
                  <a:gd name="T7" fmla="*/ 3 h 47"/>
                  <a:gd name="T8" fmla="*/ 28 w 67"/>
                  <a:gd name="T9" fmla="*/ 3 h 47"/>
                  <a:gd name="T10" fmla="*/ 28 w 67"/>
                  <a:gd name="T11" fmla="*/ 3 h 47"/>
                  <a:gd name="T12" fmla="*/ 25 w 67"/>
                  <a:gd name="T13" fmla="*/ 3 h 47"/>
                  <a:gd name="T14" fmla="*/ 25 w 67"/>
                  <a:gd name="T15" fmla="*/ 3 h 47"/>
                  <a:gd name="T16" fmla="*/ 25 w 67"/>
                  <a:gd name="T17" fmla="*/ 3 h 47"/>
                  <a:gd name="T18" fmla="*/ 25 w 67"/>
                  <a:gd name="T19" fmla="*/ 3 h 47"/>
                  <a:gd name="T20" fmla="*/ 22 w 67"/>
                  <a:gd name="T21" fmla="*/ 1 h 47"/>
                  <a:gd name="T22" fmla="*/ 16 w 67"/>
                  <a:gd name="T23" fmla="*/ 0 h 47"/>
                  <a:gd name="T24" fmla="*/ 9 w 67"/>
                  <a:gd name="T25" fmla="*/ 0 h 47"/>
                  <a:gd name="T26" fmla="*/ 6 w 67"/>
                  <a:gd name="T27" fmla="*/ 1 h 47"/>
                  <a:gd name="T28" fmla="*/ 3 w 67"/>
                  <a:gd name="T29" fmla="*/ 3 h 47"/>
                  <a:gd name="T30" fmla="*/ 0 w 67"/>
                  <a:gd name="T31" fmla="*/ 6 h 47"/>
                  <a:gd name="T32" fmla="*/ 0 w 67"/>
                  <a:gd name="T33" fmla="*/ 9 h 47"/>
                  <a:gd name="T34" fmla="*/ 3 w 67"/>
                  <a:gd name="T35" fmla="*/ 10 h 47"/>
                  <a:gd name="T36" fmla="*/ 3 w 67"/>
                  <a:gd name="T37" fmla="*/ 10 h 47"/>
                  <a:gd name="T38" fmla="*/ 12 w 67"/>
                  <a:gd name="T39" fmla="*/ 15 h 47"/>
                  <a:gd name="T40" fmla="*/ 22 w 67"/>
                  <a:gd name="T41" fmla="*/ 20 h 47"/>
                  <a:gd name="T42" fmla="*/ 32 w 67"/>
                  <a:gd name="T43" fmla="*/ 24 h 47"/>
                  <a:gd name="T44" fmla="*/ 38 w 67"/>
                  <a:gd name="T45" fmla="*/ 29 h 47"/>
                  <a:gd name="T46" fmla="*/ 48 w 67"/>
                  <a:gd name="T47" fmla="*/ 33 h 47"/>
                  <a:gd name="T48" fmla="*/ 54 w 67"/>
                  <a:gd name="T49" fmla="*/ 38 h 47"/>
                  <a:gd name="T50" fmla="*/ 60 w 67"/>
                  <a:gd name="T51" fmla="*/ 42 h 47"/>
                  <a:gd name="T52" fmla="*/ 67 w 67"/>
                  <a:gd name="T53" fmla="*/ 47 h 47"/>
                  <a:gd name="T54" fmla="*/ 64 w 67"/>
                  <a:gd name="T55" fmla="*/ 42 h 47"/>
                  <a:gd name="T56" fmla="*/ 60 w 67"/>
                  <a:gd name="T57" fmla="*/ 36 h 47"/>
                  <a:gd name="T58" fmla="*/ 57 w 67"/>
                  <a:gd name="T59" fmla="*/ 30 h 47"/>
                  <a:gd name="T60" fmla="*/ 51 w 67"/>
                  <a:gd name="T61" fmla="*/ 26 h 47"/>
                  <a:gd name="T62" fmla="*/ 44 w 67"/>
                  <a:gd name="T63" fmla="*/ 20 h 47"/>
                  <a:gd name="T64" fmla="*/ 41 w 67"/>
                  <a:gd name="T65" fmla="*/ 15 h 47"/>
                  <a:gd name="T66" fmla="*/ 35 w 67"/>
                  <a:gd name="T67" fmla="*/ 9 h 47"/>
                  <a:gd name="T68" fmla="*/ 28 w 67"/>
                  <a:gd name="T6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912" name="Freeform 384"/>
              <p:cNvSpPr/>
              <p:nvPr/>
            </p:nvSpPr>
            <p:spPr bwMode="auto">
              <a:xfrm>
                <a:off x="3379" y="418"/>
                <a:ext cx="64" cy="49"/>
              </a:xfrm>
              <a:custGeom>
                <a:avLst/>
                <a:gdLst>
                  <a:gd name="T0" fmla="*/ 38 w 64"/>
                  <a:gd name="T1" fmla="*/ 5 h 49"/>
                  <a:gd name="T2" fmla="*/ 38 w 64"/>
                  <a:gd name="T3" fmla="*/ 5 h 49"/>
                  <a:gd name="T4" fmla="*/ 38 w 64"/>
                  <a:gd name="T5" fmla="*/ 5 h 49"/>
                  <a:gd name="T6" fmla="*/ 38 w 64"/>
                  <a:gd name="T7" fmla="*/ 5 h 49"/>
                  <a:gd name="T8" fmla="*/ 38 w 64"/>
                  <a:gd name="T9" fmla="*/ 5 h 49"/>
                  <a:gd name="T10" fmla="*/ 38 w 64"/>
                  <a:gd name="T11" fmla="*/ 3 h 49"/>
                  <a:gd name="T12" fmla="*/ 38 w 64"/>
                  <a:gd name="T13" fmla="*/ 3 h 49"/>
                  <a:gd name="T14" fmla="*/ 38 w 64"/>
                  <a:gd name="T15" fmla="*/ 3 h 49"/>
                  <a:gd name="T16" fmla="*/ 38 w 64"/>
                  <a:gd name="T17" fmla="*/ 3 h 49"/>
                  <a:gd name="T18" fmla="*/ 38 w 64"/>
                  <a:gd name="T19" fmla="*/ 3 h 49"/>
                  <a:gd name="T20" fmla="*/ 45 w 64"/>
                  <a:gd name="T21" fmla="*/ 2 h 49"/>
                  <a:gd name="T22" fmla="*/ 48 w 64"/>
                  <a:gd name="T23" fmla="*/ 0 h 49"/>
                  <a:gd name="T24" fmla="*/ 54 w 64"/>
                  <a:gd name="T25" fmla="*/ 0 h 49"/>
                  <a:gd name="T26" fmla="*/ 61 w 64"/>
                  <a:gd name="T27" fmla="*/ 2 h 49"/>
                  <a:gd name="T28" fmla="*/ 64 w 64"/>
                  <a:gd name="T29" fmla="*/ 3 h 49"/>
                  <a:gd name="T30" fmla="*/ 64 w 64"/>
                  <a:gd name="T31" fmla="*/ 6 h 49"/>
                  <a:gd name="T32" fmla="*/ 64 w 64"/>
                  <a:gd name="T33" fmla="*/ 9 h 49"/>
                  <a:gd name="T34" fmla="*/ 61 w 64"/>
                  <a:gd name="T35" fmla="*/ 11 h 49"/>
                  <a:gd name="T36" fmla="*/ 61 w 64"/>
                  <a:gd name="T37" fmla="*/ 11 h 49"/>
                  <a:gd name="T38" fmla="*/ 54 w 64"/>
                  <a:gd name="T39" fmla="*/ 16 h 49"/>
                  <a:gd name="T40" fmla="*/ 45 w 64"/>
                  <a:gd name="T41" fmla="*/ 20 h 49"/>
                  <a:gd name="T42" fmla="*/ 35 w 64"/>
                  <a:gd name="T43" fmla="*/ 25 h 49"/>
                  <a:gd name="T44" fmla="*/ 29 w 64"/>
                  <a:gd name="T45" fmla="*/ 29 h 49"/>
                  <a:gd name="T46" fmla="*/ 19 w 64"/>
                  <a:gd name="T47" fmla="*/ 34 h 49"/>
                  <a:gd name="T48" fmla="*/ 13 w 64"/>
                  <a:gd name="T49" fmla="*/ 38 h 49"/>
                  <a:gd name="T50" fmla="*/ 6 w 64"/>
                  <a:gd name="T51" fmla="*/ 44 h 49"/>
                  <a:gd name="T52" fmla="*/ 0 w 64"/>
                  <a:gd name="T53" fmla="*/ 49 h 49"/>
                  <a:gd name="T54" fmla="*/ 3 w 64"/>
                  <a:gd name="T55" fmla="*/ 43 h 49"/>
                  <a:gd name="T56" fmla="*/ 6 w 64"/>
                  <a:gd name="T57" fmla="*/ 37 h 49"/>
                  <a:gd name="T58" fmla="*/ 10 w 64"/>
                  <a:gd name="T59" fmla="*/ 32 h 49"/>
                  <a:gd name="T60" fmla="*/ 16 w 64"/>
                  <a:gd name="T61" fmla="*/ 26 h 49"/>
                  <a:gd name="T62" fmla="*/ 19 w 64"/>
                  <a:gd name="T63" fmla="*/ 20 h 49"/>
                  <a:gd name="T64" fmla="*/ 26 w 64"/>
                  <a:gd name="T65" fmla="*/ 16 h 49"/>
                  <a:gd name="T66" fmla="*/ 32 w 64"/>
                  <a:gd name="T67" fmla="*/ 9 h 49"/>
                  <a:gd name="T68" fmla="*/ 38 w 64"/>
                  <a:gd name="T69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0913" name="Rectangle 385"/>
            <p:cNvSpPr>
              <a:spLocks noChangeArrowheads="1"/>
            </p:cNvSpPr>
            <p:nvPr/>
          </p:nvSpPr>
          <p:spPr bwMode="auto">
            <a:xfrm>
              <a:off x="1784" y="465"/>
              <a:ext cx="2037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rgbClr val="6600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Words Review</a:t>
              </a:r>
            </a:p>
          </p:txBody>
        </p:sp>
      </p:grpSp>
      <p:sp>
        <p:nvSpPr>
          <p:cNvPr id="150914" name="Text Box 386"/>
          <p:cNvSpPr txBox="1">
            <a:spLocks noChangeArrowheads="1"/>
          </p:cNvSpPr>
          <p:nvPr/>
        </p:nvSpPr>
        <p:spPr bwMode="auto">
          <a:xfrm>
            <a:off x="310733" y="1345407"/>
            <a:ext cx="2726531" cy="379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r">
              <a:spcBef>
                <a:spcPct val="15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result</a:t>
            </a:r>
          </a:p>
          <a:p>
            <a:pPr algn="r">
              <a:spcBef>
                <a:spcPct val="15000"/>
              </a:spcBef>
            </a:pPr>
            <a:endParaRPr lang="en-US" altLang="zh-CN" sz="27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r">
              <a:spcBef>
                <a:spcPct val="15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spread</a:t>
            </a:r>
          </a:p>
          <a:p>
            <a:pPr algn="r">
              <a:spcBef>
                <a:spcPct val="15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 a way</a:t>
            </a:r>
          </a:p>
          <a:p>
            <a:pPr algn="r">
              <a:spcBef>
                <a:spcPct val="15000"/>
              </a:spcBef>
            </a:pPr>
            <a:endParaRPr lang="en-US" altLang="zh-CN" sz="27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r">
              <a:spcBef>
                <a:spcPct val="15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algn="r">
              <a:spcBef>
                <a:spcPct val="15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compare…to…</a:t>
            </a:r>
          </a:p>
          <a:p>
            <a:pPr algn="r">
              <a:spcBef>
                <a:spcPct val="15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150915" name="Text Box 387"/>
          <p:cNvSpPr txBox="1">
            <a:spLocks noChangeArrowheads="1"/>
          </p:cNvSpPr>
          <p:nvPr/>
        </p:nvSpPr>
        <p:spPr bwMode="auto">
          <a:xfrm>
            <a:off x="4116723" y="1328017"/>
            <a:ext cx="3564731" cy="379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（因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而）产</a:t>
            </a:r>
          </a:p>
          <a:p>
            <a:pPr>
              <a:spcBef>
                <a:spcPct val="15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生；发生</a:t>
            </a:r>
          </a:p>
          <a:p>
            <a:pPr>
              <a:spcBef>
                <a:spcPct val="15000"/>
              </a:spcBef>
            </a:pPr>
            <a:r>
              <a:rPr lang="zh-CN" alt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扩展；蔓延；传播</a:t>
            </a:r>
          </a:p>
          <a:p>
            <a:pPr>
              <a:spcBef>
                <a:spcPct val="15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从某一角度；从某</a:t>
            </a:r>
          </a:p>
          <a:p>
            <a:pPr>
              <a:spcBef>
                <a:spcPct val="15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一点上看；从某种</a:t>
            </a:r>
          </a:p>
          <a:p>
            <a:pPr>
              <a:spcBef>
                <a:spcPct val="15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程度上</a:t>
            </a:r>
          </a:p>
          <a:p>
            <a:pPr>
              <a:spcBef>
                <a:spcPct val="15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把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比作</a:t>
            </a:r>
          </a:p>
          <a:p>
            <a:pPr>
              <a:spcBef>
                <a:spcPct val="15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引进；才用；推行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914" grpId="0"/>
      <p:bldP spid="150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/>
          <p:cNvGrpSpPr/>
          <p:nvPr/>
        </p:nvGrpSpPr>
        <p:grpSpPr bwMode="auto">
          <a:xfrm>
            <a:off x="2636177" y="501253"/>
            <a:ext cx="3618309" cy="648891"/>
            <a:chOff x="1247" y="346"/>
            <a:chExt cx="3039" cy="545"/>
          </a:xfrm>
        </p:grpSpPr>
        <p:grpSp>
          <p:nvGrpSpPr>
            <p:cNvPr id="151555" name="Group 3"/>
            <p:cNvGrpSpPr/>
            <p:nvPr/>
          </p:nvGrpSpPr>
          <p:grpSpPr bwMode="auto">
            <a:xfrm>
              <a:off x="1247" y="346"/>
              <a:ext cx="3039" cy="545"/>
              <a:chOff x="1973" y="391"/>
              <a:chExt cx="2767" cy="709"/>
            </a:xfrm>
          </p:grpSpPr>
          <p:sp>
            <p:nvSpPr>
              <p:cNvPr id="15155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391"/>
                <a:ext cx="2767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57" name="Freeform 5"/>
              <p:cNvSpPr/>
              <p:nvPr/>
            </p:nvSpPr>
            <p:spPr bwMode="auto">
              <a:xfrm>
                <a:off x="2154" y="482"/>
                <a:ext cx="2434" cy="530"/>
              </a:xfrm>
              <a:custGeom>
                <a:avLst/>
                <a:gdLst>
                  <a:gd name="T0" fmla="*/ 2104 w 2434"/>
                  <a:gd name="T1" fmla="*/ 0 h 530"/>
                  <a:gd name="T2" fmla="*/ 2168 w 2434"/>
                  <a:gd name="T3" fmla="*/ 3 h 530"/>
                  <a:gd name="T4" fmla="*/ 2232 w 2434"/>
                  <a:gd name="T5" fmla="*/ 14 h 530"/>
                  <a:gd name="T6" fmla="*/ 2287 w 2434"/>
                  <a:gd name="T7" fmla="*/ 29 h 530"/>
                  <a:gd name="T8" fmla="*/ 2338 w 2434"/>
                  <a:gd name="T9" fmla="*/ 52 h 530"/>
                  <a:gd name="T10" fmla="*/ 2376 w 2434"/>
                  <a:gd name="T11" fmla="*/ 78 h 530"/>
                  <a:gd name="T12" fmla="*/ 2408 w 2434"/>
                  <a:gd name="T13" fmla="*/ 106 h 530"/>
                  <a:gd name="T14" fmla="*/ 2427 w 2434"/>
                  <a:gd name="T15" fmla="*/ 140 h 530"/>
                  <a:gd name="T16" fmla="*/ 2434 w 2434"/>
                  <a:gd name="T17" fmla="*/ 175 h 530"/>
                  <a:gd name="T18" fmla="*/ 2431 w 2434"/>
                  <a:gd name="T19" fmla="*/ 372 h 530"/>
                  <a:gd name="T20" fmla="*/ 2418 w 2434"/>
                  <a:gd name="T21" fmla="*/ 407 h 530"/>
                  <a:gd name="T22" fmla="*/ 2392 w 2434"/>
                  <a:gd name="T23" fmla="*/ 437 h 530"/>
                  <a:gd name="T24" fmla="*/ 2357 w 2434"/>
                  <a:gd name="T25" fmla="*/ 466 h 530"/>
                  <a:gd name="T26" fmla="*/ 2312 w 2434"/>
                  <a:gd name="T27" fmla="*/ 491 h 530"/>
                  <a:gd name="T28" fmla="*/ 2261 w 2434"/>
                  <a:gd name="T29" fmla="*/ 509 h 530"/>
                  <a:gd name="T30" fmla="*/ 2200 w 2434"/>
                  <a:gd name="T31" fmla="*/ 522 h 530"/>
                  <a:gd name="T32" fmla="*/ 2136 w 2434"/>
                  <a:gd name="T33" fmla="*/ 530 h 530"/>
                  <a:gd name="T34" fmla="*/ 330 w 2434"/>
                  <a:gd name="T35" fmla="*/ 530 h 530"/>
                  <a:gd name="T36" fmla="*/ 263 w 2434"/>
                  <a:gd name="T37" fmla="*/ 527 h 530"/>
                  <a:gd name="T38" fmla="*/ 202 w 2434"/>
                  <a:gd name="T39" fmla="*/ 516 h 530"/>
                  <a:gd name="T40" fmla="*/ 144 w 2434"/>
                  <a:gd name="T41" fmla="*/ 500 h 530"/>
                  <a:gd name="T42" fmla="*/ 96 w 2434"/>
                  <a:gd name="T43" fmla="*/ 478 h 530"/>
                  <a:gd name="T44" fmla="*/ 58 w 2434"/>
                  <a:gd name="T45" fmla="*/ 453 h 530"/>
                  <a:gd name="T46" fmla="*/ 26 w 2434"/>
                  <a:gd name="T47" fmla="*/ 422 h 530"/>
                  <a:gd name="T48" fmla="*/ 6 w 2434"/>
                  <a:gd name="T49" fmla="*/ 390 h 530"/>
                  <a:gd name="T50" fmla="*/ 0 w 2434"/>
                  <a:gd name="T51" fmla="*/ 354 h 530"/>
                  <a:gd name="T52" fmla="*/ 0 w 2434"/>
                  <a:gd name="T53" fmla="*/ 158 h 530"/>
                  <a:gd name="T54" fmla="*/ 16 w 2434"/>
                  <a:gd name="T55" fmla="*/ 123 h 530"/>
                  <a:gd name="T56" fmla="*/ 38 w 2434"/>
                  <a:gd name="T57" fmla="*/ 91 h 530"/>
                  <a:gd name="T58" fmla="*/ 74 w 2434"/>
                  <a:gd name="T59" fmla="*/ 64 h 530"/>
                  <a:gd name="T60" fmla="*/ 118 w 2434"/>
                  <a:gd name="T61" fmla="*/ 40 h 530"/>
                  <a:gd name="T62" fmla="*/ 173 w 2434"/>
                  <a:gd name="T63" fmla="*/ 21 h 530"/>
                  <a:gd name="T64" fmla="*/ 231 w 2434"/>
                  <a:gd name="T65" fmla="*/ 8 h 530"/>
                  <a:gd name="T66" fmla="*/ 295 w 2434"/>
                  <a:gd name="T67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58" name="Freeform 6"/>
              <p:cNvSpPr/>
              <p:nvPr/>
            </p:nvSpPr>
            <p:spPr bwMode="auto">
              <a:xfrm>
                <a:off x="3171" y="449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3 w 16"/>
                  <a:gd name="T3" fmla="*/ 4 h 4"/>
                  <a:gd name="T4" fmla="*/ 6 w 16"/>
                  <a:gd name="T5" fmla="*/ 3 h 4"/>
                  <a:gd name="T6" fmla="*/ 16 w 16"/>
                  <a:gd name="T7" fmla="*/ 0 h 4"/>
                  <a:gd name="T8" fmla="*/ 16 w 16"/>
                  <a:gd name="T9" fmla="*/ 0 h 4"/>
                  <a:gd name="T10" fmla="*/ 0 w 1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59" name="Freeform 7"/>
              <p:cNvSpPr/>
              <p:nvPr/>
            </p:nvSpPr>
            <p:spPr bwMode="auto">
              <a:xfrm>
                <a:off x="3523" y="447"/>
                <a:ext cx="16" cy="5"/>
              </a:xfrm>
              <a:custGeom>
                <a:avLst/>
                <a:gdLst>
                  <a:gd name="T0" fmla="*/ 16 w 16"/>
                  <a:gd name="T1" fmla="*/ 5 h 5"/>
                  <a:gd name="T2" fmla="*/ 13 w 16"/>
                  <a:gd name="T3" fmla="*/ 5 h 5"/>
                  <a:gd name="T4" fmla="*/ 10 w 16"/>
                  <a:gd name="T5" fmla="*/ 3 h 5"/>
                  <a:gd name="T6" fmla="*/ 0 w 16"/>
                  <a:gd name="T7" fmla="*/ 0 h 5"/>
                  <a:gd name="T8" fmla="*/ 0 w 16"/>
                  <a:gd name="T9" fmla="*/ 0 h 5"/>
                  <a:gd name="T10" fmla="*/ 16 w 1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60" name="Freeform 8"/>
              <p:cNvSpPr/>
              <p:nvPr/>
            </p:nvSpPr>
            <p:spPr bwMode="auto">
              <a:xfrm>
                <a:off x="3148" y="393"/>
                <a:ext cx="212" cy="194"/>
              </a:xfrm>
              <a:custGeom>
                <a:avLst/>
                <a:gdLst>
                  <a:gd name="T0" fmla="*/ 167 w 212"/>
                  <a:gd name="T1" fmla="*/ 22 h 194"/>
                  <a:gd name="T2" fmla="*/ 164 w 212"/>
                  <a:gd name="T3" fmla="*/ 24 h 194"/>
                  <a:gd name="T4" fmla="*/ 141 w 212"/>
                  <a:gd name="T5" fmla="*/ 19 h 194"/>
                  <a:gd name="T6" fmla="*/ 116 w 212"/>
                  <a:gd name="T7" fmla="*/ 13 h 194"/>
                  <a:gd name="T8" fmla="*/ 100 w 212"/>
                  <a:gd name="T9" fmla="*/ 13 h 194"/>
                  <a:gd name="T10" fmla="*/ 96 w 212"/>
                  <a:gd name="T11" fmla="*/ 19 h 194"/>
                  <a:gd name="T12" fmla="*/ 93 w 212"/>
                  <a:gd name="T13" fmla="*/ 19 h 194"/>
                  <a:gd name="T14" fmla="*/ 93 w 212"/>
                  <a:gd name="T15" fmla="*/ 21 h 194"/>
                  <a:gd name="T16" fmla="*/ 90 w 212"/>
                  <a:gd name="T17" fmla="*/ 30 h 194"/>
                  <a:gd name="T18" fmla="*/ 90 w 212"/>
                  <a:gd name="T19" fmla="*/ 31 h 194"/>
                  <a:gd name="T20" fmla="*/ 90 w 212"/>
                  <a:gd name="T21" fmla="*/ 34 h 194"/>
                  <a:gd name="T22" fmla="*/ 90 w 212"/>
                  <a:gd name="T23" fmla="*/ 39 h 194"/>
                  <a:gd name="T24" fmla="*/ 90 w 212"/>
                  <a:gd name="T25" fmla="*/ 45 h 194"/>
                  <a:gd name="T26" fmla="*/ 77 w 212"/>
                  <a:gd name="T27" fmla="*/ 45 h 194"/>
                  <a:gd name="T28" fmla="*/ 71 w 212"/>
                  <a:gd name="T29" fmla="*/ 48 h 194"/>
                  <a:gd name="T30" fmla="*/ 64 w 212"/>
                  <a:gd name="T31" fmla="*/ 48 h 194"/>
                  <a:gd name="T32" fmla="*/ 48 w 212"/>
                  <a:gd name="T33" fmla="*/ 53 h 194"/>
                  <a:gd name="T34" fmla="*/ 20 w 212"/>
                  <a:gd name="T35" fmla="*/ 60 h 194"/>
                  <a:gd name="T36" fmla="*/ 16 w 212"/>
                  <a:gd name="T37" fmla="*/ 62 h 194"/>
                  <a:gd name="T38" fmla="*/ 0 w 212"/>
                  <a:gd name="T39" fmla="*/ 69 h 194"/>
                  <a:gd name="T40" fmla="*/ 4 w 212"/>
                  <a:gd name="T41" fmla="*/ 71 h 194"/>
                  <a:gd name="T42" fmla="*/ 32 w 212"/>
                  <a:gd name="T43" fmla="*/ 65 h 194"/>
                  <a:gd name="T44" fmla="*/ 74 w 212"/>
                  <a:gd name="T45" fmla="*/ 62 h 194"/>
                  <a:gd name="T46" fmla="*/ 103 w 212"/>
                  <a:gd name="T47" fmla="*/ 63 h 194"/>
                  <a:gd name="T48" fmla="*/ 132 w 212"/>
                  <a:gd name="T49" fmla="*/ 68 h 194"/>
                  <a:gd name="T50" fmla="*/ 157 w 212"/>
                  <a:gd name="T51" fmla="*/ 74 h 194"/>
                  <a:gd name="T52" fmla="*/ 180 w 212"/>
                  <a:gd name="T53" fmla="*/ 85 h 194"/>
                  <a:gd name="T54" fmla="*/ 144 w 212"/>
                  <a:gd name="T55" fmla="*/ 86 h 194"/>
                  <a:gd name="T56" fmla="*/ 116 w 212"/>
                  <a:gd name="T57" fmla="*/ 92 h 194"/>
                  <a:gd name="T58" fmla="*/ 116 w 212"/>
                  <a:gd name="T59" fmla="*/ 94 h 194"/>
                  <a:gd name="T60" fmla="*/ 119 w 212"/>
                  <a:gd name="T61" fmla="*/ 94 h 194"/>
                  <a:gd name="T62" fmla="*/ 122 w 212"/>
                  <a:gd name="T63" fmla="*/ 94 h 194"/>
                  <a:gd name="T64" fmla="*/ 141 w 212"/>
                  <a:gd name="T65" fmla="*/ 101 h 194"/>
                  <a:gd name="T66" fmla="*/ 151 w 212"/>
                  <a:gd name="T67" fmla="*/ 106 h 194"/>
                  <a:gd name="T68" fmla="*/ 176 w 212"/>
                  <a:gd name="T69" fmla="*/ 127 h 194"/>
                  <a:gd name="T70" fmla="*/ 176 w 212"/>
                  <a:gd name="T71" fmla="*/ 147 h 194"/>
                  <a:gd name="T72" fmla="*/ 164 w 212"/>
                  <a:gd name="T73" fmla="*/ 160 h 194"/>
                  <a:gd name="T74" fmla="*/ 138 w 212"/>
                  <a:gd name="T75" fmla="*/ 174 h 194"/>
                  <a:gd name="T76" fmla="*/ 141 w 212"/>
                  <a:gd name="T77" fmla="*/ 177 h 194"/>
                  <a:gd name="T78" fmla="*/ 148 w 212"/>
                  <a:gd name="T79" fmla="*/ 176 h 194"/>
                  <a:gd name="T80" fmla="*/ 167 w 212"/>
                  <a:gd name="T81" fmla="*/ 176 h 194"/>
                  <a:gd name="T82" fmla="*/ 189 w 212"/>
                  <a:gd name="T83" fmla="*/ 182 h 194"/>
                  <a:gd name="T84" fmla="*/ 199 w 212"/>
                  <a:gd name="T85" fmla="*/ 188 h 194"/>
                  <a:gd name="T86" fmla="*/ 199 w 212"/>
                  <a:gd name="T87" fmla="*/ 189 h 194"/>
                  <a:gd name="T88" fmla="*/ 205 w 212"/>
                  <a:gd name="T89" fmla="*/ 192 h 194"/>
                  <a:gd name="T90" fmla="*/ 205 w 212"/>
                  <a:gd name="T91" fmla="*/ 194 h 194"/>
                  <a:gd name="T92" fmla="*/ 209 w 212"/>
                  <a:gd name="T93" fmla="*/ 194 h 194"/>
                  <a:gd name="T94" fmla="*/ 209 w 212"/>
                  <a:gd name="T95" fmla="*/ 194 h 194"/>
                  <a:gd name="T96" fmla="*/ 209 w 212"/>
                  <a:gd name="T97" fmla="*/ 192 h 194"/>
                  <a:gd name="T98" fmla="*/ 209 w 212"/>
                  <a:gd name="T99" fmla="*/ 192 h 194"/>
                  <a:gd name="T100" fmla="*/ 212 w 212"/>
                  <a:gd name="T101" fmla="*/ 191 h 194"/>
                  <a:gd name="T102" fmla="*/ 209 w 212"/>
                  <a:gd name="T103" fmla="*/ 101 h 194"/>
                  <a:gd name="T104" fmla="*/ 192 w 212"/>
                  <a:gd name="T105" fmla="*/ 0 h 194"/>
                  <a:gd name="T106" fmla="*/ 189 w 212"/>
                  <a:gd name="T107" fmla="*/ 1 h 194"/>
                  <a:gd name="T108" fmla="*/ 189 w 212"/>
                  <a:gd name="T109" fmla="*/ 0 h 194"/>
                  <a:gd name="T110" fmla="*/ 189 w 212"/>
                  <a:gd name="T111" fmla="*/ 0 h 194"/>
                  <a:gd name="T112" fmla="*/ 167 w 212"/>
                  <a:gd name="T113" fmla="*/ 2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61" name="Freeform 9"/>
              <p:cNvSpPr/>
              <p:nvPr/>
            </p:nvSpPr>
            <p:spPr bwMode="auto">
              <a:xfrm>
                <a:off x="3353" y="391"/>
                <a:ext cx="208" cy="194"/>
              </a:xfrm>
              <a:custGeom>
                <a:avLst/>
                <a:gdLst>
                  <a:gd name="T0" fmla="*/ 42 w 208"/>
                  <a:gd name="T1" fmla="*/ 23 h 194"/>
                  <a:gd name="T2" fmla="*/ 42 w 208"/>
                  <a:gd name="T3" fmla="*/ 24 h 194"/>
                  <a:gd name="T4" fmla="*/ 64 w 208"/>
                  <a:gd name="T5" fmla="*/ 20 h 194"/>
                  <a:gd name="T6" fmla="*/ 90 w 208"/>
                  <a:gd name="T7" fmla="*/ 14 h 194"/>
                  <a:gd name="T8" fmla="*/ 109 w 208"/>
                  <a:gd name="T9" fmla="*/ 14 h 194"/>
                  <a:gd name="T10" fmla="*/ 112 w 208"/>
                  <a:gd name="T11" fmla="*/ 20 h 194"/>
                  <a:gd name="T12" fmla="*/ 116 w 208"/>
                  <a:gd name="T13" fmla="*/ 20 h 194"/>
                  <a:gd name="T14" fmla="*/ 116 w 208"/>
                  <a:gd name="T15" fmla="*/ 21 h 194"/>
                  <a:gd name="T16" fmla="*/ 116 w 208"/>
                  <a:gd name="T17" fmla="*/ 30 h 194"/>
                  <a:gd name="T18" fmla="*/ 116 w 208"/>
                  <a:gd name="T19" fmla="*/ 32 h 194"/>
                  <a:gd name="T20" fmla="*/ 116 w 208"/>
                  <a:gd name="T21" fmla="*/ 36 h 194"/>
                  <a:gd name="T22" fmla="*/ 116 w 208"/>
                  <a:gd name="T23" fmla="*/ 39 h 194"/>
                  <a:gd name="T24" fmla="*/ 119 w 208"/>
                  <a:gd name="T25" fmla="*/ 46 h 194"/>
                  <a:gd name="T26" fmla="*/ 128 w 208"/>
                  <a:gd name="T27" fmla="*/ 46 h 194"/>
                  <a:gd name="T28" fmla="*/ 138 w 208"/>
                  <a:gd name="T29" fmla="*/ 49 h 194"/>
                  <a:gd name="T30" fmla="*/ 144 w 208"/>
                  <a:gd name="T31" fmla="*/ 49 h 194"/>
                  <a:gd name="T32" fmla="*/ 160 w 208"/>
                  <a:gd name="T33" fmla="*/ 53 h 194"/>
                  <a:gd name="T34" fmla="*/ 186 w 208"/>
                  <a:gd name="T35" fmla="*/ 61 h 194"/>
                  <a:gd name="T36" fmla="*/ 192 w 208"/>
                  <a:gd name="T37" fmla="*/ 62 h 194"/>
                  <a:gd name="T38" fmla="*/ 208 w 208"/>
                  <a:gd name="T39" fmla="*/ 70 h 194"/>
                  <a:gd name="T40" fmla="*/ 205 w 208"/>
                  <a:gd name="T41" fmla="*/ 71 h 194"/>
                  <a:gd name="T42" fmla="*/ 173 w 208"/>
                  <a:gd name="T43" fmla="*/ 65 h 194"/>
                  <a:gd name="T44" fmla="*/ 135 w 208"/>
                  <a:gd name="T45" fmla="*/ 64 h 194"/>
                  <a:gd name="T46" fmla="*/ 106 w 208"/>
                  <a:gd name="T47" fmla="*/ 64 h 194"/>
                  <a:gd name="T48" fmla="*/ 77 w 208"/>
                  <a:gd name="T49" fmla="*/ 68 h 194"/>
                  <a:gd name="T50" fmla="*/ 48 w 208"/>
                  <a:gd name="T51" fmla="*/ 74 h 194"/>
                  <a:gd name="T52" fmla="*/ 29 w 208"/>
                  <a:gd name="T53" fmla="*/ 87 h 194"/>
                  <a:gd name="T54" fmla="*/ 64 w 208"/>
                  <a:gd name="T55" fmla="*/ 88 h 194"/>
                  <a:gd name="T56" fmla="*/ 93 w 208"/>
                  <a:gd name="T57" fmla="*/ 93 h 194"/>
                  <a:gd name="T58" fmla="*/ 93 w 208"/>
                  <a:gd name="T59" fmla="*/ 94 h 194"/>
                  <a:gd name="T60" fmla="*/ 90 w 208"/>
                  <a:gd name="T61" fmla="*/ 96 h 194"/>
                  <a:gd name="T62" fmla="*/ 87 w 208"/>
                  <a:gd name="T63" fmla="*/ 96 h 194"/>
                  <a:gd name="T64" fmla="*/ 68 w 208"/>
                  <a:gd name="T65" fmla="*/ 102 h 194"/>
                  <a:gd name="T66" fmla="*/ 58 w 208"/>
                  <a:gd name="T67" fmla="*/ 106 h 194"/>
                  <a:gd name="T68" fmla="*/ 36 w 208"/>
                  <a:gd name="T69" fmla="*/ 128 h 194"/>
                  <a:gd name="T70" fmla="*/ 32 w 208"/>
                  <a:gd name="T71" fmla="*/ 149 h 194"/>
                  <a:gd name="T72" fmla="*/ 45 w 208"/>
                  <a:gd name="T73" fmla="*/ 161 h 194"/>
                  <a:gd name="T74" fmla="*/ 71 w 208"/>
                  <a:gd name="T75" fmla="*/ 175 h 194"/>
                  <a:gd name="T76" fmla="*/ 71 w 208"/>
                  <a:gd name="T77" fmla="*/ 178 h 194"/>
                  <a:gd name="T78" fmla="*/ 61 w 208"/>
                  <a:gd name="T79" fmla="*/ 176 h 194"/>
                  <a:gd name="T80" fmla="*/ 42 w 208"/>
                  <a:gd name="T81" fmla="*/ 178 h 194"/>
                  <a:gd name="T82" fmla="*/ 20 w 208"/>
                  <a:gd name="T83" fmla="*/ 184 h 194"/>
                  <a:gd name="T84" fmla="*/ 13 w 208"/>
                  <a:gd name="T85" fmla="*/ 188 h 194"/>
                  <a:gd name="T86" fmla="*/ 13 w 208"/>
                  <a:gd name="T87" fmla="*/ 191 h 194"/>
                  <a:gd name="T88" fmla="*/ 7 w 208"/>
                  <a:gd name="T89" fmla="*/ 193 h 194"/>
                  <a:gd name="T90" fmla="*/ 7 w 208"/>
                  <a:gd name="T91" fmla="*/ 194 h 194"/>
                  <a:gd name="T92" fmla="*/ 4 w 208"/>
                  <a:gd name="T93" fmla="*/ 194 h 194"/>
                  <a:gd name="T94" fmla="*/ 0 w 208"/>
                  <a:gd name="T95" fmla="*/ 194 h 194"/>
                  <a:gd name="T96" fmla="*/ 0 w 208"/>
                  <a:gd name="T97" fmla="*/ 193 h 194"/>
                  <a:gd name="T98" fmla="*/ 0 w 208"/>
                  <a:gd name="T99" fmla="*/ 193 h 194"/>
                  <a:gd name="T100" fmla="*/ 0 w 208"/>
                  <a:gd name="T101" fmla="*/ 193 h 194"/>
                  <a:gd name="T102" fmla="*/ 0 w 208"/>
                  <a:gd name="T103" fmla="*/ 103 h 194"/>
                  <a:gd name="T104" fmla="*/ 16 w 208"/>
                  <a:gd name="T105" fmla="*/ 0 h 194"/>
                  <a:gd name="T106" fmla="*/ 16 w 208"/>
                  <a:gd name="T107" fmla="*/ 2 h 194"/>
                  <a:gd name="T108" fmla="*/ 16 w 208"/>
                  <a:gd name="T109" fmla="*/ 2 h 194"/>
                  <a:gd name="T110" fmla="*/ 20 w 208"/>
                  <a:gd name="T111" fmla="*/ 0 h 194"/>
                  <a:gd name="T112" fmla="*/ 42 w 208"/>
                  <a:gd name="T113" fmla="*/ 2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62" name="Freeform 10"/>
              <p:cNvSpPr>
                <a:spLocks noEditPoints="1"/>
              </p:cNvSpPr>
              <p:nvPr/>
            </p:nvSpPr>
            <p:spPr bwMode="auto">
              <a:xfrm>
                <a:off x="2312" y="456"/>
                <a:ext cx="977" cy="148"/>
              </a:xfrm>
              <a:custGeom>
                <a:avLst/>
                <a:gdLst>
                  <a:gd name="T0" fmla="*/ 772 w 977"/>
                  <a:gd name="T1" fmla="*/ 5 h 148"/>
                  <a:gd name="T2" fmla="*/ 884 w 977"/>
                  <a:gd name="T3" fmla="*/ 23 h 148"/>
                  <a:gd name="T4" fmla="*/ 932 w 977"/>
                  <a:gd name="T5" fmla="*/ 38 h 148"/>
                  <a:gd name="T6" fmla="*/ 977 w 977"/>
                  <a:gd name="T7" fmla="*/ 72 h 148"/>
                  <a:gd name="T8" fmla="*/ 939 w 977"/>
                  <a:gd name="T9" fmla="*/ 110 h 148"/>
                  <a:gd name="T10" fmla="*/ 856 w 977"/>
                  <a:gd name="T11" fmla="*/ 116 h 148"/>
                  <a:gd name="T12" fmla="*/ 811 w 977"/>
                  <a:gd name="T13" fmla="*/ 93 h 148"/>
                  <a:gd name="T14" fmla="*/ 811 w 977"/>
                  <a:gd name="T15" fmla="*/ 82 h 148"/>
                  <a:gd name="T16" fmla="*/ 833 w 977"/>
                  <a:gd name="T17" fmla="*/ 97 h 148"/>
                  <a:gd name="T18" fmla="*/ 875 w 977"/>
                  <a:gd name="T19" fmla="*/ 99 h 148"/>
                  <a:gd name="T20" fmla="*/ 916 w 977"/>
                  <a:gd name="T21" fmla="*/ 87 h 148"/>
                  <a:gd name="T22" fmla="*/ 916 w 977"/>
                  <a:gd name="T23" fmla="*/ 59 h 148"/>
                  <a:gd name="T24" fmla="*/ 859 w 977"/>
                  <a:gd name="T25" fmla="*/ 35 h 148"/>
                  <a:gd name="T26" fmla="*/ 801 w 977"/>
                  <a:gd name="T27" fmla="*/ 31 h 148"/>
                  <a:gd name="T28" fmla="*/ 743 w 977"/>
                  <a:gd name="T29" fmla="*/ 32 h 148"/>
                  <a:gd name="T30" fmla="*/ 676 w 977"/>
                  <a:gd name="T31" fmla="*/ 53 h 148"/>
                  <a:gd name="T32" fmla="*/ 683 w 977"/>
                  <a:gd name="T33" fmla="*/ 73 h 148"/>
                  <a:gd name="T34" fmla="*/ 711 w 977"/>
                  <a:gd name="T35" fmla="*/ 70 h 148"/>
                  <a:gd name="T36" fmla="*/ 692 w 977"/>
                  <a:gd name="T37" fmla="*/ 87 h 148"/>
                  <a:gd name="T38" fmla="*/ 631 w 977"/>
                  <a:gd name="T39" fmla="*/ 73 h 148"/>
                  <a:gd name="T40" fmla="*/ 641 w 977"/>
                  <a:gd name="T41" fmla="*/ 46 h 148"/>
                  <a:gd name="T42" fmla="*/ 436 w 977"/>
                  <a:gd name="T43" fmla="*/ 90 h 148"/>
                  <a:gd name="T44" fmla="*/ 407 w 977"/>
                  <a:gd name="T45" fmla="*/ 105 h 148"/>
                  <a:gd name="T46" fmla="*/ 407 w 977"/>
                  <a:gd name="T47" fmla="*/ 134 h 148"/>
                  <a:gd name="T48" fmla="*/ 350 w 977"/>
                  <a:gd name="T49" fmla="*/ 148 h 148"/>
                  <a:gd name="T50" fmla="*/ 279 w 977"/>
                  <a:gd name="T51" fmla="*/ 117 h 148"/>
                  <a:gd name="T52" fmla="*/ 212 w 977"/>
                  <a:gd name="T53" fmla="*/ 111 h 148"/>
                  <a:gd name="T54" fmla="*/ 87 w 977"/>
                  <a:gd name="T55" fmla="*/ 110 h 148"/>
                  <a:gd name="T56" fmla="*/ 42 w 977"/>
                  <a:gd name="T57" fmla="*/ 102 h 148"/>
                  <a:gd name="T58" fmla="*/ 0 w 977"/>
                  <a:gd name="T59" fmla="*/ 66 h 148"/>
                  <a:gd name="T60" fmla="*/ 49 w 977"/>
                  <a:gd name="T61" fmla="*/ 29 h 148"/>
                  <a:gd name="T62" fmla="*/ 55 w 977"/>
                  <a:gd name="T63" fmla="*/ 25 h 148"/>
                  <a:gd name="T64" fmla="*/ 58 w 977"/>
                  <a:gd name="T65" fmla="*/ 29 h 148"/>
                  <a:gd name="T66" fmla="*/ 39 w 977"/>
                  <a:gd name="T67" fmla="*/ 55 h 148"/>
                  <a:gd name="T68" fmla="*/ 74 w 977"/>
                  <a:gd name="T69" fmla="*/ 91 h 148"/>
                  <a:gd name="T70" fmla="*/ 119 w 977"/>
                  <a:gd name="T71" fmla="*/ 93 h 148"/>
                  <a:gd name="T72" fmla="*/ 119 w 977"/>
                  <a:gd name="T73" fmla="*/ 73 h 148"/>
                  <a:gd name="T74" fmla="*/ 132 w 977"/>
                  <a:gd name="T75" fmla="*/ 63 h 148"/>
                  <a:gd name="T76" fmla="*/ 138 w 977"/>
                  <a:gd name="T77" fmla="*/ 70 h 148"/>
                  <a:gd name="T78" fmla="*/ 212 w 977"/>
                  <a:gd name="T79" fmla="*/ 91 h 148"/>
                  <a:gd name="T80" fmla="*/ 273 w 977"/>
                  <a:gd name="T81" fmla="*/ 88 h 148"/>
                  <a:gd name="T82" fmla="*/ 321 w 977"/>
                  <a:gd name="T83" fmla="*/ 41 h 148"/>
                  <a:gd name="T84" fmla="*/ 314 w 977"/>
                  <a:gd name="T85" fmla="*/ 11 h 148"/>
                  <a:gd name="T86" fmla="*/ 321 w 977"/>
                  <a:gd name="T87" fmla="*/ 11 h 148"/>
                  <a:gd name="T88" fmla="*/ 330 w 977"/>
                  <a:gd name="T89" fmla="*/ 15 h 148"/>
                  <a:gd name="T90" fmla="*/ 356 w 977"/>
                  <a:gd name="T91" fmla="*/ 22 h 148"/>
                  <a:gd name="T92" fmla="*/ 516 w 977"/>
                  <a:gd name="T93" fmla="*/ 8 h 148"/>
                  <a:gd name="T94" fmla="*/ 587 w 977"/>
                  <a:gd name="T95" fmla="*/ 3 h 148"/>
                  <a:gd name="T96" fmla="*/ 660 w 977"/>
                  <a:gd name="T97" fmla="*/ 2 h 148"/>
                  <a:gd name="T98" fmla="*/ 378 w 977"/>
                  <a:gd name="T99" fmla="*/ 110 h 148"/>
                  <a:gd name="T100" fmla="*/ 359 w 977"/>
                  <a:gd name="T101" fmla="*/ 119 h 148"/>
                  <a:gd name="T102" fmla="*/ 318 w 977"/>
                  <a:gd name="T103" fmla="*/ 108 h 148"/>
                  <a:gd name="T104" fmla="*/ 362 w 977"/>
                  <a:gd name="T105" fmla="*/ 100 h 148"/>
                  <a:gd name="T106" fmla="*/ 382 w 977"/>
                  <a:gd name="T107" fmla="*/ 105 h 148"/>
                  <a:gd name="T108" fmla="*/ 535 w 977"/>
                  <a:gd name="T109" fmla="*/ 56 h 148"/>
                  <a:gd name="T110" fmla="*/ 334 w 977"/>
                  <a:gd name="T111" fmla="*/ 85 h 148"/>
                  <a:gd name="T112" fmla="*/ 321 w 977"/>
                  <a:gd name="T113" fmla="*/ 87 h 148"/>
                  <a:gd name="T114" fmla="*/ 372 w 977"/>
                  <a:gd name="T115" fmla="*/ 53 h 148"/>
                  <a:gd name="T116" fmla="*/ 513 w 977"/>
                  <a:gd name="T117" fmla="*/ 26 h 148"/>
                  <a:gd name="T118" fmla="*/ 545 w 977"/>
                  <a:gd name="T119" fmla="*/ 2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63" name="Freeform 11"/>
              <p:cNvSpPr>
                <a:spLocks noEditPoints="1"/>
              </p:cNvSpPr>
              <p:nvPr/>
            </p:nvSpPr>
            <p:spPr bwMode="auto">
              <a:xfrm>
                <a:off x="3421" y="453"/>
                <a:ext cx="976" cy="146"/>
              </a:xfrm>
              <a:custGeom>
                <a:avLst/>
                <a:gdLst>
                  <a:gd name="T0" fmla="*/ 201 w 976"/>
                  <a:gd name="T1" fmla="*/ 6 h 146"/>
                  <a:gd name="T2" fmla="*/ 92 w 976"/>
                  <a:gd name="T3" fmla="*/ 25 h 146"/>
                  <a:gd name="T4" fmla="*/ 44 w 976"/>
                  <a:gd name="T5" fmla="*/ 40 h 146"/>
                  <a:gd name="T6" fmla="*/ 0 w 976"/>
                  <a:gd name="T7" fmla="*/ 73 h 146"/>
                  <a:gd name="T8" fmla="*/ 38 w 976"/>
                  <a:gd name="T9" fmla="*/ 113 h 146"/>
                  <a:gd name="T10" fmla="*/ 121 w 976"/>
                  <a:gd name="T11" fmla="*/ 116 h 146"/>
                  <a:gd name="T12" fmla="*/ 169 w 976"/>
                  <a:gd name="T13" fmla="*/ 94 h 146"/>
                  <a:gd name="T14" fmla="*/ 166 w 976"/>
                  <a:gd name="T15" fmla="*/ 84 h 146"/>
                  <a:gd name="T16" fmla="*/ 147 w 976"/>
                  <a:gd name="T17" fmla="*/ 97 h 146"/>
                  <a:gd name="T18" fmla="*/ 102 w 976"/>
                  <a:gd name="T19" fmla="*/ 100 h 146"/>
                  <a:gd name="T20" fmla="*/ 60 w 976"/>
                  <a:gd name="T21" fmla="*/ 88 h 146"/>
                  <a:gd name="T22" fmla="*/ 60 w 976"/>
                  <a:gd name="T23" fmla="*/ 61 h 146"/>
                  <a:gd name="T24" fmla="*/ 118 w 976"/>
                  <a:gd name="T25" fmla="*/ 37 h 146"/>
                  <a:gd name="T26" fmla="*/ 176 w 976"/>
                  <a:gd name="T27" fmla="*/ 32 h 146"/>
                  <a:gd name="T28" fmla="*/ 233 w 976"/>
                  <a:gd name="T29" fmla="*/ 34 h 146"/>
                  <a:gd name="T30" fmla="*/ 301 w 976"/>
                  <a:gd name="T31" fmla="*/ 55 h 146"/>
                  <a:gd name="T32" fmla="*/ 294 w 976"/>
                  <a:gd name="T33" fmla="*/ 73 h 146"/>
                  <a:gd name="T34" fmla="*/ 265 w 976"/>
                  <a:gd name="T35" fmla="*/ 72 h 146"/>
                  <a:gd name="T36" fmla="*/ 285 w 976"/>
                  <a:gd name="T37" fmla="*/ 88 h 146"/>
                  <a:gd name="T38" fmla="*/ 345 w 976"/>
                  <a:gd name="T39" fmla="*/ 73 h 146"/>
                  <a:gd name="T40" fmla="*/ 339 w 976"/>
                  <a:gd name="T41" fmla="*/ 46 h 146"/>
                  <a:gd name="T42" fmla="*/ 541 w 976"/>
                  <a:gd name="T43" fmla="*/ 90 h 146"/>
                  <a:gd name="T44" fmla="*/ 573 w 976"/>
                  <a:gd name="T45" fmla="*/ 103 h 146"/>
                  <a:gd name="T46" fmla="*/ 573 w 976"/>
                  <a:gd name="T47" fmla="*/ 134 h 146"/>
                  <a:gd name="T48" fmla="*/ 630 w 976"/>
                  <a:gd name="T49" fmla="*/ 146 h 146"/>
                  <a:gd name="T50" fmla="*/ 698 w 976"/>
                  <a:gd name="T51" fmla="*/ 116 h 146"/>
                  <a:gd name="T52" fmla="*/ 768 w 976"/>
                  <a:gd name="T53" fmla="*/ 110 h 146"/>
                  <a:gd name="T54" fmla="*/ 893 w 976"/>
                  <a:gd name="T55" fmla="*/ 108 h 146"/>
                  <a:gd name="T56" fmla="*/ 938 w 976"/>
                  <a:gd name="T57" fmla="*/ 100 h 146"/>
                  <a:gd name="T58" fmla="*/ 976 w 976"/>
                  <a:gd name="T59" fmla="*/ 64 h 146"/>
                  <a:gd name="T60" fmla="*/ 928 w 976"/>
                  <a:gd name="T61" fmla="*/ 26 h 146"/>
                  <a:gd name="T62" fmla="*/ 919 w 976"/>
                  <a:gd name="T63" fmla="*/ 23 h 146"/>
                  <a:gd name="T64" fmla="*/ 919 w 976"/>
                  <a:gd name="T65" fmla="*/ 26 h 146"/>
                  <a:gd name="T66" fmla="*/ 938 w 976"/>
                  <a:gd name="T67" fmla="*/ 53 h 146"/>
                  <a:gd name="T68" fmla="*/ 903 w 976"/>
                  <a:gd name="T69" fmla="*/ 90 h 146"/>
                  <a:gd name="T70" fmla="*/ 858 w 976"/>
                  <a:gd name="T71" fmla="*/ 91 h 146"/>
                  <a:gd name="T72" fmla="*/ 858 w 976"/>
                  <a:gd name="T73" fmla="*/ 72 h 146"/>
                  <a:gd name="T74" fmla="*/ 845 w 976"/>
                  <a:gd name="T75" fmla="*/ 61 h 146"/>
                  <a:gd name="T76" fmla="*/ 839 w 976"/>
                  <a:gd name="T77" fmla="*/ 69 h 146"/>
                  <a:gd name="T78" fmla="*/ 765 w 976"/>
                  <a:gd name="T79" fmla="*/ 91 h 146"/>
                  <a:gd name="T80" fmla="*/ 704 w 976"/>
                  <a:gd name="T81" fmla="*/ 88 h 146"/>
                  <a:gd name="T82" fmla="*/ 656 w 976"/>
                  <a:gd name="T83" fmla="*/ 41 h 146"/>
                  <a:gd name="T84" fmla="*/ 662 w 976"/>
                  <a:gd name="T85" fmla="*/ 9 h 146"/>
                  <a:gd name="T86" fmla="*/ 656 w 976"/>
                  <a:gd name="T87" fmla="*/ 11 h 146"/>
                  <a:gd name="T88" fmla="*/ 646 w 976"/>
                  <a:gd name="T89" fmla="*/ 15 h 146"/>
                  <a:gd name="T90" fmla="*/ 621 w 976"/>
                  <a:gd name="T91" fmla="*/ 20 h 146"/>
                  <a:gd name="T92" fmla="*/ 461 w 976"/>
                  <a:gd name="T93" fmla="*/ 8 h 146"/>
                  <a:gd name="T94" fmla="*/ 390 w 976"/>
                  <a:gd name="T95" fmla="*/ 3 h 146"/>
                  <a:gd name="T96" fmla="*/ 317 w 976"/>
                  <a:gd name="T97" fmla="*/ 2 h 146"/>
                  <a:gd name="T98" fmla="*/ 598 w 976"/>
                  <a:gd name="T99" fmla="*/ 110 h 146"/>
                  <a:gd name="T100" fmla="*/ 621 w 976"/>
                  <a:gd name="T101" fmla="*/ 117 h 146"/>
                  <a:gd name="T102" fmla="*/ 659 w 976"/>
                  <a:gd name="T103" fmla="*/ 107 h 146"/>
                  <a:gd name="T104" fmla="*/ 614 w 976"/>
                  <a:gd name="T105" fmla="*/ 99 h 146"/>
                  <a:gd name="T106" fmla="*/ 598 w 976"/>
                  <a:gd name="T107" fmla="*/ 103 h 146"/>
                  <a:gd name="T108" fmla="*/ 442 w 976"/>
                  <a:gd name="T109" fmla="*/ 56 h 146"/>
                  <a:gd name="T110" fmla="*/ 643 w 976"/>
                  <a:gd name="T111" fmla="*/ 84 h 146"/>
                  <a:gd name="T112" fmla="*/ 656 w 976"/>
                  <a:gd name="T113" fmla="*/ 85 h 146"/>
                  <a:gd name="T114" fmla="*/ 605 w 976"/>
                  <a:gd name="T115" fmla="*/ 52 h 146"/>
                  <a:gd name="T116" fmla="*/ 464 w 976"/>
                  <a:gd name="T117" fmla="*/ 26 h 146"/>
                  <a:gd name="T118" fmla="*/ 432 w 976"/>
                  <a:gd name="T11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64" name="Freeform 12"/>
              <p:cNvSpPr/>
              <p:nvPr/>
            </p:nvSpPr>
            <p:spPr bwMode="auto">
              <a:xfrm>
                <a:off x="2591" y="459"/>
                <a:ext cx="561" cy="142"/>
              </a:xfrm>
              <a:custGeom>
                <a:avLst/>
                <a:gdLst>
                  <a:gd name="T0" fmla="*/ 557 w 561"/>
                  <a:gd name="T1" fmla="*/ 12 h 142"/>
                  <a:gd name="T2" fmla="*/ 545 w 561"/>
                  <a:gd name="T3" fmla="*/ 12 h 142"/>
                  <a:gd name="T4" fmla="*/ 522 w 561"/>
                  <a:gd name="T5" fmla="*/ 9 h 142"/>
                  <a:gd name="T6" fmla="*/ 432 w 561"/>
                  <a:gd name="T7" fmla="*/ 9 h 142"/>
                  <a:gd name="T8" fmla="*/ 368 w 561"/>
                  <a:gd name="T9" fmla="*/ 20 h 142"/>
                  <a:gd name="T10" fmla="*/ 359 w 561"/>
                  <a:gd name="T11" fmla="*/ 20 h 142"/>
                  <a:gd name="T12" fmla="*/ 346 w 561"/>
                  <a:gd name="T13" fmla="*/ 19 h 142"/>
                  <a:gd name="T14" fmla="*/ 263 w 561"/>
                  <a:gd name="T15" fmla="*/ 17 h 142"/>
                  <a:gd name="T16" fmla="*/ 250 w 561"/>
                  <a:gd name="T17" fmla="*/ 19 h 142"/>
                  <a:gd name="T18" fmla="*/ 131 w 561"/>
                  <a:gd name="T19" fmla="*/ 35 h 142"/>
                  <a:gd name="T20" fmla="*/ 48 w 561"/>
                  <a:gd name="T21" fmla="*/ 69 h 142"/>
                  <a:gd name="T22" fmla="*/ 32 w 561"/>
                  <a:gd name="T23" fmla="*/ 88 h 142"/>
                  <a:gd name="T24" fmla="*/ 35 w 561"/>
                  <a:gd name="T25" fmla="*/ 110 h 142"/>
                  <a:gd name="T26" fmla="*/ 71 w 561"/>
                  <a:gd name="T27" fmla="*/ 119 h 142"/>
                  <a:gd name="T28" fmla="*/ 106 w 561"/>
                  <a:gd name="T29" fmla="*/ 113 h 142"/>
                  <a:gd name="T30" fmla="*/ 112 w 561"/>
                  <a:gd name="T31" fmla="*/ 99 h 142"/>
                  <a:gd name="T32" fmla="*/ 125 w 561"/>
                  <a:gd name="T33" fmla="*/ 120 h 142"/>
                  <a:gd name="T34" fmla="*/ 115 w 561"/>
                  <a:gd name="T35" fmla="*/ 132 h 142"/>
                  <a:gd name="T36" fmla="*/ 87 w 561"/>
                  <a:gd name="T37" fmla="*/ 142 h 142"/>
                  <a:gd name="T38" fmla="*/ 32 w 561"/>
                  <a:gd name="T39" fmla="*/ 134 h 142"/>
                  <a:gd name="T40" fmla="*/ 3 w 561"/>
                  <a:gd name="T41" fmla="*/ 111 h 142"/>
                  <a:gd name="T42" fmla="*/ 3 w 561"/>
                  <a:gd name="T43" fmla="*/ 79 h 142"/>
                  <a:gd name="T44" fmla="*/ 19 w 561"/>
                  <a:gd name="T45" fmla="*/ 60 h 142"/>
                  <a:gd name="T46" fmla="*/ 55 w 561"/>
                  <a:gd name="T47" fmla="*/ 38 h 142"/>
                  <a:gd name="T48" fmla="*/ 51 w 561"/>
                  <a:gd name="T49" fmla="*/ 35 h 142"/>
                  <a:gd name="T50" fmla="*/ 42 w 561"/>
                  <a:gd name="T51" fmla="*/ 34 h 142"/>
                  <a:gd name="T52" fmla="*/ 39 w 561"/>
                  <a:gd name="T53" fmla="*/ 14 h 142"/>
                  <a:gd name="T54" fmla="*/ 42 w 561"/>
                  <a:gd name="T55" fmla="*/ 12 h 142"/>
                  <a:gd name="T56" fmla="*/ 90 w 561"/>
                  <a:gd name="T57" fmla="*/ 22 h 142"/>
                  <a:gd name="T58" fmla="*/ 163 w 561"/>
                  <a:gd name="T59" fmla="*/ 17 h 142"/>
                  <a:gd name="T60" fmla="*/ 199 w 561"/>
                  <a:gd name="T61" fmla="*/ 12 h 142"/>
                  <a:gd name="T62" fmla="*/ 253 w 561"/>
                  <a:gd name="T63" fmla="*/ 6 h 142"/>
                  <a:gd name="T64" fmla="*/ 304 w 561"/>
                  <a:gd name="T65" fmla="*/ 3 h 142"/>
                  <a:gd name="T66" fmla="*/ 349 w 561"/>
                  <a:gd name="T67" fmla="*/ 0 h 142"/>
                  <a:gd name="T68" fmla="*/ 487 w 561"/>
                  <a:gd name="T69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65" name="Freeform 13"/>
              <p:cNvSpPr/>
              <p:nvPr/>
            </p:nvSpPr>
            <p:spPr bwMode="auto">
              <a:xfrm>
                <a:off x="3558" y="456"/>
                <a:ext cx="561" cy="141"/>
              </a:xfrm>
              <a:custGeom>
                <a:avLst/>
                <a:gdLst>
                  <a:gd name="T0" fmla="*/ 3 w 561"/>
                  <a:gd name="T1" fmla="*/ 12 h 141"/>
                  <a:gd name="T2" fmla="*/ 16 w 561"/>
                  <a:gd name="T3" fmla="*/ 12 h 141"/>
                  <a:gd name="T4" fmla="*/ 39 w 561"/>
                  <a:gd name="T5" fmla="*/ 11 h 141"/>
                  <a:gd name="T6" fmla="*/ 128 w 561"/>
                  <a:gd name="T7" fmla="*/ 11 h 141"/>
                  <a:gd name="T8" fmla="*/ 192 w 561"/>
                  <a:gd name="T9" fmla="*/ 20 h 141"/>
                  <a:gd name="T10" fmla="*/ 202 w 561"/>
                  <a:gd name="T11" fmla="*/ 20 h 141"/>
                  <a:gd name="T12" fmla="*/ 215 w 561"/>
                  <a:gd name="T13" fmla="*/ 20 h 141"/>
                  <a:gd name="T14" fmla="*/ 298 w 561"/>
                  <a:gd name="T15" fmla="*/ 19 h 141"/>
                  <a:gd name="T16" fmla="*/ 311 w 561"/>
                  <a:gd name="T17" fmla="*/ 19 h 141"/>
                  <a:gd name="T18" fmla="*/ 429 w 561"/>
                  <a:gd name="T19" fmla="*/ 34 h 141"/>
                  <a:gd name="T20" fmla="*/ 513 w 561"/>
                  <a:gd name="T21" fmla="*/ 67 h 141"/>
                  <a:gd name="T22" fmla="*/ 532 w 561"/>
                  <a:gd name="T23" fmla="*/ 88 h 141"/>
                  <a:gd name="T24" fmla="*/ 525 w 561"/>
                  <a:gd name="T25" fmla="*/ 108 h 141"/>
                  <a:gd name="T26" fmla="*/ 490 w 561"/>
                  <a:gd name="T27" fmla="*/ 119 h 141"/>
                  <a:gd name="T28" fmla="*/ 458 w 561"/>
                  <a:gd name="T29" fmla="*/ 113 h 141"/>
                  <a:gd name="T30" fmla="*/ 449 w 561"/>
                  <a:gd name="T31" fmla="*/ 99 h 141"/>
                  <a:gd name="T32" fmla="*/ 436 w 561"/>
                  <a:gd name="T33" fmla="*/ 120 h 141"/>
                  <a:gd name="T34" fmla="*/ 445 w 561"/>
                  <a:gd name="T35" fmla="*/ 132 h 141"/>
                  <a:gd name="T36" fmla="*/ 474 w 561"/>
                  <a:gd name="T37" fmla="*/ 141 h 141"/>
                  <a:gd name="T38" fmla="*/ 532 w 561"/>
                  <a:gd name="T39" fmla="*/ 132 h 141"/>
                  <a:gd name="T40" fmla="*/ 558 w 561"/>
                  <a:gd name="T41" fmla="*/ 110 h 141"/>
                  <a:gd name="T42" fmla="*/ 558 w 561"/>
                  <a:gd name="T43" fmla="*/ 79 h 141"/>
                  <a:gd name="T44" fmla="*/ 541 w 561"/>
                  <a:gd name="T45" fmla="*/ 58 h 141"/>
                  <a:gd name="T46" fmla="*/ 506 w 561"/>
                  <a:gd name="T47" fmla="*/ 38 h 141"/>
                  <a:gd name="T48" fmla="*/ 509 w 561"/>
                  <a:gd name="T49" fmla="*/ 35 h 141"/>
                  <a:gd name="T50" fmla="*/ 516 w 561"/>
                  <a:gd name="T51" fmla="*/ 32 h 141"/>
                  <a:gd name="T52" fmla="*/ 522 w 561"/>
                  <a:gd name="T53" fmla="*/ 14 h 141"/>
                  <a:gd name="T54" fmla="*/ 519 w 561"/>
                  <a:gd name="T55" fmla="*/ 11 h 141"/>
                  <a:gd name="T56" fmla="*/ 471 w 561"/>
                  <a:gd name="T57" fmla="*/ 22 h 141"/>
                  <a:gd name="T58" fmla="*/ 397 w 561"/>
                  <a:gd name="T59" fmla="*/ 17 h 141"/>
                  <a:gd name="T60" fmla="*/ 359 w 561"/>
                  <a:gd name="T61" fmla="*/ 12 h 141"/>
                  <a:gd name="T62" fmla="*/ 308 w 561"/>
                  <a:gd name="T63" fmla="*/ 6 h 141"/>
                  <a:gd name="T64" fmla="*/ 256 w 561"/>
                  <a:gd name="T65" fmla="*/ 3 h 141"/>
                  <a:gd name="T66" fmla="*/ 208 w 561"/>
                  <a:gd name="T67" fmla="*/ 0 h 141"/>
                  <a:gd name="T68" fmla="*/ 74 w 561"/>
                  <a:gd name="T69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66" name="Freeform 14"/>
              <p:cNvSpPr/>
              <p:nvPr/>
            </p:nvSpPr>
            <p:spPr bwMode="auto">
              <a:xfrm>
                <a:off x="3033" y="464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29 w 29"/>
                  <a:gd name="T3" fmla="*/ 1 h 1"/>
                  <a:gd name="T4" fmla="*/ 0 w 29"/>
                  <a:gd name="T5" fmla="*/ 1 h 1"/>
                  <a:gd name="T6" fmla="*/ 0 w 29"/>
                  <a:gd name="T7" fmla="*/ 0 h 1"/>
                  <a:gd name="T8" fmla="*/ 29 w 29"/>
                  <a:gd name="T9" fmla="*/ 0 h 1"/>
                  <a:gd name="T10" fmla="*/ 29 w 29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67" name="Freeform 15"/>
              <p:cNvSpPr/>
              <p:nvPr/>
            </p:nvSpPr>
            <p:spPr bwMode="auto">
              <a:xfrm>
                <a:off x="3648" y="461"/>
                <a:ext cx="26" cy="3"/>
              </a:xfrm>
              <a:custGeom>
                <a:avLst/>
                <a:gdLst>
                  <a:gd name="T0" fmla="*/ 0 w 26"/>
                  <a:gd name="T1" fmla="*/ 1 h 3"/>
                  <a:gd name="T2" fmla="*/ 0 w 26"/>
                  <a:gd name="T3" fmla="*/ 1 h 3"/>
                  <a:gd name="T4" fmla="*/ 26 w 26"/>
                  <a:gd name="T5" fmla="*/ 3 h 3"/>
                  <a:gd name="T6" fmla="*/ 26 w 26"/>
                  <a:gd name="T7" fmla="*/ 0 h 3"/>
                  <a:gd name="T8" fmla="*/ 0 w 26"/>
                  <a:gd name="T9" fmla="*/ 1 h 3"/>
                  <a:gd name="T10" fmla="*/ 0 w 2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68" name="Freeform 16"/>
              <p:cNvSpPr/>
              <p:nvPr/>
            </p:nvSpPr>
            <p:spPr bwMode="auto">
              <a:xfrm>
                <a:off x="2991" y="465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6 w 20"/>
                  <a:gd name="T5" fmla="*/ 3 h 3"/>
                  <a:gd name="T6" fmla="*/ 4 w 20"/>
                  <a:gd name="T7" fmla="*/ 2 h 3"/>
                  <a:gd name="T8" fmla="*/ 0 w 20"/>
                  <a:gd name="T9" fmla="*/ 0 h 3"/>
                  <a:gd name="T10" fmla="*/ 0 w 20"/>
                  <a:gd name="T11" fmla="*/ 0 h 3"/>
                  <a:gd name="T12" fmla="*/ 10 w 20"/>
                  <a:gd name="T13" fmla="*/ 0 h 3"/>
                  <a:gd name="T14" fmla="*/ 20 w 2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69" name="Freeform 17"/>
              <p:cNvSpPr/>
              <p:nvPr/>
            </p:nvSpPr>
            <p:spPr bwMode="auto">
              <a:xfrm>
                <a:off x="3699" y="462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0 w 19"/>
                  <a:gd name="T3" fmla="*/ 2 h 3"/>
                  <a:gd name="T4" fmla="*/ 3 w 19"/>
                  <a:gd name="T5" fmla="*/ 3 h 3"/>
                  <a:gd name="T6" fmla="*/ 16 w 19"/>
                  <a:gd name="T7" fmla="*/ 3 h 3"/>
                  <a:gd name="T8" fmla="*/ 19 w 19"/>
                  <a:gd name="T9" fmla="*/ 2 h 3"/>
                  <a:gd name="T10" fmla="*/ 19 w 19"/>
                  <a:gd name="T11" fmla="*/ 0 h 3"/>
                  <a:gd name="T12" fmla="*/ 10 w 19"/>
                  <a:gd name="T13" fmla="*/ 2 h 3"/>
                  <a:gd name="T14" fmla="*/ 0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70" name="Freeform 18"/>
              <p:cNvSpPr/>
              <p:nvPr/>
            </p:nvSpPr>
            <p:spPr bwMode="auto">
              <a:xfrm>
                <a:off x="2950" y="465"/>
                <a:ext cx="22" cy="3"/>
              </a:xfrm>
              <a:custGeom>
                <a:avLst/>
                <a:gdLst>
                  <a:gd name="T0" fmla="*/ 22 w 22"/>
                  <a:gd name="T1" fmla="*/ 2 h 3"/>
                  <a:gd name="T2" fmla="*/ 22 w 22"/>
                  <a:gd name="T3" fmla="*/ 2 h 3"/>
                  <a:gd name="T4" fmla="*/ 0 w 22"/>
                  <a:gd name="T5" fmla="*/ 3 h 3"/>
                  <a:gd name="T6" fmla="*/ 0 w 22"/>
                  <a:gd name="T7" fmla="*/ 0 h 3"/>
                  <a:gd name="T8" fmla="*/ 22 w 22"/>
                  <a:gd name="T9" fmla="*/ 0 h 3"/>
                  <a:gd name="T10" fmla="*/ 22 w 2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71" name="Freeform 19"/>
              <p:cNvSpPr/>
              <p:nvPr/>
            </p:nvSpPr>
            <p:spPr bwMode="auto">
              <a:xfrm>
                <a:off x="3738" y="46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1 h 1"/>
                  <a:gd name="T4" fmla="*/ 22 w 22"/>
                  <a:gd name="T5" fmla="*/ 1 h 1"/>
                  <a:gd name="T6" fmla="*/ 22 w 22"/>
                  <a:gd name="T7" fmla="*/ 0 h 1"/>
                  <a:gd name="T8" fmla="*/ 0 w 22"/>
                  <a:gd name="T9" fmla="*/ 0 h 1"/>
                  <a:gd name="T10" fmla="*/ 0 w 2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72" name="Freeform 20"/>
              <p:cNvSpPr/>
              <p:nvPr/>
            </p:nvSpPr>
            <p:spPr bwMode="auto">
              <a:xfrm>
                <a:off x="2911" y="467"/>
                <a:ext cx="29" cy="4"/>
              </a:xfrm>
              <a:custGeom>
                <a:avLst/>
                <a:gdLst>
                  <a:gd name="T0" fmla="*/ 29 w 29"/>
                  <a:gd name="T1" fmla="*/ 1 h 4"/>
                  <a:gd name="T2" fmla="*/ 29 w 29"/>
                  <a:gd name="T3" fmla="*/ 1 h 4"/>
                  <a:gd name="T4" fmla="*/ 0 w 29"/>
                  <a:gd name="T5" fmla="*/ 4 h 4"/>
                  <a:gd name="T6" fmla="*/ 0 w 29"/>
                  <a:gd name="T7" fmla="*/ 4 h 4"/>
                  <a:gd name="T8" fmla="*/ 0 w 29"/>
                  <a:gd name="T9" fmla="*/ 3 h 4"/>
                  <a:gd name="T10" fmla="*/ 23 w 29"/>
                  <a:gd name="T11" fmla="*/ 0 h 4"/>
                  <a:gd name="T12" fmla="*/ 29 w 29"/>
                  <a:gd name="T13" fmla="*/ 0 h 4"/>
                  <a:gd name="T14" fmla="*/ 29 w 29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73" name="Freeform 21"/>
              <p:cNvSpPr/>
              <p:nvPr/>
            </p:nvSpPr>
            <p:spPr bwMode="auto">
              <a:xfrm>
                <a:off x="3770" y="465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28 w 28"/>
                  <a:gd name="T5" fmla="*/ 3 h 3"/>
                  <a:gd name="T6" fmla="*/ 28 w 28"/>
                  <a:gd name="T7" fmla="*/ 3 h 3"/>
                  <a:gd name="T8" fmla="*/ 28 w 28"/>
                  <a:gd name="T9" fmla="*/ 2 h 3"/>
                  <a:gd name="T10" fmla="*/ 6 w 28"/>
                  <a:gd name="T11" fmla="*/ 0 h 3"/>
                  <a:gd name="T12" fmla="*/ 0 w 28"/>
                  <a:gd name="T13" fmla="*/ 0 h 3"/>
                  <a:gd name="T14" fmla="*/ 0 w 2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74" name="Rectangle 22"/>
              <p:cNvSpPr>
                <a:spLocks noChangeArrowheads="1"/>
              </p:cNvSpPr>
              <p:nvPr/>
            </p:nvSpPr>
            <p:spPr bwMode="auto"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75" name="Freeform 23"/>
              <p:cNvSpPr/>
              <p:nvPr/>
            </p:nvSpPr>
            <p:spPr bwMode="auto">
              <a:xfrm>
                <a:off x="3814" y="468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3 w 23"/>
                  <a:gd name="T3" fmla="*/ 2 h 2"/>
                  <a:gd name="T4" fmla="*/ 23 w 23"/>
                  <a:gd name="T5" fmla="*/ 0 h 2"/>
                  <a:gd name="T6" fmla="*/ 0 w 23"/>
                  <a:gd name="T7" fmla="*/ 2 h 2"/>
                  <a:gd name="T8" fmla="*/ 0 w 2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76" name="Freeform 24"/>
              <p:cNvSpPr/>
              <p:nvPr/>
            </p:nvSpPr>
            <p:spPr bwMode="auto">
              <a:xfrm>
                <a:off x="2630" y="471"/>
                <a:ext cx="653" cy="99"/>
              </a:xfrm>
              <a:custGeom>
                <a:avLst/>
                <a:gdLst>
                  <a:gd name="T0" fmla="*/ 490 w 653"/>
                  <a:gd name="T1" fmla="*/ 4 h 99"/>
                  <a:gd name="T2" fmla="*/ 541 w 653"/>
                  <a:gd name="T3" fmla="*/ 8 h 99"/>
                  <a:gd name="T4" fmla="*/ 589 w 653"/>
                  <a:gd name="T5" fmla="*/ 22 h 99"/>
                  <a:gd name="T6" fmla="*/ 595 w 653"/>
                  <a:gd name="T7" fmla="*/ 20 h 99"/>
                  <a:gd name="T8" fmla="*/ 650 w 653"/>
                  <a:gd name="T9" fmla="*/ 55 h 99"/>
                  <a:gd name="T10" fmla="*/ 646 w 653"/>
                  <a:gd name="T11" fmla="*/ 76 h 99"/>
                  <a:gd name="T12" fmla="*/ 618 w 653"/>
                  <a:gd name="T13" fmla="*/ 95 h 99"/>
                  <a:gd name="T14" fmla="*/ 614 w 653"/>
                  <a:gd name="T15" fmla="*/ 95 h 99"/>
                  <a:gd name="T16" fmla="*/ 592 w 653"/>
                  <a:gd name="T17" fmla="*/ 98 h 99"/>
                  <a:gd name="T18" fmla="*/ 582 w 653"/>
                  <a:gd name="T19" fmla="*/ 99 h 99"/>
                  <a:gd name="T20" fmla="*/ 531 w 653"/>
                  <a:gd name="T21" fmla="*/ 96 h 99"/>
                  <a:gd name="T22" fmla="*/ 499 w 653"/>
                  <a:gd name="T23" fmla="*/ 82 h 99"/>
                  <a:gd name="T24" fmla="*/ 502 w 653"/>
                  <a:gd name="T25" fmla="*/ 78 h 99"/>
                  <a:gd name="T26" fmla="*/ 515 w 653"/>
                  <a:gd name="T27" fmla="*/ 85 h 99"/>
                  <a:gd name="T28" fmla="*/ 547 w 653"/>
                  <a:gd name="T29" fmla="*/ 90 h 99"/>
                  <a:gd name="T30" fmla="*/ 602 w 653"/>
                  <a:gd name="T31" fmla="*/ 73 h 99"/>
                  <a:gd name="T32" fmla="*/ 608 w 653"/>
                  <a:gd name="T33" fmla="*/ 48 h 99"/>
                  <a:gd name="T34" fmla="*/ 570 w 653"/>
                  <a:gd name="T35" fmla="*/ 25 h 99"/>
                  <a:gd name="T36" fmla="*/ 506 w 653"/>
                  <a:gd name="T37" fmla="*/ 14 h 99"/>
                  <a:gd name="T38" fmla="*/ 448 w 653"/>
                  <a:gd name="T39" fmla="*/ 11 h 99"/>
                  <a:gd name="T40" fmla="*/ 393 w 653"/>
                  <a:gd name="T41" fmla="*/ 11 h 99"/>
                  <a:gd name="T42" fmla="*/ 333 w 653"/>
                  <a:gd name="T43" fmla="*/ 23 h 99"/>
                  <a:gd name="T44" fmla="*/ 307 w 653"/>
                  <a:gd name="T45" fmla="*/ 31 h 99"/>
                  <a:gd name="T46" fmla="*/ 233 w 653"/>
                  <a:gd name="T47" fmla="*/ 51 h 99"/>
                  <a:gd name="T48" fmla="*/ 201 w 653"/>
                  <a:gd name="T49" fmla="*/ 58 h 99"/>
                  <a:gd name="T50" fmla="*/ 176 w 653"/>
                  <a:gd name="T51" fmla="*/ 64 h 99"/>
                  <a:gd name="T52" fmla="*/ 112 w 653"/>
                  <a:gd name="T53" fmla="*/ 75 h 99"/>
                  <a:gd name="T54" fmla="*/ 80 w 653"/>
                  <a:gd name="T55" fmla="*/ 79 h 99"/>
                  <a:gd name="T56" fmla="*/ 35 w 653"/>
                  <a:gd name="T57" fmla="*/ 84 h 99"/>
                  <a:gd name="T58" fmla="*/ 0 w 653"/>
                  <a:gd name="T59" fmla="*/ 75 h 99"/>
                  <a:gd name="T60" fmla="*/ 137 w 653"/>
                  <a:gd name="T61" fmla="*/ 58 h 99"/>
                  <a:gd name="T62" fmla="*/ 230 w 653"/>
                  <a:gd name="T63" fmla="*/ 41 h 99"/>
                  <a:gd name="T64" fmla="*/ 246 w 653"/>
                  <a:gd name="T65" fmla="*/ 40 h 99"/>
                  <a:gd name="T66" fmla="*/ 275 w 653"/>
                  <a:gd name="T67" fmla="*/ 31 h 99"/>
                  <a:gd name="T68" fmla="*/ 336 w 653"/>
                  <a:gd name="T69" fmla="*/ 10 h 99"/>
                  <a:gd name="T70" fmla="*/ 374 w 653"/>
                  <a:gd name="T71" fmla="*/ 2 h 99"/>
                  <a:gd name="T72" fmla="*/ 422 w 653"/>
                  <a:gd name="T73" fmla="*/ 0 h 99"/>
                  <a:gd name="T74" fmla="*/ 477 w 653"/>
                  <a:gd name="T7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77" name="Freeform 25"/>
              <p:cNvSpPr/>
              <p:nvPr/>
            </p:nvSpPr>
            <p:spPr bwMode="auto">
              <a:xfrm>
                <a:off x="3430" y="468"/>
                <a:ext cx="653" cy="101"/>
              </a:xfrm>
              <a:custGeom>
                <a:avLst/>
                <a:gdLst>
                  <a:gd name="T0" fmla="*/ 160 w 653"/>
                  <a:gd name="T1" fmla="*/ 5 h 101"/>
                  <a:gd name="T2" fmla="*/ 109 w 653"/>
                  <a:gd name="T3" fmla="*/ 10 h 101"/>
                  <a:gd name="T4" fmla="*/ 61 w 653"/>
                  <a:gd name="T5" fmla="*/ 23 h 101"/>
                  <a:gd name="T6" fmla="*/ 55 w 653"/>
                  <a:gd name="T7" fmla="*/ 22 h 101"/>
                  <a:gd name="T8" fmla="*/ 0 w 653"/>
                  <a:gd name="T9" fmla="*/ 57 h 101"/>
                  <a:gd name="T10" fmla="*/ 3 w 653"/>
                  <a:gd name="T11" fmla="*/ 78 h 101"/>
                  <a:gd name="T12" fmla="*/ 35 w 653"/>
                  <a:gd name="T13" fmla="*/ 98 h 101"/>
                  <a:gd name="T14" fmla="*/ 35 w 653"/>
                  <a:gd name="T15" fmla="*/ 98 h 101"/>
                  <a:gd name="T16" fmla="*/ 58 w 653"/>
                  <a:gd name="T17" fmla="*/ 99 h 101"/>
                  <a:gd name="T18" fmla="*/ 71 w 653"/>
                  <a:gd name="T19" fmla="*/ 101 h 101"/>
                  <a:gd name="T20" fmla="*/ 119 w 653"/>
                  <a:gd name="T21" fmla="*/ 98 h 101"/>
                  <a:gd name="T22" fmla="*/ 151 w 653"/>
                  <a:gd name="T23" fmla="*/ 84 h 101"/>
                  <a:gd name="T24" fmla="*/ 151 w 653"/>
                  <a:gd name="T25" fmla="*/ 79 h 101"/>
                  <a:gd name="T26" fmla="*/ 138 w 653"/>
                  <a:gd name="T27" fmla="*/ 87 h 101"/>
                  <a:gd name="T28" fmla="*/ 103 w 653"/>
                  <a:gd name="T29" fmla="*/ 90 h 101"/>
                  <a:gd name="T30" fmla="*/ 48 w 653"/>
                  <a:gd name="T31" fmla="*/ 75 h 101"/>
                  <a:gd name="T32" fmla="*/ 42 w 653"/>
                  <a:gd name="T33" fmla="*/ 49 h 101"/>
                  <a:gd name="T34" fmla="*/ 80 w 653"/>
                  <a:gd name="T35" fmla="*/ 26 h 101"/>
                  <a:gd name="T36" fmla="*/ 144 w 653"/>
                  <a:gd name="T37" fmla="*/ 14 h 101"/>
                  <a:gd name="T38" fmla="*/ 202 w 653"/>
                  <a:gd name="T39" fmla="*/ 13 h 101"/>
                  <a:gd name="T40" fmla="*/ 256 w 653"/>
                  <a:gd name="T41" fmla="*/ 13 h 101"/>
                  <a:gd name="T42" fmla="*/ 317 w 653"/>
                  <a:gd name="T43" fmla="*/ 23 h 101"/>
                  <a:gd name="T44" fmla="*/ 343 w 653"/>
                  <a:gd name="T45" fmla="*/ 31 h 101"/>
                  <a:gd name="T46" fmla="*/ 416 w 653"/>
                  <a:gd name="T47" fmla="*/ 51 h 101"/>
                  <a:gd name="T48" fmla="*/ 449 w 653"/>
                  <a:gd name="T49" fmla="*/ 58 h 101"/>
                  <a:gd name="T50" fmla="*/ 474 w 653"/>
                  <a:gd name="T51" fmla="*/ 64 h 101"/>
                  <a:gd name="T52" fmla="*/ 538 w 653"/>
                  <a:gd name="T53" fmla="*/ 75 h 101"/>
                  <a:gd name="T54" fmla="*/ 570 w 653"/>
                  <a:gd name="T55" fmla="*/ 79 h 101"/>
                  <a:gd name="T56" fmla="*/ 615 w 653"/>
                  <a:gd name="T57" fmla="*/ 82 h 101"/>
                  <a:gd name="T58" fmla="*/ 650 w 653"/>
                  <a:gd name="T59" fmla="*/ 75 h 101"/>
                  <a:gd name="T60" fmla="*/ 513 w 653"/>
                  <a:gd name="T61" fmla="*/ 58 h 101"/>
                  <a:gd name="T62" fmla="*/ 420 w 653"/>
                  <a:gd name="T63" fmla="*/ 41 h 101"/>
                  <a:gd name="T64" fmla="*/ 404 w 653"/>
                  <a:gd name="T65" fmla="*/ 40 h 101"/>
                  <a:gd name="T66" fmla="*/ 375 w 653"/>
                  <a:gd name="T67" fmla="*/ 31 h 101"/>
                  <a:gd name="T68" fmla="*/ 314 w 653"/>
                  <a:gd name="T69" fmla="*/ 11 h 101"/>
                  <a:gd name="T70" fmla="*/ 276 w 653"/>
                  <a:gd name="T71" fmla="*/ 3 h 101"/>
                  <a:gd name="T72" fmla="*/ 228 w 653"/>
                  <a:gd name="T73" fmla="*/ 0 h 101"/>
                  <a:gd name="T74" fmla="*/ 173 w 653"/>
                  <a:gd name="T75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78" name="Freeform 26"/>
              <p:cNvSpPr/>
              <p:nvPr/>
            </p:nvSpPr>
            <p:spPr bwMode="auto">
              <a:xfrm>
                <a:off x="2818" y="471"/>
                <a:ext cx="32" cy="5"/>
              </a:xfrm>
              <a:custGeom>
                <a:avLst/>
                <a:gdLst>
                  <a:gd name="T0" fmla="*/ 32 w 32"/>
                  <a:gd name="T1" fmla="*/ 2 h 5"/>
                  <a:gd name="T2" fmla="*/ 32 w 32"/>
                  <a:gd name="T3" fmla="*/ 2 h 5"/>
                  <a:gd name="T4" fmla="*/ 4 w 32"/>
                  <a:gd name="T5" fmla="*/ 5 h 5"/>
                  <a:gd name="T6" fmla="*/ 4 w 32"/>
                  <a:gd name="T7" fmla="*/ 5 h 5"/>
                  <a:gd name="T8" fmla="*/ 0 w 32"/>
                  <a:gd name="T9" fmla="*/ 4 h 5"/>
                  <a:gd name="T10" fmla="*/ 0 w 32"/>
                  <a:gd name="T11" fmla="*/ 4 h 5"/>
                  <a:gd name="T12" fmla="*/ 23 w 32"/>
                  <a:gd name="T13" fmla="*/ 0 h 5"/>
                  <a:gd name="T14" fmla="*/ 32 w 32"/>
                  <a:gd name="T15" fmla="*/ 0 h 5"/>
                  <a:gd name="T16" fmla="*/ 32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79" name="Freeform 27"/>
              <p:cNvSpPr/>
              <p:nvPr/>
            </p:nvSpPr>
            <p:spPr bwMode="auto">
              <a:xfrm>
                <a:off x="3859" y="468"/>
                <a:ext cx="32" cy="5"/>
              </a:xfrm>
              <a:custGeom>
                <a:avLst/>
                <a:gdLst>
                  <a:gd name="T0" fmla="*/ 0 w 32"/>
                  <a:gd name="T1" fmla="*/ 2 h 5"/>
                  <a:gd name="T2" fmla="*/ 0 w 32"/>
                  <a:gd name="T3" fmla="*/ 2 h 5"/>
                  <a:gd name="T4" fmla="*/ 29 w 32"/>
                  <a:gd name="T5" fmla="*/ 5 h 5"/>
                  <a:gd name="T6" fmla="*/ 29 w 32"/>
                  <a:gd name="T7" fmla="*/ 5 h 5"/>
                  <a:gd name="T8" fmla="*/ 32 w 32"/>
                  <a:gd name="T9" fmla="*/ 3 h 5"/>
                  <a:gd name="T10" fmla="*/ 32 w 32"/>
                  <a:gd name="T11" fmla="*/ 3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80" name="Freeform 28"/>
              <p:cNvSpPr/>
              <p:nvPr/>
            </p:nvSpPr>
            <p:spPr bwMode="auto">
              <a:xfrm>
                <a:off x="2783" y="476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0 w 19"/>
                  <a:gd name="T3" fmla="*/ 3 h 5"/>
                  <a:gd name="T4" fmla="*/ 3 w 19"/>
                  <a:gd name="T5" fmla="*/ 3 h 5"/>
                  <a:gd name="T6" fmla="*/ 0 w 19"/>
                  <a:gd name="T7" fmla="*/ 5 h 5"/>
                  <a:gd name="T8" fmla="*/ 0 w 19"/>
                  <a:gd name="T9" fmla="*/ 5 h 5"/>
                  <a:gd name="T10" fmla="*/ 0 w 19"/>
                  <a:gd name="T11" fmla="*/ 3 h 5"/>
                  <a:gd name="T12" fmla="*/ 13 w 19"/>
                  <a:gd name="T13" fmla="*/ 2 h 5"/>
                  <a:gd name="T14" fmla="*/ 16 w 19"/>
                  <a:gd name="T15" fmla="*/ 0 h 5"/>
                  <a:gd name="T16" fmla="*/ 16 w 19"/>
                  <a:gd name="T17" fmla="*/ 0 h 5"/>
                  <a:gd name="T18" fmla="*/ 19 w 1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81" name="Freeform 29"/>
              <p:cNvSpPr/>
              <p:nvPr/>
            </p:nvSpPr>
            <p:spPr bwMode="auto">
              <a:xfrm>
                <a:off x="3907" y="473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10 w 20"/>
                  <a:gd name="T3" fmla="*/ 3 h 5"/>
                  <a:gd name="T4" fmla="*/ 16 w 20"/>
                  <a:gd name="T5" fmla="*/ 3 h 5"/>
                  <a:gd name="T6" fmla="*/ 16 w 20"/>
                  <a:gd name="T7" fmla="*/ 5 h 5"/>
                  <a:gd name="T8" fmla="*/ 20 w 20"/>
                  <a:gd name="T9" fmla="*/ 5 h 5"/>
                  <a:gd name="T10" fmla="*/ 20 w 20"/>
                  <a:gd name="T11" fmla="*/ 3 h 5"/>
                  <a:gd name="T12" fmla="*/ 7 w 20"/>
                  <a:gd name="T13" fmla="*/ 2 h 5"/>
                  <a:gd name="T14" fmla="*/ 4 w 20"/>
                  <a:gd name="T15" fmla="*/ 0 h 5"/>
                  <a:gd name="T16" fmla="*/ 4 w 20"/>
                  <a:gd name="T17" fmla="*/ 0 h 5"/>
                  <a:gd name="T18" fmla="*/ 0 w 2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82" name="Freeform 30"/>
              <p:cNvSpPr/>
              <p:nvPr/>
            </p:nvSpPr>
            <p:spPr bwMode="auto">
              <a:xfrm>
                <a:off x="3062" y="476"/>
                <a:ext cx="29" cy="3"/>
              </a:xfrm>
              <a:custGeom>
                <a:avLst/>
                <a:gdLst>
                  <a:gd name="T0" fmla="*/ 22 w 29"/>
                  <a:gd name="T1" fmla="*/ 2 h 3"/>
                  <a:gd name="T2" fmla="*/ 29 w 29"/>
                  <a:gd name="T3" fmla="*/ 2 h 3"/>
                  <a:gd name="T4" fmla="*/ 29 w 29"/>
                  <a:gd name="T5" fmla="*/ 2 h 3"/>
                  <a:gd name="T6" fmla="*/ 29 w 29"/>
                  <a:gd name="T7" fmla="*/ 3 h 3"/>
                  <a:gd name="T8" fmla="*/ 13 w 29"/>
                  <a:gd name="T9" fmla="*/ 3 h 3"/>
                  <a:gd name="T10" fmla="*/ 0 w 29"/>
                  <a:gd name="T11" fmla="*/ 3 h 3"/>
                  <a:gd name="T12" fmla="*/ 0 w 29"/>
                  <a:gd name="T13" fmla="*/ 0 h 3"/>
                  <a:gd name="T14" fmla="*/ 13 w 29"/>
                  <a:gd name="T15" fmla="*/ 2 h 3"/>
                  <a:gd name="T16" fmla="*/ 22 w 29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83" name="Freeform 31"/>
              <p:cNvSpPr/>
              <p:nvPr/>
            </p:nvSpPr>
            <p:spPr bwMode="auto">
              <a:xfrm>
                <a:off x="3619" y="475"/>
                <a:ext cx="29" cy="3"/>
              </a:xfrm>
              <a:custGeom>
                <a:avLst/>
                <a:gdLst>
                  <a:gd name="T0" fmla="*/ 7 w 29"/>
                  <a:gd name="T1" fmla="*/ 1 h 3"/>
                  <a:gd name="T2" fmla="*/ 0 w 29"/>
                  <a:gd name="T3" fmla="*/ 1 h 3"/>
                  <a:gd name="T4" fmla="*/ 0 w 29"/>
                  <a:gd name="T5" fmla="*/ 1 h 3"/>
                  <a:gd name="T6" fmla="*/ 0 w 29"/>
                  <a:gd name="T7" fmla="*/ 1 h 3"/>
                  <a:gd name="T8" fmla="*/ 16 w 29"/>
                  <a:gd name="T9" fmla="*/ 3 h 3"/>
                  <a:gd name="T10" fmla="*/ 29 w 29"/>
                  <a:gd name="T11" fmla="*/ 1 h 3"/>
                  <a:gd name="T12" fmla="*/ 29 w 29"/>
                  <a:gd name="T13" fmla="*/ 0 h 3"/>
                  <a:gd name="T14" fmla="*/ 16 w 29"/>
                  <a:gd name="T15" fmla="*/ 1 h 3"/>
                  <a:gd name="T16" fmla="*/ 7 w 2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84" name="Freeform 32"/>
              <p:cNvSpPr/>
              <p:nvPr/>
            </p:nvSpPr>
            <p:spPr bwMode="auto">
              <a:xfrm>
                <a:off x="3110" y="478"/>
                <a:ext cx="22" cy="3"/>
              </a:xfrm>
              <a:custGeom>
                <a:avLst/>
                <a:gdLst>
                  <a:gd name="T0" fmla="*/ 22 w 22"/>
                  <a:gd name="T1" fmla="*/ 1 h 3"/>
                  <a:gd name="T2" fmla="*/ 22 w 22"/>
                  <a:gd name="T3" fmla="*/ 3 h 3"/>
                  <a:gd name="T4" fmla="*/ 22 w 22"/>
                  <a:gd name="T5" fmla="*/ 3 h 3"/>
                  <a:gd name="T6" fmla="*/ 3 w 22"/>
                  <a:gd name="T7" fmla="*/ 3 h 3"/>
                  <a:gd name="T8" fmla="*/ 0 w 22"/>
                  <a:gd name="T9" fmla="*/ 1 h 3"/>
                  <a:gd name="T10" fmla="*/ 0 w 22"/>
                  <a:gd name="T11" fmla="*/ 0 h 3"/>
                  <a:gd name="T12" fmla="*/ 6 w 22"/>
                  <a:gd name="T13" fmla="*/ 1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85" name="Freeform 33"/>
              <p:cNvSpPr/>
              <p:nvPr/>
            </p:nvSpPr>
            <p:spPr bwMode="auto">
              <a:xfrm>
                <a:off x="3577" y="476"/>
                <a:ext cx="23" cy="3"/>
              </a:xfrm>
              <a:custGeom>
                <a:avLst/>
                <a:gdLst>
                  <a:gd name="T0" fmla="*/ 0 w 23"/>
                  <a:gd name="T1" fmla="*/ 2 h 3"/>
                  <a:gd name="T2" fmla="*/ 0 w 23"/>
                  <a:gd name="T3" fmla="*/ 3 h 3"/>
                  <a:gd name="T4" fmla="*/ 0 w 23"/>
                  <a:gd name="T5" fmla="*/ 3 h 3"/>
                  <a:gd name="T6" fmla="*/ 20 w 23"/>
                  <a:gd name="T7" fmla="*/ 3 h 3"/>
                  <a:gd name="T8" fmla="*/ 23 w 23"/>
                  <a:gd name="T9" fmla="*/ 2 h 3"/>
                  <a:gd name="T10" fmla="*/ 23 w 23"/>
                  <a:gd name="T11" fmla="*/ 0 h 3"/>
                  <a:gd name="T12" fmla="*/ 16 w 23"/>
                  <a:gd name="T13" fmla="*/ 2 h 3"/>
                  <a:gd name="T14" fmla="*/ 0 w 2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86" name="Freeform 34"/>
              <p:cNvSpPr/>
              <p:nvPr/>
            </p:nvSpPr>
            <p:spPr bwMode="auto">
              <a:xfrm>
                <a:off x="3017" y="479"/>
                <a:ext cx="26" cy="3"/>
              </a:xfrm>
              <a:custGeom>
                <a:avLst/>
                <a:gdLst>
                  <a:gd name="T0" fmla="*/ 26 w 26"/>
                  <a:gd name="T1" fmla="*/ 0 h 3"/>
                  <a:gd name="T2" fmla="*/ 26 w 26"/>
                  <a:gd name="T3" fmla="*/ 0 h 3"/>
                  <a:gd name="T4" fmla="*/ 10 w 26"/>
                  <a:gd name="T5" fmla="*/ 2 h 3"/>
                  <a:gd name="T6" fmla="*/ 0 w 26"/>
                  <a:gd name="T7" fmla="*/ 3 h 3"/>
                  <a:gd name="T8" fmla="*/ 0 w 26"/>
                  <a:gd name="T9" fmla="*/ 3 h 3"/>
                  <a:gd name="T10" fmla="*/ 3 w 26"/>
                  <a:gd name="T11" fmla="*/ 0 h 3"/>
                  <a:gd name="T12" fmla="*/ 10 w 26"/>
                  <a:gd name="T13" fmla="*/ 0 h 3"/>
                  <a:gd name="T14" fmla="*/ 26 w 26"/>
                  <a:gd name="T15" fmla="*/ 0 h 3"/>
                  <a:gd name="T16" fmla="*/ 26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87" name="Freeform 35"/>
              <p:cNvSpPr/>
              <p:nvPr/>
            </p:nvSpPr>
            <p:spPr bwMode="auto">
              <a:xfrm>
                <a:off x="3667" y="476"/>
                <a:ext cx="26" cy="3"/>
              </a:xfrm>
              <a:custGeom>
                <a:avLst/>
                <a:gdLst>
                  <a:gd name="T0" fmla="*/ 0 w 26"/>
                  <a:gd name="T1" fmla="*/ 2 h 3"/>
                  <a:gd name="T2" fmla="*/ 0 w 26"/>
                  <a:gd name="T3" fmla="*/ 2 h 3"/>
                  <a:gd name="T4" fmla="*/ 16 w 26"/>
                  <a:gd name="T5" fmla="*/ 3 h 3"/>
                  <a:gd name="T6" fmla="*/ 26 w 26"/>
                  <a:gd name="T7" fmla="*/ 3 h 3"/>
                  <a:gd name="T8" fmla="*/ 26 w 26"/>
                  <a:gd name="T9" fmla="*/ 3 h 3"/>
                  <a:gd name="T10" fmla="*/ 23 w 26"/>
                  <a:gd name="T11" fmla="*/ 2 h 3"/>
                  <a:gd name="T12" fmla="*/ 16 w 26"/>
                  <a:gd name="T13" fmla="*/ 0 h 3"/>
                  <a:gd name="T14" fmla="*/ 0 w 26"/>
                  <a:gd name="T15" fmla="*/ 0 h 3"/>
                  <a:gd name="T16" fmla="*/ 0 w 26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88" name="Freeform 36"/>
              <p:cNvSpPr/>
              <p:nvPr/>
            </p:nvSpPr>
            <p:spPr bwMode="auto">
              <a:xfrm>
                <a:off x="2742" y="481"/>
                <a:ext cx="25" cy="4"/>
              </a:xfrm>
              <a:custGeom>
                <a:avLst/>
                <a:gdLst>
                  <a:gd name="T0" fmla="*/ 25 w 25"/>
                  <a:gd name="T1" fmla="*/ 0 h 4"/>
                  <a:gd name="T2" fmla="*/ 22 w 25"/>
                  <a:gd name="T3" fmla="*/ 1 h 4"/>
                  <a:gd name="T4" fmla="*/ 3 w 25"/>
                  <a:gd name="T5" fmla="*/ 4 h 4"/>
                  <a:gd name="T6" fmla="*/ 0 w 25"/>
                  <a:gd name="T7" fmla="*/ 4 h 4"/>
                  <a:gd name="T8" fmla="*/ 9 w 25"/>
                  <a:gd name="T9" fmla="*/ 1 h 4"/>
                  <a:gd name="T10" fmla="*/ 22 w 25"/>
                  <a:gd name="T11" fmla="*/ 0 h 4"/>
                  <a:gd name="T12" fmla="*/ 25 w 25"/>
                  <a:gd name="T13" fmla="*/ 0 h 4"/>
                  <a:gd name="T14" fmla="*/ 25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89" name="Freeform 37"/>
              <p:cNvSpPr/>
              <p:nvPr/>
            </p:nvSpPr>
            <p:spPr bwMode="auto">
              <a:xfrm>
                <a:off x="3943" y="478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3 w 25"/>
                  <a:gd name="T3" fmla="*/ 1 h 4"/>
                  <a:gd name="T4" fmla="*/ 22 w 25"/>
                  <a:gd name="T5" fmla="*/ 4 h 4"/>
                  <a:gd name="T6" fmla="*/ 25 w 25"/>
                  <a:gd name="T7" fmla="*/ 4 h 4"/>
                  <a:gd name="T8" fmla="*/ 16 w 25"/>
                  <a:gd name="T9" fmla="*/ 1 h 4"/>
                  <a:gd name="T10" fmla="*/ 3 w 25"/>
                  <a:gd name="T11" fmla="*/ 0 h 4"/>
                  <a:gd name="T12" fmla="*/ 0 w 25"/>
                  <a:gd name="T13" fmla="*/ 0 h 4"/>
                  <a:gd name="T14" fmla="*/ 0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90" name="Freeform 38"/>
              <p:cNvSpPr/>
              <p:nvPr/>
            </p:nvSpPr>
            <p:spPr bwMode="auto">
              <a:xfrm>
                <a:off x="3152" y="481"/>
                <a:ext cx="22" cy="4"/>
              </a:xfrm>
              <a:custGeom>
                <a:avLst/>
                <a:gdLst>
                  <a:gd name="T0" fmla="*/ 22 w 22"/>
                  <a:gd name="T1" fmla="*/ 4 h 4"/>
                  <a:gd name="T2" fmla="*/ 22 w 22"/>
                  <a:gd name="T3" fmla="*/ 4 h 4"/>
                  <a:gd name="T4" fmla="*/ 22 w 22"/>
                  <a:gd name="T5" fmla="*/ 4 h 4"/>
                  <a:gd name="T6" fmla="*/ 16 w 22"/>
                  <a:gd name="T7" fmla="*/ 4 h 4"/>
                  <a:gd name="T8" fmla="*/ 0 w 22"/>
                  <a:gd name="T9" fmla="*/ 1 h 4"/>
                  <a:gd name="T10" fmla="*/ 0 w 22"/>
                  <a:gd name="T11" fmla="*/ 0 h 4"/>
                  <a:gd name="T12" fmla="*/ 16 w 22"/>
                  <a:gd name="T13" fmla="*/ 3 h 4"/>
                  <a:gd name="T14" fmla="*/ 22 w 2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91" name="Freeform 39"/>
              <p:cNvSpPr/>
              <p:nvPr/>
            </p:nvSpPr>
            <p:spPr bwMode="auto">
              <a:xfrm>
                <a:off x="3536" y="479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0 w 22"/>
                  <a:gd name="T5" fmla="*/ 5 h 5"/>
                  <a:gd name="T6" fmla="*/ 6 w 22"/>
                  <a:gd name="T7" fmla="*/ 5 h 5"/>
                  <a:gd name="T8" fmla="*/ 22 w 22"/>
                  <a:gd name="T9" fmla="*/ 2 h 5"/>
                  <a:gd name="T10" fmla="*/ 22 w 22"/>
                  <a:gd name="T11" fmla="*/ 0 h 5"/>
                  <a:gd name="T12" fmla="*/ 6 w 22"/>
                  <a:gd name="T13" fmla="*/ 3 h 5"/>
                  <a:gd name="T14" fmla="*/ 0 w 22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92" name="Freeform 40"/>
              <p:cNvSpPr/>
              <p:nvPr/>
            </p:nvSpPr>
            <p:spPr bwMode="auto">
              <a:xfrm>
                <a:off x="2975" y="482"/>
                <a:ext cx="26" cy="5"/>
              </a:xfrm>
              <a:custGeom>
                <a:avLst/>
                <a:gdLst>
                  <a:gd name="T0" fmla="*/ 26 w 26"/>
                  <a:gd name="T1" fmla="*/ 0 h 5"/>
                  <a:gd name="T2" fmla="*/ 20 w 26"/>
                  <a:gd name="T3" fmla="*/ 3 h 5"/>
                  <a:gd name="T4" fmla="*/ 0 w 26"/>
                  <a:gd name="T5" fmla="*/ 5 h 5"/>
                  <a:gd name="T6" fmla="*/ 0 w 26"/>
                  <a:gd name="T7" fmla="*/ 5 h 5"/>
                  <a:gd name="T8" fmla="*/ 0 w 26"/>
                  <a:gd name="T9" fmla="*/ 5 h 5"/>
                  <a:gd name="T10" fmla="*/ 23 w 26"/>
                  <a:gd name="T11" fmla="*/ 0 h 5"/>
                  <a:gd name="T12" fmla="*/ 23 w 26"/>
                  <a:gd name="T13" fmla="*/ 0 h 5"/>
                  <a:gd name="T14" fmla="*/ 26 w 2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93" name="Freeform 41"/>
              <p:cNvSpPr/>
              <p:nvPr/>
            </p:nvSpPr>
            <p:spPr bwMode="auto">
              <a:xfrm>
                <a:off x="3709" y="479"/>
                <a:ext cx="25" cy="6"/>
              </a:xfrm>
              <a:custGeom>
                <a:avLst/>
                <a:gdLst>
                  <a:gd name="T0" fmla="*/ 0 w 25"/>
                  <a:gd name="T1" fmla="*/ 2 h 6"/>
                  <a:gd name="T2" fmla="*/ 6 w 25"/>
                  <a:gd name="T3" fmla="*/ 3 h 6"/>
                  <a:gd name="T4" fmla="*/ 25 w 25"/>
                  <a:gd name="T5" fmla="*/ 6 h 6"/>
                  <a:gd name="T6" fmla="*/ 25 w 25"/>
                  <a:gd name="T7" fmla="*/ 5 h 6"/>
                  <a:gd name="T8" fmla="*/ 25 w 25"/>
                  <a:gd name="T9" fmla="*/ 5 h 6"/>
                  <a:gd name="T10" fmla="*/ 3 w 25"/>
                  <a:gd name="T11" fmla="*/ 0 h 6"/>
                  <a:gd name="T12" fmla="*/ 3 w 25"/>
                  <a:gd name="T13" fmla="*/ 0 h 6"/>
                  <a:gd name="T14" fmla="*/ 0 w 2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94" name="Freeform 42"/>
              <p:cNvSpPr/>
              <p:nvPr/>
            </p:nvSpPr>
            <p:spPr bwMode="auto">
              <a:xfrm>
                <a:off x="2947" y="485"/>
                <a:ext cx="105" cy="56"/>
              </a:xfrm>
              <a:custGeom>
                <a:avLst/>
                <a:gdLst>
                  <a:gd name="T0" fmla="*/ 64 w 105"/>
                  <a:gd name="T1" fmla="*/ 9 h 56"/>
                  <a:gd name="T2" fmla="*/ 38 w 105"/>
                  <a:gd name="T3" fmla="*/ 20 h 56"/>
                  <a:gd name="T4" fmla="*/ 32 w 105"/>
                  <a:gd name="T5" fmla="*/ 26 h 56"/>
                  <a:gd name="T6" fmla="*/ 32 w 105"/>
                  <a:gd name="T7" fmla="*/ 38 h 56"/>
                  <a:gd name="T8" fmla="*/ 38 w 105"/>
                  <a:gd name="T9" fmla="*/ 44 h 56"/>
                  <a:gd name="T10" fmla="*/ 48 w 105"/>
                  <a:gd name="T11" fmla="*/ 47 h 56"/>
                  <a:gd name="T12" fmla="*/ 67 w 105"/>
                  <a:gd name="T13" fmla="*/ 46 h 56"/>
                  <a:gd name="T14" fmla="*/ 70 w 105"/>
                  <a:gd name="T15" fmla="*/ 46 h 56"/>
                  <a:gd name="T16" fmla="*/ 67 w 105"/>
                  <a:gd name="T17" fmla="*/ 49 h 56"/>
                  <a:gd name="T18" fmla="*/ 60 w 105"/>
                  <a:gd name="T19" fmla="*/ 53 h 56"/>
                  <a:gd name="T20" fmla="*/ 51 w 105"/>
                  <a:gd name="T21" fmla="*/ 56 h 56"/>
                  <a:gd name="T22" fmla="*/ 44 w 105"/>
                  <a:gd name="T23" fmla="*/ 56 h 56"/>
                  <a:gd name="T24" fmla="*/ 44 w 105"/>
                  <a:gd name="T25" fmla="*/ 55 h 56"/>
                  <a:gd name="T26" fmla="*/ 28 w 105"/>
                  <a:gd name="T27" fmla="*/ 55 h 56"/>
                  <a:gd name="T28" fmla="*/ 9 w 105"/>
                  <a:gd name="T29" fmla="*/ 49 h 56"/>
                  <a:gd name="T30" fmla="*/ 0 w 105"/>
                  <a:gd name="T31" fmla="*/ 41 h 56"/>
                  <a:gd name="T32" fmla="*/ 0 w 105"/>
                  <a:gd name="T33" fmla="*/ 34 h 56"/>
                  <a:gd name="T34" fmla="*/ 9 w 105"/>
                  <a:gd name="T35" fmla="*/ 23 h 56"/>
                  <a:gd name="T36" fmla="*/ 19 w 105"/>
                  <a:gd name="T37" fmla="*/ 14 h 56"/>
                  <a:gd name="T38" fmla="*/ 28 w 105"/>
                  <a:gd name="T39" fmla="*/ 9 h 56"/>
                  <a:gd name="T40" fmla="*/ 60 w 105"/>
                  <a:gd name="T41" fmla="*/ 3 h 56"/>
                  <a:gd name="T42" fmla="*/ 73 w 105"/>
                  <a:gd name="T43" fmla="*/ 2 h 56"/>
                  <a:gd name="T44" fmla="*/ 80 w 105"/>
                  <a:gd name="T45" fmla="*/ 0 h 56"/>
                  <a:gd name="T46" fmla="*/ 92 w 105"/>
                  <a:gd name="T47" fmla="*/ 0 h 56"/>
                  <a:gd name="T48" fmla="*/ 92 w 105"/>
                  <a:gd name="T49" fmla="*/ 0 h 56"/>
                  <a:gd name="T50" fmla="*/ 105 w 105"/>
                  <a:gd name="T51" fmla="*/ 0 h 56"/>
                  <a:gd name="T52" fmla="*/ 64 w 105"/>
                  <a:gd name="T53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95" name="Freeform 43"/>
              <p:cNvSpPr/>
              <p:nvPr/>
            </p:nvSpPr>
            <p:spPr bwMode="auto">
              <a:xfrm>
                <a:off x="3658" y="482"/>
                <a:ext cx="105" cy="58"/>
              </a:xfrm>
              <a:custGeom>
                <a:avLst/>
                <a:gdLst>
                  <a:gd name="T0" fmla="*/ 41 w 105"/>
                  <a:gd name="T1" fmla="*/ 11 h 58"/>
                  <a:gd name="T2" fmla="*/ 67 w 105"/>
                  <a:gd name="T3" fmla="*/ 21 h 58"/>
                  <a:gd name="T4" fmla="*/ 73 w 105"/>
                  <a:gd name="T5" fmla="*/ 26 h 58"/>
                  <a:gd name="T6" fmla="*/ 73 w 105"/>
                  <a:gd name="T7" fmla="*/ 40 h 58"/>
                  <a:gd name="T8" fmla="*/ 67 w 105"/>
                  <a:gd name="T9" fmla="*/ 44 h 58"/>
                  <a:gd name="T10" fmla="*/ 60 w 105"/>
                  <a:gd name="T11" fmla="*/ 47 h 58"/>
                  <a:gd name="T12" fmla="*/ 38 w 105"/>
                  <a:gd name="T13" fmla="*/ 47 h 58"/>
                  <a:gd name="T14" fmla="*/ 38 w 105"/>
                  <a:gd name="T15" fmla="*/ 46 h 58"/>
                  <a:gd name="T16" fmla="*/ 38 w 105"/>
                  <a:gd name="T17" fmla="*/ 49 h 58"/>
                  <a:gd name="T18" fmla="*/ 44 w 105"/>
                  <a:gd name="T19" fmla="*/ 53 h 58"/>
                  <a:gd name="T20" fmla="*/ 54 w 105"/>
                  <a:gd name="T21" fmla="*/ 58 h 58"/>
                  <a:gd name="T22" fmla="*/ 60 w 105"/>
                  <a:gd name="T23" fmla="*/ 58 h 58"/>
                  <a:gd name="T24" fmla="*/ 64 w 105"/>
                  <a:gd name="T25" fmla="*/ 56 h 58"/>
                  <a:gd name="T26" fmla="*/ 80 w 105"/>
                  <a:gd name="T27" fmla="*/ 56 h 58"/>
                  <a:gd name="T28" fmla="*/ 96 w 105"/>
                  <a:gd name="T29" fmla="*/ 50 h 58"/>
                  <a:gd name="T30" fmla="*/ 105 w 105"/>
                  <a:gd name="T31" fmla="*/ 41 h 58"/>
                  <a:gd name="T32" fmla="*/ 105 w 105"/>
                  <a:gd name="T33" fmla="*/ 35 h 58"/>
                  <a:gd name="T34" fmla="*/ 96 w 105"/>
                  <a:gd name="T35" fmla="*/ 24 h 58"/>
                  <a:gd name="T36" fmla="*/ 86 w 105"/>
                  <a:gd name="T37" fmla="*/ 14 h 58"/>
                  <a:gd name="T38" fmla="*/ 76 w 105"/>
                  <a:gd name="T39" fmla="*/ 9 h 58"/>
                  <a:gd name="T40" fmla="*/ 44 w 105"/>
                  <a:gd name="T41" fmla="*/ 3 h 58"/>
                  <a:gd name="T42" fmla="*/ 32 w 105"/>
                  <a:gd name="T43" fmla="*/ 3 h 58"/>
                  <a:gd name="T44" fmla="*/ 25 w 105"/>
                  <a:gd name="T45" fmla="*/ 2 h 58"/>
                  <a:gd name="T46" fmla="*/ 12 w 105"/>
                  <a:gd name="T47" fmla="*/ 2 h 58"/>
                  <a:gd name="T48" fmla="*/ 9 w 105"/>
                  <a:gd name="T49" fmla="*/ 0 h 58"/>
                  <a:gd name="T50" fmla="*/ 0 w 105"/>
                  <a:gd name="T51" fmla="*/ 0 h 58"/>
                  <a:gd name="T52" fmla="*/ 41 w 105"/>
                  <a:gd name="T5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96" name="Freeform 44"/>
              <p:cNvSpPr/>
              <p:nvPr/>
            </p:nvSpPr>
            <p:spPr bwMode="auto">
              <a:xfrm>
                <a:off x="2319" y="487"/>
                <a:ext cx="266" cy="80"/>
              </a:xfrm>
              <a:custGeom>
                <a:avLst/>
                <a:gdLst>
                  <a:gd name="T0" fmla="*/ 29 w 266"/>
                  <a:gd name="T1" fmla="*/ 28 h 80"/>
                  <a:gd name="T2" fmla="*/ 32 w 266"/>
                  <a:gd name="T3" fmla="*/ 44 h 80"/>
                  <a:gd name="T4" fmla="*/ 48 w 266"/>
                  <a:gd name="T5" fmla="*/ 56 h 80"/>
                  <a:gd name="T6" fmla="*/ 61 w 266"/>
                  <a:gd name="T7" fmla="*/ 62 h 80"/>
                  <a:gd name="T8" fmla="*/ 70 w 266"/>
                  <a:gd name="T9" fmla="*/ 63 h 80"/>
                  <a:gd name="T10" fmla="*/ 96 w 266"/>
                  <a:gd name="T11" fmla="*/ 66 h 80"/>
                  <a:gd name="T12" fmla="*/ 115 w 266"/>
                  <a:gd name="T13" fmla="*/ 65 h 80"/>
                  <a:gd name="T14" fmla="*/ 128 w 266"/>
                  <a:gd name="T15" fmla="*/ 65 h 80"/>
                  <a:gd name="T16" fmla="*/ 131 w 266"/>
                  <a:gd name="T17" fmla="*/ 63 h 80"/>
                  <a:gd name="T18" fmla="*/ 122 w 266"/>
                  <a:gd name="T19" fmla="*/ 59 h 80"/>
                  <a:gd name="T20" fmla="*/ 118 w 266"/>
                  <a:gd name="T21" fmla="*/ 51 h 80"/>
                  <a:gd name="T22" fmla="*/ 122 w 266"/>
                  <a:gd name="T23" fmla="*/ 39 h 80"/>
                  <a:gd name="T24" fmla="*/ 122 w 266"/>
                  <a:gd name="T25" fmla="*/ 39 h 80"/>
                  <a:gd name="T26" fmla="*/ 150 w 266"/>
                  <a:gd name="T27" fmla="*/ 54 h 80"/>
                  <a:gd name="T28" fmla="*/ 179 w 266"/>
                  <a:gd name="T29" fmla="*/ 60 h 80"/>
                  <a:gd name="T30" fmla="*/ 211 w 266"/>
                  <a:gd name="T31" fmla="*/ 65 h 80"/>
                  <a:gd name="T32" fmla="*/ 243 w 266"/>
                  <a:gd name="T33" fmla="*/ 63 h 80"/>
                  <a:gd name="T34" fmla="*/ 259 w 266"/>
                  <a:gd name="T35" fmla="*/ 60 h 80"/>
                  <a:gd name="T36" fmla="*/ 266 w 266"/>
                  <a:gd name="T37" fmla="*/ 60 h 80"/>
                  <a:gd name="T38" fmla="*/ 266 w 266"/>
                  <a:gd name="T39" fmla="*/ 73 h 80"/>
                  <a:gd name="T40" fmla="*/ 227 w 266"/>
                  <a:gd name="T41" fmla="*/ 76 h 80"/>
                  <a:gd name="T42" fmla="*/ 227 w 266"/>
                  <a:gd name="T43" fmla="*/ 77 h 80"/>
                  <a:gd name="T44" fmla="*/ 157 w 266"/>
                  <a:gd name="T45" fmla="*/ 80 h 80"/>
                  <a:gd name="T46" fmla="*/ 96 w 266"/>
                  <a:gd name="T47" fmla="*/ 79 h 80"/>
                  <a:gd name="T48" fmla="*/ 83 w 266"/>
                  <a:gd name="T49" fmla="*/ 77 h 80"/>
                  <a:gd name="T50" fmla="*/ 45 w 266"/>
                  <a:gd name="T51" fmla="*/ 71 h 80"/>
                  <a:gd name="T52" fmla="*/ 25 w 266"/>
                  <a:gd name="T53" fmla="*/ 65 h 80"/>
                  <a:gd name="T54" fmla="*/ 13 w 266"/>
                  <a:gd name="T55" fmla="*/ 53 h 80"/>
                  <a:gd name="T56" fmla="*/ 0 w 266"/>
                  <a:gd name="T57" fmla="*/ 39 h 80"/>
                  <a:gd name="T58" fmla="*/ 0 w 266"/>
                  <a:gd name="T59" fmla="*/ 35 h 80"/>
                  <a:gd name="T60" fmla="*/ 0 w 266"/>
                  <a:gd name="T61" fmla="*/ 27 h 80"/>
                  <a:gd name="T62" fmla="*/ 9 w 266"/>
                  <a:gd name="T63" fmla="*/ 16 h 80"/>
                  <a:gd name="T64" fmla="*/ 25 w 266"/>
                  <a:gd name="T65" fmla="*/ 7 h 80"/>
                  <a:gd name="T66" fmla="*/ 45 w 266"/>
                  <a:gd name="T67" fmla="*/ 0 h 80"/>
                  <a:gd name="T68" fmla="*/ 32 w 266"/>
                  <a:gd name="T69" fmla="*/ 15 h 80"/>
                  <a:gd name="T70" fmla="*/ 29 w 266"/>
                  <a:gd name="T71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97" name="Freeform 45"/>
              <p:cNvSpPr/>
              <p:nvPr/>
            </p:nvSpPr>
            <p:spPr bwMode="auto">
              <a:xfrm>
                <a:off x="4125" y="482"/>
                <a:ext cx="269" cy="81"/>
              </a:xfrm>
              <a:custGeom>
                <a:avLst/>
                <a:gdLst>
                  <a:gd name="T0" fmla="*/ 237 w 269"/>
                  <a:gd name="T1" fmla="*/ 29 h 81"/>
                  <a:gd name="T2" fmla="*/ 234 w 269"/>
                  <a:gd name="T3" fmla="*/ 44 h 81"/>
                  <a:gd name="T4" fmla="*/ 221 w 269"/>
                  <a:gd name="T5" fmla="*/ 56 h 81"/>
                  <a:gd name="T6" fmla="*/ 205 w 269"/>
                  <a:gd name="T7" fmla="*/ 62 h 81"/>
                  <a:gd name="T8" fmla="*/ 199 w 269"/>
                  <a:gd name="T9" fmla="*/ 64 h 81"/>
                  <a:gd name="T10" fmla="*/ 173 w 269"/>
                  <a:gd name="T11" fmla="*/ 65 h 81"/>
                  <a:gd name="T12" fmla="*/ 151 w 269"/>
                  <a:gd name="T13" fmla="*/ 65 h 81"/>
                  <a:gd name="T14" fmla="*/ 138 w 269"/>
                  <a:gd name="T15" fmla="*/ 65 h 81"/>
                  <a:gd name="T16" fmla="*/ 135 w 269"/>
                  <a:gd name="T17" fmla="*/ 64 h 81"/>
                  <a:gd name="T18" fmla="*/ 144 w 269"/>
                  <a:gd name="T19" fmla="*/ 59 h 81"/>
                  <a:gd name="T20" fmla="*/ 147 w 269"/>
                  <a:gd name="T21" fmla="*/ 52 h 81"/>
                  <a:gd name="T22" fmla="*/ 144 w 269"/>
                  <a:gd name="T23" fmla="*/ 40 h 81"/>
                  <a:gd name="T24" fmla="*/ 144 w 269"/>
                  <a:gd name="T25" fmla="*/ 40 h 81"/>
                  <a:gd name="T26" fmla="*/ 115 w 269"/>
                  <a:gd name="T27" fmla="*/ 55 h 81"/>
                  <a:gd name="T28" fmla="*/ 87 w 269"/>
                  <a:gd name="T29" fmla="*/ 61 h 81"/>
                  <a:gd name="T30" fmla="*/ 55 w 269"/>
                  <a:gd name="T31" fmla="*/ 65 h 81"/>
                  <a:gd name="T32" fmla="*/ 23 w 269"/>
                  <a:gd name="T33" fmla="*/ 64 h 81"/>
                  <a:gd name="T34" fmla="*/ 10 w 269"/>
                  <a:gd name="T35" fmla="*/ 62 h 81"/>
                  <a:gd name="T36" fmla="*/ 0 w 269"/>
                  <a:gd name="T37" fmla="*/ 62 h 81"/>
                  <a:gd name="T38" fmla="*/ 0 w 269"/>
                  <a:gd name="T39" fmla="*/ 74 h 81"/>
                  <a:gd name="T40" fmla="*/ 39 w 269"/>
                  <a:gd name="T41" fmla="*/ 76 h 81"/>
                  <a:gd name="T42" fmla="*/ 39 w 269"/>
                  <a:gd name="T43" fmla="*/ 78 h 81"/>
                  <a:gd name="T44" fmla="*/ 112 w 269"/>
                  <a:gd name="T45" fmla="*/ 81 h 81"/>
                  <a:gd name="T46" fmla="*/ 170 w 269"/>
                  <a:gd name="T47" fmla="*/ 79 h 81"/>
                  <a:gd name="T48" fmla="*/ 183 w 269"/>
                  <a:gd name="T49" fmla="*/ 78 h 81"/>
                  <a:gd name="T50" fmla="*/ 221 w 269"/>
                  <a:gd name="T51" fmla="*/ 70 h 81"/>
                  <a:gd name="T52" fmla="*/ 240 w 269"/>
                  <a:gd name="T53" fmla="*/ 64 h 81"/>
                  <a:gd name="T54" fmla="*/ 253 w 269"/>
                  <a:gd name="T55" fmla="*/ 53 h 81"/>
                  <a:gd name="T56" fmla="*/ 266 w 269"/>
                  <a:gd name="T57" fmla="*/ 40 h 81"/>
                  <a:gd name="T58" fmla="*/ 269 w 269"/>
                  <a:gd name="T59" fmla="*/ 35 h 81"/>
                  <a:gd name="T60" fmla="*/ 266 w 269"/>
                  <a:gd name="T61" fmla="*/ 27 h 81"/>
                  <a:gd name="T62" fmla="*/ 256 w 269"/>
                  <a:gd name="T63" fmla="*/ 17 h 81"/>
                  <a:gd name="T64" fmla="*/ 240 w 269"/>
                  <a:gd name="T65" fmla="*/ 8 h 81"/>
                  <a:gd name="T66" fmla="*/ 221 w 269"/>
                  <a:gd name="T67" fmla="*/ 0 h 81"/>
                  <a:gd name="T68" fmla="*/ 234 w 269"/>
                  <a:gd name="T69" fmla="*/ 15 h 81"/>
                  <a:gd name="T70" fmla="*/ 237 w 269"/>
                  <a:gd name="T71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98" name="Freeform 46"/>
              <p:cNvSpPr/>
              <p:nvPr/>
            </p:nvSpPr>
            <p:spPr bwMode="auto">
              <a:xfrm>
                <a:off x="2706" y="487"/>
                <a:ext cx="16" cy="6"/>
              </a:xfrm>
              <a:custGeom>
                <a:avLst/>
                <a:gdLst>
                  <a:gd name="T0" fmla="*/ 4 w 16"/>
                  <a:gd name="T1" fmla="*/ 6 h 6"/>
                  <a:gd name="T2" fmla="*/ 0 w 16"/>
                  <a:gd name="T3" fmla="*/ 6 h 6"/>
                  <a:gd name="T4" fmla="*/ 4 w 16"/>
                  <a:gd name="T5" fmla="*/ 3 h 6"/>
                  <a:gd name="T6" fmla="*/ 16 w 16"/>
                  <a:gd name="T7" fmla="*/ 0 h 6"/>
                  <a:gd name="T8" fmla="*/ 16 w 16"/>
                  <a:gd name="T9" fmla="*/ 1 h 6"/>
                  <a:gd name="T10" fmla="*/ 4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599" name="Freeform 47"/>
              <p:cNvSpPr/>
              <p:nvPr/>
            </p:nvSpPr>
            <p:spPr bwMode="auto">
              <a:xfrm>
                <a:off x="3987" y="484"/>
                <a:ext cx="16" cy="6"/>
              </a:xfrm>
              <a:custGeom>
                <a:avLst/>
                <a:gdLst>
                  <a:gd name="T0" fmla="*/ 13 w 16"/>
                  <a:gd name="T1" fmla="*/ 6 h 6"/>
                  <a:gd name="T2" fmla="*/ 16 w 16"/>
                  <a:gd name="T3" fmla="*/ 6 h 6"/>
                  <a:gd name="T4" fmla="*/ 13 w 16"/>
                  <a:gd name="T5" fmla="*/ 1 h 6"/>
                  <a:gd name="T6" fmla="*/ 0 w 16"/>
                  <a:gd name="T7" fmla="*/ 0 h 6"/>
                  <a:gd name="T8" fmla="*/ 0 w 16"/>
                  <a:gd name="T9" fmla="*/ 1 h 6"/>
                  <a:gd name="T10" fmla="*/ 1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00" name="Freeform 48"/>
              <p:cNvSpPr/>
              <p:nvPr/>
            </p:nvSpPr>
            <p:spPr bwMode="auto">
              <a:xfrm>
                <a:off x="3190" y="487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3 w 19"/>
                  <a:gd name="T3" fmla="*/ 7 h 7"/>
                  <a:gd name="T4" fmla="*/ 0 w 19"/>
                  <a:gd name="T5" fmla="*/ 1 h 7"/>
                  <a:gd name="T6" fmla="*/ 0 w 19"/>
                  <a:gd name="T7" fmla="*/ 0 h 7"/>
                  <a:gd name="T8" fmla="*/ 13 w 19"/>
                  <a:gd name="T9" fmla="*/ 4 h 7"/>
                  <a:gd name="T10" fmla="*/ 19 w 19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01" name="Freeform 49"/>
              <p:cNvSpPr/>
              <p:nvPr/>
            </p:nvSpPr>
            <p:spPr bwMode="auto">
              <a:xfrm>
                <a:off x="3501" y="485"/>
                <a:ext cx="19" cy="8"/>
              </a:xfrm>
              <a:custGeom>
                <a:avLst/>
                <a:gdLst>
                  <a:gd name="T0" fmla="*/ 0 w 19"/>
                  <a:gd name="T1" fmla="*/ 8 h 8"/>
                  <a:gd name="T2" fmla="*/ 6 w 19"/>
                  <a:gd name="T3" fmla="*/ 8 h 8"/>
                  <a:gd name="T4" fmla="*/ 19 w 19"/>
                  <a:gd name="T5" fmla="*/ 2 h 8"/>
                  <a:gd name="T6" fmla="*/ 19 w 19"/>
                  <a:gd name="T7" fmla="*/ 0 h 8"/>
                  <a:gd name="T8" fmla="*/ 6 w 19"/>
                  <a:gd name="T9" fmla="*/ 5 h 8"/>
                  <a:gd name="T10" fmla="*/ 0 w 1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02" name="Freeform 50"/>
              <p:cNvSpPr/>
              <p:nvPr/>
            </p:nvSpPr>
            <p:spPr bwMode="auto">
              <a:xfrm>
                <a:off x="2931" y="490"/>
                <a:ext cx="32" cy="12"/>
              </a:xfrm>
              <a:custGeom>
                <a:avLst/>
                <a:gdLst>
                  <a:gd name="T0" fmla="*/ 32 w 32"/>
                  <a:gd name="T1" fmla="*/ 0 h 12"/>
                  <a:gd name="T2" fmla="*/ 25 w 32"/>
                  <a:gd name="T3" fmla="*/ 3 h 12"/>
                  <a:gd name="T4" fmla="*/ 19 w 32"/>
                  <a:gd name="T5" fmla="*/ 4 h 12"/>
                  <a:gd name="T6" fmla="*/ 3 w 32"/>
                  <a:gd name="T7" fmla="*/ 12 h 12"/>
                  <a:gd name="T8" fmla="*/ 0 w 32"/>
                  <a:gd name="T9" fmla="*/ 12 h 12"/>
                  <a:gd name="T10" fmla="*/ 0 w 32"/>
                  <a:gd name="T11" fmla="*/ 10 h 12"/>
                  <a:gd name="T12" fmla="*/ 12 w 32"/>
                  <a:gd name="T13" fmla="*/ 4 h 12"/>
                  <a:gd name="T14" fmla="*/ 22 w 32"/>
                  <a:gd name="T15" fmla="*/ 1 h 12"/>
                  <a:gd name="T16" fmla="*/ 32 w 32"/>
                  <a:gd name="T17" fmla="*/ 0 h 12"/>
                  <a:gd name="T18" fmla="*/ 32 w 32"/>
                  <a:gd name="T19" fmla="*/ 0 h 12"/>
                  <a:gd name="T20" fmla="*/ 32 w 3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03" name="Freeform 51"/>
              <p:cNvSpPr/>
              <p:nvPr/>
            </p:nvSpPr>
            <p:spPr bwMode="auto">
              <a:xfrm>
                <a:off x="3747" y="487"/>
                <a:ext cx="32" cy="12"/>
              </a:xfrm>
              <a:custGeom>
                <a:avLst/>
                <a:gdLst>
                  <a:gd name="T0" fmla="*/ 0 w 32"/>
                  <a:gd name="T1" fmla="*/ 1 h 12"/>
                  <a:gd name="T2" fmla="*/ 7 w 32"/>
                  <a:gd name="T3" fmla="*/ 3 h 12"/>
                  <a:gd name="T4" fmla="*/ 13 w 32"/>
                  <a:gd name="T5" fmla="*/ 4 h 12"/>
                  <a:gd name="T6" fmla="*/ 29 w 32"/>
                  <a:gd name="T7" fmla="*/ 12 h 12"/>
                  <a:gd name="T8" fmla="*/ 32 w 32"/>
                  <a:gd name="T9" fmla="*/ 12 h 12"/>
                  <a:gd name="T10" fmla="*/ 32 w 32"/>
                  <a:gd name="T11" fmla="*/ 12 h 12"/>
                  <a:gd name="T12" fmla="*/ 19 w 32"/>
                  <a:gd name="T13" fmla="*/ 6 h 12"/>
                  <a:gd name="T14" fmla="*/ 10 w 32"/>
                  <a:gd name="T15" fmla="*/ 1 h 12"/>
                  <a:gd name="T16" fmla="*/ 0 w 32"/>
                  <a:gd name="T17" fmla="*/ 0 h 12"/>
                  <a:gd name="T18" fmla="*/ 0 w 32"/>
                  <a:gd name="T19" fmla="*/ 0 h 12"/>
                  <a:gd name="T20" fmla="*/ 0 w 32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04" name="Freeform 52"/>
              <p:cNvSpPr/>
              <p:nvPr/>
            </p:nvSpPr>
            <p:spPr bwMode="auto">
              <a:xfrm>
                <a:off x="2678" y="497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6 w 12"/>
                  <a:gd name="T3" fmla="*/ 3 h 6"/>
                  <a:gd name="T4" fmla="*/ 3 w 12"/>
                  <a:gd name="T5" fmla="*/ 6 h 6"/>
                  <a:gd name="T6" fmla="*/ 0 w 12"/>
                  <a:gd name="T7" fmla="*/ 5 h 6"/>
                  <a:gd name="T8" fmla="*/ 3 w 12"/>
                  <a:gd name="T9" fmla="*/ 3 h 6"/>
                  <a:gd name="T10" fmla="*/ 6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05" name="Freeform 53"/>
              <p:cNvSpPr/>
              <p:nvPr/>
            </p:nvSpPr>
            <p:spPr bwMode="auto">
              <a:xfrm>
                <a:off x="4019" y="494"/>
                <a:ext cx="13" cy="5"/>
              </a:xfrm>
              <a:custGeom>
                <a:avLst/>
                <a:gdLst>
                  <a:gd name="T0" fmla="*/ 0 w 13"/>
                  <a:gd name="T1" fmla="*/ 2 h 5"/>
                  <a:gd name="T2" fmla="*/ 7 w 13"/>
                  <a:gd name="T3" fmla="*/ 3 h 5"/>
                  <a:gd name="T4" fmla="*/ 13 w 13"/>
                  <a:gd name="T5" fmla="*/ 5 h 5"/>
                  <a:gd name="T6" fmla="*/ 13 w 13"/>
                  <a:gd name="T7" fmla="*/ 5 h 5"/>
                  <a:gd name="T8" fmla="*/ 10 w 13"/>
                  <a:gd name="T9" fmla="*/ 2 h 5"/>
                  <a:gd name="T10" fmla="*/ 7 w 13"/>
                  <a:gd name="T11" fmla="*/ 0 h 5"/>
                  <a:gd name="T12" fmla="*/ 0 w 13"/>
                  <a:gd name="T13" fmla="*/ 0 h 5"/>
                  <a:gd name="T14" fmla="*/ 0 w 13"/>
                  <a:gd name="T15" fmla="*/ 0 h 5"/>
                  <a:gd name="T16" fmla="*/ 0 w 1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06" name="Freeform 54"/>
              <p:cNvSpPr/>
              <p:nvPr/>
            </p:nvSpPr>
            <p:spPr bwMode="auto">
              <a:xfrm>
                <a:off x="3219" y="497"/>
                <a:ext cx="22" cy="5"/>
              </a:xfrm>
              <a:custGeom>
                <a:avLst/>
                <a:gdLst>
                  <a:gd name="T0" fmla="*/ 22 w 22"/>
                  <a:gd name="T1" fmla="*/ 3 h 5"/>
                  <a:gd name="T2" fmla="*/ 22 w 22"/>
                  <a:gd name="T3" fmla="*/ 5 h 5"/>
                  <a:gd name="T4" fmla="*/ 16 w 22"/>
                  <a:gd name="T5" fmla="*/ 5 h 5"/>
                  <a:gd name="T6" fmla="*/ 0 w 22"/>
                  <a:gd name="T7" fmla="*/ 2 h 5"/>
                  <a:gd name="T8" fmla="*/ 0 w 22"/>
                  <a:gd name="T9" fmla="*/ 0 h 5"/>
                  <a:gd name="T10" fmla="*/ 22 w 22"/>
                  <a:gd name="T11" fmla="*/ 3 h 5"/>
                  <a:gd name="T12" fmla="*/ 22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07" name="Freeform 55"/>
              <p:cNvSpPr/>
              <p:nvPr/>
            </p:nvSpPr>
            <p:spPr bwMode="auto">
              <a:xfrm>
                <a:off x="3469" y="496"/>
                <a:ext cx="22" cy="4"/>
              </a:xfrm>
              <a:custGeom>
                <a:avLst/>
                <a:gdLst>
                  <a:gd name="T0" fmla="*/ 0 w 22"/>
                  <a:gd name="T1" fmla="*/ 3 h 4"/>
                  <a:gd name="T2" fmla="*/ 0 w 22"/>
                  <a:gd name="T3" fmla="*/ 4 h 4"/>
                  <a:gd name="T4" fmla="*/ 6 w 22"/>
                  <a:gd name="T5" fmla="*/ 4 h 4"/>
                  <a:gd name="T6" fmla="*/ 22 w 22"/>
                  <a:gd name="T7" fmla="*/ 1 h 4"/>
                  <a:gd name="T8" fmla="*/ 22 w 22"/>
                  <a:gd name="T9" fmla="*/ 0 h 4"/>
                  <a:gd name="T10" fmla="*/ 0 w 22"/>
                  <a:gd name="T11" fmla="*/ 3 h 4"/>
                  <a:gd name="T12" fmla="*/ 0 w 22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08" name="Freeform 56"/>
              <p:cNvSpPr/>
              <p:nvPr/>
            </p:nvSpPr>
            <p:spPr bwMode="auto">
              <a:xfrm>
                <a:off x="2332" y="502"/>
                <a:ext cx="9" cy="10"/>
              </a:xfrm>
              <a:custGeom>
                <a:avLst/>
                <a:gdLst>
                  <a:gd name="T0" fmla="*/ 9 w 9"/>
                  <a:gd name="T1" fmla="*/ 1 h 10"/>
                  <a:gd name="T2" fmla="*/ 3 w 9"/>
                  <a:gd name="T3" fmla="*/ 7 h 10"/>
                  <a:gd name="T4" fmla="*/ 3 w 9"/>
                  <a:gd name="T5" fmla="*/ 10 h 10"/>
                  <a:gd name="T6" fmla="*/ 3 w 9"/>
                  <a:gd name="T7" fmla="*/ 10 h 10"/>
                  <a:gd name="T8" fmla="*/ 0 w 9"/>
                  <a:gd name="T9" fmla="*/ 10 h 10"/>
                  <a:gd name="T10" fmla="*/ 0 w 9"/>
                  <a:gd name="T11" fmla="*/ 6 h 10"/>
                  <a:gd name="T12" fmla="*/ 9 w 9"/>
                  <a:gd name="T13" fmla="*/ 0 h 10"/>
                  <a:gd name="T14" fmla="*/ 9 w 9"/>
                  <a:gd name="T15" fmla="*/ 0 h 10"/>
                  <a:gd name="T16" fmla="*/ 9 w 9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09" name="Freeform 57"/>
              <p:cNvSpPr/>
              <p:nvPr/>
            </p:nvSpPr>
            <p:spPr bwMode="auto">
              <a:xfrm>
                <a:off x="4369" y="497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6 w 9"/>
                  <a:gd name="T3" fmla="*/ 8 h 11"/>
                  <a:gd name="T4" fmla="*/ 6 w 9"/>
                  <a:gd name="T5" fmla="*/ 11 h 11"/>
                  <a:gd name="T6" fmla="*/ 9 w 9"/>
                  <a:gd name="T7" fmla="*/ 11 h 11"/>
                  <a:gd name="T8" fmla="*/ 9 w 9"/>
                  <a:gd name="T9" fmla="*/ 11 h 11"/>
                  <a:gd name="T10" fmla="*/ 9 w 9"/>
                  <a:gd name="T11" fmla="*/ 6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10" name="Freeform 58"/>
              <p:cNvSpPr/>
              <p:nvPr/>
            </p:nvSpPr>
            <p:spPr bwMode="auto">
              <a:xfrm>
                <a:off x="2902" y="503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2 h 5"/>
                  <a:gd name="T4" fmla="*/ 6 w 16"/>
                  <a:gd name="T5" fmla="*/ 5 h 5"/>
                  <a:gd name="T6" fmla="*/ 3 w 16"/>
                  <a:gd name="T7" fmla="*/ 5 h 5"/>
                  <a:gd name="T8" fmla="*/ 0 w 16"/>
                  <a:gd name="T9" fmla="*/ 5 h 5"/>
                  <a:gd name="T10" fmla="*/ 0 w 16"/>
                  <a:gd name="T11" fmla="*/ 5 h 5"/>
                  <a:gd name="T12" fmla="*/ 13 w 16"/>
                  <a:gd name="T13" fmla="*/ 0 h 5"/>
                  <a:gd name="T14" fmla="*/ 16 w 16"/>
                  <a:gd name="T15" fmla="*/ 0 h 5"/>
                  <a:gd name="T16" fmla="*/ 16 w 16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11" name="Freeform 59"/>
              <p:cNvSpPr/>
              <p:nvPr/>
            </p:nvSpPr>
            <p:spPr bwMode="auto">
              <a:xfrm>
                <a:off x="3792" y="502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0 w 16"/>
                  <a:gd name="T5" fmla="*/ 4 h 4"/>
                  <a:gd name="T6" fmla="*/ 13 w 16"/>
                  <a:gd name="T7" fmla="*/ 4 h 4"/>
                  <a:gd name="T8" fmla="*/ 16 w 16"/>
                  <a:gd name="T9" fmla="*/ 3 h 4"/>
                  <a:gd name="T10" fmla="*/ 16 w 16"/>
                  <a:gd name="T11" fmla="*/ 3 h 4"/>
                  <a:gd name="T12" fmla="*/ 3 w 16"/>
                  <a:gd name="T13" fmla="*/ 0 h 4"/>
                  <a:gd name="T14" fmla="*/ 0 w 16"/>
                  <a:gd name="T15" fmla="*/ 0 h 4"/>
                  <a:gd name="T16" fmla="*/ 0 w 1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12" name="Freeform 60"/>
              <p:cNvSpPr/>
              <p:nvPr/>
            </p:nvSpPr>
            <p:spPr bwMode="auto">
              <a:xfrm>
                <a:off x="3244" y="50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4 w 7"/>
                  <a:gd name="T5" fmla="*/ 3 h 6"/>
                  <a:gd name="T6" fmla="*/ 0 w 7"/>
                  <a:gd name="T7" fmla="*/ 2 h 6"/>
                  <a:gd name="T8" fmla="*/ 4 w 7"/>
                  <a:gd name="T9" fmla="*/ 0 h 6"/>
                  <a:gd name="T10" fmla="*/ 7 w 7"/>
                  <a:gd name="T11" fmla="*/ 5 h 6"/>
                  <a:gd name="T12" fmla="*/ 7 w 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13" name="Freeform 61"/>
              <p:cNvSpPr/>
              <p:nvPr/>
            </p:nvSpPr>
            <p:spPr bwMode="auto">
              <a:xfrm>
                <a:off x="3459" y="5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14" name="Freeform 62"/>
              <p:cNvSpPr/>
              <p:nvPr/>
            </p:nvSpPr>
            <p:spPr bwMode="auto">
              <a:xfrm>
                <a:off x="2649" y="511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4 h 4"/>
                  <a:gd name="T4" fmla="*/ 0 w 9"/>
                  <a:gd name="T5" fmla="*/ 3 h 4"/>
                  <a:gd name="T6" fmla="*/ 6 w 9"/>
                  <a:gd name="T7" fmla="*/ 0 h 4"/>
                  <a:gd name="T8" fmla="*/ 9 w 9"/>
                  <a:gd name="T9" fmla="*/ 0 h 4"/>
                  <a:gd name="T10" fmla="*/ 9 w 9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15" name="Freeform 63"/>
              <p:cNvSpPr/>
              <p:nvPr/>
            </p:nvSpPr>
            <p:spPr bwMode="auto">
              <a:xfrm>
                <a:off x="4055" y="506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6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16" name="Freeform 64"/>
              <p:cNvSpPr/>
              <p:nvPr/>
            </p:nvSpPr>
            <p:spPr bwMode="auto">
              <a:xfrm>
                <a:off x="2863" y="512"/>
                <a:ext cx="26" cy="8"/>
              </a:xfrm>
              <a:custGeom>
                <a:avLst/>
                <a:gdLst>
                  <a:gd name="T0" fmla="*/ 26 w 26"/>
                  <a:gd name="T1" fmla="*/ 2 h 8"/>
                  <a:gd name="T2" fmla="*/ 26 w 26"/>
                  <a:gd name="T3" fmla="*/ 2 h 8"/>
                  <a:gd name="T4" fmla="*/ 7 w 26"/>
                  <a:gd name="T5" fmla="*/ 7 h 8"/>
                  <a:gd name="T6" fmla="*/ 4 w 26"/>
                  <a:gd name="T7" fmla="*/ 8 h 8"/>
                  <a:gd name="T8" fmla="*/ 4 w 26"/>
                  <a:gd name="T9" fmla="*/ 8 h 8"/>
                  <a:gd name="T10" fmla="*/ 0 w 26"/>
                  <a:gd name="T11" fmla="*/ 8 h 8"/>
                  <a:gd name="T12" fmla="*/ 4 w 26"/>
                  <a:gd name="T13" fmla="*/ 5 h 8"/>
                  <a:gd name="T14" fmla="*/ 13 w 26"/>
                  <a:gd name="T15" fmla="*/ 3 h 8"/>
                  <a:gd name="T16" fmla="*/ 13 w 26"/>
                  <a:gd name="T17" fmla="*/ 3 h 8"/>
                  <a:gd name="T18" fmla="*/ 23 w 26"/>
                  <a:gd name="T19" fmla="*/ 0 h 8"/>
                  <a:gd name="T20" fmla="*/ 26 w 26"/>
                  <a:gd name="T21" fmla="*/ 0 h 8"/>
                  <a:gd name="T22" fmla="*/ 26 w 26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17" name="Freeform 65"/>
              <p:cNvSpPr/>
              <p:nvPr/>
            </p:nvSpPr>
            <p:spPr bwMode="auto">
              <a:xfrm>
                <a:off x="3821" y="511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0 w 25"/>
                  <a:gd name="T3" fmla="*/ 0 h 6"/>
                  <a:gd name="T4" fmla="*/ 19 w 25"/>
                  <a:gd name="T5" fmla="*/ 4 h 6"/>
                  <a:gd name="T6" fmla="*/ 22 w 25"/>
                  <a:gd name="T7" fmla="*/ 6 h 6"/>
                  <a:gd name="T8" fmla="*/ 22 w 25"/>
                  <a:gd name="T9" fmla="*/ 6 h 6"/>
                  <a:gd name="T10" fmla="*/ 25 w 25"/>
                  <a:gd name="T11" fmla="*/ 6 h 6"/>
                  <a:gd name="T12" fmla="*/ 22 w 25"/>
                  <a:gd name="T13" fmla="*/ 3 h 6"/>
                  <a:gd name="T14" fmla="*/ 13 w 25"/>
                  <a:gd name="T15" fmla="*/ 1 h 6"/>
                  <a:gd name="T16" fmla="*/ 13 w 25"/>
                  <a:gd name="T17" fmla="*/ 1 h 6"/>
                  <a:gd name="T18" fmla="*/ 6 w 25"/>
                  <a:gd name="T19" fmla="*/ 0 h 6"/>
                  <a:gd name="T20" fmla="*/ 0 w 25"/>
                  <a:gd name="T21" fmla="*/ 0 h 6"/>
                  <a:gd name="T22" fmla="*/ 0 w 2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18" name="Freeform 66"/>
              <p:cNvSpPr/>
              <p:nvPr/>
            </p:nvSpPr>
            <p:spPr bwMode="auto">
              <a:xfrm>
                <a:off x="3257" y="515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7 w 7"/>
                  <a:gd name="T3" fmla="*/ 8 h 8"/>
                  <a:gd name="T4" fmla="*/ 7 w 7"/>
                  <a:gd name="T5" fmla="*/ 8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19" name="Freeform 67"/>
              <p:cNvSpPr/>
              <p:nvPr/>
            </p:nvSpPr>
            <p:spPr bwMode="auto">
              <a:xfrm>
                <a:off x="3446" y="514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8 h 9"/>
                  <a:gd name="T4" fmla="*/ 3 w 10"/>
                  <a:gd name="T5" fmla="*/ 9 h 9"/>
                  <a:gd name="T6" fmla="*/ 10 w 10"/>
                  <a:gd name="T7" fmla="*/ 0 h 9"/>
                  <a:gd name="T8" fmla="*/ 7 w 10"/>
                  <a:gd name="T9" fmla="*/ 0 h 9"/>
                  <a:gd name="T10" fmla="*/ 0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20" name="Freeform 68"/>
              <p:cNvSpPr/>
              <p:nvPr/>
            </p:nvSpPr>
            <p:spPr bwMode="auto">
              <a:xfrm>
                <a:off x="2332" y="522"/>
                <a:ext cx="6" cy="12"/>
              </a:xfrm>
              <a:custGeom>
                <a:avLst/>
                <a:gdLst>
                  <a:gd name="T0" fmla="*/ 6 w 6"/>
                  <a:gd name="T1" fmla="*/ 10 h 12"/>
                  <a:gd name="T2" fmla="*/ 3 w 6"/>
                  <a:gd name="T3" fmla="*/ 12 h 12"/>
                  <a:gd name="T4" fmla="*/ 0 w 6"/>
                  <a:gd name="T5" fmla="*/ 10 h 12"/>
                  <a:gd name="T6" fmla="*/ 3 w 6"/>
                  <a:gd name="T7" fmla="*/ 0 h 12"/>
                  <a:gd name="T8" fmla="*/ 3 w 6"/>
                  <a:gd name="T9" fmla="*/ 0 h 12"/>
                  <a:gd name="T10" fmla="*/ 6 w 6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21" name="Freeform 69"/>
              <p:cNvSpPr/>
              <p:nvPr/>
            </p:nvSpPr>
            <p:spPr bwMode="auto">
              <a:xfrm>
                <a:off x="4372" y="51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3 w 6"/>
                  <a:gd name="T3" fmla="*/ 13 h 13"/>
                  <a:gd name="T4" fmla="*/ 6 w 6"/>
                  <a:gd name="T5" fmla="*/ 11 h 13"/>
                  <a:gd name="T6" fmla="*/ 6 w 6"/>
                  <a:gd name="T7" fmla="*/ 0 h 13"/>
                  <a:gd name="T8" fmla="*/ 3 w 6"/>
                  <a:gd name="T9" fmla="*/ 0 h 13"/>
                  <a:gd name="T10" fmla="*/ 0 w 6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22" name="Freeform 70"/>
              <p:cNvSpPr/>
              <p:nvPr/>
            </p:nvSpPr>
            <p:spPr bwMode="auto">
              <a:xfrm>
                <a:off x="2630" y="522"/>
                <a:ext cx="6" cy="7"/>
              </a:xfrm>
              <a:custGeom>
                <a:avLst/>
                <a:gdLst>
                  <a:gd name="T0" fmla="*/ 0 w 6"/>
                  <a:gd name="T1" fmla="*/ 6 h 7"/>
                  <a:gd name="T2" fmla="*/ 0 w 6"/>
                  <a:gd name="T3" fmla="*/ 7 h 7"/>
                  <a:gd name="T4" fmla="*/ 0 w 6"/>
                  <a:gd name="T5" fmla="*/ 6 h 7"/>
                  <a:gd name="T6" fmla="*/ 0 w 6"/>
                  <a:gd name="T7" fmla="*/ 3 h 7"/>
                  <a:gd name="T8" fmla="*/ 6 w 6"/>
                  <a:gd name="T9" fmla="*/ 0 h 7"/>
                  <a:gd name="T10" fmla="*/ 6 w 6"/>
                  <a:gd name="T11" fmla="*/ 3 h 7"/>
                  <a:gd name="T12" fmla="*/ 0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23" name="Freeform 71"/>
              <p:cNvSpPr/>
              <p:nvPr/>
            </p:nvSpPr>
            <p:spPr bwMode="auto">
              <a:xfrm>
                <a:off x="4074" y="519"/>
                <a:ext cx="9" cy="6"/>
              </a:xfrm>
              <a:custGeom>
                <a:avLst/>
                <a:gdLst>
                  <a:gd name="T0" fmla="*/ 6 w 9"/>
                  <a:gd name="T1" fmla="*/ 4 h 6"/>
                  <a:gd name="T2" fmla="*/ 6 w 9"/>
                  <a:gd name="T3" fmla="*/ 6 h 6"/>
                  <a:gd name="T4" fmla="*/ 9 w 9"/>
                  <a:gd name="T5" fmla="*/ 4 h 6"/>
                  <a:gd name="T6" fmla="*/ 6 w 9"/>
                  <a:gd name="T7" fmla="*/ 3 h 6"/>
                  <a:gd name="T8" fmla="*/ 0 w 9"/>
                  <a:gd name="T9" fmla="*/ 0 h 6"/>
                  <a:gd name="T10" fmla="*/ 0 w 9"/>
                  <a:gd name="T11" fmla="*/ 3 h 6"/>
                  <a:gd name="T12" fmla="*/ 6 w 9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24" name="Freeform 72"/>
              <p:cNvSpPr/>
              <p:nvPr/>
            </p:nvSpPr>
            <p:spPr bwMode="auto">
              <a:xfrm>
                <a:off x="2818" y="522"/>
                <a:ext cx="29" cy="7"/>
              </a:xfrm>
              <a:custGeom>
                <a:avLst/>
                <a:gdLst>
                  <a:gd name="T0" fmla="*/ 29 w 29"/>
                  <a:gd name="T1" fmla="*/ 1 h 7"/>
                  <a:gd name="T2" fmla="*/ 26 w 29"/>
                  <a:gd name="T3" fmla="*/ 3 h 7"/>
                  <a:gd name="T4" fmla="*/ 4 w 29"/>
                  <a:gd name="T5" fmla="*/ 7 h 7"/>
                  <a:gd name="T6" fmla="*/ 4 w 29"/>
                  <a:gd name="T7" fmla="*/ 7 h 7"/>
                  <a:gd name="T8" fmla="*/ 0 w 29"/>
                  <a:gd name="T9" fmla="*/ 7 h 7"/>
                  <a:gd name="T10" fmla="*/ 0 w 29"/>
                  <a:gd name="T11" fmla="*/ 7 h 7"/>
                  <a:gd name="T12" fmla="*/ 13 w 29"/>
                  <a:gd name="T13" fmla="*/ 3 h 7"/>
                  <a:gd name="T14" fmla="*/ 26 w 29"/>
                  <a:gd name="T15" fmla="*/ 0 h 7"/>
                  <a:gd name="T16" fmla="*/ 29 w 29"/>
                  <a:gd name="T17" fmla="*/ 0 h 7"/>
                  <a:gd name="T18" fmla="*/ 29 w 29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25" name="Freeform 73"/>
              <p:cNvSpPr/>
              <p:nvPr/>
            </p:nvSpPr>
            <p:spPr bwMode="auto">
              <a:xfrm>
                <a:off x="3863" y="519"/>
                <a:ext cx="28" cy="7"/>
              </a:xfrm>
              <a:custGeom>
                <a:avLst/>
                <a:gdLst>
                  <a:gd name="T0" fmla="*/ 0 w 28"/>
                  <a:gd name="T1" fmla="*/ 1 h 7"/>
                  <a:gd name="T2" fmla="*/ 3 w 28"/>
                  <a:gd name="T3" fmla="*/ 3 h 7"/>
                  <a:gd name="T4" fmla="*/ 25 w 28"/>
                  <a:gd name="T5" fmla="*/ 7 h 7"/>
                  <a:gd name="T6" fmla="*/ 25 w 28"/>
                  <a:gd name="T7" fmla="*/ 7 h 7"/>
                  <a:gd name="T8" fmla="*/ 28 w 28"/>
                  <a:gd name="T9" fmla="*/ 7 h 7"/>
                  <a:gd name="T10" fmla="*/ 28 w 28"/>
                  <a:gd name="T11" fmla="*/ 7 h 7"/>
                  <a:gd name="T12" fmla="*/ 16 w 28"/>
                  <a:gd name="T13" fmla="*/ 3 h 7"/>
                  <a:gd name="T14" fmla="*/ 3 w 28"/>
                  <a:gd name="T15" fmla="*/ 0 h 7"/>
                  <a:gd name="T16" fmla="*/ 3 w 28"/>
                  <a:gd name="T17" fmla="*/ 0 h 7"/>
                  <a:gd name="T18" fmla="*/ 0 w 28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26" name="Freeform 74"/>
              <p:cNvSpPr>
                <a:spLocks noEditPoints="1"/>
              </p:cNvSpPr>
              <p:nvPr/>
            </p:nvSpPr>
            <p:spPr bwMode="auto">
              <a:xfrm>
                <a:off x="1973" y="528"/>
                <a:ext cx="368" cy="387"/>
              </a:xfrm>
              <a:custGeom>
                <a:avLst/>
                <a:gdLst>
                  <a:gd name="T0" fmla="*/ 362 w 368"/>
                  <a:gd name="T1" fmla="*/ 30 h 387"/>
                  <a:gd name="T2" fmla="*/ 352 w 368"/>
                  <a:gd name="T3" fmla="*/ 63 h 387"/>
                  <a:gd name="T4" fmla="*/ 295 w 368"/>
                  <a:gd name="T5" fmla="*/ 82 h 387"/>
                  <a:gd name="T6" fmla="*/ 266 w 368"/>
                  <a:gd name="T7" fmla="*/ 77 h 387"/>
                  <a:gd name="T8" fmla="*/ 266 w 368"/>
                  <a:gd name="T9" fmla="*/ 74 h 387"/>
                  <a:gd name="T10" fmla="*/ 307 w 368"/>
                  <a:gd name="T11" fmla="*/ 54 h 387"/>
                  <a:gd name="T12" fmla="*/ 291 w 368"/>
                  <a:gd name="T13" fmla="*/ 30 h 387"/>
                  <a:gd name="T14" fmla="*/ 234 w 368"/>
                  <a:gd name="T15" fmla="*/ 22 h 387"/>
                  <a:gd name="T16" fmla="*/ 173 w 368"/>
                  <a:gd name="T17" fmla="*/ 38 h 387"/>
                  <a:gd name="T18" fmla="*/ 167 w 368"/>
                  <a:gd name="T19" fmla="*/ 54 h 387"/>
                  <a:gd name="T20" fmla="*/ 202 w 368"/>
                  <a:gd name="T21" fmla="*/ 79 h 387"/>
                  <a:gd name="T22" fmla="*/ 170 w 368"/>
                  <a:gd name="T23" fmla="*/ 112 h 387"/>
                  <a:gd name="T24" fmla="*/ 141 w 368"/>
                  <a:gd name="T25" fmla="*/ 115 h 387"/>
                  <a:gd name="T26" fmla="*/ 167 w 368"/>
                  <a:gd name="T27" fmla="*/ 91 h 387"/>
                  <a:gd name="T28" fmla="*/ 135 w 368"/>
                  <a:gd name="T29" fmla="*/ 73 h 387"/>
                  <a:gd name="T30" fmla="*/ 122 w 368"/>
                  <a:gd name="T31" fmla="*/ 83 h 387"/>
                  <a:gd name="T32" fmla="*/ 115 w 368"/>
                  <a:gd name="T33" fmla="*/ 136 h 387"/>
                  <a:gd name="T34" fmla="*/ 138 w 368"/>
                  <a:gd name="T35" fmla="*/ 174 h 387"/>
                  <a:gd name="T36" fmla="*/ 173 w 368"/>
                  <a:gd name="T37" fmla="*/ 162 h 387"/>
                  <a:gd name="T38" fmla="*/ 167 w 368"/>
                  <a:gd name="T39" fmla="*/ 177 h 387"/>
                  <a:gd name="T40" fmla="*/ 167 w 368"/>
                  <a:gd name="T41" fmla="*/ 221 h 387"/>
                  <a:gd name="T42" fmla="*/ 183 w 368"/>
                  <a:gd name="T43" fmla="*/ 259 h 387"/>
                  <a:gd name="T44" fmla="*/ 195 w 368"/>
                  <a:gd name="T45" fmla="*/ 331 h 387"/>
                  <a:gd name="T46" fmla="*/ 147 w 368"/>
                  <a:gd name="T47" fmla="*/ 378 h 387"/>
                  <a:gd name="T48" fmla="*/ 80 w 368"/>
                  <a:gd name="T49" fmla="*/ 387 h 387"/>
                  <a:gd name="T50" fmla="*/ 35 w 368"/>
                  <a:gd name="T51" fmla="*/ 373 h 387"/>
                  <a:gd name="T52" fmla="*/ 29 w 368"/>
                  <a:gd name="T53" fmla="*/ 349 h 387"/>
                  <a:gd name="T54" fmla="*/ 74 w 368"/>
                  <a:gd name="T55" fmla="*/ 335 h 387"/>
                  <a:gd name="T56" fmla="*/ 77 w 368"/>
                  <a:gd name="T57" fmla="*/ 340 h 387"/>
                  <a:gd name="T58" fmla="*/ 64 w 368"/>
                  <a:gd name="T59" fmla="*/ 356 h 387"/>
                  <a:gd name="T60" fmla="*/ 96 w 368"/>
                  <a:gd name="T61" fmla="*/ 370 h 387"/>
                  <a:gd name="T62" fmla="*/ 118 w 368"/>
                  <a:gd name="T63" fmla="*/ 364 h 387"/>
                  <a:gd name="T64" fmla="*/ 144 w 368"/>
                  <a:gd name="T65" fmla="*/ 335 h 387"/>
                  <a:gd name="T66" fmla="*/ 99 w 368"/>
                  <a:gd name="T67" fmla="*/ 308 h 387"/>
                  <a:gd name="T68" fmla="*/ 83 w 368"/>
                  <a:gd name="T69" fmla="*/ 303 h 387"/>
                  <a:gd name="T70" fmla="*/ 118 w 368"/>
                  <a:gd name="T71" fmla="*/ 300 h 387"/>
                  <a:gd name="T72" fmla="*/ 122 w 368"/>
                  <a:gd name="T73" fmla="*/ 290 h 387"/>
                  <a:gd name="T74" fmla="*/ 67 w 368"/>
                  <a:gd name="T75" fmla="*/ 277 h 387"/>
                  <a:gd name="T76" fmla="*/ 74 w 368"/>
                  <a:gd name="T77" fmla="*/ 271 h 387"/>
                  <a:gd name="T78" fmla="*/ 138 w 368"/>
                  <a:gd name="T79" fmla="*/ 279 h 387"/>
                  <a:gd name="T80" fmla="*/ 74 w 368"/>
                  <a:gd name="T81" fmla="*/ 233 h 387"/>
                  <a:gd name="T82" fmla="*/ 19 w 368"/>
                  <a:gd name="T83" fmla="*/ 183 h 387"/>
                  <a:gd name="T84" fmla="*/ 0 w 368"/>
                  <a:gd name="T85" fmla="*/ 147 h 387"/>
                  <a:gd name="T86" fmla="*/ 13 w 368"/>
                  <a:gd name="T87" fmla="*/ 100 h 387"/>
                  <a:gd name="T88" fmla="*/ 29 w 368"/>
                  <a:gd name="T89" fmla="*/ 83 h 387"/>
                  <a:gd name="T90" fmla="*/ 99 w 368"/>
                  <a:gd name="T91" fmla="*/ 54 h 387"/>
                  <a:gd name="T92" fmla="*/ 176 w 368"/>
                  <a:gd name="T93" fmla="*/ 12 h 387"/>
                  <a:gd name="T94" fmla="*/ 256 w 368"/>
                  <a:gd name="T95" fmla="*/ 0 h 387"/>
                  <a:gd name="T96" fmla="*/ 77 w 368"/>
                  <a:gd name="T97" fmla="*/ 121 h 387"/>
                  <a:gd name="T98" fmla="*/ 112 w 368"/>
                  <a:gd name="T99" fmla="*/ 202 h 387"/>
                  <a:gd name="T100" fmla="*/ 138 w 368"/>
                  <a:gd name="T101" fmla="*/ 238 h 387"/>
                  <a:gd name="T102" fmla="*/ 45 w 368"/>
                  <a:gd name="T103" fmla="*/ 164 h 387"/>
                  <a:gd name="T104" fmla="*/ 38 w 368"/>
                  <a:gd name="T105" fmla="*/ 126 h 387"/>
                  <a:gd name="T106" fmla="*/ 70 w 368"/>
                  <a:gd name="T107" fmla="*/ 85 h 387"/>
                  <a:gd name="T108" fmla="*/ 77 w 368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27" name="Freeform 75"/>
              <p:cNvSpPr>
                <a:spLocks noEditPoints="1"/>
              </p:cNvSpPr>
              <p:nvPr/>
            </p:nvSpPr>
            <p:spPr bwMode="auto">
              <a:xfrm>
                <a:off x="4369" y="522"/>
                <a:ext cx="371" cy="387"/>
              </a:xfrm>
              <a:custGeom>
                <a:avLst/>
                <a:gdLst>
                  <a:gd name="T0" fmla="*/ 6 w 371"/>
                  <a:gd name="T1" fmla="*/ 31 h 387"/>
                  <a:gd name="T2" fmla="*/ 16 w 371"/>
                  <a:gd name="T3" fmla="*/ 63 h 387"/>
                  <a:gd name="T4" fmla="*/ 76 w 371"/>
                  <a:gd name="T5" fmla="*/ 82 h 387"/>
                  <a:gd name="T6" fmla="*/ 105 w 371"/>
                  <a:gd name="T7" fmla="*/ 77 h 387"/>
                  <a:gd name="T8" fmla="*/ 102 w 371"/>
                  <a:gd name="T9" fmla="*/ 75 h 387"/>
                  <a:gd name="T10" fmla="*/ 64 w 371"/>
                  <a:gd name="T11" fmla="*/ 54 h 387"/>
                  <a:gd name="T12" fmla="*/ 76 w 371"/>
                  <a:gd name="T13" fmla="*/ 31 h 387"/>
                  <a:gd name="T14" fmla="*/ 137 w 371"/>
                  <a:gd name="T15" fmla="*/ 22 h 387"/>
                  <a:gd name="T16" fmla="*/ 198 w 371"/>
                  <a:gd name="T17" fmla="*/ 39 h 387"/>
                  <a:gd name="T18" fmla="*/ 201 w 371"/>
                  <a:gd name="T19" fmla="*/ 56 h 387"/>
                  <a:gd name="T20" fmla="*/ 166 w 371"/>
                  <a:gd name="T21" fmla="*/ 80 h 387"/>
                  <a:gd name="T22" fmla="*/ 201 w 371"/>
                  <a:gd name="T23" fmla="*/ 113 h 387"/>
                  <a:gd name="T24" fmla="*/ 230 w 371"/>
                  <a:gd name="T25" fmla="*/ 115 h 387"/>
                  <a:gd name="T26" fmla="*/ 204 w 371"/>
                  <a:gd name="T27" fmla="*/ 92 h 387"/>
                  <a:gd name="T28" fmla="*/ 233 w 371"/>
                  <a:gd name="T29" fmla="*/ 72 h 387"/>
                  <a:gd name="T30" fmla="*/ 249 w 371"/>
                  <a:gd name="T31" fmla="*/ 83 h 387"/>
                  <a:gd name="T32" fmla="*/ 253 w 371"/>
                  <a:gd name="T33" fmla="*/ 136 h 387"/>
                  <a:gd name="T34" fmla="*/ 233 w 371"/>
                  <a:gd name="T35" fmla="*/ 174 h 387"/>
                  <a:gd name="T36" fmla="*/ 198 w 371"/>
                  <a:gd name="T37" fmla="*/ 162 h 387"/>
                  <a:gd name="T38" fmla="*/ 204 w 371"/>
                  <a:gd name="T39" fmla="*/ 177 h 387"/>
                  <a:gd name="T40" fmla="*/ 204 w 371"/>
                  <a:gd name="T41" fmla="*/ 221 h 387"/>
                  <a:gd name="T42" fmla="*/ 192 w 371"/>
                  <a:gd name="T43" fmla="*/ 261 h 387"/>
                  <a:gd name="T44" fmla="*/ 179 w 371"/>
                  <a:gd name="T45" fmla="*/ 331 h 387"/>
                  <a:gd name="T46" fmla="*/ 227 w 371"/>
                  <a:gd name="T47" fmla="*/ 378 h 387"/>
                  <a:gd name="T48" fmla="*/ 294 w 371"/>
                  <a:gd name="T49" fmla="*/ 387 h 387"/>
                  <a:gd name="T50" fmla="*/ 342 w 371"/>
                  <a:gd name="T51" fmla="*/ 373 h 387"/>
                  <a:gd name="T52" fmla="*/ 345 w 371"/>
                  <a:gd name="T53" fmla="*/ 349 h 387"/>
                  <a:gd name="T54" fmla="*/ 301 w 371"/>
                  <a:gd name="T55" fmla="*/ 335 h 387"/>
                  <a:gd name="T56" fmla="*/ 297 w 371"/>
                  <a:gd name="T57" fmla="*/ 340 h 387"/>
                  <a:gd name="T58" fmla="*/ 310 w 371"/>
                  <a:gd name="T59" fmla="*/ 356 h 387"/>
                  <a:gd name="T60" fmla="*/ 278 w 371"/>
                  <a:gd name="T61" fmla="*/ 370 h 387"/>
                  <a:gd name="T62" fmla="*/ 256 w 371"/>
                  <a:gd name="T63" fmla="*/ 364 h 387"/>
                  <a:gd name="T64" fmla="*/ 230 w 371"/>
                  <a:gd name="T65" fmla="*/ 337 h 387"/>
                  <a:gd name="T66" fmla="*/ 272 w 371"/>
                  <a:gd name="T67" fmla="*/ 308 h 387"/>
                  <a:gd name="T68" fmla="*/ 288 w 371"/>
                  <a:gd name="T69" fmla="*/ 303 h 387"/>
                  <a:gd name="T70" fmla="*/ 256 w 371"/>
                  <a:gd name="T71" fmla="*/ 300 h 387"/>
                  <a:gd name="T72" fmla="*/ 253 w 371"/>
                  <a:gd name="T73" fmla="*/ 290 h 387"/>
                  <a:gd name="T74" fmla="*/ 307 w 371"/>
                  <a:gd name="T75" fmla="*/ 277 h 387"/>
                  <a:gd name="T76" fmla="*/ 297 w 371"/>
                  <a:gd name="T77" fmla="*/ 271 h 387"/>
                  <a:gd name="T78" fmla="*/ 233 w 371"/>
                  <a:gd name="T79" fmla="*/ 279 h 387"/>
                  <a:gd name="T80" fmla="*/ 301 w 371"/>
                  <a:gd name="T81" fmla="*/ 232 h 387"/>
                  <a:gd name="T82" fmla="*/ 352 w 371"/>
                  <a:gd name="T83" fmla="*/ 183 h 387"/>
                  <a:gd name="T84" fmla="*/ 371 w 371"/>
                  <a:gd name="T85" fmla="*/ 147 h 387"/>
                  <a:gd name="T86" fmla="*/ 358 w 371"/>
                  <a:gd name="T87" fmla="*/ 100 h 387"/>
                  <a:gd name="T88" fmla="*/ 342 w 371"/>
                  <a:gd name="T89" fmla="*/ 83 h 387"/>
                  <a:gd name="T90" fmla="*/ 272 w 371"/>
                  <a:gd name="T91" fmla="*/ 54 h 387"/>
                  <a:gd name="T92" fmla="*/ 192 w 371"/>
                  <a:gd name="T93" fmla="*/ 13 h 387"/>
                  <a:gd name="T94" fmla="*/ 112 w 371"/>
                  <a:gd name="T95" fmla="*/ 0 h 387"/>
                  <a:gd name="T96" fmla="*/ 291 w 371"/>
                  <a:gd name="T97" fmla="*/ 121 h 387"/>
                  <a:gd name="T98" fmla="*/ 259 w 371"/>
                  <a:gd name="T99" fmla="*/ 201 h 387"/>
                  <a:gd name="T100" fmla="*/ 236 w 371"/>
                  <a:gd name="T101" fmla="*/ 239 h 387"/>
                  <a:gd name="T102" fmla="*/ 326 w 371"/>
                  <a:gd name="T103" fmla="*/ 164 h 387"/>
                  <a:gd name="T104" fmla="*/ 333 w 371"/>
                  <a:gd name="T105" fmla="*/ 126 h 387"/>
                  <a:gd name="T106" fmla="*/ 297 w 371"/>
                  <a:gd name="T107" fmla="*/ 85 h 387"/>
                  <a:gd name="T108" fmla="*/ 291 w 371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28" name="Freeform 76"/>
              <p:cNvSpPr/>
              <p:nvPr/>
            </p:nvSpPr>
            <p:spPr bwMode="auto">
              <a:xfrm>
                <a:off x="2082" y="529"/>
                <a:ext cx="253" cy="78"/>
              </a:xfrm>
              <a:custGeom>
                <a:avLst/>
                <a:gdLst>
                  <a:gd name="T0" fmla="*/ 214 w 253"/>
                  <a:gd name="T1" fmla="*/ 11 h 78"/>
                  <a:gd name="T2" fmla="*/ 240 w 253"/>
                  <a:gd name="T3" fmla="*/ 23 h 78"/>
                  <a:gd name="T4" fmla="*/ 246 w 253"/>
                  <a:gd name="T5" fmla="*/ 29 h 78"/>
                  <a:gd name="T6" fmla="*/ 253 w 253"/>
                  <a:gd name="T7" fmla="*/ 38 h 78"/>
                  <a:gd name="T8" fmla="*/ 253 w 253"/>
                  <a:gd name="T9" fmla="*/ 47 h 78"/>
                  <a:gd name="T10" fmla="*/ 240 w 253"/>
                  <a:gd name="T11" fmla="*/ 61 h 78"/>
                  <a:gd name="T12" fmla="*/ 218 w 253"/>
                  <a:gd name="T13" fmla="*/ 72 h 78"/>
                  <a:gd name="T14" fmla="*/ 189 w 253"/>
                  <a:gd name="T15" fmla="*/ 78 h 78"/>
                  <a:gd name="T16" fmla="*/ 176 w 253"/>
                  <a:gd name="T17" fmla="*/ 78 h 78"/>
                  <a:gd name="T18" fmla="*/ 170 w 253"/>
                  <a:gd name="T19" fmla="*/ 76 h 78"/>
                  <a:gd name="T20" fmla="*/ 170 w 253"/>
                  <a:gd name="T21" fmla="*/ 76 h 78"/>
                  <a:gd name="T22" fmla="*/ 186 w 253"/>
                  <a:gd name="T23" fmla="*/ 68 h 78"/>
                  <a:gd name="T24" fmla="*/ 198 w 253"/>
                  <a:gd name="T25" fmla="*/ 59 h 78"/>
                  <a:gd name="T26" fmla="*/ 205 w 253"/>
                  <a:gd name="T27" fmla="*/ 50 h 78"/>
                  <a:gd name="T28" fmla="*/ 205 w 253"/>
                  <a:gd name="T29" fmla="*/ 43 h 78"/>
                  <a:gd name="T30" fmla="*/ 198 w 253"/>
                  <a:gd name="T31" fmla="*/ 35 h 78"/>
                  <a:gd name="T32" fmla="*/ 186 w 253"/>
                  <a:gd name="T33" fmla="*/ 29 h 78"/>
                  <a:gd name="T34" fmla="*/ 170 w 253"/>
                  <a:gd name="T35" fmla="*/ 21 h 78"/>
                  <a:gd name="T36" fmla="*/ 154 w 253"/>
                  <a:gd name="T37" fmla="*/ 18 h 78"/>
                  <a:gd name="T38" fmla="*/ 125 w 253"/>
                  <a:gd name="T39" fmla="*/ 18 h 78"/>
                  <a:gd name="T40" fmla="*/ 90 w 253"/>
                  <a:gd name="T41" fmla="*/ 24 h 78"/>
                  <a:gd name="T42" fmla="*/ 64 w 253"/>
                  <a:gd name="T43" fmla="*/ 35 h 78"/>
                  <a:gd name="T44" fmla="*/ 35 w 253"/>
                  <a:gd name="T45" fmla="*/ 49 h 78"/>
                  <a:gd name="T46" fmla="*/ 9 w 253"/>
                  <a:gd name="T47" fmla="*/ 49 h 78"/>
                  <a:gd name="T48" fmla="*/ 0 w 253"/>
                  <a:gd name="T49" fmla="*/ 50 h 78"/>
                  <a:gd name="T50" fmla="*/ 13 w 253"/>
                  <a:gd name="T51" fmla="*/ 40 h 78"/>
                  <a:gd name="T52" fmla="*/ 54 w 253"/>
                  <a:gd name="T53" fmla="*/ 18 h 78"/>
                  <a:gd name="T54" fmla="*/ 86 w 253"/>
                  <a:gd name="T55" fmla="*/ 9 h 78"/>
                  <a:gd name="T56" fmla="*/ 118 w 253"/>
                  <a:gd name="T57" fmla="*/ 3 h 78"/>
                  <a:gd name="T58" fmla="*/ 118 w 253"/>
                  <a:gd name="T59" fmla="*/ 3 h 78"/>
                  <a:gd name="T60" fmla="*/ 134 w 253"/>
                  <a:gd name="T61" fmla="*/ 2 h 78"/>
                  <a:gd name="T62" fmla="*/ 141 w 253"/>
                  <a:gd name="T63" fmla="*/ 0 h 78"/>
                  <a:gd name="T64" fmla="*/ 179 w 253"/>
                  <a:gd name="T65" fmla="*/ 2 h 78"/>
                  <a:gd name="T66" fmla="*/ 214 w 253"/>
                  <a:gd name="T67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29" name="Freeform 77"/>
              <p:cNvSpPr/>
              <p:nvPr/>
            </p:nvSpPr>
            <p:spPr bwMode="auto">
              <a:xfrm>
                <a:off x="4375" y="525"/>
                <a:ext cx="253" cy="76"/>
              </a:xfrm>
              <a:custGeom>
                <a:avLst/>
                <a:gdLst>
                  <a:gd name="T0" fmla="*/ 38 w 253"/>
                  <a:gd name="T1" fmla="*/ 9 h 76"/>
                  <a:gd name="T2" fmla="*/ 13 w 253"/>
                  <a:gd name="T3" fmla="*/ 22 h 76"/>
                  <a:gd name="T4" fmla="*/ 6 w 253"/>
                  <a:gd name="T5" fmla="*/ 28 h 76"/>
                  <a:gd name="T6" fmla="*/ 0 w 253"/>
                  <a:gd name="T7" fmla="*/ 38 h 76"/>
                  <a:gd name="T8" fmla="*/ 0 w 253"/>
                  <a:gd name="T9" fmla="*/ 47 h 76"/>
                  <a:gd name="T10" fmla="*/ 16 w 253"/>
                  <a:gd name="T11" fmla="*/ 60 h 76"/>
                  <a:gd name="T12" fmla="*/ 38 w 253"/>
                  <a:gd name="T13" fmla="*/ 69 h 76"/>
                  <a:gd name="T14" fmla="*/ 67 w 253"/>
                  <a:gd name="T15" fmla="*/ 76 h 76"/>
                  <a:gd name="T16" fmla="*/ 80 w 253"/>
                  <a:gd name="T17" fmla="*/ 76 h 76"/>
                  <a:gd name="T18" fmla="*/ 83 w 253"/>
                  <a:gd name="T19" fmla="*/ 76 h 76"/>
                  <a:gd name="T20" fmla="*/ 86 w 253"/>
                  <a:gd name="T21" fmla="*/ 76 h 76"/>
                  <a:gd name="T22" fmla="*/ 67 w 253"/>
                  <a:gd name="T23" fmla="*/ 68 h 76"/>
                  <a:gd name="T24" fmla="*/ 58 w 253"/>
                  <a:gd name="T25" fmla="*/ 59 h 76"/>
                  <a:gd name="T26" fmla="*/ 51 w 253"/>
                  <a:gd name="T27" fmla="*/ 50 h 76"/>
                  <a:gd name="T28" fmla="*/ 48 w 253"/>
                  <a:gd name="T29" fmla="*/ 42 h 76"/>
                  <a:gd name="T30" fmla="*/ 54 w 253"/>
                  <a:gd name="T31" fmla="*/ 33 h 76"/>
                  <a:gd name="T32" fmla="*/ 67 w 253"/>
                  <a:gd name="T33" fmla="*/ 27 h 76"/>
                  <a:gd name="T34" fmla="*/ 83 w 253"/>
                  <a:gd name="T35" fmla="*/ 21 h 76"/>
                  <a:gd name="T36" fmla="*/ 99 w 253"/>
                  <a:gd name="T37" fmla="*/ 18 h 76"/>
                  <a:gd name="T38" fmla="*/ 128 w 253"/>
                  <a:gd name="T39" fmla="*/ 16 h 76"/>
                  <a:gd name="T40" fmla="*/ 166 w 253"/>
                  <a:gd name="T41" fmla="*/ 24 h 76"/>
                  <a:gd name="T42" fmla="*/ 192 w 253"/>
                  <a:gd name="T43" fmla="*/ 33 h 76"/>
                  <a:gd name="T44" fmla="*/ 218 w 253"/>
                  <a:gd name="T45" fmla="*/ 47 h 76"/>
                  <a:gd name="T46" fmla="*/ 243 w 253"/>
                  <a:gd name="T47" fmla="*/ 47 h 76"/>
                  <a:gd name="T48" fmla="*/ 253 w 253"/>
                  <a:gd name="T49" fmla="*/ 48 h 76"/>
                  <a:gd name="T50" fmla="*/ 240 w 253"/>
                  <a:gd name="T51" fmla="*/ 38 h 76"/>
                  <a:gd name="T52" fmla="*/ 198 w 253"/>
                  <a:gd name="T53" fmla="*/ 18 h 76"/>
                  <a:gd name="T54" fmla="*/ 166 w 253"/>
                  <a:gd name="T55" fmla="*/ 7 h 76"/>
                  <a:gd name="T56" fmla="*/ 138 w 253"/>
                  <a:gd name="T57" fmla="*/ 1 h 76"/>
                  <a:gd name="T58" fmla="*/ 134 w 253"/>
                  <a:gd name="T59" fmla="*/ 3 h 76"/>
                  <a:gd name="T60" fmla="*/ 118 w 253"/>
                  <a:gd name="T61" fmla="*/ 0 h 76"/>
                  <a:gd name="T62" fmla="*/ 112 w 253"/>
                  <a:gd name="T63" fmla="*/ 0 h 76"/>
                  <a:gd name="T64" fmla="*/ 74 w 253"/>
                  <a:gd name="T65" fmla="*/ 1 h 76"/>
                  <a:gd name="T66" fmla="*/ 38 w 253"/>
                  <a:gd name="T67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30" name="Freeform 78"/>
              <p:cNvSpPr/>
              <p:nvPr/>
            </p:nvSpPr>
            <p:spPr bwMode="auto">
              <a:xfrm>
                <a:off x="3260" y="529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4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7 w 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31" name="Freeform 79"/>
              <p:cNvSpPr/>
              <p:nvPr/>
            </p:nvSpPr>
            <p:spPr bwMode="auto">
              <a:xfrm>
                <a:off x="3446" y="52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6 h 8"/>
                  <a:gd name="T4" fmla="*/ 0 w 3"/>
                  <a:gd name="T5" fmla="*/ 8 h 8"/>
                  <a:gd name="T6" fmla="*/ 3 w 3"/>
                  <a:gd name="T7" fmla="*/ 6 h 8"/>
                  <a:gd name="T8" fmla="*/ 3 w 3"/>
                  <a:gd name="T9" fmla="*/ 0 h 8"/>
                  <a:gd name="T10" fmla="*/ 0 w 3"/>
                  <a:gd name="T11" fmla="*/ 0 h 8"/>
                  <a:gd name="T12" fmla="*/ 0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32" name="Freeform 80"/>
              <p:cNvSpPr/>
              <p:nvPr/>
            </p:nvSpPr>
            <p:spPr bwMode="auto">
              <a:xfrm>
                <a:off x="2777" y="531"/>
                <a:ext cx="25" cy="6"/>
              </a:xfrm>
              <a:custGeom>
                <a:avLst/>
                <a:gdLst>
                  <a:gd name="T0" fmla="*/ 25 w 25"/>
                  <a:gd name="T1" fmla="*/ 1 h 6"/>
                  <a:gd name="T2" fmla="*/ 25 w 25"/>
                  <a:gd name="T3" fmla="*/ 1 h 6"/>
                  <a:gd name="T4" fmla="*/ 6 w 25"/>
                  <a:gd name="T5" fmla="*/ 6 h 6"/>
                  <a:gd name="T6" fmla="*/ 0 w 25"/>
                  <a:gd name="T7" fmla="*/ 6 h 6"/>
                  <a:gd name="T8" fmla="*/ 0 w 25"/>
                  <a:gd name="T9" fmla="*/ 4 h 6"/>
                  <a:gd name="T10" fmla="*/ 0 w 25"/>
                  <a:gd name="T11" fmla="*/ 4 h 6"/>
                  <a:gd name="T12" fmla="*/ 6 w 25"/>
                  <a:gd name="T13" fmla="*/ 3 h 6"/>
                  <a:gd name="T14" fmla="*/ 22 w 25"/>
                  <a:gd name="T15" fmla="*/ 0 h 6"/>
                  <a:gd name="T16" fmla="*/ 25 w 25"/>
                  <a:gd name="T17" fmla="*/ 0 h 6"/>
                  <a:gd name="T18" fmla="*/ 25 w 25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33" name="Freeform 81"/>
              <p:cNvSpPr/>
              <p:nvPr/>
            </p:nvSpPr>
            <p:spPr bwMode="auto">
              <a:xfrm>
                <a:off x="3907" y="528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1 h 6"/>
                  <a:gd name="T4" fmla="*/ 23 w 26"/>
                  <a:gd name="T5" fmla="*/ 6 h 6"/>
                  <a:gd name="T6" fmla="*/ 26 w 26"/>
                  <a:gd name="T7" fmla="*/ 6 h 6"/>
                  <a:gd name="T8" fmla="*/ 26 w 26"/>
                  <a:gd name="T9" fmla="*/ 4 h 6"/>
                  <a:gd name="T10" fmla="*/ 26 w 26"/>
                  <a:gd name="T11" fmla="*/ 4 h 6"/>
                  <a:gd name="T12" fmla="*/ 20 w 26"/>
                  <a:gd name="T13" fmla="*/ 3 h 6"/>
                  <a:gd name="T14" fmla="*/ 4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34" name="Freeform 82"/>
              <p:cNvSpPr/>
              <p:nvPr/>
            </p:nvSpPr>
            <p:spPr bwMode="auto">
              <a:xfrm>
                <a:off x="2614" y="53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35" name="Freeform 83"/>
              <p:cNvSpPr/>
              <p:nvPr/>
            </p:nvSpPr>
            <p:spPr bwMode="auto">
              <a:xfrm>
                <a:off x="4093" y="53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36" name="Freeform 84"/>
              <p:cNvSpPr/>
              <p:nvPr/>
            </p:nvSpPr>
            <p:spPr bwMode="auto">
              <a:xfrm>
                <a:off x="2732" y="537"/>
                <a:ext cx="29" cy="7"/>
              </a:xfrm>
              <a:custGeom>
                <a:avLst/>
                <a:gdLst>
                  <a:gd name="T0" fmla="*/ 29 w 29"/>
                  <a:gd name="T1" fmla="*/ 0 h 7"/>
                  <a:gd name="T2" fmla="*/ 26 w 29"/>
                  <a:gd name="T3" fmla="*/ 3 h 7"/>
                  <a:gd name="T4" fmla="*/ 6 w 29"/>
                  <a:gd name="T5" fmla="*/ 6 h 7"/>
                  <a:gd name="T6" fmla="*/ 3 w 29"/>
                  <a:gd name="T7" fmla="*/ 7 h 7"/>
                  <a:gd name="T8" fmla="*/ 0 w 29"/>
                  <a:gd name="T9" fmla="*/ 7 h 7"/>
                  <a:gd name="T10" fmla="*/ 0 w 29"/>
                  <a:gd name="T11" fmla="*/ 6 h 7"/>
                  <a:gd name="T12" fmla="*/ 19 w 29"/>
                  <a:gd name="T13" fmla="*/ 0 h 7"/>
                  <a:gd name="T14" fmla="*/ 26 w 29"/>
                  <a:gd name="T15" fmla="*/ 0 h 7"/>
                  <a:gd name="T16" fmla="*/ 26 w 29"/>
                  <a:gd name="T17" fmla="*/ 0 h 7"/>
                  <a:gd name="T18" fmla="*/ 29 w 29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37" name="Freeform 85"/>
              <p:cNvSpPr/>
              <p:nvPr/>
            </p:nvSpPr>
            <p:spPr bwMode="auto">
              <a:xfrm>
                <a:off x="3952" y="53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3 w 26"/>
                  <a:gd name="T3" fmla="*/ 1 h 6"/>
                  <a:gd name="T4" fmla="*/ 19 w 26"/>
                  <a:gd name="T5" fmla="*/ 6 h 6"/>
                  <a:gd name="T6" fmla="*/ 23 w 26"/>
                  <a:gd name="T7" fmla="*/ 6 h 6"/>
                  <a:gd name="T8" fmla="*/ 26 w 26"/>
                  <a:gd name="T9" fmla="*/ 6 h 6"/>
                  <a:gd name="T10" fmla="*/ 26 w 26"/>
                  <a:gd name="T11" fmla="*/ 6 h 6"/>
                  <a:gd name="T12" fmla="*/ 7 w 26"/>
                  <a:gd name="T13" fmla="*/ 0 h 6"/>
                  <a:gd name="T14" fmla="*/ 0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38" name="Freeform 86"/>
              <p:cNvSpPr/>
              <p:nvPr/>
            </p:nvSpPr>
            <p:spPr bwMode="auto">
              <a:xfrm>
                <a:off x="2242" y="537"/>
                <a:ext cx="22" cy="7"/>
              </a:xfrm>
              <a:custGeom>
                <a:avLst/>
                <a:gdLst>
                  <a:gd name="T0" fmla="*/ 22 w 22"/>
                  <a:gd name="T1" fmla="*/ 7 h 7"/>
                  <a:gd name="T2" fmla="*/ 22 w 22"/>
                  <a:gd name="T3" fmla="*/ 7 h 7"/>
                  <a:gd name="T4" fmla="*/ 0 w 22"/>
                  <a:gd name="T5" fmla="*/ 1 h 7"/>
                  <a:gd name="T6" fmla="*/ 3 w 22"/>
                  <a:gd name="T7" fmla="*/ 0 h 7"/>
                  <a:gd name="T8" fmla="*/ 19 w 22"/>
                  <a:gd name="T9" fmla="*/ 4 h 7"/>
                  <a:gd name="T10" fmla="*/ 22 w 2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39" name="Freeform 87"/>
              <p:cNvSpPr/>
              <p:nvPr/>
            </p:nvSpPr>
            <p:spPr bwMode="auto">
              <a:xfrm>
                <a:off x="4445" y="53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0 w 23"/>
                  <a:gd name="T3" fmla="*/ 8 h 8"/>
                  <a:gd name="T4" fmla="*/ 23 w 23"/>
                  <a:gd name="T5" fmla="*/ 2 h 8"/>
                  <a:gd name="T6" fmla="*/ 23 w 23"/>
                  <a:gd name="T7" fmla="*/ 0 h 8"/>
                  <a:gd name="T8" fmla="*/ 7 w 23"/>
                  <a:gd name="T9" fmla="*/ 3 h 8"/>
                  <a:gd name="T10" fmla="*/ 0 w 2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40" name="Freeform 88"/>
              <p:cNvSpPr/>
              <p:nvPr/>
            </p:nvSpPr>
            <p:spPr bwMode="auto">
              <a:xfrm>
                <a:off x="2197" y="538"/>
                <a:ext cx="29" cy="5"/>
              </a:xfrm>
              <a:custGeom>
                <a:avLst/>
                <a:gdLst>
                  <a:gd name="T0" fmla="*/ 29 w 29"/>
                  <a:gd name="T1" fmla="*/ 0 h 5"/>
                  <a:gd name="T2" fmla="*/ 19 w 29"/>
                  <a:gd name="T3" fmla="*/ 3 h 5"/>
                  <a:gd name="T4" fmla="*/ 3 w 29"/>
                  <a:gd name="T5" fmla="*/ 5 h 5"/>
                  <a:gd name="T6" fmla="*/ 0 w 29"/>
                  <a:gd name="T7" fmla="*/ 5 h 5"/>
                  <a:gd name="T8" fmla="*/ 0 w 29"/>
                  <a:gd name="T9" fmla="*/ 3 h 5"/>
                  <a:gd name="T10" fmla="*/ 26 w 29"/>
                  <a:gd name="T11" fmla="*/ 0 h 5"/>
                  <a:gd name="T12" fmla="*/ 26 w 29"/>
                  <a:gd name="T13" fmla="*/ 0 h 5"/>
                  <a:gd name="T14" fmla="*/ 29 w 2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41" name="Freeform 89"/>
              <p:cNvSpPr/>
              <p:nvPr/>
            </p:nvSpPr>
            <p:spPr bwMode="auto">
              <a:xfrm>
                <a:off x="4484" y="532"/>
                <a:ext cx="29" cy="5"/>
              </a:xfrm>
              <a:custGeom>
                <a:avLst/>
                <a:gdLst>
                  <a:gd name="T0" fmla="*/ 0 w 29"/>
                  <a:gd name="T1" fmla="*/ 2 h 5"/>
                  <a:gd name="T2" fmla="*/ 9 w 29"/>
                  <a:gd name="T3" fmla="*/ 3 h 5"/>
                  <a:gd name="T4" fmla="*/ 29 w 29"/>
                  <a:gd name="T5" fmla="*/ 5 h 5"/>
                  <a:gd name="T6" fmla="*/ 29 w 29"/>
                  <a:gd name="T7" fmla="*/ 5 h 5"/>
                  <a:gd name="T8" fmla="*/ 29 w 29"/>
                  <a:gd name="T9" fmla="*/ 3 h 5"/>
                  <a:gd name="T10" fmla="*/ 3 w 29"/>
                  <a:gd name="T11" fmla="*/ 0 h 5"/>
                  <a:gd name="T12" fmla="*/ 3 w 29"/>
                  <a:gd name="T13" fmla="*/ 0 h 5"/>
                  <a:gd name="T14" fmla="*/ 0 w 29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42" name="Freeform 90"/>
              <p:cNvSpPr/>
              <p:nvPr/>
            </p:nvSpPr>
            <p:spPr bwMode="auto">
              <a:xfrm>
                <a:off x="2341" y="541"/>
                <a:ext cx="20" cy="9"/>
              </a:xfrm>
              <a:custGeom>
                <a:avLst/>
                <a:gdLst>
                  <a:gd name="T0" fmla="*/ 20 w 20"/>
                  <a:gd name="T1" fmla="*/ 9 h 9"/>
                  <a:gd name="T2" fmla="*/ 16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20 w 20"/>
                  <a:gd name="T9" fmla="*/ 9 h 9"/>
                  <a:gd name="T10" fmla="*/ 20 w 20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43" name="Freeform 91"/>
              <p:cNvSpPr/>
              <p:nvPr/>
            </p:nvSpPr>
            <p:spPr bwMode="auto">
              <a:xfrm>
                <a:off x="4352" y="535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11 h 11"/>
                  <a:gd name="T4" fmla="*/ 17 w 17"/>
                  <a:gd name="T5" fmla="*/ 2 h 11"/>
                  <a:gd name="T6" fmla="*/ 17 w 17"/>
                  <a:gd name="T7" fmla="*/ 0 h 11"/>
                  <a:gd name="T8" fmla="*/ 0 w 17"/>
                  <a:gd name="T9" fmla="*/ 9 h 11"/>
                  <a:gd name="T10" fmla="*/ 0 w 1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44" name="Freeform 92"/>
              <p:cNvSpPr/>
              <p:nvPr/>
            </p:nvSpPr>
            <p:spPr bwMode="auto">
              <a:xfrm>
                <a:off x="2152" y="544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29 w 29"/>
                  <a:gd name="T3" fmla="*/ 0 h 8"/>
                  <a:gd name="T4" fmla="*/ 10 w 29"/>
                  <a:gd name="T5" fmla="*/ 3 h 8"/>
                  <a:gd name="T6" fmla="*/ 4 w 29"/>
                  <a:gd name="T7" fmla="*/ 8 h 8"/>
                  <a:gd name="T8" fmla="*/ 0 w 29"/>
                  <a:gd name="T9" fmla="*/ 8 h 8"/>
                  <a:gd name="T10" fmla="*/ 0 w 29"/>
                  <a:gd name="T11" fmla="*/ 6 h 8"/>
                  <a:gd name="T12" fmla="*/ 13 w 29"/>
                  <a:gd name="T13" fmla="*/ 2 h 8"/>
                  <a:gd name="T14" fmla="*/ 23 w 29"/>
                  <a:gd name="T15" fmla="*/ 0 h 8"/>
                  <a:gd name="T16" fmla="*/ 29 w 29"/>
                  <a:gd name="T17" fmla="*/ 0 h 8"/>
                  <a:gd name="T18" fmla="*/ 29 w 2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45" name="Freeform 93"/>
              <p:cNvSpPr/>
              <p:nvPr/>
            </p:nvSpPr>
            <p:spPr bwMode="auto">
              <a:xfrm>
                <a:off x="4529" y="538"/>
                <a:ext cx="28" cy="8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2 h 8"/>
                  <a:gd name="T4" fmla="*/ 19 w 28"/>
                  <a:gd name="T5" fmla="*/ 5 h 8"/>
                  <a:gd name="T6" fmla="*/ 28 w 28"/>
                  <a:gd name="T7" fmla="*/ 8 h 8"/>
                  <a:gd name="T8" fmla="*/ 28 w 28"/>
                  <a:gd name="T9" fmla="*/ 8 h 8"/>
                  <a:gd name="T10" fmla="*/ 28 w 28"/>
                  <a:gd name="T11" fmla="*/ 8 h 8"/>
                  <a:gd name="T12" fmla="*/ 16 w 28"/>
                  <a:gd name="T13" fmla="*/ 2 h 8"/>
                  <a:gd name="T14" fmla="*/ 6 w 28"/>
                  <a:gd name="T15" fmla="*/ 0 h 8"/>
                  <a:gd name="T16" fmla="*/ 0 w 28"/>
                  <a:gd name="T17" fmla="*/ 0 h 8"/>
                  <a:gd name="T18" fmla="*/ 0 w 2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46" name="Freeform 94"/>
              <p:cNvSpPr/>
              <p:nvPr/>
            </p:nvSpPr>
            <p:spPr bwMode="auto">
              <a:xfrm>
                <a:off x="2681" y="544"/>
                <a:ext cx="32" cy="5"/>
              </a:xfrm>
              <a:custGeom>
                <a:avLst/>
                <a:gdLst>
                  <a:gd name="T0" fmla="*/ 32 w 32"/>
                  <a:gd name="T1" fmla="*/ 0 h 5"/>
                  <a:gd name="T2" fmla="*/ 32 w 32"/>
                  <a:gd name="T3" fmla="*/ 2 h 5"/>
                  <a:gd name="T4" fmla="*/ 0 w 32"/>
                  <a:gd name="T5" fmla="*/ 5 h 5"/>
                  <a:gd name="T6" fmla="*/ 0 w 32"/>
                  <a:gd name="T7" fmla="*/ 5 h 5"/>
                  <a:gd name="T8" fmla="*/ 3 w 32"/>
                  <a:gd name="T9" fmla="*/ 3 h 5"/>
                  <a:gd name="T10" fmla="*/ 19 w 32"/>
                  <a:gd name="T11" fmla="*/ 0 h 5"/>
                  <a:gd name="T12" fmla="*/ 19 w 32"/>
                  <a:gd name="T13" fmla="*/ 0 h 5"/>
                  <a:gd name="T14" fmla="*/ 29 w 32"/>
                  <a:gd name="T15" fmla="*/ 0 h 5"/>
                  <a:gd name="T16" fmla="*/ 32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47" name="Freeform 95"/>
              <p:cNvSpPr/>
              <p:nvPr/>
            </p:nvSpPr>
            <p:spPr bwMode="auto">
              <a:xfrm>
                <a:off x="4000" y="541"/>
                <a:ext cx="32" cy="5"/>
              </a:xfrm>
              <a:custGeom>
                <a:avLst/>
                <a:gdLst>
                  <a:gd name="T0" fmla="*/ 0 w 32"/>
                  <a:gd name="T1" fmla="*/ 0 h 5"/>
                  <a:gd name="T2" fmla="*/ 0 w 32"/>
                  <a:gd name="T3" fmla="*/ 2 h 5"/>
                  <a:gd name="T4" fmla="*/ 29 w 32"/>
                  <a:gd name="T5" fmla="*/ 5 h 5"/>
                  <a:gd name="T6" fmla="*/ 32 w 32"/>
                  <a:gd name="T7" fmla="*/ 3 h 5"/>
                  <a:gd name="T8" fmla="*/ 29 w 32"/>
                  <a:gd name="T9" fmla="*/ 2 h 5"/>
                  <a:gd name="T10" fmla="*/ 10 w 32"/>
                  <a:gd name="T11" fmla="*/ 0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48" name="Freeform 96"/>
              <p:cNvSpPr/>
              <p:nvPr/>
            </p:nvSpPr>
            <p:spPr bwMode="auto">
              <a:xfrm>
                <a:off x="3251" y="544"/>
                <a:ext cx="13" cy="9"/>
              </a:xfrm>
              <a:custGeom>
                <a:avLst/>
                <a:gdLst>
                  <a:gd name="T0" fmla="*/ 6 w 13"/>
                  <a:gd name="T1" fmla="*/ 6 h 9"/>
                  <a:gd name="T2" fmla="*/ 0 w 13"/>
                  <a:gd name="T3" fmla="*/ 9 h 9"/>
                  <a:gd name="T4" fmla="*/ 0 w 13"/>
                  <a:gd name="T5" fmla="*/ 6 h 9"/>
                  <a:gd name="T6" fmla="*/ 9 w 13"/>
                  <a:gd name="T7" fmla="*/ 0 h 9"/>
                  <a:gd name="T8" fmla="*/ 13 w 13"/>
                  <a:gd name="T9" fmla="*/ 0 h 9"/>
                  <a:gd name="T10" fmla="*/ 6 w 13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49" name="Freeform 97"/>
              <p:cNvSpPr/>
              <p:nvPr/>
            </p:nvSpPr>
            <p:spPr bwMode="auto">
              <a:xfrm>
                <a:off x="3449" y="543"/>
                <a:ext cx="10" cy="9"/>
              </a:xfrm>
              <a:custGeom>
                <a:avLst/>
                <a:gdLst>
                  <a:gd name="T0" fmla="*/ 4 w 10"/>
                  <a:gd name="T1" fmla="*/ 6 h 9"/>
                  <a:gd name="T2" fmla="*/ 10 w 10"/>
                  <a:gd name="T3" fmla="*/ 9 h 9"/>
                  <a:gd name="T4" fmla="*/ 10 w 10"/>
                  <a:gd name="T5" fmla="*/ 6 h 9"/>
                  <a:gd name="T6" fmla="*/ 4 w 10"/>
                  <a:gd name="T7" fmla="*/ 0 h 9"/>
                  <a:gd name="T8" fmla="*/ 0 w 10"/>
                  <a:gd name="T9" fmla="*/ 0 h 9"/>
                  <a:gd name="T10" fmla="*/ 4 w 10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50" name="Freeform 98"/>
              <p:cNvSpPr/>
              <p:nvPr/>
            </p:nvSpPr>
            <p:spPr bwMode="auto">
              <a:xfrm>
                <a:off x="2284" y="547"/>
                <a:ext cx="12" cy="8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8 h 8"/>
                  <a:gd name="T4" fmla="*/ 12 w 12"/>
                  <a:gd name="T5" fmla="*/ 8 h 8"/>
                  <a:gd name="T6" fmla="*/ 0 w 12"/>
                  <a:gd name="T7" fmla="*/ 2 h 8"/>
                  <a:gd name="T8" fmla="*/ 0 w 12"/>
                  <a:gd name="T9" fmla="*/ 0 h 8"/>
                  <a:gd name="T10" fmla="*/ 6 w 12"/>
                  <a:gd name="T11" fmla="*/ 3 h 8"/>
                  <a:gd name="T12" fmla="*/ 12 w 12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51" name="Freeform 99"/>
              <p:cNvSpPr/>
              <p:nvPr/>
            </p:nvSpPr>
            <p:spPr bwMode="auto">
              <a:xfrm>
                <a:off x="4413" y="54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0 h 7"/>
                  <a:gd name="T8" fmla="*/ 13 w 16"/>
                  <a:gd name="T9" fmla="*/ 0 h 7"/>
                  <a:gd name="T10" fmla="*/ 7 w 16"/>
                  <a:gd name="T11" fmla="*/ 1 h 7"/>
                  <a:gd name="T12" fmla="*/ 0 w 1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52" name="Freeform 100"/>
              <p:cNvSpPr/>
              <p:nvPr/>
            </p:nvSpPr>
            <p:spPr bwMode="auto">
              <a:xfrm>
                <a:off x="2639" y="549"/>
                <a:ext cx="23" cy="4"/>
              </a:xfrm>
              <a:custGeom>
                <a:avLst/>
                <a:gdLst>
                  <a:gd name="T0" fmla="*/ 23 w 23"/>
                  <a:gd name="T1" fmla="*/ 1 h 4"/>
                  <a:gd name="T2" fmla="*/ 23 w 23"/>
                  <a:gd name="T3" fmla="*/ 1 h 4"/>
                  <a:gd name="T4" fmla="*/ 3 w 23"/>
                  <a:gd name="T5" fmla="*/ 4 h 4"/>
                  <a:gd name="T6" fmla="*/ 0 w 23"/>
                  <a:gd name="T7" fmla="*/ 4 h 4"/>
                  <a:gd name="T8" fmla="*/ 0 w 23"/>
                  <a:gd name="T9" fmla="*/ 4 h 4"/>
                  <a:gd name="T10" fmla="*/ 0 w 23"/>
                  <a:gd name="T11" fmla="*/ 4 h 4"/>
                  <a:gd name="T12" fmla="*/ 7 w 23"/>
                  <a:gd name="T13" fmla="*/ 1 h 4"/>
                  <a:gd name="T14" fmla="*/ 16 w 23"/>
                  <a:gd name="T15" fmla="*/ 0 h 4"/>
                  <a:gd name="T16" fmla="*/ 19 w 23"/>
                  <a:gd name="T17" fmla="*/ 0 h 4"/>
                  <a:gd name="T18" fmla="*/ 23 w 23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53" name="Freeform 101"/>
              <p:cNvSpPr/>
              <p:nvPr/>
            </p:nvSpPr>
            <p:spPr bwMode="auto">
              <a:xfrm>
                <a:off x="4051" y="546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0 w 23"/>
                  <a:gd name="T3" fmla="*/ 1 h 3"/>
                  <a:gd name="T4" fmla="*/ 16 w 23"/>
                  <a:gd name="T5" fmla="*/ 3 h 3"/>
                  <a:gd name="T6" fmla="*/ 20 w 23"/>
                  <a:gd name="T7" fmla="*/ 3 h 3"/>
                  <a:gd name="T8" fmla="*/ 20 w 23"/>
                  <a:gd name="T9" fmla="*/ 3 h 3"/>
                  <a:gd name="T10" fmla="*/ 23 w 23"/>
                  <a:gd name="T11" fmla="*/ 3 h 3"/>
                  <a:gd name="T12" fmla="*/ 13 w 23"/>
                  <a:gd name="T13" fmla="*/ 0 h 3"/>
                  <a:gd name="T14" fmla="*/ 4 w 23"/>
                  <a:gd name="T15" fmla="*/ 0 h 3"/>
                  <a:gd name="T16" fmla="*/ 0 w 23"/>
                  <a:gd name="T17" fmla="*/ 0 h 3"/>
                  <a:gd name="T18" fmla="*/ 0 w 2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54" name="Freeform 102"/>
              <p:cNvSpPr/>
              <p:nvPr/>
            </p:nvSpPr>
            <p:spPr bwMode="auto">
              <a:xfrm>
                <a:off x="2610" y="553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11 h 11"/>
                  <a:gd name="T4" fmla="*/ 0 w 7"/>
                  <a:gd name="T5" fmla="*/ 8 h 11"/>
                  <a:gd name="T6" fmla="*/ 4 w 7"/>
                  <a:gd name="T7" fmla="*/ 2 h 11"/>
                  <a:gd name="T8" fmla="*/ 4 w 7"/>
                  <a:gd name="T9" fmla="*/ 0 h 11"/>
                  <a:gd name="T10" fmla="*/ 7 w 7"/>
                  <a:gd name="T11" fmla="*/ 10 h 11"/>
                  <a:gd name="T12" fmla="*/ 7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55" name="Freeform 103"/>
              <p:cNvSpPr/>
              <p:nvPr/>
            </p:nvSpPr>
            <p:spPr bwMode="auto">
              <a:xfrm>
                <a:off x="4096" y="550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3 w 3"/>
                  <a:gd name="T5" fmla="*/ 8 h 10"/>
                  <a:gd name="T6" fmla="*/ 3 w 3"/>
                  <a:gd name="T7" fmla="*/ 0 h 10"/>
                  <a:gd name="T8" fmla="*/ 0 w 3"/>
                  <a:gd name="T9" fmla="*/ 0 h 10"/>
                  <a:gd name="T10" fmla="*/ 0 w 3"/>
                  <a:gd name="T11" fmla="*/ 8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56" name="Freeform 104"/>
              <p:cNvSpPr/>
              <p:nvPr/>
            </p:nvSpPr>
            <p:spPr bwMode="auto">
              <a:xfrm>
                <a:off x="2377" y="555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3 h 3"/>
                  <a:gd name="T4" fmla="*/ 3 w 25"/>
                  <a:gd name="T5" fmla="*/ 1 h 3"/>
                  <a:gd name="T6" fmla="*/ 0 w 25"/>
                  <a:gd name="T7" fmla="*/ 1 h 3"/>
                  <a:gd name="T8" fmla="*/ 0 w 25"/>
                  <a:gd name="T9" fmla="*/ 0 h 3"/>
                  <a:gd name="T10" fmla="*/ 25 w 25"/>
                  <a:gd name="T11" fmla="*/ 3 h 3"/>
                  <a:gd name="T12" fmla="*/ 25 w 2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57" name="Freeform 105"/>
              <p:cNvSpPr/>
              <p:nvPr/>
            </p:nvSpPr>
            <p:spPr bwMode="auto">
              <a:xfrm>
                <a:off x="4311" y="549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6 w 22"/>
                  <a:gd name="T3" fmla="*/ 4 h 4"/>
                  <a:gd name="T4" fmla="*/ 22 w 22"/>
                  <a:gd name="T5" fmla="*/ 3 h 4"/>
                  <a:gd name="T6" fmla="*/ 22 w 22"/>
                  <a:gd name="T7" fmla="*/ 3 h 4"/>
                  <a:gd name="T8" fmla="*/ 22 w 22"/>
                  <a:gd name="T9" fmla="*/ 0 h 4"/>
                  <a:gd name="T10" fmla="*/ 0 w 22"/>
                  <a:gd name="T11" fmla="*/ 4 h 4"/>
                  <a:gd name="T12" fmla="*/ 0 w 2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58" name="Freeform 106"/>
              <p:cNvSpPr/>
              <p:nvPr/>
            </p:nvSpPr>
            <p:spPr bwMode="auto">
              <a:xfrm>
                <a:off x="2117" y="556"/>
                <a:ext cx="26" cy="10"/>
              </a:xfrm>
              <a:custGeom>
                <a:avLst/>
                <a:gdLst>
                  <a:gd name="T0" fmla="*/ 26 w 26"/>
                  <a:gd name="T1" fmla="*/ 0 h 10"/>
                  <a:gd name="T2" fmla="*/ 3 w 26"/>
                  <a:gd name="T3" fmla="*/ 10 h 10"/>
                  <a:gd name="T4" fmla="*/ 3 w 26"/>
                  <a:gd name="T5" fmla="*/ 10 h 10"/>
                  <a:gd name="T6" fmla="*/ 0 w 26"/>
                  <a:gd name="T7" fmla="*/ 10 h 10"/>
                  <a:gd name="T8" fmla="*/ 23 w 26"/>
                  <a:gd name="T9" fmla="*/ 0 h 10"/>
                  <a:gd name="T10" fmla="*/ 26 w 26"/>
                  <a:gd name="T11" fmla="*/ 0 h 10"/>
                  <a:gd name="T12" fmla="*/ 26 w 2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59" name="Freeform 107"/>
              <p:cNvSpPr/>
              <p:nvPr/>
            </p:nvSpPr>
            <p:spPr bwMode="auto">
              <a:xfrm>
                <a:off x="4567" y="550"/>
                <a:ext cx="26" cy="11"/>
              </a:xfrm>
              <a:custGeom>
                <a:avLst/>
                <a:gdLst>
                  <a:gd name="T0" fmla="*/ 0 w 26"/>
                  <a:gd name="T1" fmla="*/ 0 h 11"/>
                  <a:gd name="T2" fmla="*/ 22 w 26"/>
                  <a:gd name="T3" fmla="*/ 11 h 11"/>
                  <a:gd name="T4" fmla="*/ 26 w 26"/>
                  <a:gd name="T5" fmla="*/ 11 h 11"/>
                  <a:gd name="T6" fmla="*/ 26 w 26"/>
                  <a:gd name="T7" fmla="*/ 10 h 11"/>
                  <a:gd name="T8" fmla="*/ 3 w 26"/>
                  <a:gd name="T9" fmla="*/ 0 h 11"/>
                  <a:gd name="T10" fmla="*/ 3 w 26"/>
                  <a:gd name="T11" fmla="*/ 0 h 11"/>
                  <a:gd name="T12" fmla="*/ 0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60" name="Freeform 108"/>
              <p:cNvSpPr/>
              <p:nvPr/>
            </p:nvSpPr>
            <p:spPr bwMode="auto">
              <a:xfrm>
                <a:off x="2549" y="556"/>
                <a:ext cx="23" cy="5"/>
              </a:xfrm>
              <a:custGeom>
                <a:avLst/>
                <a:gdLst>
                  <a:gd name="T0" fmla="*/ 23 w 23"/>
                  <a:gd name="T1" fmla="*/ 2 h 5"/>
                  <a:gd name="T2" fmla="*/ 23 w 23"/>
                  <a:gd name="T3" fmla="*/ 2 h 5"/>
                  <a:gd name="T4" fmla="*/ 7 w 23"/>
                  <a:gd name="T5" fmla="*/ 5 h 5"/>
                  <a:gd name="T6" fmla="*/ 4 w 23"/>
                  <a:gd name="T7" fmla="*/ 5 h 5"/>
                  <a:gd name="T8" fmla="*/ 0 w 23"/>
                  <a:gd name="T9" fmla="*/ 4 h 5"/>
                  <a:gd name="T10" fmla="*/ 0 w 23"/>
                  <a:gd name="T11" fmla="*/ 4 h 5"/>
                  <a:gd name="T12" fmla="*/ 16 w 23"/>
                  <a:gd name="T13" fmla="*/ 0 h 5"/>
                  <a:gd name="T14" fmla="*/ 20 w 23"/>
                  <a:gd name="T15" fmla="*/ 0 h 5"/>
                  <a:gd name="T16" fmla="*/ 23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61" name="Freeform 109"/>
              <p:cNvSpPr/>
              <p:nvPr/>
            </p:nvSpPr>
            <p:spPr bwMode="auto">
              <a:xfrm>
                <a:off x="4141" y="553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9 w 19"/>
                  <a:gd name="T11" fmla="*/ 2 h 3"/>
                  <a:gd name="T12" fmla="*/ 3 w 19"/>
                  <a:gd name="T13" fmla="*/ 0 h 3"/>
                  <a:gd name="T14" fmla="*/ 0 w 19"/>
                  <a:gd name="T15" fmla="*/ 0 h 3"/>
                  <a:gd name="T16" fmla="*/ 0 w 1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62" name="Freeform 110"/>
              <p:cNvSpPr/>
              <p:nvPr/>
            </p:nvSpPr>
            <p:spPr bwMode="auto">
              <a:xfrm>
                <a:off x="3225" y="558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3 w 16"/>
                  <a:gd name="T3" fmla="*/ 5 h 5"/>
                  <a:gd name="T4" fmla="*/ 0 w 16"/>
                  <a:gd name="T5" fmla="*/ 5 h 5"/>
                  <a:gd name="T6" fmla="*/ 0 w 16"/>
                  <a:gd name="T7" fmla="*/ 5 h 5"/>
                  <a:gd name="T8" fmla="*/ 0 w 16"/>
                  <a:gd name="T9" fmla="*/ 3 h 5"/>
                  <a:gd name="T10" fmla="*/ 16 w 16"/>
                  <a:gd name="T11" fmla="*/ 0 h 5"/>
                  <a:gd name="T12" fmla="*/ 16 w 16"/>
                  <a:gd name="T13" fmla="*/ 0 h 5"/>
                  <a:gd name="T14" fmla="*/ 16 w 1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63" name="Freeform 111"/>
              <p:cNvSpPr/>
              <p:nvPr/>
            </p:nvSpPr>
            <p:spPr bwMode="auto">
              <a:xfrm>
                <a:off x="3469" y="556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16 w 19"/>
                  <a:gd name="T3" fmla="*/ 5 h 5"/>
                  <a:gd name="T4" fmla="*/ 16 w 19"/>
                  <a:gd name="T5" fmla="*/ 5 h 5"/>
                  <a:gd name="T6" fmla="*/ 16 w 19"/>
                  <a:gd name="T7" fmla="*/ 5 h 5"/>
                  <a:gd name="T8" fmla="*/ 19 w 19"/>
                  <a:gd name="T9" fmla="*/ 4 h 5"/>
                  <a:gd name="T10" fmla="*/ 3 w 19"/>
                  <a:gd name="T11" fmla="*/ 0 h 5"/>
                  <a:gd name="T12" fmla="*/ 0 w 19"/>
                  <a:gd name="T13" fmla="*/ 0 h 5"/>
                  <a:gd name="T14" fmla="*/ 0 w 1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64" name="Freeform 112"/>
              <p:cNvSpPr/>
              <p:nvPr/>
            </p:nvSpPr>
            <p:spPr bwMode="auto">
              <a:xfrm>
                <a:off x="2434" y="558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29 w 29"/>
                  <a:gd name="T5" fmla="*/ 3 h 3"/>
                  <a:gd name="T6" fmla="*/ 0 w 29"/>
                  <a:gd name="T7" fmla="*/ 3 h 3"/>
                  <a:gd name="T8" fmla="*/ 0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65" name="Freeform 113"/>
              <p:cNvSpPr/>
              <p:nvPr/>
            </p:nvSpPr>
            <p:spPr bwMode="auto">
              <a:xfrm>
                <a:off x="4247" y="553"/>
                <a:ext cx="29" cy="3"/>
              </a:xfrm>
              <a:custGeom>
                <a:avLst/>
                <a:gdLst>
                  <a:gd name="T0" fmla="*/ 0 w 29"/>
                  <a:gd name="T1" fmla="*/ 2 h 3"/>
                  <a:gd name="T2" fmla="*/ 0 w 29"/>
                  <a:gd name="T3" fmla="*/ 3 h 3"/>
                  <a:gd name="T4" fmla="*/ 0 w 29"/>
                  <a:gd name="T5" fmla="*/ 3 h 3"/>
                  <a:gd name="T6" fmla="*/ 29 w 29"/>
                  <a:gd name="T7" fmla="*/ 3 h 3"/>
                  <a:gd name="T8" fmla="*/ 29 w 29"/>
                  <a:gd name="T9" fmla="*/ 0 h 3"/>
                  <a:gd name="T10" fmla="*/ 3 w 29"/>
                  <a:gd name="T11" fmla="*/ 2 h 3"/>
                  <a:gd name="T12" fmla="*/ 0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66" name="Freeform 114"/>
              <p:cNvSpPr/>
              <p:nvPr/>
            </p:nvSpPr>
            <p:spPr bwMode="auto">
              <a:xfrm>
                <a:off x="2495" y="558"/>
                <a:ext cx="26" cy="3"/>
              </a:xfrm>
              <a:custGeom>
                <a:avLst/>
                <a:gdLst>
                  <a:gd name="T0" fmla="*/ 26 w 26"/>
                  <a:gd name="T1" fmla="*/ 2 h 3"/>
                  <a:gd name="T2" fmla="*/ 26 w 26"/>
                  <a:gd name="T3" fmla="*/ 2 h 3"/>
                  <a:gd name="T4" fmla="*/ 0 w 26"/>
                  <a:gd name="T5" fmla="*/ 3 h 3"/>
                  <a:gd name="T6" fmla="*/ 0 w 26"/>
                  <a:gd name="T7" fmla="*/ 3 h 3"/>
                  <a:gd name="T8" fmla="*/ 0 w 26"/>
                  <a:gd name="T9" fmla="*/ 3 h 3"/>
                  <a:gd name="T10" fmla="*/ 10 w 26"/>
                  <a:gd name="T11" fmla="*/ 0 h 3"/>
                  <a:gd name="T12" fmla="*/ 22 w 26"/>
                  <a:gd name="T13" fmla="*/ 0 h 3"/>
                  <a:gd name="T14" fmla="*/ 26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67" name="Freeform 115"/>
              <p:cNvSpPr/>
              <p:nvPr/>
            </p:nvSpPr>
            <p:spPr bwMode="auto">
              <a:xfrm>
                <a:off x="4192" y="555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0 w 26"/>
                  <a:gd name="T3" fmla="*/ 0 h 1"/>
                  <a:gd name="T4" fmla="*/ 23 w 26"/>
                  <a:gd name="T5" fmla="*/ 1 h 1"/>
                  <a:gd name="T6" fmla="*/ 26 w 26"/>
                  <a:gd name="T7" fmla="*/ 1 h 1"/>
                  <a:gd name="T8" fmla="*/ 26 w 26"/>
                  <a:gd name="T9" fmla="*/ 1 h 1"/>
                  <a:gd name="T10" fmla="*/ 13 w 26"/>
                  <a:gd name="T11" fmla="*/ 0 h 1"/>
                  <a:gd name="T12" fmla="*/ 0 w 26"/>
                  <a:gd name="T13" fmla="*/ 0 h 1"/>
                  <a:gd name="T14" fmla="*/ 0 w 26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68" name="Freeform 116"/>
              <p:cNvSpPr/>
              <p:nvPr/>
            </p:nvSpPr>
            <p:spPr bwMode="auto">
              <a:xfrm>
                <a:off x="2306" y="563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10 h 12"/>
                  <a:gd name="T4" fmla="*/ 3 w 6"/>
                  <a:gd name="T5" fmla="*/ 12 h 12"/>
                  <a:gd name="T6" fmla="*/ 3 w 6"/>
                  <a:gd name="T7" fmla="*/ 12 h 12"/>
                  <a:gd name="T8" fmla="*/ 0 w 6"/>
                  <a:gd name="T9" fmla="*/ 0 h 12"/>
                  <a:gd name="T10" fmla="*/ 3 w 6"/>
                  <a:gd name="T11" fmla="*/ 1 h 12"/>
                  <a:gd name="T12" fmla="*/ 6 w 6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69" name="Freeform 117"/>
              <p:cNvSpPr/>
              <p:nvPr/>
            </p:nvSpPr>
            <p:spPr bwMode="auto">
              <a:xfrm>
                <a:off x="4401" y="556"/>
                <a:ext cx="3" cy="13"/>
              </a:xfrm>
              <a:custGeom>
                <a:avLst/>
                <a:gdLst>
                  <a:gd name="T0" fmla="*/ 0 w 3"/>
                  <a:gd name="T1" fmla="*/ 11 h 13"/>
                  <a:gd name="T2" fmla="*/ 0 w 3"/>
                  <a:gd name="T3" fmla="*/ 13 h 13"/>
                  <a:gd name="T4" fmla="*/ 0 w 3"/>
                  <a:gd name="T5" fmla="*/ 13 h 13"/>
                  <a:gd name="T6" fmla="*/ 3 w 3"/>
                  <a:gd name="T7" fmla="*/ 13 h 13"/>
                  <a:gd name="T8" fmla="*/ 3 w 3"/>
                  <a:gd name="T9" fmla="*/ 0 h 13"/>
                  <a:gd name="T10" fmla="*/ 0 w 3"/>
                  <a:gd name="T11" fmla="*/ 4 h 13"/>
                  <a:gd name="T12" fmla="*/ 0 w 3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70" name="Freeform 118"/>
              <p:cNvSpPr/>
              <p:nvPr/>
            </p:nvSpPr>
            <p:spPr bwMode="auto">
              <a:xfrm>
                <a:off x="3206" y="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6 w 10"/>
                  <a:gd name="T9" fmla="*/ 0 h 2"/>
                  <a:gd name="T10" fmla="*/ 10 w 10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71" name="Freeform 119"/>
              <p:cNvSpPr/>
              <p:nvPr/>
            </p:nvSpPr>
            <p:spPr bwMode="auto">
              <a:xfrm>
                <a:off x="3497" y="5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4 w 10"/>
                  <a:gd name="T3" fmla="*/ 1 h 1"/>
                  <a:gd name="T4" fmla="*/ 10 w 10"/>
                  <a:gd name="T5" fmla="*/ 1 h 1"/>
                  <a:gd name="T6" fmla="*/ 1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72" name="Freeform 120"/>
              <p:cNvSpPr/>
              <p:nvPr/>
            </p:nvSpPr>
            <p:spPr bwMode="auto">
              <a:xfrm>
                <a:off x="2104" y="572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1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73" name="Freeform 121"/>
              <p:cNvSpPr/>
              <p:nvPr/>
            </p:nvSpPr>
            <p:spPr bwMode="auto">
              <a:xfrm>
                <a:off x="4602" y="5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7 w 7"/>
                  <a:gd name="T5" fmla="*/ 4 h 4"/>
                  <a:gd name="T6" fmla="*/ 7 w 7"/>
                  <a:gd name="T7" fmla="*/ 1 h 4"/>
                  <a:gd name="T8" fmla="*/ 3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74" name="Rectangle 122"/>
              <p:cNvSpPr>
                <a:spLocks noChangeArrowheads="1"/>
              </p:cNvSpPr>
              <p:nvPr/>
            </p:nvSpPr>
            <p:spPr bwMode="auto"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75" name="Freeform 123"/>
              <p:cNvSpPr/>
              <p:nvPr/>
            </p:nvSpPr>
            <p:spPr bwMode="auto">
              <a:xfrm>
                <a:off x="4000" y="56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76" name="Freeform 124"/>
              <p:cNvSpPr/>
              <p:nvPr/>
            </p:nvSpPr>
            <p:spPr bwMode="auto">
              <a:xfrm>
                <a:off x="2620" y="573"/>
                <a:ext cx="16" cy="9"/>
              </a:xfrm>
              <a:custGeom>
                <a:avLst/>
                <a:gdLst>
                  <a:gd name="T0" fmla="*/ 3 w 16"/>
                  <a:gd name="T1" fmla="*/ 6 h 9"/>
                  <a:gd name="T2" fmla="*/ 0 w 16"/>
                  <a:gd name="T3" fmla="*/ 3 h 9"/>
                  <a:gd name="T4" fmla="*/ 0 w 16"/>
                  <a:gd name="T5" fmla="*/ 0 h 9"/>
                  <a:gd name="T6" fmla="*/ 16 w 16"/>
                  <a:gd name="T7" fmla="*/ 9 h 9"/>
                  <a:gd name="T8" fmla="*/ 3 w 16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77" name="Freeform 125"/>
              <p:cNvSpPr/>
              <p:nvPr/>
            </p:nvSpPr>
            <p:spPr bwMode="auto">
              <a:xfrm>
                <a:off x="4074" y="570"/>
                <a:ext cx="19" cy="8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2 h 8"/>
                  <a:gd name="T4" fmla="*/ 19 w 19"/>
                  <a:gd name="T5" fmla="*/ 0 h 8"/>
                  <a:gd name="T6" fmla="*/ 0 w 19"/>
                  <a:gd name="T7" fmla="*/ 8 h 8"/>
                  <a:gd name="T8" fmla="*/ 13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78" name="Freeform 126"/>
              <p:cNvSpPr/>
              <p:nvPr/>
            </p:nvSpPr>
            <p:spPr bwMode="auto">
              <a:xfrm>
                <a:off x="2687" y="579"/>
                <a:ext cx="16" cy="6"/>
              </a:xfrm>
              <a:custGeom>
                <a:avLst/>
                <a:gdLst>
                  <a:gd name="T0" fmla="*/ 3 w 16"/>
                  <a:gd name="T1" fmla="*/ 6 h 6"/>
                  <a:gd name="T2" fmla="*/ 0 w 16"/>
                  <a:gd name="T3" fmla="*/ 6 h 6"/>
                  <a:gd name="T4" fmla="*/ 13 w 16"/>
                  <a:gd name="T5" fmla="*/ 2 h 6"/>
                  <a:gd name="T6" fmla="*/ 16 w 16"/>
                  <a:gd name="T7" fmla="*/ 0 h 6"/>
                  <a:gd name="T8" fmla="*/ 16 w 16"/>
                  <a:gd name="T9" fmla="*/ 2 h 6"/>
                  <a:gd name="T10" fmla="*/ 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79" name="Freeform 127"/>
              <p:cNvSpPr/>
              <p:nvPr/>
            </p:nvSpPr>
            <p:spPr bwMode="auto">
              <a:xfrm>
                <a:off x="4010" y="576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13 w 13"/>
                  <a:gd name="T3" fmla="*/ 6 h 6"/>
                  <a:gd name="T4" fmla="*/ 3 w 13"/>
                  <a:gd name="T5" fmla="*/ 2 h 6"/>
                  <a:gd name="T6" fmla="*/ 0 w 13"/>
                  <a:gd name="T7" fmla="*/ 0 h 6"/>
                  <a:gd name="T8" fmla="*/ 0 w 13"/>
                  <a:gd name="T9" fmla="*/ 2 h 6"/>
                  <a:gd name="T10" fmla="*/ 9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80" name="Freeform 128"/>
              <p:cNvSpPr/>
              <p:nvPr/>
            </p:nvSpPr>
            <p:spPr bwMode="auto">
              <a:xfrm>
                <a:off x="1979" y="581"/>
                <a:ext cx="193" cy="331"/>
              </a:xfrm>
              <a:custGeom>
                <a:avLst/>
                <a:gdLst>
                  <a:gd name="T0" fmla="*/ 180 w 193"/>
                  <a:gd name="T1" fmla="*/ 12 h 331"/>
                  <a:gd name="T2" fmla="*/ 193 w 193"/>
                  <a:gd name="T3" fmla="*/ 29 h 331"/>
                  <a:gd name="T4" fmla="*/ 173 w 193"/>
                  <a:gd name="T5" fmla="*/ 53 h 331"/>
                  <a:gd name="T6" fmla="*/ 151 w 193"/>
                  <a:gd name="T7" fmla="*/ 62 h 331"/>
                  <a:gd name="T8" fmla="*/ 148 w 193"/>
                  <a:gd name="T9" fmla="*/ 61 h 331"/>
                  <a:gd name="T10" fmla="*/ 164 w 193"/>
                  <a:gd name="T11" fmla="*/ 53 h 331"/>
                  <a:gd name="T12" fmla="*/ 170 w 193"/>
                  <a:gd name="T13" fmla="*/ 51 h 331"/>
                  <a:gd name="T14" fmla="*/ 164 w 193"/>
                  <a:gd name="T15" fmla="*/ 50 h 331"/>
                  <a:gd name="T16" fmla="*/ 161 w 193"/>
                  <a:gd name="T17" fmla="*/ 29 h 331"/>
                  <a:gd name="T18" fmla="*/ 132 w 193"/>
                  <a:gd name="T19" fmla="*/ 16 h 331"/>
                  <a:gd name="T20" fmla="*/ 116 w 193"/>
                  <a:gd name="T21" fmla="*/ 15 h 331"/>
                  <a:gd name="T22" fmla="*/ 61 w 193"/>
                  <a:gd name="T23" fmla="*/ 29 h 331"/>
                  <a:gd name="T24" fmla="*/ 26 w 193"/>
                  <a:gd name="T25" fmla="*/ 64 h 331"/>
                  <a:gd name="T26" fmla="*/ 39 w 193"/>
                  <a:gd name="T27" fmla="*/ 120 h 331"/>
                  <a:gd name="T28" fmla="*/ 77 w 193"/>
                  <a:gd name="T29" fmla="*/ 153 h 331"/>
                  <a:gd name="T30" fmla="*/ 116 w 193"/>
                  <a:gd name="T31" fmla="*/ 182 h 331"/>
                  <a:gd name="T32" fmla="*/ 135 w 193"/>
                  <a:gd name="T33" fmla="*/ 196 h 331"/>
                  <a:gd name="T34" fmla="*/ 164 w 193"/>
                  <a:gd name="T35" fmla="*/ 220 h 331"/>
                  <a:gd name="T36" fmla="*/ 186 w 193"/>
                  <a:gd name="T37" fmla="*/ 261 h 331"/>
                  <a:gd name="T38" fmla="*/ 183 w 193"/>
                  <a:gd name="T39" fmla="*/ 287 h 331"/>
                  <a:gd name="T40" fmla="*/ 173 w 193"/>
                  <a:gd name="T41" fmla="*/ 300 h 331"/>
                  <a:gd name="T42" fmla="*/ 167 w 193"/>
                  <a:gd name="T43" fmla="*/ 306 h 331"/>
                  <a:gd name="T44" fmla="*/ 129 w 193"/>
                  <a:gd name="T45" fmla="*/ 326 h 331"/>
                  <a:gd name="T46" fmla="*/ 80 w 193"/>
                  <a:gd name="T47" fmla="*/ 331 h 331"/>
                  <a:gd name="T48" fmla="*/ 36 w 193"/>
                  <a:gd name="T49" fmla="*/ 320 h 331"/>
                  <a:gd name="T50" fmla="*/ 26 w 193"/>
                  <a:gd name="T51" fmla="*/ 308 h 331"/>
                  <a:gd name="T52" fmla="*/ 39 w 193"/>
                  <a:gd name="T53" fmla="*/ 290 h 331"/>
                  <a:gd name="T54" fmla="*/ 55 w 193"/>
                  <a:gd name="T55" fmla="*/ 285 h 331"/>
                  <a:gd name="T56" fmla="*/ 58 w 193"/>
                  <a:gd name="T57" fmla="*/ 287 h 331"/>
                  <a:gd name="T58" fmla="*/ 52 w 193"/>
                  <a:gd name="T59" fmla="*/ 303 h 331"/>
                  <a:gd name="T60" fmla="*/ 77 w 193"/>
                  <a:gd name="T61" fmla="*/ 319 h 331"/>
                  <a:gd name="T62" fmla="*/ 96 w 193"/>
                  <a:gd name="T63" fmla="*/ 319 h 331"/>
                  <a:gd name="T64" fmla="*/ 135 w 193"/>
                  <a:gd name="T65" fmla="*/ 303 h 331"/>
                  <a:gd name="T66" fmla="*/ 145 w 193"/>
                  <a:gd name="T67" fmla="*/ 281 h 331"/>
                  <a:gd name="T68" fmla="*/ 119 w 193"/>
                  <a:gd name="T69" fmla="*/ 259 h 331"/>
                  <a:gd name="T70" fmla="*/ 87 w 193"/>
                  <a:gd name="T71" fmla="*/ 250 h 331"/>
                  <a:gd name="T72" fmla="*/ 112 w 193"/>
                  <a:gd name="T73" fmla="*/ 250 h 331"/>
                  <a:gd name="T74" fmla="*/ 135 w 193"/>
                  <a:gd name="T75" fmla="*/ 253 h 331"/>
                  <a:gd name="T76" fmla="*/ 145 w 193"/>
                  <a:gd name="T77" fmla="*/ 252 h 331"/>
                  <a:gd name="T78" fmla="*/ 119 w 193"/>
                  <a:gd name="T79" fmla="*/ 235 h 331"/>
                  <a:gd name="T80" fmla="*/ 74 w 193"/>
                  <a:gd name="T81" fmla="*/ 223 h 331"/>
                  <a:gd name="T82" fmla="*/ 77 w 193"/>
                  <a:gd name="T83" fmla="*/ 221 h 331"/>
                  <a:gd name="T84" fmla="*/ 116 w 193"/>
                  <a:gd name="T85" fmla="*/ 224 h 331"/>
                  <a:gd name="T86" fmla="*/ 138 w 193"/>
                  <a:gd name="T87" fmla="*/ 234 h 331"/>
                  <a:gd name="T88" fmla="*/ 141 w 193"/>
                  <a:gd name="T89" fmla="*/ 235 h 331"/>
                  <a:gd name="T90" fmla="*/ 148 w 193"/>
                  <a:gd name="T91" fmla="*/ 234 h 331"/>
                  <a:gd name="T92" fmla="*/ 138 w 193"/>
                  <a:gd name="T93" fmla="*/ 224 h 331"/>
                  <a:gd name="T94" fmla="*/ 80 w 193"/>
                  <a:gd name="T95" fmla="*/ 183 h 331"/>
                  <a:gd name="T96" fmla="*/ 39 w 193"/>
                  <a:gd name="T97" fmla="*/ 156 h 331"/>
                  <a:gd name="T98" fmla="*/ 10 w 193"/>
                  <a:gd name="T99" fmla="*/ 117 h 331"/>
                  <a:gd name="T100" fmla="*/ 0 w 193"/>
                  <a:gd name="T101" fmla="*/ 74 h 331"/>
                  <a:gd name="T102" fmla="*/ 20 w 193"/>
                  <a:gd name="T103" fmla="*/ 38 h 331"/>
                  <a:gd name="T104" fmla="*/ 26 w 193"/>
                  <a:gd name="T105" fmla="*/ 32 h 331"/>
                  <a:gd name="T106" fmla="*/ 68 w 193"/>
                  <a:gd name="T107" fmla="*/ 9 h 331"/>
                  <a:gd name="T108" fmla="*/ 80 w 193"/>
                  <a:gd name="T109" fmla="*/ 4 h 331"/>
                  <a:gd name="T110" fmla="*/ 122 w 193"/>
                  <a:gd name="T111" fmla="*/ 0 h 331"/>
                  <a:gd name="T112" fmla="*/ 154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81" name="Freeform 129"/>
              <p:cNvSpPr/>
              <p:nvPr/>
            </p:nvSpPr>
            <p:spPr bwMode="auto">
              <a:xfrm>
                <a:off x="4541" y="575"/>
                <a:ext cx="193" cy="331"/>
              </a:xfrm>
              <a:custGeom>
                <a:avLst/>
                <a:gdLst>
                  <a:gd name="T0" fmla="*/ 13 w 193"/>
                  <a:gd name="T1" fmla="*/ 13 h 331"/>
                  <a:gd name="T2" fmla="*/ 0 w 193"/>
                  <a:gd name="T3" fmla="*/ 29 h 331"/>
                  <a:gd name="T4" fmla="*/ 16 w 193"/>
                  <a:gd name="T5" fmla="*/ 54 h 331"/>
                  <a:gd name="T6" fmla="*/ 42 w 193"/>
                  <a:gd name="T7" fmla="*/ 62 h 331"/>
                  <a:gd name="T8" fmla="*/ 45 w 193"/>
                  <a:gd name="T9" fmla="*/ 62 h 331"/>
                  <a:gd name="T10" fmla="*/ 29 w 193"/>
                  <a:gd name="T11" fmla="*/ 53 h 331"/>
                  <a:gd name="T12" fmla="*/ 23 w 193"/>
                  <a:gd name="T13" fmla="*/ 51 h 331"/>
                  <a:gd name="T14" fmla="*/ 29 w 193"/>
                  <a:gd name="T15" fmla="*/ 50 h 331"/>
                  <a:gd name="T16" fmla="*/ 29 w 193"/>
                  <a:gd name="T17" fmla="*/ 29 h 331"/>
                  <a:gd name="T18" fmla="*/ 58 w 193"/>
                  <a:gd name="T19" fmla="*/ 16 h 331"/>
                  <a:gd name="T20" fmla="*/ 77 w 193"/>
                  <a:gd name="T21" fmla="*/ 15 h 331"/>
                  <a:gd name="T22" fmla="*/ 132 w 193"/>
                  <a:gd name="T23" fmla="*/ 29 h 331"/>
                  <a:gd name="T24" fmla="*/ 167 w 193"/>
                  <a:gd name="T25" fmla="*/ 63 h 331"/>
                  <a:gd name="T26" fmla="*/ 154 w 193"/>
                  <a:gd name="T27" fmla="*/ 118 h 331"/>
                  <a:gd name="T28" fmla="*/ 116 w 193"/>
                  <a:gd name="T29" fmla="*/ 153 h 331"/>
                  <a:gd name="T30" fmla="*/ 77 w 193"/>
                  <a:gd name="T31" fmla="*/ 182 h 331"/>
                  <a:gd name="T32" fmla="*/ 61 w 193"/>
                  <a:gd name="T33" fmla="*/ 196 h 331"/>
                  <a:gd name="T34" fmla="*/ 32 w 193"/>
                  <a:gd name="T35" fmla="*/ 220 h 331"/>
                  <a:gd name="T36" fmla="*/ 10 w 193"/>
                  <a:gd name="T37" fmla="*/ 261 h 331"/>
                  <a:gd name="T38" fmla="*/ 13 w 193"/>
                  <a:gd name="T39" fmla="*/ 287 h 331"/>
                  <a:gd name="T40" fmla="*/ 26 w 193"/>
                  <a:gd name="T41" fmla="*/ 300 h 331"/>
                  <a:gd name="T42" fmla="*/ 32 w 193"/>
                  <a:gd name="T43" fmla="*/ 308 h 331"/>
                  <a:gd name="T44" fmla="*/ 68 w 193"/>
                  <a:gd name="T45" fmla="*/ 326 h 331"/>
                  <a:gd name="T46" fmla="*/ 116 w 193"/>
                  <a:gd name="T47" fmla="*/ 331 h 331"/>
                  <a:gd name="T48" fmla="*/ 161 w 193"/>
                  <a:gd name="T49" fmla="*/ 320 h 331"/>
                  <a:gd name="T50" fmla="*/ 170 w 193"/>
                  <a:gd name="T51" fmla="*/ 308 h 331"/>
                  <a:gd name="T52" fmla="*/ 157 w 193"/>
                  <a:gd name="T53" fmla="*/ 290 h 331"/>
                  <a:gd name="T54" fmla="*/ 141 w 193"/>
                  <a:gd name="T55" fmla="*/ 285 h 331"/>
                  <a:gd name="T56" fmla="*/ 138 w 193"/>
                  <a:gd name="T57" fmla="*/ 287 h 331"/>
                  <a:gd name="T58" fmla="*/ 145 w 193"/>
                  <a:gd name="T59" fmla="*/ 303 h 331"/>
                  <a:gd name="T60" fmla="*/ 122 w 193"/>
                  <a:gd name="T61" fmla="*/ 319 h 331"/>
                  <a:gd name="T62" fmla="*/ 100 w 193"/>
                  <a:gd name="T63" fmla="*/ 320 h 331"/>
                  <a:gd name="T64" fmla="*/ 61 w 193"/>
                  <a:gd name="T65" fmla="*/ 303 h 331"/>
                  <a:gd name="T66" fmla="*/ 52 w 193"/>
                  <a:gd name="T67" fmla="*/ 281 h 331"/>
                  <a:gd name="T68" fmla="*/ 77 w 193"/>
                  <a:gd name="T69" fmla="*/ 259 h 331"/>
                  <a:gd name="T70" fmla="*/ 109 w 193"/>
                  <a:gd name="T71" fmla="*/ 250 h 331"/>
                  <a:gd name="T72" fmla="*/ 84 w 193"/>
                  <a:gd name="T73" fmla="*/ 250 h 331"/>
                  <a:gd name="T74" fmla="*/ 61 w 193"/>
                  <a:gd name="T75" fmla="*/ 255 h 331"/>
                  <a:gd name="T76" fmla="*/ 52 w 193"/>
                  <a:gd name="T77" fmla="*/ 252 h 331"/>
                  <a:gd name="T78" fmla="*/ 77 w 193"/>
                  <a:gd name="T79" fmla="*/ 235 h 331"/>
                  <a:gd name="T80" fmla="*/ 122 w 193"/>
                  <a:gd name="T81" fmla="*/ 223 h 331"/>
                  <a:gd name="T82" fmla="*/ 119 w 193"/>
                  <a:gd name="T83" fmla="*/ 221 h 331"/>
                  <a:gd name="T84" fmla="*/ 81 w 193"/>
                  <a:gd name="T85" fmla="*/ 224 h 331"/>
                  <a:gd name="T86" fmla="*/ 58 w 193"/>
                  <a:gd name="T87" fmla="*/ 234 h 331"/>
                  <a:gd name="T88" fmla="*/ 55 w 193"/>
                  <a:gd name="T89" fmla="*/ 237 h 331"/>
                  <a:gd name="T90" fmla="*/ 48 w 193"/>
                  <a:gd name="T91" fmla="*/ 234 h 331"/>
                  <a:gd name="T92" fmla="*/ 58 w 193"/>
                  <a:gd name="T93" fmla="*/ 224 h 331"/>
                  <a:gd name="T94" fmla="*/ 113 w 193"/>
                  <a:gd name="T95" fmla="*/ 183 h 331"/>
                  <a:gd name="T96" fmla="*/ 154 w 193"/>
                  <a:gd name="T97" fmla="*/ 155 h 331"/>
                  <a:gd name="T98" fmla="*/ 183 w 193"/>
                  <a:gd name="T99" fmla="*/ 117 h 331"/>
                  <a:gd name="T100" fmla="*/ 193 w 193"/>
                  <a:gd name="T101" fmla="*/ 73 h 331"/>
                  <a:gd name="T102" fmla="*/ 173 w 193"/>
                  <a:gd name="T103" fmla="*/ 36 h 331"/>
                  <a:gd name="T104" fmla="*/ 167 w 193"/>
                  <a:gd name="T105" fmla="*/ 32 h 331"/>
                  <a:gd name="T106" fmla="*/ 122 w 193"/>
                  <a:gd name="T107" fmla="*/ 9 h 331"/>
                  <a:gd name="T108" fmla="*/ 113 w 193"/>
                  <a:gd name="T109" fmla="*/ 4 h 331"/>
                  <a:gd name="T110" fmla="*/ 68 w 193"/>
                  <a:gd name="T111" fmla="*/ 0 h 331"/>
                  <a:gd name="T112" fmla="*/ 36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82" name="Freeform 130"/>
              <p:cNvSpPr/>
              <p:nvPr/>
            </p:nvSpPr>
            <p:spPr bwMode="auto">
              <a:xfrm>
                <a:off x="2290" y="582"/>
                <a:ext cx="16" cy="11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9 h 11"/>
                  <a:gd name="T4" fmla="*/ 3 w 16"/>
                  <a:gd name="T5" fmla="*/ 11 h 11"/>
                  <a:gd name="T6" fmla="*/ 0 w 16"/>
                  <a:gd name="T7" fmla="*/ 11 h 11"/>
                  <a:gd name="T8" fmla="*/ 0 w 16"/>
                  <a:gd name="T9" fmla="*/ 11 h 11"/>
                  <a:gd name="T10" fmla="*/ 16 w 16"/>
                  <a:gd name="T11" fmla="*/ 0 h 11"/>
                  <a:gd name="T12" fmla="*/ 16 w 16"/>
                  <a:gd name="T13" fmla="*/ 0 h 11"/>
                  <a:gd name="T14" fmla="*/ 16 w 16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83" name="Freeform 131"/>
              <p:cNvSpPr/>
              <p:nvPr/>
            </p:nvSpPr>
            <p:spPr bwMode="auto">
              <a:xfrm>
                <a:off x="4404" y="578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3 w 19"/>
                  <a:gd name="T3" fmla="*/ 9 h 10"/>
                  <a:gd name="T4" fmla="*/ 16 w 19"/>
                  <a:gd name="T5" fmla="*/ 10 h 10"/>
                  <a:gd name="T6" fmla="*/ 16 w 19"/>
                  <a:gd name="T7" fmla="*/ 10 h 10"/>
                  <a:gd name="T8" fmla="*/ 19 w 19"/>
                  <a:gd name="T9" fmla="*/ 9 h 10"/>
                  <a:gd name="T10" fmla="*/ 3 w 19"/>
                  <a:gd name="T11" fmla="*/ 0 h 10"/>
                  <a:gd name="T12" fmla="*/ 0 w 19"/>
                  <a:gd name="T13" fmla="*/ 0 h 10"/>
                  <a:gd name="T14" fmla="*/ 0 w 1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84" name="Freeform 132"/>
              <p:cNvSpPr/>
              <p:nvPr/>
            </p:nvSpPr>
            <p:spPr bwMode="auto">
              <a:xfrm>
                <a:off x="2652" y="585"/>
                <a:ext cx="26" cy="3"/>
              </a:xfrm>
              <a:custGeom>
                <a:avLst/>
                <a:gdLst>
                  <a:gd name="T0" fmla="*/ 22 w 26"/>
                  <a:gd name="T1" fmla="*/ 2 h 3"/>
                  <a:gd name="T2" fmla="*/ 22 w 26"/>
                  <a:gd name="T3" fmla="*/ 2 h 3"/>
                  <a:gd name="T4" fmla="*/ 26 w 26"/>
                  <a:gd name="T5" fmla="*/ 2 h 3"/>
                  <a:gd name="T6" fmla="*/ 16 w 26"/>
                  <a:gd name="T7" fmla="*/ 3 h 3"/>
                  <a:gd name="T8" fmla="*/ 0 w 26"/>
                  <a:gd name="T9" fmla="*/ 2 h 3"/>
                  <a:gd name="T10" fmla="*/ 0 w 26"/>
                  <a:gd name="T11" fmla="*/ 0 h 3"/>
                  <a:gd name="T12" fmla="*/ 16 w 26"/>
                  <a:gd name="T13" fmla="*/ 2 h 3"/>
                  <a:gd name="T14" fmla="*/ 22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85" name="Freeform 133"/>
              <p:cNvSpPr/>
              <p:nvPr/>
            </p:nvSpPr>
            <p:spPr bwMode="auto">
              <a:xfrm>
                <a:off x="4035" y="581"/>
                <a:ext cx="26" cy="3"/>
              </a:xfrm>
              <a:custGeom>
                <a:avLst/>
                <a:gdLst>
                  <a:gd name="T0" fmla="*/ 4 w 26"/>
                  <a:gd name="T1" fmla="*/ 3 h 3"/>
                  <a:gd name="T2" fmla="*/ 0 w 26"/>
                  <a:gd name="T3" fmla="*/ 1 h 3"/>
                  <a:gd name="T4" fmla="*/ 0 w 26"/>
                  <a:gd name="T5" fmla="*/ 3 h 3"/>
                  <a:gd name="T6" fmla="*/ 10 w 26"/>
                  <a:gd name="T7" fmla="*/ 3 h 3"/>
                  <a:gd name="T8" fmla="*/ 23 w 26"/>
                  <a:gd name="T9" fmla="*/ 1 h 3"/>
                  <a:gd name="T10" fmla="*/ 26 w 26"/>
                  <a:gd name="T11" fmla="*/ 0 h 3"/>
                  <a:gd name="T12" fmla="*/ 7 w 26"/>
                  <a:gd name="T13" fmla="*/ 3 h 3"/>
                  <a:gd name="T14" fmla="*/ 4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86" name="Freeform 134"/>
              <p:cNvSpPr/>
              <p:nvPr/>
            </p:nvSpPr>
            <p:spPr bwMode="auto">
              <a:xfrm>
                <a:off x="2104" y="587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4 w 13"/>
                  <a:gd name="T3" fmla="*/ 3 h 4"/>
                  <a:gd name="T4" fmla="*/ 0 w 13"/>
                  <a:gd name="T5" fmla="*/ 1 h 4"/>
                  <a:gd name="T6" fmla="*/ 4 w 13"/>
                  <a:gd name="T7" fmla="*/ 0 h 4"/>
                  <a:gd name="T8" fmla="*/ 13 w 13"/>
                  <a:gd name="T9" fmla="*/ 3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87" name="Freeform 135"/>
              <p:cNvSpPr/>
              <p:nvPr/>
            </p:nvSpPr>
            <p:spPr bwMode="auto">
              <a:xfrm>
                <a:off x="4596" y="582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88" name="Freeform 136"/>
              <p:cNvSpPr/>
              <p:nvPr/>
            </p:nvSpPr>
            <p:spPr bwMode="auto">
              <a:xfrm>
                <a:off x="2072" y="590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0 w 13"/>
                  <a:gd name="T5" fmla="*/ 1 h 3"/>
                  <a:gd name="T6" fmla="*/ 7 w 13"/>
                  <a:gd name="T7" fmla="*/ 0 h 3"/>
                  <a:gd name="T8" fmla="*/ 13 w 13"/>
                  <a:gd name="T9" fmla="*/ 0 h 3"/>
                  <a:gd name="T10" fmla="*/ 13 w 13"/>
                  <a:gd name="T11" fmla="*/ 1 h 3"/>
                  <a:gd name="T12" fmla="*/ 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89" name="Freeform 137"/>
              <p:cNvSpPr/>
              <p:nvPr/>
            </p:nvSpPr>
            <p:spPr bwMode="auto">
              <a:xfrm>
                <a:off x="4628" y="584"/>
                <a:ext cx="13" cy="3"/>
              </a:xfrm>
              <a:custGeom>
                <a:avLst/>
                <a:gdLst>
                  <a:gd name="T0" fmla="*/ 10 w 13"/>
                  <a:gd name="T1" fmla="*/ 3 h 3"/>
                  <a:gd name="T2" fmla="*/ 10 w 13"/>
                  <a:gd name="T3" fmla="*/ 3 h 3"/>
                  <a:gd name="T4" fmla="*/ 13 w 13"/>
                  <a:gd name="T5" fmla="*/ 3 h 3"/>
                  <a:gd name="T6" fmla="*/ 3 w 13"/>
                  <a:gd name="T7" fmla="*/ 0 h 3"/>
                  <a:gd name="T8" fmla="*/ 0 w 13"/>
                  <a:gd name="T9" fmla="*/ 0 h 3"/>
                  <a:gd name="T10" fmla="*/ 0 w 13"/>
                  <a:gd name="T11" fmla="*/ 1 h 3"/>
                  <a:gd name="T12" fmla="*/ 1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90" name="Freeform 138"/>
              <p:cNvSpPr/>
              <p:nvPr/>
            </p:nvSpPr>
            <p:spPr bwMode="auto">
              <a:xfrm>
                <a:off x="2130" y="594"/>
                <a:ext cx="10" cy="7"/>
              </a:xfrm>
              <a:custGeom>
                <a:avLst/>
                <a:gdLst>
                  <a:gd name="T0" fmla="*/ 10 w 10"/>
                  <a:gd name="T1" fmla="*/ 3 h 7"/>
                  <a:gd name="T2" fmla="*/ 10 w 10"/>
                  <a:gd name="T3" fmla="*/ 7 h 7"/>
                  <a:gd name="T4" fmla="*/ 6 w 10"/>
                  <a:gd name="T5" fmla="*/ 7 h 7"/>
                  <a:gd name="T6" fmla="*/ 0 w 10"/>
                  <a:gd name="T7" fmla="*/ 0 h 7"/>
                  <a:gd name="T8" fmla="*/ 3 w 10"/>
                  <a:gd name="T9" fmla="*/ 0 h 7"/>
                  <a:gd name="T10" fmla="*/ 10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91" name="Freeform 139"/>
              <p:cNvSpPr/>
              <p:nvPr/>
            </p:nvSpPr>
            <p:spPr bwMode="auto">
              <a:xfrm>
                <a:off x="4573" y="588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4 w 7"/>
                  <a:gd name="T9" fmla="*/ 0 h 6"/>
                  <a:gd name="T10" fmla="*/ 0 w 7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92" name="Freeform 140"/>
              <p:cNvSpPr/>
              <p:nvPr/>
            </p:nvSpPr>
            <p:spPr bwMode="auto">
              <a:xfrm>
                <a:off x="2040" y="594"/>
                <a:ext cx="16" cy="7"/>
              </a:xfrm>
              <a:custGeom>
                <a:avLst/>
                <a:gdLst>
                  <a:gd name="T0" fmla="*/ 3 w 16"/>
                  <a:gd name="T1" fmla="*/ 7 h 7"/>
                  <a:gd name="T2" fmla="*/ 0 w 16"/>
                  <a:gd name="T3" fmla="*/ 7 h 7"/>
                  <a:gd name="T4" fmla="*/ 0 w 16"/>
                  <a:gd name="T5" fmla="*/ 5 h 7"/>
                  <a:gd name="T6" fmla="*/ 16 w 16"/>
                  <a:gd name="T7" fmla="*/ 0 h 7"/>
                  <a:gd name="T8" fmla="*/ 16 w 16"/>
                  <a:gd name="T9" fmla="*/ 2 h 7"/>
                  <a:gd name="T10" fmla="*/ 3 w 1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93" name="Freeform 141"/>
              <p:cNvSpPr/>
              <p:nvPr/>
            </p:nvSpPr>
            <p:spPr bwMode="auto">
              <a:xfrm>
                <a:off x="4657" y="5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5 h 6"/>
                  <a:gd name="T6" fmla="*/ 0 w 13"/>
                  <a:gd name="T7" fmla="*/ 0 h 6"/>
                  <a:gd name="T8" fmla="*/ 0 w 13"/>
                  <a:gd name="T9" fmla="*/ 2 h 6"/>
                  <a:gd name="T10" fmla="*/ 13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94" name="Freeform 142"/>
              <p:cNvSpPr/>
              <p:nvPr/>
            </p:nvSpPr>
            <p:spPr bwMode="auto">
              <a:xfrm>
                <a:off x="2056" y="599"/>
                <a:ext cx="112" cy="229"/>
              </a:xfrm>
              <a:custGeom>
                <a:avLst/>
                <a:gdLst>
                  <a:gd name="T0" fmla="*/ 42 w 112"/>
                  <a:gd name="T1" fmla="*/ 2 h 229"/>
                  <a:gd name="T2" fmla="*/ 35 w 112"/>
                  <a:gd name="T3" fmla="*/ 8 h 229"/>
                  <a:gd name="T4" fmla="*/ 26 w 112"/>
                  <a:gd name="T5" fmla="*/ 27 h 229"/>
                  <a:gd name="T6" fmla="*/ 26 w 112"/>
                  <a:gd name="T7" fmla="*/ 49 h 229"/>
                  <a:gd name="T8" fmla="*/ 29 w 112"/>
                  <a:gd name="T9" fmla="*/ 68 h 229"/>
                  <a:gd name="T10" fmla="*/ 39 w 112"/>
                  <a:gd name="T11" fmla="*/ 88 h 229"/>
                  <a:gd name="T12" fmla="*/ 52 w 112"/>
                  <a:gd name="T13" fmla="*/ 103 h 229"/>
                  <a:gd name="T14" fmla="*/ 55 w 112"/>
                  <a:gd name="T15" fmla="*/ 109 h 229"/>
                  <a:gd name="T16" fmla="*/ 58 w 112"/>
                  <a:gd name="T17" fmla="*/ 109 h 229"/>
                  <a:gd name="T18" fmla="*/ 74 w 112"/>
                  <a:gd name="T19" fmla="*/ 99 h 229"/>
                  <a:gd name="T20" fmla="*/ 84 w 112"/>
                  <a:gd name="T21" fmla="*/ 96 h 229"/>
                  <a:gd name="T22" fmla="*/ 87 w 112"/>
                  <a:gd name="T23" fmla="*/ 94 h 229"/>
                  <a:gd name="T24" fmla="*/ 84 w 112"/>
                  <a:gd name="T25" fmla="*/ 100 h 229"/>
                  <a:gd name="T26" fmla="*/ 77 w 112"/>
                  <a:gd name="T27" fmla="*/ 111 h 229"/>
                  <a:gd name="T28" fmla="*/ 77 w 112"/>
                  <a:gd name="T29" fmla="*/ 146 h 229"/>
                  <a:gd name="T30" fmla="*/ 84 w 112"/>
                  <a:gd name="T31" fmla="*/ 162 h 229"/>
                  <a:gd name="T32" fmla="*/ 93 w 112"/>
                  <a:gd name="T33" fmla="*/ 187 h 229"/>
                  <a:gd name="T34" fmla="*/ 109 w 112"/>
                  <a:gd name="T35" fmla="*/ 214 h 229"/>
                  <a:gd name="T36" fmla="*/ 112 w 112"/>
                  <a:gd name="T37" fmla="*/ 228 h 229"/>
                  <a:gd name="T38" fmla="*/ 112 w 112"/>
                  <a:gd name="T39" fmla="*/ 229 h 229"/>
                  <a:gd name="T40" fmla="*/ 103 w 112"/>
                  <a:gd name="T41" fmla="*/ 211 h 229"/>
                  <a:gd name="T42" fmla="*/ 80 w 112"/>
                  <a:gd name="T43" fmla="*/ 187 h 229"/>
                  <a:gd name="T44" fmla="*/ 68 w 112"/>
                  <a:gd name="T45" fmla="*/ 178 h 229"/>
                  <a:gd name="T46" fmla="*/ 52 w 112"/>
                  <a:gd name="T47" fmla="*/ 155 h 229"/>
                  <a:gd name="T48" fmla="*/ 42 w 112"/>
                  <a:gd name="T49" fmla="*/ 141 h 229"/>
                  <a:gd name="T50" fmla="*/ 32 w 112"/>
                  <a:gd name="T51" fmla="*/ 124 h 229"/>
                  <a:gd name="T52" fmla="*/ 23 w 112"/>
                  <a:gd name="T53" fmla="*/ 109 h 229"/>
                  <a:gd name="T54" fmla="*/ 13 w 112"/>
                  <a:gd name="T55" fmla="*/ 91 h 229"/>
                  <a:gd name="T56" fmla="*/ 3 w 112"/>
                  <a:gd name="T57" fmla="*/ 64 h 229"/>
                  <a:gd name="T58" fmla="*/ 0 w 112"/>
                  <a:gd name="T59" fmla="*/ 39 h 229"/>
                  <a:gd name="T60" fmla="*/ 0 w 112"/>
                  <a:gd name="T61" fmla="*/ 27 h 229"/>
                  <a:gd name="T62" fmla="*/ 3 w 112"/>
                  <a:gd name="T63" fmla="*/ 20 h 229"/>
                  <a:gd name="T64" fmla="*/ 10 w 112"/>
                  <a:gd name="T65" fmla="*/ 6 h 229"/>
                  <a:gd name="T66" fmla="*/ 19 w 112"/>
                  <a:gd name="T67" fmla="*/ 3 h 229"/>
                  <a:gd name="T68" fmla="*/ 32 w 112"/>
                  <a:gd name="T69" fmla="*/ 2 h 229"/>
                  <a:gd name="T70" fmla="*/ 39 w 112"/>
                  <a:gd name="T71" fmla="*/ 0 h 229"/>
                  <a:gd name="T72" fmla="*/ 39 w 112"/>
                  <a:gd name="T73" fmla="*/ 0 h 229"/>
                  <a:gd name="T74" fmla="*/ 42 w 112"/>
                  <a:gd name="T75" fmla="*/ 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95" name="Freeform 143"/>
              <p:cNvSpPr/>
              <p:nvPr/>
            </p:nvSpPr>
            <p:spPr bwMode="auto">
              <a:xfrm>
                <a:off x="4548" y="593"/>
                <a:ext cx="106" cy="229"/>
              </a:xfrm>
              <a:custGeom>
                <a:avLst/>
                <a:gdLst>
                  <a:gd name="T0" fmla="*/ 64 w 106"/>
                  <a:gd name="T1" fmla="*/ 1 h 229"/>
                  <a:gd name="T2" fmla="*/ 74 w 106"/>
                  <a:gd name="T3" fmla="*/ 8 h 229"/>
                  <a:gd name="T4" fmla="*/ 83 w 106"/>
                  <a:gd name="T5" fmla="*/ 27 h 229"/>
                  <a:gd name="T6" fmla="*/ 83 w 106"/>
                  <a:gd name="T7" fmla="*/ 49 h 229"/>
                  <a:gd name="T8" fmla="*/ 80 w 106"/>
                  <a:gd name="T9" fmla="*/ 68 h 229"/>
                  <a:gd name="T10" fmla="*/ 70 w 106"/>
                  <a:gd name="T11" fmla="*/ 88 h 229"/>
                  <a:gd name="T12" fmla="*/ 57 w 106"/>
                  <a:gd name="T13" fmla="*/ 103 h 229"/>
                  <a:gd name="T14" fmla="*/ 54 w 106"/>
                  <a:gd name="T15" fmla="*/ 109 h 229"/>
                  <a:gd name="T16" fmla="*/ 51 w 106"/>
                  <a:gd name="T17" fmla="*/ 109 h 229"/>
                  <a:gd name="T18" fmla="*/ 35 w 106"/>
                  <a:gd name="T19" fmla="*/ 99 h 229"/>
                  <a:gd name="T20" fmla="*/ 25 w 106"/>
                  <a:gd name="T21" fmla="*/ 96 h 229"/>
                  <a:gd name="T22" fmla="*/ 22 w 106"/>
                  <a:gd name="T23" fmla="*/ 94 h 229"/>
                  <a:gd name="T24" fmla="*/ 25 w 106"/>
                  <a:gd name="T25" fmla="*/ 100 h 229"/>
                  <a:gd name="T26" fmla="*/ 32 w 106"/>
                  <a:gd name="T27" fmla="*/ 111 h 229"/>
                  <a:gd name="T28" fmla="*/ 35 w 106"/>
                  <a:gd name="T29" fmla="*/ 147 h 229"/>
                  <a:gd name="T30" fmla="*/ 25 w 106"/>
                  <a:gd name="T31" fmla="*/ 162 h 229"/>
                  <a:gd name="T32" fmla="*/ 16 w 106"/>
                  <a:gd name="T33" fmla="*/ 187 h 229"/>
                  <a:gd name="T34" fmla="*/ 3 w 106"/>
                  <a:gd name="T35" fmla="*/ 216 h 229"/>
                  <a:gd name="T36" fmla="*/ 0 w 106"/>
                  <a:gd name="T37" fmla="*/ 229 h 229"/>
                  <a:gd name="T38" fmla="*/ 0 w 106"/>
                  <a:gd name="T39" fmla="*/ 229 h 229"/>
                  <a:gd name="T40" fmla="*/ 6 w 106"/>
                  <a:gd name="T41" fmla="*/ 212 h 229"/>
                  <a:gd name="T42" fmla="*/ 32 w 106"/>
                  <a:gd name="T43" fmla="*/ 187 h 229"/>
                  <a:gd name="T44" fmla="*/ 41 w 106"/>
                  <a:gd name="T45" fmla="*/ 178 h 229"/>
                  <a:gd name="T46" fmla="*/ 57 w 106"/>
                  <a:gd name="T47" fmla="*/ 155 h 229"/>
                  <a:gd name="T48" fmla="*/ 67 w 106"/>
                  <a:gd name="T49" fmla="*/ 141 h 229"/>
                  <a:gd name="T50" fmla="*/ 80 w 106"/>
                  <a:gd name="T51" fmla="*/ 124 h 229"/>
                  <a:gd name="T52" fmla="*/ 86 w 106"/>
                  <a:gd name="T53" fmla="*/ 109 h 229"/>
                  <a:gd name="T54" fmla="*/ 99 w 106"/>
                  <a:gd name="T55" fmla="*/ 91 h 229"/>
                  <a:gd name="T56" fmla="*/ 106 w 106"/>
                  <a:gd name="T57" fmla="*/ 64 h 229"/>
                  <a:gd name="T58" fmla="*/ 106 w 106"/>
                  <a:gd name="T59" fmla="*/ 39 h 229"/>
                  <a:gd name="T60" fmla="*/ 106 w 106"/>
                  <a:gd name="T61" fmla="*/ 27 h 229"/>
                  <a:gd name="T62" fmla="*/ 102 w 106"/>
                  <a:gd name="T63" fmla="*/ 20 h 229"/>
                  <a:gd name="T64" fmla="*/ 99 w 106"/>
                  <a:gd name="T65" fmla="*/ 6 h 229"/>
                  <a:gd name="T66" fmla="*/ 90 w 106"/>
                  <a:gd name="T67" fmla="*/ 3 h 229"/>
                  <a:gd name="T68" fmla="*/ 77 w 106"/>
                  <a:gd name="T69" fmla="*/ 1 h 229"/>
                  <a:gd name="T70" fmla="*/ 70 w 106"/>
                  <a:gd name="T71" fmla="*/ 0 h 229"/>
                  <a:gd name="T72" fmla="*/ 67 w 106"/>
                  <a:gd name="T73" fmla="*/ 0 h 229"/>
                  <a:gd name="T74" fmla="*/ 64 w 106"/>
                  <a:gd name="T75" fmla="*/ 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96" name="Freeform 144"/>
              <p:cNvSpPr/>
              <p:nvPr/>
            </p:nvSpPr>
            <p:spPr bwMode="auto">
              <a:xfrm>
                <a:off x="2075" y="605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5 h 9"/>
                  <a:gd name="T4" fmla="*/ 4 w 7"/>
                  <a:gd name="T5" fmla="*/ 9 h 9"/>
                  <a:gd name="T6" fmla="*/ 4 w 7"/>
                  <a:gd name="T7" fmla="*/ 9 h 9"/>
                  <a:gd name="T8" fmla="*/ 0 w 7"/>
                  <a:gd name="T9" fmla="*/ 9 h 9"/>
                  <a:gd name="T10" fmla="*/ 0 w 7"/>
                  <a:gd name="T11" fmla="*/ 3 h 9"/>
                  <a:gd name="T12" fmla="*/ 7 w 7"/>
                  <a:gd name="T13" fmla="*/ 0 h 9"/>
                  <a:gd name="T14" fmla="*/ 7 w 7"/>
                  <a:gd name="T15" fmla="*/ 0 h 9"/>
                  <a:gd name="T16" fmla="*/ 7 w 7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97" name="Freeform 145"/>
              <p:cNvSpPr/>
              <p:nvPr/>
            </p:nvSpPr>
            <p:spPr bwMode="auto">
              <a:xfrm>
                <a:off x="4628" y="599"/>
                <a:ext cx="6" cy="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5 h 9"/>
                  <a:gd name="T4" fmla="*/ 6 w 6"/>
                  <a:gd name="T5" fmla="*/ 9 h 9"/>
                  <a:gd name="T6" fmla="*/ 6 w 6"/>
                  <a:gd name="T7" fmla="*/ 9 h 9"/>
                  <a:gd name="T8" fmla="*/ 6 w 6"/>
                  <a:gd name="T9" fmla="*/ 9 h 9"/>
                  <a:gd name="T10" fmla="*/ 6 w 6"/>
                  <a:gd name="T11" fmla="*/ 3 h 9"/>
                  <a:gd name="T12" fmla="*/ 3 w 6"/>
                  <a:gd name="T13" fmla="*/ 0 h 9"/>
                  <a:gd name="T14" fmla="*/ 0 w 6"/>
                  <a:gd name="T15" fmla="*/ 0 h 9"/>
                  <a:gd name="T16" fmla="*/ 0 w 6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98" name="Freeform 146"/>
              <p:cNvSpPr/>
              <p:nvPr/>
            </p:nvSpPr>
            <p:spPr bwMode="auto">
              <a:xfrm>
                <a:off x="2149" y="607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9 h 9"/>
                  <a:gd name="T4" fmla="*/ 3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7 w 7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699" name="Freeform 147"/>
              <p:cNvSpPr/>
              <p:nvPr/>
            </p:nvSpPr>
            <p:spPr bwMode="auto">
              <a:xfrm>
                <a:off x="4557" y="601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4 w 4"/>
                  <a:gd name="T9" fmla="*/ 0 h 9"/>
                  <a:gd name="T10" fmla="*/ 0 w 4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00" name="Freeform 148"/>
              <p:cNvSpPr/>
              <p:nvPr/>
            </p:nvSpPr>
            <p:spPr bwMode="auto">
              <a:xfrm>
                <a:off x="2018" y="60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2 h 5"/>
                  <a:gd name="T8" fmla="*/ 6 w 6"/>
                  <a:gd name="T9" fmla="*/ 0 h 5"/>
                  <a:gd name="T10" fmla="*/ 6 w 6"/>
                  <a:gd name="T11" fmla="*/ 3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01" name="Freeform 149"/>
              <p:cNvSpPr/>
              <p:nvPr/>
            </p:nvSpPr>
            <p:spPr bwMode="auto">
              <a:xfrm>
                <a:off x="4689" y="602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6 w 6"/>
                  <a:gd name="T5" fmla="*/ 5 h 5"/>
                  <a:gd name="T6" fmla="*/ 6 w 6"/>
                  <a:gd name="T7" fmla="*/ 2 h 5"/>
                  <a:gd name="T8" fmla="*/ 0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02" name="Freeform 150"/>
              <p:cNvSpPr/>
              <p:nvPr/>
            </p:nvSpPr>
            <p:spPr bwMode="auto">
              <a:xfrm>
                <a:off x="2069" y="619"/>
                <a:ext cx="6" cy="13"/>
              </a:xfrm>
              <a:custGeom>
                <a:avLst/>
                <a:gdLst>
                  <a:gd name="T0" fmla="*/ 6 w 6"/>
                  <a:gd name="T1" fmla="*/ 3 h 13"/>
                  <a:gd name="T2" fmla="*/ 0 w 6"/>
                  <a:gd name="T3" fmla="*/ 13 h 13"/>
                  <a:gd name="T4" fmla="*/ 0 w 6"/>
                  <a:gd name="T5" fmla="*/ 13 h 13"/>
                  <a:gd name="T6" fmla="*/ 0 w 6"/>
                  <a:gd name="T7" fmla="*/ 4 h 13"/>
                  <a:gd name="T8" fmla="*/ 3 w 6"/>
                  <a:gd name="T9" fmla="*/ 0 h 13"/>
                  <a:gd name="T10" fmla="*/ 6 w 6"/>
                  <a:gd name="T11" fmla="*/ 0 h 13"/>
                  <a:gd name="T12" fmla="*/ 6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03" name="Freeform 151"/>
              <p:cNvSpPr/>
              <p:nvPr/>
            </p:nvSpPr>
            <p:spPr bwMode="auto">
              <a:xfrm>
                <a:off x="4638" y="613"/>
                <a:ext cx="6" cy="13"/>
              </a:xfrm>
              <a:custGeom>
                <a:avLst/>
                <a:gdLst>
                  <a:gd name="T0" fmla="*/ 0 w 6"/>
                  <a:gd name="T1" fmla="*/ 3 h 13"/>
                  <a:gd name="T2" fmla="*/ 3 w 6"/>
                  <a:gd name="T3" fmla="*/ 13 h 13"/>
                  <a:gd name="T4" fmla="*/ 6 w 6"/>
                  <a:gd name="T5" fmla="*/ 13 h 13"/>
                  <a:gd name="T6" fmla="*/ 6 w 6"/>
                  <a:gd name="T7" fmla="*/ 6 h 13"/>
                  <a:gd name="T8" fmla="*/ 0 w 6"/>
                  <a:gd name="T9" fmla="*/ 0 h 13"/>
                  <a:gd name="T10" fmla="*/ 0 w 6"/>
                  <a:gd name="T11" fmla="*/ 0 h 13"/>
                  <a:gd name="T12" fmla="*/ 0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04" name="Freeform 152"/>
              <p:cNvSpPr/>
              <p:nvPr/>
            </p:nvSpPr>
            <p:spPr bwMode="auto">
              <a:xfrm>
                <a:off x="2002" y="62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3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05" name="Freeform 153"/>
              <p:cNvSpPr/>
              <p:nvPr/>
            </p:nvSpPr>
            <p:spPr bwMode="auto">
              <a:xfrm>
                <a:off x="4702" y="616"/>
                <a:ext cx="6" cy="4"/>
              </a:xfrm>
              <a:custGeom>
                <a:avLst/>
                <a:gdLst>
                  <a:gd name="T0" fmla="*/ 3 w 6"/>
                  <a:gd name="T1" fmla="*/ 3 h 4"/>
                  <a:gd name="T2" fmla="*/ 6 w 6"/>
                  <a:gd name="T3" fmla="*/ 4 h 4"/>
                  <a:gd name="T4" fmla="*/ 6 w 6"/>
                  <a:gd name="T5" fmla="*/ 3 h 4"/>
                  <a:gd name="T6" fmla="*/ 3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06" name="Freeform 154"/>
              <p:cNvSpPr/>
              <p:nvPr/>
            </p:nvSpPr>
            <p:spPr bwMode="auto">
              <a:xfrm>
                <a:off x="2149" y="62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07" name="Freeform 155"/>
              <p:cNvSpPr/>
              <p:nvPr/>
            </p:nvSpPr>
            <p:spPr bwMode="auto">
              <a:xfrm>
                <a:off x="4561" y="617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08" name="Freeform 156"/>
              <p:cNvSpPr/>
              <p:nvPr/>
            </p:nvSpPr>
            <p:spPr bwMode="auto">
              <a:xfrm>
                <a:off x="1995" y="637"/>
                <a:ext cx="4" cy="6"/>
              </a:xfrm>
              <a:custGeom>
                <a:avLst/>
                <a:gdLst>
                  <a:gd name="T0" fmla="*/ 4 w 4"/>
                  <a:gd name="T1" fmla="*/ 5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1 h 6"/>
                  <a:gd name="T8" fmla="*/ 0 w 4"/>
                  <a:gd name="T9" fmla="*/ 0 h 6"/>
                  <a:gd name="T10" fmla="*/ 4 w 4"/>
                  <a:gd name="T11" fmla="*/ 0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09" name="Freeform 157"/>
              <p:cNvSpPr/>
              <p:nvPr/>
            </p:nvSpPr>
            <p:spPr bwMode="auto">
              <a:xfrm>
                <a:off x="4714" y="63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1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10" name="Freeform 158"/>
              <p:cNvSpPr/>
              <p:nvPr/>
            </p:nvSpPr>
            <p:spPr bwMode="auto">
              <a:xfrm>
                <a:off x="2069" y="640"/>
                <a:ext cx="6" cy="15"/>
              </a:xfrm>
              <a:custGeom>
                <a:avLst/>
                <a:gdLst>
                  <a:gd name="T0" fmla="*/ 6 w 6"/>
                  <a:gd name="T1" fmla="*/ 14 h 15"/>
                  <a:gd name="T2" fmla="*/ 3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6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11" name="Freeform 159"/>
              <p:cNvSpPr/>
              <p:nvPr/>
            </p:nvSpPr>
            <p:spPr bwMode="auto">
              <a:xfrm>
                <a:off x="4638" y="634"/>
                <a:ext cx="6" cy="15"/>
              </a:xfrm>
              <a:custGeom>
                <a:avLst/>
                <a:gdLst>
                  <a:gd name="T0" fmla="*/ 0 w 6"/>
                  <a:gd name="T1" fmla="*/ 14 h 15"/>
                  <a:gd name="T2" fmla="*/ 0 w 6"/>
                  <a:gd name="T3" fmla="*/ 15 h 15"/>
                  <a:gd name="T4" fmla="*/ 6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0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12" name="Freeform 160"/>
              <p:cNvSpPr/>
              <p:nvPr/>
            </p:nvSpPr>
            <p:spPr bwMode="auto">
              <a:xfrm>
                <a:off x="1989" y="6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2 h 9"/>
                  <a:gd name="T6" fmla="*/ 0 w 3"/>
                  <a:gd name="T7" fmla="*/ 0 h 9"/>
                  <a:gd name="T8" fmla="*/ 3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13" name="Freeform 161"/>
              <p:cNvSpPr/>
              <p:nvPr/>
            </p:nvSpPr>
            <p:spPr bwMode="auto">
              <a:xfrm>
                <a:off x="4721" y="6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9 h 9"/>
                  <a:gd name="T4" fmla="*/ 3 w 3"/>
                  <a:gd name="T5" fmla="*/ 2 h 9"/>
                  <a:gd name="T6" fmla="*/ 3 w 3"/>
                  <a:gd name="T7" fmla="*/ 0 h 9"/>
                  <a:gd name="T8" fmla="*/ 0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14" name="Freeform 162"/>
              <p:cNvSpPr/>
              <p:nvPr/>
            </p:nvSpPr>
            <p:spPr bwMode="auto">
              <a:xfrm>
                <a:off x="2072" y="663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7 h 9"/>
                  <a:gd name="T4" fmla="*/ 3 w 7"/>
                  <a:gd name="T5" fmla="*/ 9 h 9"/>
                  <a:gd name="T6" fmla="*/ 3 w 7"/>
                  <a:gd name="T7" fmla="*/ 9 h 9"/>
                  <a:gd name="T8" fmla="*/ 0 w 7"/>
                  <a:gd name="T9" fmla="*/ 0 h 9"/>
                  <a:gd name="T10" fmla="*/ 3 w 7"/>
                  <a:gd name="T11" fmla="*/ 0 h 9"/>
                  <a:gd name="T12" fmla="*/ 7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15" name="Freeform 163"/>
              <p:cNvSpPr/>
              <p:nvPr/>
            </p:nvSpPr>
            <p:spPr bwMode="auto">
              <a:xfrm>
                <a:off x="4634" y="657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9 h 9"/>
                  <a:gd name="T8" fmla="*/ 4 w 4"/>
                  <a:gd name="T9" fmla="*/ 0 h 9"/>
                  <a:gd name="T10" fmla="*/ 4 w 4"/>
                  <a:gd name="T11" fmla="*/ 0 h 9"/>
                  <a:gd name="T12" fmla="*/ 0 w 4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16" name="Freeform 164"/>
              <p:cNvSpPr/>
              <p:nvPr/>
            </p:nvSpPr>
            <p:spPr bwMode="auto">
              <a:xfrm>
                <a:off x="1989" y="67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  <a:gd name="T8" fmla="*/ 6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17" name="Freeform 165"/>
              <p:cNvSpPr/>
              <p:nvPr/>
            </p:nvSpPr>
            <p:spPr bwMode="auto">
              <a:xfrm>
                <a:off x="4718" y="67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3 h 8"/>
                  <a:gd name="T4" fmla="*/ 3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18" name="Freeform 166"/>
              <p:cNvSpPr/>
              <p:nvPr/>
            </p:nvSpPr>
            <p:spPr bwMode="auto">
              <a:xfrm>
                <a:off x="2079" y="679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11 h 11"/>
                  <a:gd name="T4" fmla="*/ 9 w 9"/>
                  <a:gd name="T5" fmla="*/ 11 h 11"/>
                  <a:gd name="T6" fmla="*/ 6 w 9"/>
                  <a:gd name="T7" fmla="*/ 11 h 11"/>
                  <a:gd name="T8" fmla="*/ 0 w 9"/>
                  <a:gd name="T9" fmla="*/ 2 h 11"/>
                  <a:gd name="T10" fmla="*/ 0 w 9"/>
                  <a:gd name="T11" fmla="*/ 0 h 11"/>
                  <a:gd name="T12" fmla="*/ 3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19" name="Freeform 167"/>
              <p:cNvSpPr/>
              <p:nvPr/>
            </p:nvSpPr>
            <p:spPr bwMode="auto">
              <a:xfrm>
                <a:off x="4625" y="67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1 h 11"/>
                  <a:gd name="T4" fmla="*/ 0 w 9"/>
                  <a:gd name="T5" fmla="*/ 11 h 11"/>
                  <a:gd name="T6" fmla="*/ 3 w 9"/>
                  <a:gd name="T7" fmla="*/ 11 h 11"/>
                  <a:gd name="T8" fmla="*/ 9 w 9"/>
                  <a:gd name="T9" fmla="*/ 2 h 11"/>
                  <a:gd name="T10" fmla="*/ 9 w 9"/>
                  <a:gd name="T11" fmla="*/ 0 h 11"/>
                  <a:gd name="T12" fmla="*/ 6 w 9"/>
                  <a:gd name="T13" fmla="*/ 0 h 11"/>
                  <a:gd name="T14" fmla="*/ 0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20" name="Freeform 168"/>
              <p:cNvSpPr/>
              <p:nvPr/>
            </p:nvSpPr>
            <p:spPr bwMode="auto">
              <a:xfrm>
                <a:off x="2002" y="698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6 h 6"/>
                  <a:gd name="T4" fmla="*/ 0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21" name="Freeform 169"/>
              <p:cNvSpPr/>
              <p:nvPr/>
            </p:nvSpPr>
            <p:spPr bwMode="auto">
              <a:xfrm>
                <a:off x="4705" y="690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8 h 8"/>
                  <a:gd name="T4" fmla="*/ 6 w 9"/>
                  <a:gd name="T5" fmla="*/ 5 h 8"/>
                  <a:gd name="T6" fmla="*/ 9 w 9"/>
                  <a:gd name="T7" fmla="*/ 0 h 8"/>
                  <a:gd name="T8" fmla="*/ 6 w 9"/>
                  <a:gd name="T9" fmla="*/ 0 h 8"/>
                  <a:gd name="T10" fmla="*/ 0 w 9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22" name="Freeform 170"/>
              <p:cNvSpPr/>
              <p:nvPr/>
            </p:nvSpPr>
            <p:spPr bwMode="auto">
              <a:xfrm>
                <a:off x="2091" y="701"/>
                <a:ext cx="10" cy="15"/>
              </a:xfrm>
              <a:custGeom>
                <a:avLst/>
                <a:gdLst>
                  <a:gd name="T0" fmla="*/ 7 w 10"/>
                  <a:gd name="T1" fmla="*/ 1 h 15"/>
                  <a:gd name="T2" fmla="*/ 10 w 10"/>
                  <a:gd name="T3" fmla="*/ 15 h 15"/>
                  <a:gd name="T4" fmla="*/ 7 w 10"/>
                  <a:gd name="T5" fmla="*/ 15 h 15"/>
                  <a:gd name="T6" fmla="*/ 7 w 10"/>
                  <a:gd name="T7" fmla="*/ 15 h 15"/>
                  <a:gd name="T8" fmla="*/ 0 w 10"/>
                  <a:gd name="T9" fmla="*/ 1 h 15"/>
                  <a:gd name="T10" fmla="*/ 0 w 10"/>
                  <a:gd name="T11" fmla="*/ 1 h 15"/>
                  <a:gd name="T12" fmla="*/ 0 w 10"/>
                  <a:gd name="T13" fmla="*/ 0 h 15"/>
                  <a:gd name="T14" fmla="*/ 4 w 10"/>
                  <a:gd name="T15" fmla="*/ 0 h 15"/>
                  <a:gd name="T16" fmla="*/ 7 w 10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23" name="Freeform 171"/>
              <p:cNvSpPr/>
              <p:nvPr/>
            </p:nvSpPr>
            <p:spPr bwMode="auto">
              <a:xfrm>
                <a:off x="4615" y="695"/>
                <a:ext cx="7" cy="16"/>
              </a:xfrm>
              <a:custGeom>
                <a:avLst/>
                <a:gdLst>
                  <a:gd name="T0" fmla="*/ 0 w 7"/>
                  <a:gd name="T1" fmla="*/ 3 h 16"/>
                  <a:gd name="T2" fmla="*/ 0 w 7"/>
                  <a:gd name="T3" fmla="*/ 15 h 16"/>
                  <a:gd name="T4" fmla="*/ 0 w 7"/>
                  <a:gd name="T5" fmla="*/ 16 h 16"/>
                  <a:gd name="T6" fmla="*/ 0 w 7"/>
                  <a:gd name="T7" fmla="*/ 15 h 16"/>
                  <a:gd name="T8" fmla="*/ 7 w 7"/>
                  <a:gd name="T9" fmla="*/ 1 h 16"/>
                  <a:gd name="T10" fmla="*/ 7 w 7"/>
                  <a:gd name="T11" fmla="*/ 1 h 16"/>
                  <a:gd name="T12" fmla="*/ 7 w 7"/>
                  <a:gd name="T13" fmla="*/ 0 h 16"/>
                  <a:gd name="T14" fmla="*/ 3 w 7"/>
                  <a:gd name="T15" fmla="*/ 0 h 16"/>
                  <a:gd name="T16" fmla="*/ 0 w 7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24" name="Freeform 172"/>
              <p:cNvSpPr/>
              <p:nvPr/>
            </p:nvSpPr>
            <p:spPr bwMode="auto">
              <a:xfrm>
                <a:off x="2018" y="71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25" name="Freeform 173"/>
              <p:cNvSpPr/>
              <p:nvPr/>
            </p:nvSpPr>
            <p:spPr bwMode="auto">
              <a:xfrm>
                <a:off x="4689" y="71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6 w 9"/>
                  <a:gd name="T5" fmla="*/ 5 h 5"/>
                  <a:gd name="T6" fmla="*/ 9 w 9"/>
                  <a:gd name="T7" fmla="*/ 0 h 5"/>
                  <a:gd name="T8" fmla="*/ 3 w 9"/>
                  <a:gd name="T9" fmla="*/ 2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26" name="Freeform 174"/>
              <p:cNvSpPr/>
              <p:nvPr/>
            </p:nvSpPr>
            <p:spPr bwMode="auto">
              <a:xfrm>
                <a:off x="2101" y="727"/>
                <a:ext cx="10" cy="15"/>
              </a:xfrm>
              <a:custGeom>
                <a:avLst/>
                <a:gdLst>
                  <a:gd name="T0" fmla="*/ 10 w 10"/>
                  <a:gd name="T1" fmla="*/ 13 h 15"/>
                  <a:gd name="T2" fmla="*/ 10 w 10"/>
                  <a:gd name="T3" fmla="*/ 15 h 15"/>
                  <a:gd name="T4" fmla="*/ 3 w 10"/>
                  <a:gd name="T5" fmla="*/ 10 h 15"/>
                  <a:gd name="T6" fmla="*/ 0 w 10"/>
                  <a:gd name="T7" fmla="*/ 1 h 15"/>
                  <a:gd name="T8" fmla="*/ 0 w 10"/>
                  <a:gd name="T9" fmla="*/ 0 h 15"/>
                  <a:gd name="T10" fmla="*/ 0 w 10"/>
                  <a:gd name="T11" fmla="*/ 0 h 15"/>
                  <a:gd name="T12" fmla="*/ 10 w 10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27" name="Freeform 175"/>
              <p:cNvSpPr/>
              <p:nvPr/>
            </p:nvSpPr>
            <p:spPr bwMode="auto">
              <a:xfrm>
                <a:off x="4602" y="720"/>
                <a:ext cx="13" cy="16"/>
              </a:xfrm>
              <a:custGeom>
                <a:avLst/>
                <a:gdLst>
                  <a:gd name="T0" fmla="*/ 0 w 13"/>
                  <a:gd name="T1" fmla="*/ 14 h 16"/>
                  <a:gd name="T2" fmla="*/ 0 w 13"/>
                  <a:gd name="T3" fmla="*/ 16 h 16"/>
                  <a:gd name="T4" fmla="*/ 10 w 13"/>
                  <a:gd name="T5" fmla="*/ 11 h 16"/>
                  <a:gd name="T6" fmla="*/ 13 w 13"/>
                  <a:gd name="T7" fmla="*/ 2 h 16"/>
                  <a:gd name="T8" fmla="*/ 10 w 13"/>
                  <a:gd name="T9" fmla="*/ 0 h 16"/>
                  <a:gd name="T10" fmla="*/ 10 w 13"/>
                  <a:gd name="T11" fmla="*/ 0 h 16"/>
                  <a:gd name="T12" fmla="*/ 0 w 13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28" name="Freeform 176"/>
              <p:cNvSpPr/>
              <p:nvPr/>
            </p:nvSpPr>
            <p:spPr bwMode="auto">
              <a:xfrm>
                <a:off x="2040" y="736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4 h 6"/>
                  <a:gd name="T4" fmla="*/ 7 w 7"/>
                  <a:gd name="T5" fmla="*/ 6 h 6"/>
                  <a:gd name="T6" fmla="*/ 0 w 7"/>
                  <a:gd name="T7" fmla="*/ 3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29" name="Freeform 177"/>
              <p:cNvSpPr/>
              <p:nvPr/>
            </p:nvSpPr>
            <p:spPr bwMode="auto">
              <a:xfrm>
                <a:off x="4666" y="73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0 w 10"/>
                  <a:gd name="T3" fmla="*/ 3 h 6"/>
                  <a:gd name="T4" fmla="*/ 0 w 10"/>
                  <a:gd name="T5" fmla="*/ 6 h 6"/>
                  <a:gd name="T6" fmla="*/ 10 w 10"/>
                  <a:gd name="T7" fmla="*/ 3 h 6"/>
                  <a:gd name="T8" fmla="*/ 10 w 10"/>
                  <a:gd name="T9" fmla="*/ 0 h 6"/>
                  <a:gd name="T10" fmla="*/ 7 w 10"/>
                  <a:gd name="T11" fmla="*/ 0 h 6"/>
                  <a:gd name="T12" fmla="*/ 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30" name="Freeform 178"/>
              <p:cNvSpPr/>
              <p:nvPr/>
            </p:nvSpPr>
            <p:spPr bwMode="auto">
              <a:xfrm>
                <a:off x="2114" y="748"/>
                <a:ext cx="10" cy="13"/>
              </a:xfrm>
              <a:custGeom>
                <a:avLst/>
                <a:gdLst>
                  <a:gd name="T0" fmla="*/ 10 w 10"/>
                  <a:gd name="T1" fmla="*/ 12 h 13"/>
                  <a:gd name="T2" fmla="*/ 6 w 10"/>
                  <a:gd name="T3" fmla="*/ 13 h 13"/>
                  <a:gd name="T4" fmla="*/ 6 w 10"/>
                  <a:gd name="T5" fmla="*/ 13 h 13"/>
                  <a:gd name="T6" fmla="*/ 3 w 10"/>
                  <a:gd name="T7" fmla="*/ 9 h 13"/>
                  <a:gd name="T8" fmla="*/ 0 w 10"/>
                  <a:gd name="T9" fmla="*/ 0 h 13"/>
                  <a:gd name="T10" fmla="*/ 3 w 10"/>
                  <a:gd name="T11" fmla="*/ 1 h 13"/>
                  <a:gd name="T12" fmla="*/ 10 w 10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31" name="Freeform 179"/>
              <p:cNvSpPr/>
              <p:nvPr/>
            </p:nvSpPr>
            <p:spPr bwMode="auto">
              <a:xfrm>
                <a:off x="4593" y="742"/>
                <a:ext cx="6" cy="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13 h 13"/>
                  <a:gd name="T4" fmla="*/ 3 w 6"/>
                  <a:gd name="T5" fmla="*/ 13 h 13"/>
                  <a:gd name="T6" fmla="*/ 6 w 6"/>
                  <a:gd name="T7" fmla="*/ 9 h 13"/>
                  <a:gd name="T8" fmla="*/ 6 w 6"/>
                  <a:gd name="T9" fmla="*/ 0 h 13"/>
                  <a:gd name="T10" fmla="*/ 3 w 6"/>
                  <a:gd name="T11" fmla="*/ 1 h 13"/>
                  <a:gd name="T12" fmla="*/ 0 w 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32" name="Freeform 180"/>
              <p:cNvSpPr/>
              <p:nvPr/>
            </p:nvSpPr>
            <p:spPr bwMode="auto">
              <a:xfrm>
                <a:off x="2059" y="751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7 h 7"/>
                  <a:gd name="T4" fmla="*/ 0 w 10"/>
                  <a:gd name="T5" fmla="*/ 1 h 7"/>
                  <a:gd name="T6" fmla="*/ 4 w 10"/>
                  <a:gd name="T7" fmla="*/ 0 h 7"/>
                  <a:gd name="T8" fmla="*/ 10 w 10"/>
                  <a:gd name="T9" fmla="*/ 7 h 7"/>
                  <a:gd name="T10" fmla="*/ 1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33" name="Freeform 181"/>
              <p:cNvSpPr/>
              <p:nvPr/>
            </p:nvSpPr>
            <p:spPr bwMode="auto">
              <a:xfrm>
                <a:off x="4644" y="745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6 w 10"/>
                  <a:gd name="T3" fmla="*/ 7 h 7"/>
                  <a:gd name="T4" fmla="*/ 10 w 10"/>
                  <a:gd name="T5" fmla="*/ 1 h 7"/>
                  <a:gd name="T6" fmla="*/ 10 w 10"/>
                  <a:gd name="T7" fmla="*/ 0 h 7"/>
                  <a:gd name="T8" fmla="*/ 0 w 10"/>
                  <a:gd name="T9" fmla="*/ 7 h 7"/>
                  <a:gd name="T10" fmla="*/ 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34" name="Freeform 182"/>
              <p:cNvSpPr/>
              <p:nvPr/>
            </p:nvSpPr>
            <p:spPr bwMode="auto">
              <a:xfrm>
                <a:off x="2127" y="769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6 w 9"/>
                  <a:gd name="T5" fmla="*/ 8 h 9"/>
                  <a:gd name="T6" fmla="*/ 0 w 9"/>
                  <a:gd name="T7" fmla="*/ 0 h 9"/>
                  <a:gd name="T8" fmla="*/ 3 w 9"/>
                  <a:gd name="T9" fmla="*/ 0 h 9"/>
                  <a:gd name="T10" fmla="*/ 6 w 9"/>
                  <a:gd name="T11" fmla="*/ 3 h 9"/>
                  <a:gd name="T12" fmla="*/ 9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35" name="Freeform 183"/>
              <p:cNvSpPr/>
              <p:nvPr/>
            </p:nvSpPr>
            <p:spPr bwMode="auto">
              <a:xfrm>
                <a:off x="4577" y="763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9 h 9"/>
                  <a:gd name="T4" fmla="*/ 6 w 9"/>
                  <a:gd name="T5" fmla="*/ 8 h 9"/>
                  <a:gd name="T6" fmla="*/ 9 w 9"/>
                  <a:gd name="T7" fmla="*/ 0 h 9"/>
                  <a:gd name="T8" fmla="*/ 9 w 9"/>
                  <a:gd name="T9" fmla="*/ 0 h 9"/>
                  <a:gd name="T10" fmla="*/ 3 w 9"/>
                  <a:gd name="T11" fmla="*/ 3 h 9"/>
                  <a:gd name="T12" fmla="*/ 0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36" name="Freeform 184"/>
              <p:cNvSpPr/>
              <p:nvPr/>
            </p:nvSpPr>
            <p:spPr bwMode="auto">
              <a:xfrm>
                <a:off x="2098" y="775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6 w 10"/>
                  <a:gd name="T3" fmla="*/ 6 h 6"/>
                  <a:gd name="T4" fmla="*/ 0 w 10"/>
                  <a:gd name="T5" fmla="*/ 2 h 6"/>
                  <a:gd name="T6" fmla="*/ 3 w 10"/>
                  <a:gd name="T7" fmla="*/ 0 h 6"/>
                  <a:gd name="T8" fmla="*/ 10 w 10"/>
                  <a:gd name="T9" fmla="*/ 6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37" name="Freeform 185"/>
              <p:cNvSpPr/>
              <p:nvPr/>
            </p:nvSpPr>
            <p:spPr bwMode="auto">
              <a:xfrm>
                <a:off x="4605" y="769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7 w 13"/>
                  <a:gd name="T3" fmla="*/ 8 h 8"/>
                  <a:gd name="T4" fmla="*/ 13 w 13"/>
                  <a:gd name="T5" fmla="*/ 2 h 8"/>
                  <a:gd name="T6" fmla="*/ 10 w 13"/>
                  <a:gd name="T7" fmla="*/ 0 h 8"/>
                  <a:gd name="T8" fmla="*/ 4 w 13"/>
                  <a:gd name="T9" fmla="*/ 6 h 8"/>
                  <a:gd name="T10" fmla="*/ 0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38" name="Freeform 186"/>
              <p:cNvSpPr/>
              <p:nvPr/>
            </p:nvSpPr>
            <p:spPr bwMode="auto">
              <a:xfrm>
                <a:off x="2120" y="793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4 w 7"/>
                  <a:gd name="T5" fmla="*/ 5 h 6"/>
                  <a:gd name="T6" fmla="*/ 0 w 7"/>
                  <a:gd name="T7" fmla="*/ 3 h 6"/>
                  <a:gd name="T8" fmla="*/ 0 w 7"/>
                  <a:gd name="T9" fmla="*/ 0 h 6"/>
                  <a:gd name="T10" fmla="*/ 4 w 7"/>
                  <a:gd name="T11" fmla="*/ 0 h 6"/>
                  <a:gd name="T12" fmla="*/ 7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39" name="Freeform 187"/>
              <p:cNvSpPr/>
              <p:nvPr/>
            </p:nvSpPr>
            <p:spPr bwMode="auto">
              <a:xfrm>
                <a:off x="4589" y="78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5 h 6"/>
                  <a:gd name="T6" fmla="*/ 4 w 7"/>
                  <a:gd name="T7" fmla="*/ 3 h 6"/>
                  <a:gd name="T8" fmla="*/ 7 w 7"/>
                  <a:gd name="T9" fmla="*/ 0 h 6"/>
                  <a:gd name="T10" fmla="*/ 4 w 7"/>
                  <a:gd name="T11" fmla="*/ 0 h 6"/>
                  <a:gd name="T12" fmla="*/ 0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40" name="Freeform 188"/>
              <p:cNvSpPr/>
              <p:nvPr/>
            </p:nvSpPr>
            <p:spPr bwMode="auto">
              <a:xfrm>
                <a:off x="2146" y="816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41" name="Freeform 189"/>
              <p:cNvSpPr/>
              <p:nvPr/>
            </p:nvSpPr>
            <p:spPr bwMode="auto">
              <a:xfrm>
                <a:off x="4567" y="810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42" name="Freeform 190"/>
              <p:cNvSpPr/>
              <p:nvPr/>
            </p:nvSpPr>
            <p:spPr bwMode="auto">
              <a:xfrm>
                <a:off x="2152" y="834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8 h 11"/>
                  <a:gd name="T4" fmla="*/ 0 w 4"/>
                  <a:gd name="T5" fmla="*/ 0 h 11"/>
                  <a:gd name="T6" fmla="*/ 4 w 4"/>
                  <a:gd name="T7" fmla="*/ 3 h 11"/>
                  <a:gd name="T8" fmla="*/ 4 w 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43" name="Freeform 191"/>
              <p:cNvSpPr/>
              <p:nvPr/>
            </p:nvSpPr>
            <p:spPr bwMode="auto">
              <a:xfrm>
                <a:off x="4561" y="83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1 h 9"/>
                  <a:gd name="T8" fmla="*/ 0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44" name="Freeform 192"/>
              <p:cNvSpPr/>
              <p:nvPr/>
            </p:nvSpPr>
            <p:spPr bwMode="auto">
              <a:xfrm>
                <a:off x="2104" y="853"/>
                <a:ext cx="42" cy="45"/>
              </a:xfrm>
              <a:custGeom>
                <a:avLst/>
                <a:gdLst>
                  <a:gd name="T0" fmla="*/ 42 w 42"/>
                  <a:gd name="T1" fmla="*/ 7 h 45"/>
                  <a:gd name="T2" fmla="*/ 32 w 42"/>
                  <a:gd name="T3" fmla="*/ 27 h 45"/>
                  <a:gd name="T4" fmla="*/ 26 w 42"/>
                  <a:gd name="T5" fmla="*/ 34 h 45"/>
                  <a:gd name="T6" fmla="*/ 7 w 42"/>
                  <a:gd name="T7" fmla="*/ 45 h 45"/>
                  <a:gd name="T8" fmla="*/ 0 w 42"/>
                  <a:gd name="T9" fmla="*/ 45 h 45"/>
                  <a:gd name="T10" fmla="*/ 0 w 42"/>
                  <a:gd name="T11" fmla="*/ 42 h 45"/>
                  <a:gd name="T12" fmla="*/ 16 w 42"/>
                  <a:gd name="T13" fmla="*/ 33 h 45"/>
                  <a:gd name="T14" fmla="*/ 26 w 42"/>
                  <a:gd name="T15" fmla="*/ 21 h 45"/>
                  <a:gd name="T16" fmla="*/ 23 w 42"/>
                  <a:gd name="T17" fmla="*/ 4 h 45"/>
                  <a:gd name="T18" fmla="*/ 29 w 42"/>
                  <a:gd name="T19" fmla="*/ 0 h 45"/>
                  <a:gd name="T20" fmla="*/ 32 w 42"/>
                  <a:gd name="T21" fmla="*/ 0 h 45"/>
                  <a:gd name="T22" fmla="*/ 42 w 42"/>
                  <a:gd name="T23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45" name="Freeform 193"/>
              <p:cNvSpPr/>
              <p:nvPr/>
            </p:nvSpPr>
            <p:spPr bwMode="auto">
              <a:xfrm>
                <a:off x="4570" y="846"/>
                <a:ext cx="42" cy="46"/>
              </a:xfrm>
              <a:custGeom>
                <a:avLst/>
                <a:gdLst>
                  <a:gd name="T0" fmla="*/ 0 w 42"/>
                  <a:gd name="T1" fmla="*/ 8 h 46"/>
                  <a:gd name="T2" fmla="*/ 10 w 42"/>
                  <a:gd name="T3" fmla="*/ 28 h 46"/>
                  <a:gd name="T4" fmla="*/ 19 w 42"/>
                  <a:gd name="T5" fmla="*/ 35 h 46"/>
                  <a:gd name="T6" fmla="*/ 39 w 42"/>
                  <a:gd name="T7" fmla="*/ 46 h 46"/>
                  <a:gd name="T8" fmla="*/ 42 w 42"/>
                  <a:gd name="T9" fmla="*/ 46 h 46"/>
                  <a:gd name="T10" fmla="*/ 42 w 42"/>
                  <a:gd name="T11" fmla="*/ 43 h 46"/>
                  <a:gd name="T12" fmla="*/ 26 w 42"/>
                  <a:gd name="T13" fmla="*/ 34 h 46"/>
                  <a:gd name="T14" fmla="*/ 19 w 42"/>
                  <a:gd name="T15" fmla="*/ 22 h 46"/>
                  <a:gd name="T16" fmla="*/ 19 w 42"/>
                  <a:gd name="T17" fmla="*/ 5 h 46"/>
                  <a:gd name="T18" fmla="*/ 13 w 42"/>
                  <a:gd name="T19" fmla="*/ 0 h 46"/>
                  <a:gd name="T20" fmla="*/ 10 w 42"/>
                  <a:gd name="T21" fmla="*/ 0 h 46"/>
                  <a:gd name="T22" fmla="*/ 0 w 42"/>
                  <a:gd name="T2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46" name="Freeform 194"/>
              <p:cNvSpPr/>
              <p:nvPr/>
            </p:nvSpPr>
            <p:spPr bwMode="auto">
              <a:xfrm>
                <a:off x="2149" y="8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47" name="Freeform 195"/>
              <p:cNvSpPr/>
              <p:nvPr/>
            </p:nvSpPr>
            <p:spPr bwMode="auto">
              <a:xfrm>
                <a:off x="4564" y="84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48" name="Freeform 196"/>
              <p:cNvSpPr/>
              <p:nvPr/>
            </p:nvSpPr>
            <p:spPr bwMode="auto">
              <a:xfrm>
                <a:off x="2124" y="854"/>
                <a:ext cx="16" cy="32"/>
              </a:xfrm>
              <a:custGeom>
                <a:avLst/>
                <a:gdLst>
                  <a:gd name="T0" fmla="*/ 9 w 16"/>
                  <a:gd name="T1" fmla="*/ 24 h 32"/>
                  <a:gd name="T2" fmla="*/ 0 w 16"/>
                  <a:gd name="T3" fmla="*/ 32 h 32"/>
                  <a:gd name="T4" fmla="*/ 9 w 16"/>
                  <a:gd name="T5" fmla="*/ 20 h 32"/>
                  <a:gd name="T6" fmla="*/ 9 w 16"/>
                  <a:gd name="T7" fmla="*/ 2 h 32"/>
                  <a:gd name="T8" fmla="*/ 9 w 16"/>
                  <a:gd name="T9" fmla="*/ 0 h 32"/>
                  <a:gd name="T10" fmla="*/ 16 w 16"/>
                  <a:gd name="T11" fmla="*/ 8 h 32"/>
                  <a:gd name="T12" fmla="*/ 9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49" name="Freeform 197"/>
              <p:cNvSpPr/>
              <p:nvPr/>
            </p:nvSpPr>
            <p:spPr bwMode="auto">
              <a:xfrm>
                <a:off x="4577" y="848"/>
                <a:ext cx="16" cy="32"/>
              </a:xfrm>
              <a:custGeom>
                <a:avLst/>
                <a:gdLst>
                  <a:gd name="T0" fmla="*/ 6 w 16"/>
                  <a:gd name="T1" fmla="*/ 24 h 32"/>
                  <a:gd name="T2" fmla="*/ 16 w 16"/>
                  <a:gd name="T3" fmla="*/ 32 h 32"/>
                  <a:gd name="T4" fmla="*/ 6 w 16"/>
                  <a:gd name="T5" fmla="*/ 21 h 32"/>
                  <a:gd name="T6" fmla="*/ 6 w 16"/>
                  <a:gd name="T7" fmla="*/ 3 h 32"/>
                  <a:gd name="T8" fmla="*/ 6 w 16"/>
                  <a:gd name="T9" fmla="*/ 0 h 32"/>
                  <a:gd name="T10" fmla="*/ 0 w 16"/>
                  <a:gd name="T11" fmla="*/ 8 h 32"/>
                  <a:gd name="T12" fmla="*/ 6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50" name="Freeform 198"/>
              <p:cNvSpPr/>
              <p:nvPr/>
            </p:nvSpPr>
            <p:spPr bwMode="auto">
              <a:xfrm>
                <a:off x="2011" y="877"/>
                <a:ext cx="64" cy="30"/>
              </a:xfrm>
              <a:custGeom>
                <a:avLst/>
                <a:gdLst>
                  <a:gd name="T0" fmla="*/ 13 w 64"/>
                  <a:gd name="T1" fmla="*/ 9 h 30"/>
                  <a:gd name="T2" fmla="*/ 16 w 64"/>
                  <a:gd name="T3" fmla="*/ 15 h 30"/>
                  <a:gd name="T4" fmla="*/ 23 w 64"/>
                  <a:gd name="T5" fmla="*/ 21 h 30"/>
                  <a:gd name="T6" fmla="*/ 45 w 64"/>
                  <a:gd name="T7" fmla="*/ 27 h 30"/>
                  <a:gd name="T8" fmla="*/ 61 w 64"/>
                  <a:gd name="T9" fmla="*/ 27 h 30"/>
                  <a:gd name="T10" fmla="*/ 64 w 64"/>
                  <a:gd name="T11" fmla="*/ 29 h 30"/>
                  <a:gd name="T12" fmla="*/ 61 w 64"/>
                  <a:gd name="T13" fmla="*/ 30 h 30"/>
                  <a:gd name="T14" fmla="*/ 20 w 64"/>
                  <a:gd name="T15" fmla="*/ 29 h 30"/>
                  <a:gd name="T16" fmla="*/ 13 w 64"/>
                  <a:gd name="T17" fmla="*/ 27 h 30"/>
                  <a:gd name="T18" fmla="*/ 10 w 64"/>
                  <a:gd name="T19" fmla="*/ 26 h 30"/>
                  <a:gd name="T20" fmla="*/ 13 w 64"/>
                  <a:gd name="T21" fmla="*/ 24 h 30"/>
                  <a:gd name="T22" fmla="*/ 0 w 64"/>
                  <a:gd name="T23" fmla="*/ 10 h 30"/>
                  <a:gd name="T24" fmla="*/ 4 w 64"/>
                  <a:gd name="T25" fmla="*/ 3 h 30"/>
                  <a:gd name="T26" fmla="*/ 10 w 64"/>
                  <a:gd name="T27" fmla="*/ 0 h 30"/>
                  <a:gd name="T28" fmla="*/ 10 w 64"/>
                  <a:gd name="T29" fmla="*/ 0 h 30"/>
                  <a:gd name="T30" fmla="*/ 13 w 64"/>
                  <a:gd name="T3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51" name="Freeform 199"/>
              <p:cNvSpPr/>
              <p:nvPr/>
            </p:nvSpPr>
            <p:spPr bwMode="auto">
              <a:xfrm>
                <a:off x="4641" y="869"/>
                <a:ext cx="64" cy="32"/>
              </a:xfrm>
              <a:custGeom>
                <a:avLst/>
                <a:gdLst>
                  <a:gd name="T0" fmla="*/ 51 w 64"/>
                  <a:gd name="T1" fmla="*/ 11 h 32"/>
                  <a:gd name="T2" fmla="*/ 48 w 64"/>
                  <a:gd name="T3" fmla="*/ 17 h 32"/>
                  <a:gd name="T4" fmla="*/ 41 w 64"/>
                  <a:gd name="T5" fmla="*/ 21 h 32"/>
                  <a:gd name="T6" fmla="*/ 22 w 64"/>
                  <a:gd name="T7" fmla="*/ 29 h 32"/>
                  <a:gd name="T8" fmla="*/ 3 w 64"/>
                  <a:gd name="T9" fmla="*/ 29 h 32"/>
                  <a:gd name="T10" fmla="*/ 0 w 64"/>
                  <a:gd name="T11" fmla="*/ 31 h 32"/>
                  <a:gd name="T12" fmla="*/ 6 w 64"/>
                  <a:gd name="T13" fmla="*/ 32 h 32"/>
                  <a:gd name="T14" fmla="*/ 45 w 64"/>
                  <a:gd name="T15" fmla="*/ 31 h 32"/>
                  <a:gd name="T16" fmla="*/ 51 w 64"/>
                  <a:gd name="T17" fmla="*/ 29 h 32"/>
                  <a:gd name="T18" fmla="*/ 54 w 64"/>
                  <a:gd name="T19" fmla="*/ 28 h 32"/>
                  <a:gd name="T20" fmla="*/ 54 w 64"/>
                  <a:gd name="T21" fmla="*/ 26 h 32"/>
                  <a:gd name="T22" fmla="*/ 64 w 64"/>
                  <a:gd name="T23" fmla="*/ 12 h 32"/>
                  <a:gd name="T24" fmla="*/ 61 w 64"/>
                  <a:gd name="T25" fmla="*/ 5 h 32"/>
                  <a:gd name="T26" fmla="*/ 54 w 64"/>
                  <a:gd name="T27" fmla="*/ 0 h 32"/>
                  <a:gd name="T28" fmla="*/ 54 w 64"/>
                  <a:gd name="T29" fmla="*/ 0 h 32"/>
                  <a:gd name="T30" fmla="*/ 51 w 64"/>
                  <a:gd name="T3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52" name="Freeform 200"/>
              <p:cNvSpPr/>
              <p:nvPr/>
            </p:nvSpPr>
            <p:spPr bwMode="auto">
              <a:xfrm>
                <a:off x="2018" y="881"/>
                <a:ext cx="29" cy="25"/>
              </a:xfrm>
              <a:custGeom>
                <a:avLst/>
                <a:gdLst>
                  <a:gd name="T0" fmla="*/ 6 w 29"/>
                  <a:gd name="T1" fmla="*/ 11 h 25"/>
                  <a:gd name="T2" fmla="*/ 6 w 29"/>
                  <a:gd name="T3" fmla="*/ 13 h 25"/>
                  <a:gd name="T4" fmla="*/ 22 w 29"/>
                  <a:gd name="T5" fmla="*/ 20 h 25"/>
                  <a:gd name="T6" fmla="*/ 29 w 29"/>
                  <a:gd name="T7" fmla="*/ 25 h 25"/>
                  <a:gd name="T8" fmla="*/ 13 w 29"/>
                  <a:gd name="T9" fmla="*/ 23 h 25"/>
                  <a:gd name="T10" fmla="*/ 9 w 29"/>
                  <a:gd name="T11" fmla="*/ 22 h 25"/>
                  <a:gd name="T12" fmla="*/ 9 w 29"/>
                  <a:gd name="T13" fmla="*/ 19 h 25"/>
                  <a:gd name="T14" fmla="*/ 0 w 29"/>
                  <a:gd name="T15" fmla="*/ 8 h 25"/>
                  <a:gd name="T16" fmla="*/ 0 w 29"/>
                  <a:gd name="T17" fmla="*/ 0 h 25"/>
                  <a:gd name="T18" fmla="*/ 0 w 29"/>
                  <a:gd name="T19" fmla="*/ 5 h 25"/>
                  <a:gd name="T20" fmla="*/ 6 w 29"/>
                  <a:gd name="T2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53" name="Freeform 201"/>
              <p:cNvSpPr/>
              <p:nvPr/>
            </p:nvSpPr>
            <p:spPr bwMode="auto">
              <a:xfrm>
                <a:off x="4670" y="875"/>
                <a:ext cx="32" cy="23"/>
              </a:xfrm>
              <a:custGeom>
                <a:avLst/>
                <a:gdLst>
                  <a:gd name="T0" fmla="*/ 25 w 32"/>
                  <a:gd name="T1" fmla="*/ 11 h 23"/>
                  <a:gd name="T2" fmla="*/ 25 w 32"/>
                  <a:gd name="T3" fmla="*/ 12 h 23"/>
                  <a:gd name="T4" fmla="*/ 9 w 32"/>
                  <a:gd name="T5" fmla="*/ 20 h 23"/>
                  <a:gd name="T6" fmla="*/ 0 w 32"/>
                  <a:gd name="T7" fmla="*/ 23 h 23"/>
                  <a:gd name="T8" fmla="*/ 16 w 32"/>
                  <a:gd name="T9" fmla="*/ 23 h 23"/>
                  <a:gd name="T10" fmla="*/ 19 w 32"/>
                  <a:gd name="T11" fmla="*/ 22 h 23"/>
                  <a:gd name="T12" fmla="*/ 19 w 32"/>
                  <a:gd name="T13" fmla="*/ 19 h 23"/>
                  <a:gd name="T14" fmla="*/ 32 w 32"/>
                  <a:gd name="T15" fmla="*/ 8 h 23"/>
                  <a:gd name="T16" fmla="*/ 28 w 32"/>
                  <a:gd name="T17" fmla="*/ 0 h 23"/>
                  <a:gd name="T18" fmla="*/ 28 w 32"/>
                  <a:gd name="T19" fmla="*/ 5 h 23"/>
                  <a:gd name="T20" fmla="*/ 25 w 32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54" name="Freeform 202"/>
              <p:cNvSpPr>
                <a:spLocks noEditPoints="1"/>
              </p:cNvSpPr>
              <p:nvPr/>
            </p:nvSpPr>
            <p:spPr bwMode="auto">
              <a:xfrm>
                <a:off x="2095" y="895"/>
                <a:ext cx="1274" cy="205"/>
              </a:xfrm>
              <a:custGeom>
                <a:avLst/>
                <a:gdLst>
                  <a:gd name="T0" fmla="*/ 1271 w 1274"/>
                  <a:gd name="T1" fmla="*/ 134 h 205"/>
                  <a:gd name="T2" fmla="*/ 1239 w 1274"/>
                  <a:gd name="T3" fmla="*/ 115 h 205"/>
                  <a:gd name="T4" fmla="*/ 1207 w 1274"/>
                  <a:gd name="T5" fmla="*/ 112 h 205"/>
                  <a:gd name="T6" fmla="*/ 1271 w 1274"/>
                  <a:gd name="T7" fmla="*/ 176 h 205"/>
                  <a:gd name="T8" fmla="*/ 1172 w 1274"/>
                  <a:gd name="T9" fmla="*/ 203 h 205"/>
                  <a:gd name="T10" fmla="*/ 1133 w 1274"/>
                  <a:gd name="T11" fmla="*/ 166 h 205"/>
                  <a:gd name="T12" fmla="*/ 1204 w 1274"/>
                  <a:gd name="T13" fmla="*/ 178 h 205"/>
                  <a:gd name="T14" fmla="*/ 1217 w 1274"/>
                  <a:gd name="T15" fmla="*/ 141 h 205"/>
                  <a:gd name="T16" fmla="*/ 1111 w 1274"/>
                  <a:gd name="T17" fmla="*/ 131 h 205"/>
                  <a:gd name="T18" fmla="*/ 928 w 1274"/>
                  <a:gd name="T19" fmla="*/ 179 h 205"/>
                  <a:gd name="T20" fmla="*/ 611 w 1274"/>
                  <a:gd name="T21" fmla="*/ 159 h 205"/>
                  <a:gd name="T22" fmla="*/ 451 w 1274"/>
                  <a:gd name="T23" fmla="*/ 140 h 205"/>
                  <a:gd name="T24" fmla="*/ 346 w 1274"/>
                  <a:gd name="T25" fmla="*/ 131 h 205"/>
                  <a:gd name="T26" fmla="*/ 205 w 1274"/>
                  <a:gd name="T27" fmla="*/ 68 h 205"/>
                  <a:gd name="T28" fmla="*/ 144 w 1274"/>
                  <a:gd name="T29" fmla="*/ 50 h 205"/>
                  <a:gd name="T30" fmla="*/ 77 w 1274"/>
                  <a:gd name="T31" fmla="*/ 36 h 205"/>
                  <a:gd name="T32" fmla="*/ 51 w 1274"/>
                  <a:gd name="T33" fmla="*/ 68 h 205"/>
                  <a:gd name="T34" fmla="*/ 112 w 1274"/>
                  <a:gd name="T35" fmla="*/ 71 h 205"/>
                  <a:gd name="T36" fmla="*/ 61 w 1274"/>
                  <a:gd name="T37" fmla="*/ 96 h 205"/>
                  <a:gd name="T38" fmla="*/ 0 w 1274"/>
                  <a:gd name="T39" fmla="*/ 59 h 205"/>
                  <a:gd name="T40" fmla="*/ 99 w 1274"/>
                  <a:gd name="T41" fmla="*/ 14 h 205"/>
                  <a:gd name="T42" fmla="*/ 298 w 1274"/>
                  <a:gd name="T43" fmla="*/ 36 h 205"/>
                  <a:gd name="T44" fmla="*/ 317 w 1274"/>
                  <a:gd name="T45" fmla="*/ 46 h 205"/>
                  <a:gd name="T46" fmla="*/ 416 w 1274"/>
                  <a:gd name="T47" fmla="*/ 87 h 205"/>
                  <a:gd name="T48" fmla="*/ 490 w 1274"/>
                  <a:gd name="T49" fmla="*/ 108 h 205"/>
                  <a:gd name="T50" fmla="*/ 538 w 1274"/>
                  <a:gd name="T51" fmla="*/ 93 h 205"/>
                  <a:gd name="T52" fmla="*/ 496 w 1274"/>
                  <a:gd name="T53" fmla="*/ 61 h 205"/>
                  <a:gd name="T54" fmla="*/ 464 w 1274"/>
                  <a:gd name="T55" fmla="*/ 82 h 205"/>
                  <a:gd name="T56" fmla="*/ 477 w 1274"/>
                  <a:gd name="T57" fmla="*/ 38 h 205"/>
                  <a:gd name="T58" fmla="*/ 608 w 1274"/>
                  <a:gd name="T59" fmla="*/ 68 h 205"/>
                  <a:gd name="T60" fmla="*/ 563 w 1274"/>
                  <a:gd name="T61" fmla="*/ 123 h 205"/>
                  <a:gd name="T62" fmla="*/ 647 w 1274"/>
                  <a:gd name="T63" fmla="*/ 143 h 205"/>
                  <a:gd name="T64" fmla="*/ 723 w 1274"/>
                  <a:gd name="T65" fmla="*/ 138 h 205"/>
                  <a:gd name="T66" fmla="*/ 800 w 1274"/>
                  <a:gd name="T67" fmla="*/ 141 h 205"/>
                  <a:gd name="T68" fmla="*/ 813 w 1274"/>
                  <a:gd name="T69" fmla="*/ 159 h 205"/>
                  <a:gd name="T70" fmla="*/ 903 w 1274"/>
                  <a:gd name="T71" fmla="*/ 152 h 205"/>
                  <a:gd name="T72" fmla="*/ 909 w 1274"/>
                  <a:gd name="T73" fmla="*/ 126 h 205"/>
                  <a:gd name="T74" fmla="*/ 922 w 1274"/>
                  <a:gd name="T75" fmla="*/ 114 h 205"/>
                  <a:gd name="T76" fmla="*/ 967 w 1274"/>
                  <a:gd name="T77" fmla="*/ 152 h 205"/>
                  <a:gd name="T78" fmla="*/ 996 w 1274"/>
                  <a:gd name="T79" fmla="*/ 149 h 205"/>
                  <a:gd name="T80" fmla="*/ 1050 w 1274"/>
                  <a:gd name="T81" fmla="*/ 96 h 205"/>
                  <a:gd name="T82" fmla="*/ 1018 w 1274"/>
                  <a:gd name="T83" fmla="*/ 102 h 205"/>
                  <a:gd name="T84" fmla="*/ 1005 w 1274"/>
                  <a:gd name="T85" fmla="*/ 112 h 205"/>
                  <a:gd name="T86" fmla="*/ 992 w 1274"/>
                  <a:gd name="T87" fmla="*/ 68 h 205"/>
                  <a:gd name="T88" fmla="*/ 1105 w 1274"/>
                  <a:gd name="T89" fmla="*/ 94 h 205"/>
                  <a:gd name="T90" fmla="*/ 1130 w 1274"/>
                  <a:gd name="T91" fmla="*/ 111 h 205"/>
                  <a:gd name="T92" fmla="*/ 1133 w 1274"/>
                  <a:gd name="T93" fmla="*/ 108 h 205"/>
                  <a:gd name="T94" fmla="*/ 1041 w 1274"/>
                  <a:gd name="T95" fmla="*/ 49 h 205"/>
                  <a:gd name="T96" fmla="*/ 1076 w 1274"/>
                  <a:gd name="T97" fmla="*/ 44 h 205"/>
                  <a:gd name="T98" fmla="*/ 1140 w 1274"/>
                  <a:gd name="T99" fmla="*/ 52 h 205"/>
                  <a:gd name="T100" fmla="*/ 1204 w 1274"/>
                  <a:gd name="T101" fmla="*/ 33 h 205"/>
                  <a:gd name="T102" fmla="*/ 1262 w 1274"/>
                  <a:gd name="T103" fmla="*/ 3 h 205"/>
                  <a:gd name="T104" fmla="*/ 1271 w 1274"/>
                  <a:gd name="T105" fmla="*/ 70 h 205"/>
                  <a:gd name="T106" fmla="*/ 458 w 1274"/>
                  <a:gd name="T107" fmla="*/ 117 h 205"/>
                  <a:gd name="T108" fmla="*/ 301 w 1274"/>
                  <a:gd name="T109" fmla="*/ 9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55" name="Freeform 203"/>
              <p:cNvSpPr>
                <a:spLocks noEditPoints="1"/>
              </p:cNvSpPr>
              <p:nvPr/>
            </p:nvSpPr>
            <p:spPr bwMode="auto">
              <a:xfrm>
                <a:off x="3350" y="894"/>
                <a:ext cx="1275" cy="204"/>
              </a:xfrm>
              <a:custGeom>
                <a:avLst/>
                <a:gdLst>
                  <a:gd name="T0" fmla="*/ 3 w 1275"/>
                  <a:gd name="T1" fmla="*/ 133 h 204"/>
                  <a:gd name="T2" fmla="*/ 35 w 1275"/>
                  <a:gd name="T3" fmla="*/ 115 h 204"/>
                  <a:gd name="T4" fmla="*/ 67 w 1275"/>
                  <a:gd name="T5" fmla="*/ 113 h 204"/>
                  <a:gd name="T6" fmla="*/ 3 w 1275"/>
                  <a:gd name="T7" fmla="*/ 176 h 204"/>
                  <a:gd name="T8" fmla="*/ 106 w 1275"/>
                  <a:gd name="T9" fmla="*/ 203 h 204"/>
                  <a:gd name="T10" fmla="*/ 141 w 1275"/>
                  <a:gd name="T11" fmla="*/ 165 h 204"/>
                  <a:gd name="T12" fmla="*/ 71 w 1275"/>
                  <a:gd name="T13" fmla="*/ 177 h 204"/>
                  <a:gd name="T14" fmla="*/ 58 w 1275"/>
                  <a:gd name="T15" fmla="*/ 141 h 204"/>
                  <a:gd name="T16" fmla="*/ 163 w 1275"/>
                  <a:gd name="T17" fmla="*/ 130 h 204"/>
                  <a:gd name="T18" fmla="*/ 346 w 1275"/>
                  <a:gd name="T19" fmla="*/ 179 h 204"/>
                  <a:gd name="T20" fmla="*/ 663 w 1275"/>
                  <a:gd name="T21" fmla="*/ 157 h 204"/>
                  <a:gd name="T22" fmla="*/ 823 w 1275"/>
                  <a:gd name="T23" fmla="*/ 136 h 204"/>
                  <a:gd name="T24" fmla="*/ 929 w 1275"/>
                  <a:gd name="T25" fmla="*/ 127 h 204"/>
                  <a:gd name="T26" fmla="*/ 1070 w 1275"/>
                  <a:gd name="T27" fmla="*/ 65 h 204"/>
                  <a:gd name="T28" fmla="*/ 1127 w 1275"/>
                  <a:gd name="T29" fmla="*/ 45 h 204"/>
                  <a:gd name="T30" fmla="*/ 1198 w 1275"/>
                  <a:gd name="T31" fmla="*/ 31 h 204"/>
                  <a:gd name="T32" fmla="*/ 1220 w 1275"/>
                  <a:gd name="T33" fmla="*/ 63 h 204"/>
                  <a:gd name="T34" fmla="*/ 1163 w 1275"/>
                  <a:gd name="T35" fmla="*/ 66 h 204"/>
                  <a:gd name="T36" fmla="*/ 1214 w 1275"/>
                  <a:gd name="T37" fmla="*/ 91 h 204"/>
                  <a:gd name="T38" fmla="*/ 1275 w 1275"/>
                  <a:gd name="T39" fmla="*/ 54 h 204"/>
                  <a:gd name="T40" fmla="*/ 1175 w 1275"/>
                  <a:gd name="T41" fmla="*/ 10 h 204"/>
                  <a:gd name="T42" fmla="*/ 977 w 1275"/>
                  <a:gd name="T43" fmla="*/ 33 h 204"/>
                  <a:gd name="T44" fmla="*/ 954 w 1275"/>
                  <a:gd name="T45" fmla="*/ 42 h 204"/>
                  <a:gd name="T46" fmla="*/ 858 w 1275"/>
                  <a:gd name="T47" fmla="*/ 83 h 204"/>
                  <a:gd name="T48" fmla="*/ 785 w 1275"/>
                  <a:gd name="T49" fmla="*/ 104 h 204"/>
                  <a:gd name="T50" fmla="*/ 737 w 1275"/>
                  <a:gd name="T51" fmla="*/ 89 h 204"/>
                  <a:gd name="T52" fmla="*/ 775 w 1275"/>
                  <a:gd name="T53" fmla="*/ 59 h 204"/>
                  <a:gd name="T54" fmla="*/ 810 w 1275"/>
                  <a:gd name="T55" fmla="*/ 80 h 204"/>
                  <a:gd name="T56" fmla="*/ 798 w 1275"/>
                  <a:gd name="T57" fmla="*/ 34 h 204"/>
                  <a:gd name="T58" fmla="*/ 663 w 1275"/>
                  <a:gd name="T59" fmla="*/ 65 h 204"/>
                  <a:gd name="T60" fmla="*/ 711 w 1275"/>
                  <a:gd name="T61" fmla="*/ 121 h 204"/>
                  <a:gd name="T62" fmla="*/ 628 w 1275"/>
                  <a:gd name="T63" fmla="*/ 141 h 204"/>
                  <a:gd name="T64" fmla="*/ 551 w 1275"/>
                  <a:gd name="T65" fmla="*/ 136 h 204"/>
                  <a:gd name="T66" fmla="*/ 474 w 1275"/>
                  <a:gd name="T67" fmla="*/ 139 h 204"/>
                  <a:gd name="T68" fmla="*/ 464 w 1275"/>
                  <a:gd name="T69" fmla="*/ 157 h 204"/>
                  <a:gd name="T70" fmla="*/ 372 w 1275"/>
                  <a:gd name="T71" fmla="*/ 151 h 204"/>
                  <a:gd name="T72" fmla="*/ 365 w 1275"/>
                  <a:gd name="T73" fmla="*/ 124 h 204"/>
                  <a:gd name="T74" fmla="*/ 352 w 1275"/>
                  <a:gd name="T75" fmla="*/ 113 h 204"/>
                  <a:gd name="T76" fmla="*/ 308 w 1275"/>
                  <a:gd name="T77" fmla="*/ 150 h 204"/>
                  <a:gd name="T78" fmla="*/ 282 w 1275"/>
                  <a:gd name="T79" fmla="*/ 148 h 204"/>
                  <a:gd name="T80" fmla="*/ 221 w 1275"/>
                  <a:gd name="T81" fmla="*/ 95 h 204"/>
                  <a:gd name="T82" fmla="*/ 256 w 1275"/>
                  <a:gd name="T83" fmla="*/ 101 h 204"/>
                  <a:gd name="T84" fmla="*/ 269 w 1275"/>
                  <a:gd name="T85" fmla="*/ 112 h 204"/>
                  <a:gd name="T86" fmla="*/ 282 w 1275"/>
                  <a:gd name="T87" fmla="*/ 68 h 204"/>
                  <a:gd name="T88" fmla="*/ 170 w 1275"/>
                  <a:gd name="T89" fmla="*/ 94 h 204"/>
                  <a:gd name="T90" fmla="*/ 144 w 1275"/>
                  <a:gd name="T91" fmla="*/ 110 h 204"/>
                  <a:gd name="T92" fmla="*/ 138 w 1275"/>
                  <a:gd name="T93" fmla="*/ 107 h 204"/>
                  <a:gd name="T94" fmla="*/ 234 w 1275"/>
                  <a:gd name="T95" fmla="*/ 48 h 204"/>
                  <a:gd name="T96" fmla="*/ 195 w 1275"/>
                  <a:gd name="T97" fmla="*/ 44 h 204"/>
                  <a:gd name="T98" fmla="*/ 131 w 1275"/>
                  <a:gd name="T99" fmla="*/ 53 h 204"/>
                  <a:gd name="T100" fmla="*/ 67 w 1275"/>
                  <a:gd name="T101" fmla="*/ 34 h 204"/>
                  <a:gd name="T102" fmla="*/ 10 w 1275"/>
                  <a:gd name="T103" fmla="*/ 3 h 204"/>
                  <a:gd name="T104" fmla="*/ 0 w 1275"/>
                  <a:gd name="T105" fmla="*/ 69 h 204"/>
                  <a:gd name="T106" fmla="*/ 817 w 1275"/>
                  <a:gd name="T107" fmla="*/ 113 h 204"/>
                  <a:gd name="T108" fmla="*/ 974 w 1275"/>
                  <a:gd name="T109" fmla="*/ 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56" name="Freeform 204"/>
              <p:cNvSpPr/>
              <p:nvPr/>
            </p:nvSpPr>
            <p:spPr bwMode="auto">
              <a:xfrm>
                <a:off x="2101" y="912"/>
                <a:ext cx="327" cy="76"/>
              </a:xfrm>
              <a:custGeom>
                <a:avLst/>
                <a:gdLst>
                  <a:gd name="T0" fmla="*/ 173 w 327"/>
                  <a:gd name="T1" fmla="*/ 7 h 76"/>
                  <a:gd name="T2" fmla="*/ 221 w 327"/>
                  <a:gd name="T3" fmla="*/ 19 h 76"/>
                  <a:gd name="T4" fmla="*/ 250 w 327"/>
                  <a:gd name="T5" fmla="*/ 23 h 76"/>
                  <a:gd name="T6" fmla="*/ 285 w 327"/>
                  <a:gd name="T7" fmla="*/ 23 h 76"/>
                  <a:gd name="T8" fmla="*/ 327 w 327"/>
                  <a:gd name="T9" fmla="*/ 16 h 76"/>
                  <a:gd name="T10" fmla="*/ 317 w 327"/>
                  <a:gd name="T11" fmla="*/ 23 h 76"/>
                  <a:gd name="T12" fmla="*/ 288 w 327"/>
                  <a:gd name="T13" fmla="*/ 33 h 76"/>
                  <a:gd name="T14" fmla="*/ 279 w 327"/>
                  <a:gd name="T15" fmla="*/ 36 h 76"/>
                  <a:gd name="T16" fmla="*/ 260 w 327"/>
                  <a:gd name="T17" fmla="*/ 38 h 76"/>
                  <a:gd name="T18" fmla="*/ 256 w 327"/>
                  <a:gd name="T19" fmla="*/ 39 h 76"/>
                  <a:gd name="T20" fmla="*/ 237 w 327"/>
                  <a:gd name="T21" fmla="*/ 41 h 76"/>
                  <a:gd name="T22" fmla="*/ 215 w 327"/>
                  <a:gd name="T23" fmla="*/ 41 h 76"/>
                  <a:gd name="T24" fmla="*/ 205 w 327"/>
                  <a:gd name="T25" fmla="*/ 42 h 76"/>
                  <a:gd name="T26" fmla="*/ 183 w 327"/>
                  <a:gd name="T27" fmla="*/ 56 h 76"/>
                  <a:gd name="T28" fmla="*/ 167 w 327"/>
                  <a:gd name="T29" fmla="*/ 62 h 76"/>
                  <a:gd name="T30" fmla="*/ 163 w 327"/>
                  <a:gd name="T31" fmla="*/ 64 h 76"/>
                  <a:gd name="T32" fmla="*/ 167 w 327"/>
                  <a:gd name="T33" fmla="*/ 51 h 76"/>
                  <a:gd name="T34" fmla="*/ 157 w 327"/>
                  <a:gd name="T35" fmla="*/ 41 h 76"/>
                  <a:gd name="T36" fmla="*/ 144 w 327"/>
                  <a:gd name="T37" fmla="*/ 33 h 76"/>
                  <a:gd name="T38" fmla="*/ 119 w 327"/>
                  <a:gd name="T39" fmla="*/ 21 h 76"/>
                  <a:gd name="T40" fmla="*/ 99 w 327"/>
                  <a:gd name="T41" fmla="*/ 16 h 76"/>
                  <a:gd name="T42" fmla="*/ 67 w 327"/>
                  <a:gd name="T43" fmla="*/ 16 h 76"/>
                  <a:gd name="T44" fmla="*/ 48 w 327"/>
                  <a:gd name="T45" fmla="*/ 23 h 76"/>
                  <a:gd name="T46" fmla="*/ 35 w 327"/>
                  <a:gd name="T47" fmla="*/ 29 h 76"/>
                  <a:gd name="T48" fmla="*/ 29 w 327"/>
                  <a:gd name="T49" fmla="*/ 36 h 76"/>
                  <a:gd name="T50" fmla="*/ 29 w 327"/>
                  <a:gd name="T51" fmla="*/ 44 h 76"/>
                  <a:gd name="T52" fmla="*/ 35 w 327"/>
                  <a:gd name="T53" fmla="*/ 50 h 76"/>
                  <a:gd name="T54" fmla="*/ 58 w 327"/>
                  <a:gd name="T55" fmla="*/ 57 h 76"/>
                  <a:gd name="T56" fmla="*/ 74 w 327"/>
                  <a:gd name="T57" fmla="*/ 59 h 76"/>
                  <a:gd name="T58" fmla="*/ 99 w 327"/>
                  <a:gd name="T59" fmla="*/ 57 h 76"/>
                  <a:gd name="T60" fmla="*/ 90 w 327"/>
                  <a:gd name="T61" fmla="*/ 65 h 76"/>
                  <a:gd name="T62" fmla="*/ 83 w 327"/>
                  <a:gd name="T63" fmla="*/ 70 h 76"/>
                  <a:gd name="T64" fmla="*/ 83 w 327"/>
                  <a:gd name="T65" fmla="*/ 71 h 76"/>
                  <a:gd name="T66" fmla="*/ 61 w 327"/>
                  <a:gd name="T67" fmla="*/ 76 h 76"/>
                  <a:gd name="T68" fmla="*/ 42 w 327"/>
                  <a:gd name="T69" fmla="*/ 76 h 76"/>
                  <a:gd name="T70" fmla="*/ 19 w 327"/>
                  <a:gd name="T71" fmla="*/ 70 h 76"/>
                  <a:gd name="T72" fmla="*/ 7 w 327"/>
                  <a:gd name="T73" fmla="*/ 62 h 76"/>
                  <a:gd name="T74" fmla="*/ 0 w 327"/>
                  <a:gd name="T75" fmla="*/ 53 h 76"/>
                  <a:gd name="T76" fmla="*/ 0 w 327"/>
                  <a:gd name="T77" fmla="*/ 36 h 76"/>
                  <a:gd name="T78" fmla="*/ 10 w 327"/>
                  <a:gd name="T79" fmla="*/ 19 h 76"/>
                  <a:gd name="T80" fmla="*/ 23 w 327"/>
                  <a:gd name="T81" fmla="*/ 10 h 76"/>
                  <a:gd name="T82" fmla="*/ 39 w 327"/>
                  <a:gd name="T83" fmla="*/ 6 h 76"/>
                  <a:gd name="T84" fmla="*/ 67 w 327"/>
                  <a:gd name="T85" fmla="*/ 1 h 76"/>
                  <a:gd name="T86" fmla="*/ 83 w 327"/>
                  <a:gd name="T87" fmla="*/ 0 h 76"/>
                  <a:gd name="T88" fmla="*/ 125 w 327"/>
                  <a:gd name="T89" fmla="*/ 0 h 76"/>
                  <a:gd name="T90" fmla="*/ 173 w 327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57" name="Freeform 205"/>
              <p:cNvSpPr/>
              <p:nvPr/>
            </p:nvSpPr>
            <p:spPr bwMode="auto">
              <a:xfrm>
                <a:off x="4292" y="906"/>
                <a:ext cx="326" cy="76"/>
              </a:xfrm>
              <a:custGeom>
                <a:avLst/>
                <a:gdLst>
                  <a:gd name="T0" fmla="*/ 153 w 326"/>
                  <a:gd name="T1" fmla="*/ 7 h 76"/>
                  <a:gd name="T2" fmla="*/ 105 w 326"/>
                  <a:gd name="T3" fmla="*/ 19 h 76"/>
                  <a:gd name="T4" fmla="*/ 73 w 326"/>
                  <a:gd name="T5" fmla="*/ 22 h 76"/>
                  <a:gd name="T6" fmla="*/ 41 w 326"/>
                  <a:gd name="T7" fmla="*/ 22 h 76"/>
                  <a:gd name="T8" fmla="*/ 0 w 326"/>
                  <a:gd name="T9" fmla="*/ 18 h 76"/>
                  <a:gd name="T10" fmla="*/ 6 w 326"/>
                  <a:gd name="T11" fmla="*/ 24 h 76"/>
                  <a:gd name="T12" fmla="*/ 35 w 326"/>
                  <a:gd name="T13" fmla="*/ 35 h 76"/>
                  <a:gd name="T14" fmla="*/ 48 w 326"/>
                  <a:gd name="T15" fmla="*/ 38 h 76"/>
                  <a:gd name="T16" fmla="*/ 67 w 326"/>
                  <a:gd name="T17" fmla="*/ 39 h 76"/>
                  <a:gd name="T18" fmla="*/ 70 w 326"/>
                  <a:gd name="T19" fmla="*/ 41 h 76"/>
                  <a:gd name="T20" fmla="*/ 86 w 326"/>
                  <a:gd name="T21" fmla="*/ 42 h 76"/>
                  <a:gd name="T22" fmla="*/ 112 w 326"/>
                  <a:gd name="T23" fmla="*/ 42 h 76"/>
                  <a:gd name="T24" fmla="*/ 118 w 326"/>
                  <a:gd name="T25" fmla="*/ 44 h 76"/>
                  <a:gd name="T26" fmla="*/ 144 w 326"/>
                  <a:gd name="T27" fmla="*/ 57 h 76"/>
                  <a:gd name="T28" fmla="*/ 160 w 326"/>
                  <a:gd name="T29" fmla="*/ 63 h 76"/>
                  <a:gd name="T30" fmla="*/ 163 w 326"/>
                  <a:gd name="T31" fmla="*/ 63 h 76"/>
                  <a:gd name="T32" fmla="*/ 160 w 326"/>
                  <a:gd name="T33" fmla="*/ 51 h 76"/>
                  <a:gd name="T34" fmla="*/ 169 w 326"/>
                  <a:gd name="T35" fmla="*/ 41 h 76"/>
                  <a:gd name="T36" fmla="*/ 179 w 326"/>
                  <a:gd name="T37" fmla="*/ 33 h 76"/>
                  <a:gd name="T38" fmla="*/ 208 w 326"/>
                  <a:gd name="T39" fmla="*/ 21 h 76"/>
                  <a:gd name="T40" fmla="*/ 224 w 326"/>
                  <a:gd name="T41" fmla="*/ 16 h 76"/>
                  <a:gd name="T42" fmla="*/ 259 w 326"/>
                  <a:gd name="T43" fmla="*/ 18 h 76"/>
                  <a:gd name="T44" fmla="*/ 278 w 326"/>
                  <a:gd name="T45" fmla="*/ 22 h 76"/>
                  <a:gd name="T46" fmla="*/ 291 w 326"/>
                  <a:gd name="T47" fmla="*/ 29 h 76"/>
                  <a:gd name="T48" fmla="*/ 294 w 326"/>
                  <a:gd name="T49" fmla="*/ 36 h 76"/>
                  <a:gd name="T50" fmla="*/ 294 w 326"/>
                  <a:gd name="T51" fmla="*/ 45 h 76"/>
                  <a:gd name="T52" fmla="*/ 288 w 326"/>
                  <a:gd name="T53" fmla="*/ 50 h 76"/>
                  <a:gd name="T54" fmla="*/ 269 w 326"/>
                  <a:gd name="T55" fmla="*/ 57 h 76"/>
                  <a:gd name="T56" fmla="*/ 249 w 326"/>
                  <a:gd name="T57" fmla="*/ 60 h 76"/>
                  <a:gd name="T58" fmla="*/ 227 w 326"/>
                  <a:gd name="T59" fmla="*/ 57 h 76"/>
                  <a:gd name="T60" fmla="*/ 233 w 326"/>
                  <a:gd name="T61" fmla="*/ 66 h 76"/>
                  <a:gd name="T62" fmla="*/ 243 w 326"/>
                  <a:gd name="T63" fmla="*/ 71 h 76"/>
                  <a:gd name="T64" fmla="*/ 243 w 326"/>
                  <a:gd name="T65" fmla="*/ 71 h 76"/>
                  <a:gd name="T66" fmla="*/ 265 w 326"/>
                  <a:gd name="T67" fmla="*/ 76 h 76"/>
                  <a:gd name="T68" fmla="*/ 285 w 326"/>
                  <a:gd name="T69" fmla="*/ 76 h 76"/>
                  <a:gd name="T70" fmla="*/ 304 w 326"/>
                  <a:gd name="T71" fmla="*/ 70 h 76"/>
                  <a:gd name="T72" fmla="*/ 320 w 326"/>
                  <a:gd name="T73" fmla="*/ 62 h 76"/>
                  <a:gd name="T74" fmla="*/ 326 w 326"/>
                  <a:gd name="T75" fmla="*/ 53 h 76"/>
                  <a:gd name="T76" fmla="*/ 326 w 326"/>
                  <a:gd name="T77" fmla="*/ 36 h 76"/>
                  <a:gd name="T78" fmla="*/ 313 w 326"/>
                  <a:gd name="T79" fmla="*/ 21 h 76"/>
                  <a:gd name="T80" fmla="*/ 301 w 326"/>
                  <a:gd name="T81" fmla="*/ 10 h 76"/>
                  <a:gd name="T82" fmla="*/ 288 w 326"/>
                  <a:gd name="T83" fmla="*/ 6 h 76"/>
                  <a:gd name="T84" fmla="*/ 259 w 326"/>
                  <a:gd name="T85" fmla="*/ 1 h 76"/>
                  <a:gd name="T86" fmla="*/ 243 w 326"/>
                  <a:gd name="T87" fmla="*/ 0 h 76"/>
                  <a:gd name="T88" fmla="*/ 198 w 326"/>
                  <a:gd name="T89" fmla="*/ 1 h 76"/>
                  <a:gd name="T90" fmla="*/ 153 w 326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58" name="Freeform 206"/>
              <p:cNvSpPr/>
              <p:nvPr/>
            </p:nvSpPr>
            <p:spPr bwMode="auto">
              <a:xfrm>
                <a:off x="2152" y="916"/>
                <a:ext cx="244" cy="49"/>
              </a:xfrm>
              <a:custGeom>
                <a:avLst/>
                <a:gdLst>
                  <a:gd name="T0" fmla="*/ 90 w 244"/>
                  <a:gd name="T1" fmla="*/ 3 h 49"/>
                  <a:gd name="T2" fmla="*/ 93 w 244"/>
                  <a:gd name="T3" fmla="*/ 6 h 49"/>
                  <a:gd name="T4" fmla="*/ 138 w 244"/>
                  <a:gd name="T5" fmla="*/ 15 h 49"/>
                  <a:gd name="T6" fmla="*/ 151 w 244"/>
                  <a:gd name="T7" fmla="*/ 19 h 49"/>
                  <a:gd name="T8" fmla="*/ 189 w 244"/>
                  <a:gd name="T9" fmla="*/ 20 h 49"/>
                  <a:gd name="T10" fmla="*/ 244 w 244"/>
                  <a:gd name="T11" fmla="*/ 20 h 49"/>
                  <a:gd name="T12" fmla="*/ 234 w 244"/>
                  <a:gd name="T13" fmla="*/ 25 h 49"/>
                  <a:gd name="T14" fmla="*/ 215 w 244"/>
                  <a:gd name="T15" fmla="*/ 29 h 49"/>
                  <a:gd name="T16" fmla="*/ 192 w 244"/>
                  <a:gd name="T17" fmla="*/ 31 h 49"/>
                  <a:gd name="T18" fmla="*/ 176 w 244"/>
                  <a:gd name="T19" fmla="*/ 32 h 49"/>
                  <a:gd name="T20" fmla="*/ 154 w 244"/>
                  <a:gd name="T21" fmla="*/ 32 h 49"/>
                  <a:gd name="T22" fmla="*/ 132 w 244"/>
                  <a:gd name="T23" fmla="*/ 47 h 49"/>
                  <a:gd name="T24" fmla="*/ 128 w 244"/>
                  <a:gd name="T25" fmla="*/ 49 h 49"/>
                  <a:gd name="T26" fmla="*/ 122 w 244"/>
                  <a:gd name="T27" fmla="*/ 47 h 49"/>
                  <a:gd name="T28" fmla="*/ 122 w 244"/>
                  <a:gd name="T29" fmla="*/ 41 h 49"/>
                  <a:gd name="T30" fmla="*/ 119 w 244"/>
                  <a:gd name="T31" fmla="*/ 35 h 49"/>
                  <a:gd name="T32" fmla="*/ 87 w 244"/>
                  <a:gd name="T33" fmla="*/ 15 h 49"/>
                  <a:gd name="T34" fmla="*/ 61 w 244"/>
                  <a:gd name="T35" fmla="*/ 8 h 49"/>
                  <a:gd name="T36" fmla="*/ 32 w 244"/>
                  <a:gd name="T37" fmla="*/ 9 h 49"/>
                  <a:gd name="T38" fmla="*/ 0 w 244"/>
                  <a:gd name="T39" fmla="*/ 12 h 49"/>
                  <a:gd name="T40" fmla="*/ 0 w 244"/>
                  <a:gd name="T41" fmla="*/ 11 h 49"/>
                  <a:gd name="T42" fmla="*/ 13 w 244"/>
                  <a:gd name="T43" fmla="*/ 5 h 49"/>
                  <a:gd name="T44" fmla="*/ 42 w 244"/>
                  <a:gd name="T45" fmla="*/ 0 h 49"/>
                  <a:gd name="T46" fmla="*/ 52 w 244"/>
                  <a:gd name="T47" fmla="*/ 0 h 49"/>
                  <a:gd name="T48" fmla="*/ 84 w 244"/>
                  <a:gd name="T49" fmla="*/ 0 h 49"/>
                  <a:gd name="T50" fmla="*/ 90 w 244"/>
                  <a:gd name="T51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59" name="Freeform 207"/>
              <p:cNvSpPr/>
              <p:nvPr/>
            </p:nvSpPr>
            <p:spPr bwMode="auto">
              <a:xfrm>
                <a:off x="4320" y="910"/>
                <a:ext cx="244" cy="50"/>
              </a:xfrm>
              <a:custGeom>
                <a:avLst/>
                <a:gdLst>
                  <a:gd name="T0" fmla="*/ 154 w 244"/>
                  <a:gd name="T1" fmla="*/ 3 h 50"/>
                  <a:gd name="T2" fmla="*/ 151 w 244"/>
                  <a:gd name="T3" fmla="*/ 8 h 50"/>
                  <a:gd name="T4" fmla="*/ 109 w 244"/>
                  <a:gd name="T5" fmla="*/ 15 h 50"/>
                  <a:gd name="T6" fmla="*/ 97 w 244"/>
                  <a:gd name="T7" fmla="*/ 18 h 50"/>
                  <a:gd name="T8" fmla="*/ 58 w 244"/>
                  <a:gd name="T9" fmla="*/ 21 h 50"/>
                  <a:gd name="T10" fmla="*/ 0 w 244"/>
                  <a:gd name="T11" fmla="*/ 21 h 50"/>
                  <a:gd name="T12" fmla="*/ 10 w 244"/>
                  <a:gd name="T13" fmla="*/ 26 h 50"/>
                  <a:gd name="T14" fmla="*/ 29 w 244"/>
                  <a:gd name="T15" fmla="*/ 29 h 50"/>
                  <a:gd name="T16" fmla="*/ 52 w 244"/>
                  <a:gd name="T17" fmla="*/ 31 h 50"/>
                  <a:gd name="T18" fmla="*/ 71 w 244"/>
                  <a:gd name="T19" fmla="*/ 34 h 50"/>
                  <a:gd name="T20" fmla="*/ 93 w 244"/>
                  <a:gd name="T21" fmla="*/ 32 h 50"/>
                  <a:gd name="T22" fmla="*/ 113 w 244"/>
                  <a:gd name="T23" fmla="*/ 49 h 50"/>
                  <a:gd name="T24" fmla="*/ 119 w 244"/>
                  <a:gd name="T25" fmla="*/ 50 h 50"/>
                  <a:gd name="T26" fmla="*/ 122 w 244"/>
                  <a:gd name="T27" fmla="*/ 49 h 50"/>
                  <a:gd name="T28" fmla="*/ 125 w 244"/>
                  <a:gd name="T29" fmla="*/ 43 h 50"/>
                  <a:gd name="T30" fmla="*/ 125 w 244"/>
                  <a:gd name="T31" fmla="*/ 35 h 50"/>
                  <a:gd name="T32" fmla="*/ 157 w 244"/>
                  <a:gd name="T33" fmla="*/ 15 h 50"/>
                  <a:gd name="T34" fmla="*/ 183 w 244"/>
                  <a:gd name="T35" fmla="*/ 8 h 50"/>
                  <a:gd name="T36" fmla="*/ 212 w 244"/>
                  <a:gd name="T37" fmla="*/ 9 h 50"/>
                  <a:gd name="T38" fmla="*/ 244 w 244"/>
                  <a:gd name="T39" fmla="*/ 12 h 50"/>
                  <a:gd name="T40" fmla="*/ 244 w 244"/>
                  <a:gd name="T41" fmla="*/ 11 h 50"/>
                  <a:gd name="T42" fmla="*/ 231 w 244"/>
                  <a:gd name="T43" fmla="*/ 6 h 50"/>
                  <a:gd name="T44" fmla="*/ 205 w 244"/>
                  <a:gd name="T45" fmla="*/ 2 h 50"/>
                  <a:gd name="T46" fmla="*/ 193 w 244"/>
                  <a:gd name="T47" fmla="*/ 0 h 50"/>
                  <a:gd name="T48" fmla="*/ 164 w 244"/>
                  <a:gd name="T49" fmla="*/ 0 h 50"/>
                  <a:gd name="T50" fmla="*/ 154 w 244"/>
                  <a:gd name="T5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60" name="Freeform 208"/>
              <p:cNvSpPr/>
              <p:nvPr/>
            </p:nvSpPr>
            <p:spPr bwMode="auto">
              <a:xfrm>
                <a:off x="2162" y="918"/>
                <a:ext cx="218" cy="45"/>
              </a:xfrm>
              <a:custGeom>
                <a:avLst/>
                <a:gdLst>
                  <a:gd name="T0" fmla="*/ 77 w 218"/>
                  <a:gd name="T1" fmla="*/ 6 h 45"/>
                  <a:gd name="T2" fmla="*/ 86 w 218"/>
                  <a:gd name="T3" fmla="*/ 9 h 45"/>
                  <a:gd name="T4" fmla="*/ 118 w 218"/>
                  <a:gd name="T5" fmla="*/ 13 h 45"/>
                  <a:gd name="T6" fmla="*/ 138 w 218"/>
                  <a:gd name="T7" fmla="*/ 18 h 45"/>
                  <a:gd name="T8" fmla="*/ 195 w 218"/>
                  <a:gd name="T9" fmla="*/ 21 h 45"/>
                  <a:gd name="T10" fmla="*/ 218 w 218"/>
                  <a:gd name="T11" fmla="*/ 21 h 45"/>
                  <a:gd name="T12" fmla="*/ 166 w 218"/>
                  <a:gd name="T13" fmla="*/ 27 h 45"/>
                  <a:gd name="T14" fmla="*/ 141 w 218"/>
                  <a:gd name="T15" fmla="*/ 27 h 45"/>
                  <a:gd name="T16" fmla="*/ 118 w 218"/>
                  <a:gd name="T17" fmla="*/ 45 h 45"/>
                  <a:gd name="T18" fmla="*/ 115 w 218"/>
                  <a:gd name="T19" fmla="*/ 42 h 45"/>
                  <a:gd name="T20" fmla="*/ 115 w 218"/>
                  <a:gd name="T21" fmla="*/ 33 h 45"/>
                  <a:gd name="T22" fmla="*/ 109 w 218"/>
                  <a:gd name="T23" fmla="*/ 27 h 45"/>
                  <a:gd name="T24" fmla="*/ 80 w 218"/>
                  <a:gd name="T25" fmla="*/ 10 h 45"/>
                  <a:gd name="T26" fmla="*/ 51 w 218"/>
                  <a:gd name="T27" fmla="*/ 3 h 45"/>
                  <a:gd name="T28" fmla="*/ 22 w 218"/>
                  <a:gd name="T29" fmla="*/ 6 h 45"/>
                  <a:gd name="T30" fmla="*/ 0 w 218"/>
                  <a:gd name="T31" fmla="*/ 7 h 45"/>
                  <a:gd name="T32" fmla="*/ 22 w 218"/>
                  <a:gd name="T33" fmla="*/ 3 h 45"/>
                  <a:gd name="T34" fmla="*/ 42 w 218"/>
                  <a:gd name="T35" fmla="*/ 0 h 45"/>
                  <a:gd name="T36" fmla="*/ 74 w 218"/>
                  <a:gd name="T37" fmla="*/ 0 h 45"/>
                  <a:gd name="T38" fmla="*/ 77 w 218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61" name="Freeform 209"/>
              <p:cNvSpPr/>
              <p:nvPr/>
            </p:nvSpPr>
            <p:spPr bwMode="auto">
              <a:xfrm>
                <a:off x="4336" y="912"/>
                <a:ext cx="221" cy="45"/>
              </a:xfrm>
              <a:custGeom>
                <a:avLst/>
                <a:gdLst>
                  <a:gd name="T0" fmla="*/ 141 w 221"/>
                  <a:gd name="T1" fmla="*/ 6 h 45"/>
                  <a:gd name="T2" fmla="*/ 135 w 221"/>
                  <a:gd name="T3" fmla="*/ 9 h 45"/>
                  <a:gd name="T4" fmla="*/ 100 w 221"/>
                  <a:gd name="T5" fmla="*/ 15 h 45"/>
                  <a:gd name="T6" fmla="*/ 81 w 221"/>
                  <a:gd name="T7" fmla="*/ 19 h 45"/>
                  <a:gd name="T8" fmla="*/ 26 w 221"/>
                  <a:gd name="T9" fmla="*/ 23 h 45"/>
                  <a:gd name="T10" fmla="*/ 0 w 221"/>
                  <a:gd name="T11" fmla="*/ 23 h 45"/>
                  <a:gd name="T12" fmla="*/ 52 w 221"/>
                  <a:gd name="T13" fmla="*/ 29 h 45"/>
                  <a:gd name="T14" fmla="*/ 77 w 221"/>
                  <a:gd name="T15" fmla="*/ 29 h 45"/>
                  <a:gd name="T16" fmla="*/ 103 w 221"/>
                  <a:gd name="T17" fmla="*/ 45 h 45"/>
                  <a:gd name="T18" fmla="*/ 103 w 221"/>
                  <a:gd name="T19" fmla="*/ 44 h 45"/>
                  <a:gd name="T20" fmla="*/ 106 w 221"/>
                  <a:gd name="T21" fmla="*/ 33 h 45"/>
                  <a:gd name="T22" fmla="*/ 113 w 221"/>
                  <a:gd name="T23" fmla="*/ 29 h 45"/>
                  <a:gd name="T24" fmla="*/ 141 w 221"/>
                  <a:gd name="T25" fmla="*/ 12 h 45"/>
                  <a:gd name="T26" fmla="*/ 167 w 221"/>
                  <a:gd name="T27" fmla="*/ 3 h 45"/>
                  <a:gd name="T28" fmla="*/ 196 w 221"/>
                  <a:gd name="T29" fmla="*/ 6 h 45"/>
                  <a:gd name="T30" fmla="*/ 221 w 221"/>
                  <a:gd name="T31" fmla="*/ 7 h 45"/>
                  <a:gd name="T32" fmla="*/ 196 w 221"/>
                  <a:gd name="T33" fmla="*/ 3 h 45"/>
                  <a:gd name="T34" fmla="*/ 177 w 221"/>
                  <a:gd name="T35" fmla="*/ 0 h 45"/>
                  <a:gd name="T36" fmla="*/ 148 w 221"/>
                  <a:gd name="T37" fmla="*/ 1 h 45"/>
                  <a:gd name="T38" fmla="*/ 141 w 221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62" name="Freeform 210"/>
              <p:cNvSpPr/>
              <p:nvPr/>
            </p:nvSpPr>
            <p:spPr bwMode="auto">
              <a:xfrm>
                <a:off x="2108" y="922"/>
                <a:ext cx="83" cy="60"/>
              </a:xfrm>
              <a:custGeom>
                <a:avLst/>
                <a:gdLst>
                  <a:gd name="T0" fmla="*/ 38 w 83"/>
                  <a:gd name="T1" fmla="*/ 5 h 60"/>
                  <a:gd name="T2" fmla="*/ 28 w 83"/>
                  <a:gd name="T3" fmla="*/ 11 h 60"/>
                  <a:gd name="T4" fmla="*/ 22 w 83"/>
                  <a:gd name="T5" fmla="*/ 20 h 60"/>
                  <a:gd name="T6" fmla="*/ 16 w 83"/>
                  <a:gd name="T7" fmla="*/ 25 h 60"/>
                  <a:gd name="T8" fmla="*/ 16 w 83"/>
                  <a:gd name="T9" fmla="*/ 34 h 60"/>
                  <a:gd name="T10" fmla="*/ 25 w 83"/>
                  <a:gd name="T11" fmla="*/ 43 h 60"/>
                  <a:gd name="T12" fmla="*/ 51 w 83"/>
                  <a:gd name="T13" fmla="*/ 54 h 60"/>
                  <a:gd name="T14" fmla="*/ 70 w 83"/>
                  <a:gd name="T15" fmla="*/ 54 h 60"/>
                  <a:gd name="T16" fmla="*/ 76 w 83"/>
                  <a:gd name="T17" fmla="*/ 52 h 60"/>
                  <a:gd name="T18" fmla="*/ 80 w 83"/>
                  <a:gd name="T19" fmla="*/ 52 h 60"/>
                  <a:gd name="T20" fmla="*/ 83 w 83"/>
                  <a:gd name="T21" fmla="*/ 54 h 60"/>
                  <a:gd name="T22" fmla="*/ 70 w 83"/>
                  <a:gd name="T23" fmla="*/ 58 h 60"/>
                  <a:gd name="T24" fmla="*/ 60 w 83"/>
                  <a:gd name="T25" fmla="*/ 60 h 60"/>
                  <a:gd name="T26" fmla="*/ 25 w 83"/>
                  <a:gd name="T27" fmla="*/ 60 h 60"/>
                  <a:gd name="T28" fmla="*/ 16 w 83"/>
                  <a:gd name="T29" fmla="*/ 57 h 60"/>
                  <a:gd name="T30" fmla="*/ 3 w 83"/>
                  <a:gd name="T31" fmla="*/ 46 h 60"/>
                  <a:gd name="T32" fmla="*/ 3 w 83"/>
                  <a:gd name="T33" fmla="*/ 41 h 60"/>
                  <a:gd name="T34" fmla="*/ 0 w 83"/>
                  <a:gd name="T35" fmla="*/ 35 h 60"/>
                  <a:gd name="T36" fmla="*/ 3 w 83"/>
                  <a:gd name="T37" fmla="*/ 19 h 60"/>
                  <a:gd name="T38" fmla="*/ 25 w 83"/>
                  <a:gd name="T39" fmla="*/ 3 h 60"/>
                  <a:gd name="T40" fmla="*/ 32 w 83"/>
                  <a:gd name="T41" fmla="*/ 0 h 60"/>
                  <a:gd name="T42" fmla="*/ 38 w 83"/>
                  <a:gd name="T43" fmla="*/ 0 h 60"/>
                  <a:gd name="T44" fmla="*/ 38 w 83"/>
                  <a:gd name="T45" fmla="*/ 0 h 60"/>
                  <a:gd name="T46" fmla="*/ 38 w 83"/>
                  <a:gd name="T4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63" name="Freeform 211"/>
              <p:cNvSpPr/>
              <p:nvPr/>
            </p:nvSpPr>
            <p:spPr bwMode="auto">
              <a:xfrm>
                <a:off x="4529" y="916"/>
                <a:ext cx="80" cy="61"/>
              </a:xfrm>
              <a:custGeom>
                <a:avLst/>
                <a:gdLst>
                  <a:gd name="T0" fmla="*/ 41 w 80"/>
                  <a:gd name="T1" fmla="*/ 6 h 61"/>
                  <a:gd name="T2" fmla="*/ 51 w 80"/>
                  <a:gd name="T3" fmla="*/ 11 h 61"/>
                  <a:gd name="T4" fmla="*/ 57 w 80"/>
                  <a:gd name="T5" fmla="*/ 20 h 61"/>
                  <a:gd name="T6" fmla="*/ 64 w 80"/>
                  <a:gd name="T7" fmla="*/ 25 h 61"/>
                  <a:gd name="T8" fmla="*/ 64 w 80"/>
                  <a:gd name="T9" fmla="*/ 34 h 61"/>
                  <a:gd name="T10" fmla="*/ 54 w 80"/>
                  <a:gd name="T11" fmla="*/ 43 h 61"/>
                  <a:gd name="T12" fmla="*/ 32 w 80"/>
                  <a:gd name="T13" fmla="*/ 53 h 61"/>
                  <a:gd name="T14" fmla="*/ 12 w 80"/>
                  <a:gd name="T15" fmla="*/ 53 h 61"/>
                  <a:gd name="T16" fmla="*/ 6 w 80"/>
                  <a:gd name="T17" fmla="*/ 53 h 61"/>
                  <a:gd name="T18" fmla="*/ 0 w 80"/>
                  <a:gd name="T19" fmla="*/ 53 h 61"/>
                  <a:gd name="T20" fmla="*/ 0 w 80"/>
                  <a:gd name="T21" fmla="*/ 53 h 61"/>
                  <a:gd name="T22" fmla="*/ 12 w 80"/>
                  <a:gd name="T23" fmla="*/ 58 h 61"/>
                  <a:gd name="T24" fmla="*/ 19 w 80"/>
                  <a:gd name="T25" fmla="*/ 61 h 61"/>
                  <a:gd name="T26" fmla="*/ 54 w 80"/>
                  <a:gd name="T27" fmla="*/ 60 h 61"/>
                  <a:gd name="T28" fmla="*/ 67 w 80"/>
                  <a:gd name="T29" fmla="*/ 56 h 61"/>
                  <a:gd name="T30" fmla="*/ 76 w 80"/>
                  <a:gd name="T31" fmla="*/ 47 h 61"/>
                  <a:gd name="T32" fmla="*/ 76 w 80"/>
                  <a:gd name="T33" fmla="*/ 41 h 61"/>
                  <a:gd name="T34" fmla="*/ 80 w 80"/>
                  <a:gd name="T35" fmla="*/ 37 h 61"/>
                  <a:gd name="T36" fmla="*/ 76 w 80"/>
                  <a:gd name="T37" fmla="*/ 19 h 61"/>
                  <a:gd name="T38" fmla="*/ 54 w 80"/>
                  <a:gd name="T39" fmla="*/ 3 h 61"/>
                  <a:gd name="T40" fmla="*/ 48 w 80"/>
                  <a:gd name="T41" fmla="*/ 0 h 61"/>
                  <a:gd name="T42" fmla="*/ 44 w 80"/>
                  <a:gd name="T43" fmla="*/ 0 h 61"/>
                  <a:gd name="T44" fmla="*/ 41 w 80"/>
                  <a:gd name="T45" fmla="*/ 0 h 61"/>
                  <a:gd name="T46" fmla="*/ 41 w 80"/>
                  <a:gd name="T4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64" name="Freeform 212"/>
              <p:cNvSpPr/>
              <p:nvPr/>
            </p:nvSpPr>
            <p:spPr bwMode="auto">
              <a:xfrm>
                <a:off x="2114" y="927"/>
                <a:ext cx="64" cy="53"/>
              </a:xfrm>
              <a:custGeom>
                <a:avLst/>
                <a:gdLst>
                  <a:gd name="T0" fmla="*/ 10 w 64"/>
                  <a:gd name="T1" fmla="*/ 17 h 53"/>
                  <a:gd name="T2" fmla="*/ 6 w 64"/>
                  <a:gd name="T3" fmla="*/ 20 h 53"/>
                  <a:gd name="T4" fmla="*/ 6 w 64"/>
                  <a:gd name="T5" fmla="*/ 30 h 53"/>
                  <a:gd name="T6" fmla="*/ 19 w 64"/>
                  <a:gd name="T7" fmla="*/ 39 h 53"/>
                  <a:gd name="T8" fmla="*/ 42 w 64"/>
                  <a:gd name="T9" fmla="*/ 50 h 53"/>
                  <a:gd name="T10" fmla="*/ 64 w 64"/>
                  <a:gd name="T11" fmla="*/ 50 h 53"/>
                  <a:gd name="T12" fmla="*/ 64 w 64"/>
                  <a:gd name="T13" fmla="*/ 50 h 53"/>
                  <a:gd name="T14" fmla="*/ 54 w 64"/>
                  <a:gd name="T15" fmla="*/ 53 h 53"/>
                  <a:gd name="T16" fmla="*/ 19 w 64"/>
                  <a:gd name="T17" fmla="*/ 52 h 53"/>
                  <a:gd name="T18" fmla="*/ 13 w 64"/>
                  <a:gd name="T19" fmla="*/ 50 h 53"/>
                  <a:gd name="T20" fmla="*/ 3 w 64"/>
                  <a:gd name="T21" fmla="*/ 44 h 53"/>
                  <a:gd name="T22" fmla="*/ 0 w 64"/>
                  <a:gd name="T23" fmla="*/ 33 h 53"/>
                  <a:gd name="T24" fmla="*/ 3 w 64"/>
                  <a:gd name="T25" fmla="*/ 15 h 53"/>
                  <a:gd name="T26" fmla="*/ 10 w 64"/>
                  <a:gd name="T27" fmla="*/ 8 h 53"/>
                  <a:gd name="T28" fmla="*/ 22 w 64"/>
                  <a:gd name="T29" fmla="*/ 0 h 53"/>
                  <a:gd name="T30" fmla="*/ 26 w 64"/>
                  <a:gd name="T31" fmla="*/ 0 h 53"/>
                  <a:gd name="T32" fmla="*/ 19 w 64"/>
                  <a:gd name="T33" fmla="*/ 6 h 53"/>
                  <a:gd name="T34" fmla="*/ 10 w 64"/>
                  <a:gd name="T35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65" name="Freeform 213"/>
              <p:cNvSpPr/>
              <p:nvPr/>
            </p:nvSpPr>
            <p:spPr bwMode="auto">
              <a:xfrm>
                <a:off x="4538" y="921"/>
                <a:ext cx="64" cy="55"/>
              </a:xfrm>
              <a:custGeom>
                <a:avLst/>
                <a:gdLst>
                  <a:gd name="T0" fmla="*/ 55 w 64"/>
                  <a:gd name="T1" fmla="*/ 17 h 55"/>
                  <a:gd name="T2" fmla="*/ 61 w 64"/>
                  <a:gd name="T3" fmla="*/ 20 h 55"/>
                  <a:gd name="T4" fmla="*/ 61 w 64"/>
                  <a:gd name="T5" fmla="*/ 30 h 55"/>
                  <a:gd name="T6" fmla="*/ 48 w 64"/>
                  <a:gd name="T7" fmla="*/ 39 h 55"/>
                  <a:gd name="T8" fmla="*/ 23 w 64"/>
                  <a:gd name="T9" fmla="*/ 51 h 55"/>
                  <a:gd name="T10" fmla="*/ 3 w 64"/>
                  <a:gd name="T11" fmla="*/ 51 h 55"/>
                  <a:gd name="T12" fmla="*/ 0 w 64"/>
                  <a:gd name="T13" fmla="*/ 50 h 55"/>
                  <a:gd name="T14" fmla="*/ 13 w 64"/>
                  <a:gd name="T15" fmla="*/ 55 h 55"/>
                  <a:gd name="T16" fmla="*/ 45 w 64"/>
                  <a:gd name="T17" fmla="*/ 53 h 55"/>
                  <a:gd name="T18" fmla="*/ 55 w 64"/>
                  <a:gd name="T19" fmla="*/ 50 h 55"/>
                  <a:gd name="T20" fmla="*/ 61 w 64"/>
                  <a:gd name="T21" fmla="*/ 44 h 55"/>
                  <a:gd name="T22" fmla="*/ 64 w 64"/>
                  <a:gd name="T23" fmla="*/ 35 h 55"/>
                  <a:gd name="T24" fmla="*/ 64 w 64"/>
                  <a:gd name="T25" fmla="*/ 15 h 55"/>
                  <a:gd name="T26" fmla="*/ 55 w 64"/>
                  <a:gd name="T27" fmla="*/ 7 h 55"/>
                  <a:gd name="T28" fmla="*/ 42 w 64"/>
                  <a:gd name="T29" fmla="*/ 0 h 55"/>
                  <a:gd name="T30" fmla="*/ 39 w 64"/>
                  <a:gd name="T31" fmla="*/ 0 h 55"/>
                  <a:gd name="T32" fmla="*/ 48 w 64"/>
                  <a:gd name="T33" fmla="*/ 6 h 55"/>
                  <a:gd name="T34" fmla="*/ 55 w 64"/>
                  <a:gd name="T3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66" name="Freeform 214"/>
              <p:cNvSpPr/>
              <p:nvPr/>
            </p:nvSpPr>
            <p:spPr bwMode="auto">
              <a:xfrm>
                <a:off x="2543" y="931"/>
                <a:ext cx="157" cy="89"/>
              </a:xfrm>
              <a:custGeom>
                <a:avLst/>
                <a:gdLst>
                  <a:gd name="T0" fmla="*/ 87 w 157"/>
                  <a:gd name="T1" fmla="*/ 2 h 89"/>
                  <a:gd name="T2" fmla="*/ 90 w 157"/>
                  <a:gd name="T3" fmla="*/ 2 h 89"/>
                  <a:gd name="T4" fmla="*/ 103 w 157"/>
                  <a:gd name="T5" fmla="*/ 4 h 89"/>
                  <a:gd name="T6" fmla="*/ 115 w 157"/>
                  <a:gd name="T7" fmla="*/ 8 h 89"/>
                  <a:gd name="T8" fmla="*/ 138 w 157"/>
                  <a:gd name="T9" fmla="*/ 17 h 89"/>
                  <a:gd name="T10" fmla="*/ 151 w 157"/>
                  <a:gd name="T11" fmla="*/ 26 h 89"/>
                  <a:gd name="T12" fmla="*/ 157 w 157"/>
                  <a:gd name="T13" fmla="*/ 38 h 89"/>
                  <a:gd name="T14" fmla="*/ 154 w 157"/>
                  <a:gd name="T15" fmla="*/ 55 h 89"/>
                  <a:gd name="T16" fmla="*/ 138 w 157"/>
                  <a:gd name="T17" fmla="*/ 75 h 89"/>
                  <a:gd name="T18" fmla="*/ 125 w 157"/>
                  <a:gd name="T19" fmla="*/ 81 h 89"/>
                  <a:gd name="T20" fmla="*/ 103 w 157"/>
                  <a:gd name="T21" fmla="*/ 89 h 89"/>
                  <a:gd name="T22" fmla="*/ 64 w 157"/>
                  <a:gd name="T23" fmla="*/ 79 h 89"/>
                  <a:gd name="T24" fmla="*/ 51 w 157"/>
                  <a:gd name="T25" fmla="*/ 75 h 89"/>
                  <a:gd name="T26" fmla="*/ 77 w 157"/>
                  <a:gd name="T27" fmla="*/ 69 h 89"/>
                  <a:gd name="T28" fmla="*/ 96 w 157"/>
                  <a:gd name="T29" fmla="*/ 58 h 89"/>
                  <a:gd name="T30" fmla="*/ 103 w 157"/>
                  <a:gd name="T31" fmla="*/ 43 h 89"/>
                  <a:gd name="T32" fmla="*/ 96 w 157"/>
                  <a:gd name="T33" fmla="*/ 35 h 89"/>
                  <a:gd name="T34" fmla="*/ 83 w 157"/>
                  <a:gd name="T35" fmla="*/ 26 h 89"/>
                  <a:gd name="T36" fmla="*/ 64 w 157"/>
                  <a:gd name="T37" fmla="*/ 22 h 89"/>
                  <a:gd name="T38" fmla="*/ 42 w 157"/>
                  <a:gd name="T39" fmla="*/ 23 h 89"/>
                  <a:gd name="T40" fmla="*/ 29 w 157"/>
                  <a:gd name="T41" fmla="*/ 26 h 89"/>
                  <a:gd name="T42" fmla="*/ 13 w 157"/>
                  <a:gd name="T43" fmla="*/ 35 h 89"/>
                  <a:gd name="T44" fmla="*/ 13 w 157"/>
                  <a:gd name="T45" fmla="*/ 38 h 89"/>
                  <a:gd name="T46" fmla="*/ 13 w 157"/>
                  <a:gd name="T47" fmla="*/ 40 h 89"/>
                  <a:gd name="T48" fmla="*/ 3 w 157"/>
                  <a:gd name="T49" fmla="*/ 34 h 89"/>
                  <a:gd name="T50" fmla="*/ 0 w 157"/>
                  <a:gd name="T51" fmla="*/ 28 h 89"/>
                  <a:gd name="T52" fmla="*/ 3 w 157"/>
                  <a:gd name="T53" fmla="*/ 17 h 89"/>
                  <a:gd name="T54" fmla="*/ 10 w 157"/>
                  <a:gd name="T55" fmla="*/ 11 h 89"/>
                  <a:gd name="T56" fmla="*/ 35 w 157"/>
                  <a:gd name="T57" fmla="*/ 2 h 89"/>
                  <a:gd name="T58" fmla="*/ 51 w 157"/>
                  <a:gd name="T59" fmla="*/ 0 h 89"/>
                  <a:gd name="T60" fmla="*/ 83 w 157"/>
                  <a:gd name="T61" fmla="*/ 0 h 89"/>
                  <a:gd name="T62" fmla="*/ 87 w 157"/>
                  <a:gd name="T6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67" name="Freeform 215"/>
              <p:cNvSpPr/>
              <p:nvPr/>
            </p:nvSpPr>
            <p:spPr bwMode="auto">
              <a:xfrm>
                <a:off x="4019" y="927"/>
                <a:ext cx="157" cy="88"/>
              </a:xfrm>
              <a:custGeom>
                <a:avLst/>
                <a:gdLst>
                  <a:gd name="T0" fmla="*/ 68 w 157"/>
                  <a:gd name="T1" fmla="*/ 3 h 88"/>
                  <a:gd name="T2" fmla="*/ 68 w 157"/>
                  <a:gd name="T3" fmla="*/ 3 h 88"/>
                  <a:gd name="T4" fmla="*/ 55 w 157"/>
                  <a:gd name="T5" fmla="*/ 4 h 88"/>
                  <a:gd name="T6" fmla="*/ 39 w 157"/>
                  <a:gd name="T7" fmla="*/ 8 h 88"/>
                  <a:gd name="T8" fmla="*/ 16 w 157"/>
                  <a:gd name="T9" fmla="*/ 17 h 88"/>
                  <a:gd name="T10" fmla="*/ 4 w 157"/>
                  <a:gd name="T11" fmla="*/ 27 h 88"/>
                  <a:gd name="T12" fmla="*/ 0 w 157"/>
                  <a:gd name="T13" fmla="*/ 39 h 88"/>
                  <a:gd name="T14" fmla="*/ 0 w 157"/>
                  <a:gd name="T15" fmla="*/ 56 h 88"/>
                  <a:gd name="T16" fmla="*/ 20 w 157"/>
                  <a:gd name="T17" fmla="*/ 74 h 88"/>
                  <a:gd name="T18" fmla="*/ 32 w 157"/>
                  <a:gd name="T19" fmla="*/ 80 h 88"/>
                  <a:gd name="T20" fmla="*/ 55 w 157"/>
                  <a:gd name="T21" fmla="*/ 88 h 88"/>
                  <a:gd name="T22" fmla="*/ 93 w 157"/>
                  <a:gd name="T23" fmla="*/ 79 h 88"/>
                  <a:gd name="T24" fmla="*/ 106 w 157"/>
                  <a:gd name="T25" fmla="*/ 74 h 88"/>
                  <a:gd name="T26" fmla="*/ 80 w 157"/>
                  <a:gd name="T27" fmla="*/ 68 h 88"/>
                  <a:gd name="T28" fmla="*/ 61 w 157"/>
                  <a:gd name="T29" fmla="*/ 58 h 88"/>
                  <a:gd name="T30" fmla="*/ 55 w 157"/>
                  <a:gd name="T31" fmla="*/ 44 h 88"/>
                  <a:gd name="T32" fmla="*/ 58 w 157"/>
                  <a:gd name="T33" fmla="*/ 35 h 88"/>
                  <a:gd name="T34" fmla="*/ 74 w 157"/>
                  <a:gd name="T35" fmla="*/ 27 h 88"/>
                  <a:gd name="T36" fmla="*/ 93 w 157"/>
                  <a:gd name="T37" fmla="*/ 23 h 88"/>
                  <a:gd name="T38" fmla="*/ 113 w 157"/>
                  <a:gd name="T39" fmla="*/ 23 h 88"/>
                  <a:gd name="T40" fmla="*/ 129 w 157"/>
                  <a:gd name="T41" fmla="*/ 26 h 88"/>
                  <a:gd name="T42" fmla="*/ 145 w 157"/>
                  <a:gd name="T43" fmla="*/ 35 h 88"/>
                  <a:gd name="T44" fmla="*/ 145 w 157"/>
                  <a:gd name="T45" fmla="*/ 39 h 88"/>
                  <a:gd name="T46" fmla="*/ 145 w 157"/>
                  <a:gd name="T47" fmla="*/ 41 h 88"/>
                  <a:gd name="T48" fmla="*/ 154 w 157"/>
                  <a:gd name="T49" fmla="*/ 33 h 88"/>
                  <a:gd name="T50" fmla="*/ 157 w 157"/>
                  <a:gd name="T51" fmla="*/ 27 h 88"/>
                  <a:gd name="T52" fmla="*/ 154 w 157"/>
                  <a:gd name="T53" fmla="*/ 17 h 88"/>
                  <a:gd name="T54" fmla="*/ 148 w 157"/>
                  <a:gd name="T55" fmla="*/ 11 h 88"/>
                  <a:gd name="T56" fmla="*/ 119 w 157"/>
                  <a:gd name="T57" fmla="*/ 3 h 88"/>
                  <a:gd name="T58" fmla="*/ 106 w 157"/>
                  <a:gd name="T59" fmla="*/ 0 h 88"/>
                  <a:gd name="T60" fmla="*/ 71 w 157"/>
                  <a:gd name="T61" fmla="*/ 1 h 88"/>
                  <a:gd name="T62" fmla="*/ 68 w 157"/>
                  <a:gd name="T6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68" name="Freeform 216"/>
              <p:cNvSpPr/>
              <p:nvPr/>
            </p:nvSpPr>
            <p:spPr bwMode="auto">
              <a:xfrm>
                <a:off x="2585" y="939"/>
                <a:ext cx="22" cy="6"/>
              </a:xfrm>
              <a:custGeom>
                <a:avLst/>
                <a:gdLst>
                  <a:gd name="T0" fmla="*/ 22 w 22"/>
                  <a:gd name="T1" fmla="*/ 3 h 6"/>
                  <a:gd name="T2" fmla="*/ 22 w 22"/>
                  <a:gd name="T3" fmla="*/ 3 h 6"/>
                  <a:gd name="T4" fmla="*/ 16 w 22"/>
                  <a:gd name="T5" fmla="*/ 3 h 6"/>
                  <a:gd name="T6" fmla="*/ 12 w 22"/>
                  <a:gd name="T7" fmla="*/ 3 h 6"/>
                  <a:gd name="T8" fmla="*/ 0 w 22"/>
                  <a:gd name="T9" fmla="*/ 6 h 6"/>
                  <a:gd name="T10" fmla="*/ 0 w 22"/>
                  <a:gd name="T11" fmla="*/ 6 h 6"/>
                  <a:gd name="T12" fmla="*/ 9 w 22"/>
                  <a:gd name="T13" fmla="*/ 0 h 6"/>
                  <a:gd name="T14" fmla="*/ 22 w 22"/>
                  <a:gd name="T15" fmla="*/ 3 h 6"/>
                  <a:gd name="T16" fmla="*/ 22 w 2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69" name="Freeform 217"/>
              <p:cNvSpPr/>
              <p:nvPr/>
            </p:nvSpPr>
            <p:spPr bwMode="auto">
              <a:xfrm>
                <a:off x="4112" y="936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0 w 23"/>
                  <a:gd name="T3" fmla="*/ 3 h 5"/>
                  <a:gd name="T4" fmla="*/ 4 w 23"/>
                  <a:gd name="T5" fmla="*/ 3 h 5"/>
                  <a:gd name="T6" fmla="*/ 10 w 23"/>
                  <a:gd name="T7" fmla="*/ 2 h 5"/>
                  <a:gd name="T8" fmla="*/ 20 w 23"/>
                  <a:gd name="T9" fmla="*/ 5 h 5"/>
                  <a:gd name="T10" fmla="*/ 23 w 23"/>
                  <a:gd name="T11" fmla="*/ 5 h 5"/>
                  <a:gd name="T12" fmla="*/ 10 w 23"/>
                  <a:gd name="T13" fmla="*/ 0 h 5"/>
                  <a:gd name="T14" fmla="*/ 0 w 23"/>
                  <a:gd name="T15" fmla="*/ 2 h 5"/>
                  <a:gd name="T16" fmla="*/ 0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70" name="Freeform 218"/>
              <p:cNvSpPr/>
              <p:nvPr/>
            </p:nvSpPr>
            <p:spPr bwMode="auto">
              <a:xfrm>
                <a:off x="2623" y="945"/>
                <a:ext cx="26" cy="6"/>
              </a:xfrm>
              <a:custGeom>
                <a:avLst/>
                <a:gdLst>
                  <a:gd name="T0" fmla="*/ 26 w 26"/>
                  <a:gd name="T1" fmla="*/ 5 h 6"/>
                  <a:gd name="T2" fmla="*/ 26 w 26"/>
                  <a:gd name="T3" fmla="*/ 6 h 6"/>
                  <a:gd name="T4" fmla="*/ 26 w 26"/>
                  <a:gd name="T5" fmla="*/ 6 h 6"/>
                  <a:gd name="T6" fmla="*/ 16 w 26"/>
                  <a:gd name="T7" fmla="*/ 3 h 6"/>
                  <a:gd name="T8" fmla="*/ 3 w 26"/>
                  <a:gd name="T9" fmla="*/ 2 h 6"/>
                  <a:gd name="T10" fmla="*/ 0 w 26"/>
                  <a:gd name="T11" fmla="*/ 0 h 6"/>
                  <a:gd name="T12" fmla="*/ 3 w 26"/>
                  <a:gd name="T13" fmla="*/ 0 h 6"/>
                  <a:gd name="T14" fmla="*/ 23 w 26"/>
                  <a:gd name="T15" fmla="*/ 3 h 6"/>
                  <a:gd name="T16" fmla="*/ 26 w 2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71" name="Freeform 219"/>
              <p:cNvSpPr/>
              <p:nvPr/>
            </p:nvSpPr>
            <p:spPr bwMode="auto">
              <a:xfrm>
                <a:off x="4067" y="941"/>
                <a:ext cx="26" cy="7"/>
              </a:xfrm>
              <a:custGeom>
                <a:avLst/>
                <a:gdLst>
                  <a:gd name="T0" fmla="*/ 0 w 26"/>
                  <a:gd name="T1" fmla="*/ 6 h 7"/>
                  <a:gd name="T2" fmla="*/ 0 w 26"/>
                  <a:gd name="T3" fmla="*/ 6 h 7"/>
                  <a:gd name="T4" fmla="*/ 4 w 26"/>
                  <a:gd name="T5" fmla="*/ 7 h 7"/>
                  <a:gd name="T6" fmla="*/ 10 w 26"/>
                  <a:gd name="T7" fmla="*/ 4 h 7"/>
                  <a:gd name="T8" fmla="*/ 23 w 26"/>
                  <a:gd name="T9" fmla="*/ 3 h 7"/>
                  <a:gd name="T10" fmla="*/ 26 w 26"/>
                  <a:gd name="T11" fmla="*/ 1 h 7"/>
                  <a:gd name="T12" fmla="*/ 26 w 26"/>
                  <a:gd name="T13" fmla="*/ 0 h 7"/>
                  <a:gd name="T14" fmla="*/ 7 w 26"/>
                  <a:gd name="T15" fmla="*/ 3 h 7"/>
                  <a:gd name="T16" fmla="*/ 0 w 26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72" name="Freeform 220"/>
              <p:cNvSpPr/>
              <p:nvPr/>
            </p:nvSpPr>
            <p:spPr bwMode="auto">
              <a:xfrm>
                <a:off x="2556" y="945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0 w 19"/>
                  <a:gd name="T3" fmla="*/ 14 h 14"/>
                  <a:gd name="T4" fmla="*/ 0 w 19"/>
                  <a:gd name="T5" fmla="*/ 14 h 14"/>
                  <a:gd name="T6" fmla="*/ 0 w 19"/>
                  <a:gd name="T7" fmla="*/ 11 h 14"/>
                  <a:gd name="T8" fmla="*/ 13 w 19"/>
                  <a:gd name="T9" fmla="*/ 0 h 14"/>
                  <a:gd name="T10" fmla="*/ 16 w 19"/>
                  <a:gd name="T11" fmla="*/ 0 h 14"/>
                  <a:gd name="T12" fmla="*/ 19 w 19"/>
                  <a:gd name="T13" fmla="*/ 0 h 14"/>
                  <a:gd name="T14" fmla="*/ 19 w 19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73" name="Freeform 221"/>
              <p:cNvSpPr/>
              <p:nvPr/>
            </p:nvSpPr>
            <p:spPr bwMode="auto">
              <a:xfrm>
                <a:off x="4144" y="941"/>
                <a:ext cx="20" cy="13"/>
              </a:xfrm>
              <a:custGeom>
                <a:avLst/>
                <a:gdLst>
                  <a:gd name="T0" fmla="*/ 0 w 20"/>
                  <a:gd name="T1" fmla="*/ 1 h 13"/>
                  <a:gd name="T2" fmla="*/ 16 w 20"/>
                  <a:gd name="T3" fmla="*/ 13 h 13"/>
                  <a:gd name="T4" fmla="*/ 20 w 20"/>
                  <a:gd name="T5" fmla="*/ 13 h 13"/>
                  <a:gd name="T6" fmla="*/ 20 w 20"/>
                  <a:gd name="T7" fmla="*/ 12 h 13"/>
                  <a:gd name="T8" fmla="*/ 4 w 20"/>
                  <a:gd name="T9" fmla="*/ 1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74" name="Freeform 222"/>
              <p:cNvSpPr/>
              <p:nvPr/>
            </p:nvSpPr>
            <p:spPr bwMode="auto">
              <a:xfrm>
                <a:off x="2351" y="951"/>
                <a:ext cx="849" cy="128"/>
              </a:xfrm>
              <a:custGeom>
                <a:avLst/>
                <a:gdLst>
                  <a:gd name="T0" fmla="*/ 160 w 849"/>
                  <a:gd name="T1" fmla="*/ 32 h 128"/>
                  <a:gd name="T2" fmla="*/ 275 w 849"/>
                  <a:gd name="T3" fmla="*/ 67 h 128"/>
                  <a:gd name="T4" fmla="*/ 323 w 849"/>
                  <a:gd name="T5" fmla="*/ 79 h 128"/>
                  <a:gd name="T6" fmla="*/ 394 w 849"/>
                  <a:gd name="T7" fmla="*/ 90 h 128"/>
                  <a:gd name="T8" fmla="*/ 439 w 849"/>
                  <a:gd name="T9" fmla="*/ 84 h 128"/>
                  <a:gd name="T10" fmla="*/ 464 w 849"/>
                  <a:gd name="T11" fmla="*/ 84 h 128"/>
                  <a:gd name="T12" fmla="*/ 461 w 849"/>
                  <a:gd name="T13" fmla="*/ 96 h 128"/>
                  <a:gd name="T14" fmla="*/ 522 w 849"/>
                  <a:gd name="T15" fmla="*/ 94 h 128"/>
                  <a:gd name="T16" fmla="*/ 557 w 849"/>
                  <a:gd name="T17" fmla="*/ 87 h 128"/>
                  <a:gd name="T18" fmla="*/ 557 w 849"/>
                  <a:gd name="T19" fmla="*/ 85 h 128"/>
                  <a:gd name="T20" fmla="*/ 557 w 849"/>
                  <a:gd name="T21" fmla="*/ 96 h 128"/>
                  <a:gd name="T22" fmla="*/ 557 w 849"/>
                  <a:gd name="T23" fmla="*/ 110 h 128"/>
                  <a:gd name="T24" fmla="*/ 618 w 849"/>
                  <a:gd name="T25" fmla="*/ 106 h 128"/>
                  <a:gd name="T26" fmla="*/ 666 w 849"/>
                  <a:gd name="T27" fmla="*/ 91 h 128"/>
                  <a:gd name="T28" fmla="*/ 672 w 849"/>
                  <a:gd name="T29" fmla="*/ 82 h 128"/>
                  <a:gd name="T30" fmla="*/ 679 w 849"/>
                  <a:gd name="T31" fmla="*/ 79 h 128"/>
                  <a:gd name="T32" fmla="*/ 663 w 849"/>
                  <a:gd name="T33" fmla="*/ 70 h 128"/>
                  <a:gd name="T34" fmla="*/ 653 w 849"/>
                  <a:gd name="T35" fmla="*/ 64 h 128"/>
                  <a:gd name="T36" fmla="*/ 679 w 849"/>
                  <a:gd name="T37" fmla="*/ 59 h 128"/>
                  <a:gd name="T38" fmla="*/ 701 w 849"/>
                  <a:gd name="T39" fmla="*/ 73 h 128"/>
                  <a:gd name="T40" fmla="*/ 704 w 849"/>
                  <a:gd name="T41" fmla="*/ 94 h 128"/>
                  <a:gd name="T42" fmla="*/ 692 w 849"/>
                  <a:gd name="T43" fmla="*/ 103 h 128"/>
                  <a:gd name="T44" fmla="*/ 698 w 849"/>
                  <a:gd name="T45" fmla="*/ 105 h 128"/>
                  <a:gd name="T46" fmla="*/ 788 w 849"/>
                  <a:gd name="T47" fmla="*/ 75 h 128"/>
                  <a:gd name="T48" fmla="*/ 807 w 849"/>
                  <a:gd name="T49" fmla="*/ 52 h 128"/>
                  <a:gd name="T50" fmla="*/ 797 w 849"/>
                  <a:gd name="T51" fmla="*/ 37 h 128"/>
                  <a:gd name="T52" fmla="*/ 772 w 849"/>
                  <a:gd name="T53" fmla="*/ 34 h 128"/>
                  <a:gd name="T54" fmla="*/ 756 w 849"/>
                  <a:gd name="T55" fmla="*/ 44 h 128"/>
                  <a:gd name="T56" fmla="*/ 759 w 849"/>
                  <a:gd name="T57" fmla="*/ 53 h 128"/>
                  <a:gd name="T58" fmla="*/ 756 w 849"/>
                  <a:gd name="T59" fmla="*/ 55 h 128"/>
                  <a:gd name="T60" fmla="*/ 724 w 849"/>
                  <a:gd name="T61" fmla="*/ 40 h 128"/>
                  <a:gd name="T62" fmla="*/ 724 w 849"/>
                  <a:gd name="T63" fmla="*/ 21 h 128"/>
                  <a:gd name="T64" fmla="*/ 769 w 849"/>
                  <a:gd name="T65" fmla="*/ 9 h 128"/>
                  <a:gd name="T66" fmla="*/ 801 w 849"/>
                  <a:gd name="T67" fmla="*/ 12 h 128"/>
                  <a:gd name="T68" fmla="*/ 836 w 849"/>
                  <a:gd name="T69" fmla="*/ 34 h 128"/>
                  <a:gd name="T70" fmla="*/ 849 w 849"/>
                  <a:gd name="T71" fmla="*/ 56 h 128"/>
                  <a:gd name="T72" fmla="*/ 839 w 849"/>
                  <a:gd name="T73" fmla="*/ 73 h 128"/>
                  <a:gd name="T74" fmla="*/ 807 w 849"/>
                  <a:gd name="T75" fmla="*/ 90 h 128"/>
                  <a:gd name="T76" fmla="*/ 749 w 849"/>
                  <a:gd name="T77" fmla="*/ 110 h 128"/>
                  <a:gd name="T78" fmla="*/ 672 w 849"/>
                  <a:gd name="T79" fmla="*/ 122 h 128"/>
                  <a:gd name="T80" fmla="*/ 580 w 849"/>
                  <a:gd name="T81" fmla="*/ 128 h 128"/>
                  <a:gd name="T82" fmla="*/ 535 w 849"/>
                  <a:gd name="T83" fmla="*/ 126 h 128"/>
                  <a:gd name="T84" fmla="*/ 400 w 849"/>
                  <a:gd name="T85" fmla="*/ 110 h 128"/>
                  <a:gd name="T86" fmla="*/ 307 w 849"/>
                  <a:gd name="T87" fmla="*/ 90 h 128"/>
                  <a:gd name="T88" fmla="*/ 218 w 849"/>
                  <a:gd name="T89" fmla="*/ 62 h 128"/>
                  <a:gd name="T90" fmla="*/ 211 w 849"/>
                  <a:gd name="T91" fmla="*/ 61 h 128"/>
                  <a:gd name="T92" fmla="*/ 186 w 849"/>
                  <a:gd name="T93" fmla="*/ 55 h 128"/>
                  <a:gd name="T94" fmla="*/ 109 w 849"/>
                  <a:gd name="T95" fmla="*/ 31 h 128"/>
                  <a:gd name="T96" fmla="*/ 54 w 849"/>
                  <a:gd name="T97" fmla="*/ 15 h 128"/>
                  <a:gd name="T98" fmla="*/ 22 w 849"/>
                  <a:gd name="T99" fmla="*/ 8 h 128"/>
                  <a:gd name="T100" fmla="*/ 6 w 849"/>
                  <a:gd name="T101" fmla="*/ 3 h 128"/>
                  <a:gd name="T102" fmla="*/ 26 w 849"/>
                  <a:gd name="T103" fmla="*/ 0 h 128"/>
                  <a:gd name="T104" fmla="*/ 122 w 849"/>
                  <a:gd name="T105" fmla="*/ 2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75" name="Freeform 223"/>
              <p:cNvSpPr/>
              <p:nvPr/>
            </p:nvSpPr>
            <p:spPr bwMode="auto">
              <a:xfrm>
                <a:off x="3520" y="947"/>
                <a:ext cx="849" cy="129"/>
              </a:xfrm>
              <a:custGeom>
                <a:avLst/>
                <a:gdLst>
                  <a:gd name="T0" fmla="*/ 685 w 849"/>
                  <a:gd name="T1" fmla="*/ 32 h 129"/>
                  <a:gd name="T2" fmla="*/ 573 w 849"/>
                  <a:gd name="T3" fmla="*/ 66 h 129"/>
                  <a:gd name="T4" fmla="*/ 525 w 849"/>
                  <a:gd name="T5" fmla="*/ 80 h 129"/>
                  <a:gd name="T6" fmla="*/ 455 w 849"/>
                  <a:gd name="T7" fmla="*/ 91 h 129"/>
                  <a:gd name="T8" fmla="*/ 410 w 849"/>
                  <a:gd name="T9" fmla="*/ 85 h 129"/>
                  <a:gd name="T10" fmla="*/ 384 w 849"/>
                  <a:gd name="T11" fmla="*/ 83 h 129"/>
                  <a:gd name="T12" fmla="*/ 387 w 849"/>
                  <a:gd name="T13" fmla="*/ 97 h 129"/>
                  <a:gd name="T14" fmla="*/ 326 w 849"/>
                  <a:gd name="T15" fmla="*/ 95 h 129"/>
                  <a:gd name="T16" fmla="*/ 291 w 849"/>
                  <a:gd name="T17" fmla="*/ 88 h 129"/>
                  <a:gd name="T18" fmla="*/ 294 w 849"/>
                  <a:gd name="T19" fmla="*/ 86 h 129"/>
                  <a:gd name="T20" fmla="*/ 291 w 849"/>
                  <a:gd name="T21" fmla="*/ 97 h 129"/>
                  <a:gd name="T22" fmla="*/ 291 w 849"/>
                  <a:gd name="T23" fmla="*/ 110 h 129"/>
                  <a:gd name="T24" fmla="*/ 230 w 849"/>
                  <a:gd name="T25" fmla="*/ 107 h 129"/>
                  <a:gd name="T26" fmla="*/ 182 w 849"/>
                  <a:gd name="T27" fmla="*/ 94 h 129"/>
                  <a:gd name="T28" fmla="*/ 176 w 849"/>
                  <a:gd name="T29" fmla="*/ 85 h 129"/>
                  <a:gd name="T30" fmla="*/ 170 w 849"/>
                  <a:gd name="T31" fmla="*/ 80 h 129"/>
                  <a:gd name="T32" fmla="*/ 186 w 849"/>
                  <a:gd name="T33" fmla="*/ 71 h 129"/>
                  <a:gd name="T34" fmla="*/ 195 w 849"/>
                  <a:gd name="T35" fmla="*/ 66 h 129"/>
                  <a:gd name="T36" fmla="*/ 170 w 849"/>
                  <a:gd name="T37" fmla="*/ 62 h 129"/>
                  <a:gd name="T38" fmla="*/ 147 w 849"/>
                  <a:gd name="T39" fmla="*/ 76 h 129"/>
                  <a:gd name="T40" fmla="*/ 144 w 849"/>
                  <a:gd name="T41" fmla="*/ 97 h 129"/>
                  <a:gd name="T42" fmla="*/ 157 w 849"/>
                  <a:gd name="T43" fmla="*/ 104 h 129"/>
                  <a:gd name="T44" fmla="*/ 150 w 849"/>
                  <a:gd name="T45" fmla="*/ 106 h 129"/>
                  <a:gd name="T46" fmla="*/ 61 w 849"/>
                  <a:gd name="T47" fmla="*/ 77 h 129"/>
                  <a:gd name="T48" fmla="*/ 38 w 849"/>
                  <a:gd name="T49" fmla="*/ 54 h 129"/>
                  <a:gd name="T50" fmla="*/ 51 w 849"/>
                  <a:gd name="T51" fmla="*/ 39 h 129"/>
                  <a:gd name="T52" fmla="*/ 73 w 849"/>
                  <a:gd name="T53" fmla="*/ 36 h 129"/>
                  <a:gd name="T54" fmla="*/ 93 w 849"/>
                  <a:gd name="T55" fmla="*/ 45 h 129"/>
                  <a:gd name="T56" fmla="*/ 90 w 849"/>
                  <a:gd name="T57" fmla="*/ 56 h 129"/>
                  <a:gd name="T58" fmla="*/ 93 w 849"/>
                  <a:gd name="T59" fmla="*/ 56 h 129"/>
                  <a:gd name="T60" fmla="*/ 125 w 849"/>
                  <a:gd name="T61" fmla="*/ 41 h 129"/>
                  <a:gd name="T62" fmla="*/ 122 w 849"/>
                  <a:gd name="T63" fmla="*/ 22 h 129"/>
                  <a:gd name="T64" fmla="*/ 80 w 849"/>
                  <a:gd name="T65" fmla="*/ 12 h 129"/>
                  <a:gd name="T66" fmla="*/ 45 w 849"/>
                  <a:gd name="T67" fmla="*/ 15 h 129"/>
                  <a:gd name="T68" fmla="*/ 13 w 849"/>
                  <a:gd name="T69" fmla="*/ 35 h 129"/>
                  <a:gd name="T70" fmla="*/ 0 w 849"/>
                  <a:gd name="T71" fmla="*/ 59 h 129"/>
                  <a:gd name="T72" fmla="*/ 9 w 849"/>
                  <a:gd name="T73" fmla="*/ 76 h 129"/>
                  <a:gd name="T74" fmla="*/ 41 w 849"/>
                  <a:gd name="T75" fmla="*/ 92 h 129"/>
                  <a:gd name="T76" fmla="*/ 99 w 849"/>
                  <a:gd name="T77" fmla="*/ 112 h 129"/>
                  <a:gd name="T78" fmla="*/ 176 w 849"/>
                  <a:gd name="T79" fmla="*/ 123 h 129"/>
                  <a:gd name="T80" fmla="*/ 269 w 849"/>
                  <a:gd name="T81" fmla="*/ 129 h 129"/>
                  <a:gd name="T82" fmla="*/ 314 w 849"/>
                  <a:gd name="T83" fmla="*/ 127 h 129"/>
                  <a:gd name="T84" fmla="*/ 451 w 849"/>
                  <a:gd name="T85" fmla="*/ 110 h 129"/>
                  <a:gd name="T86" fmla="*/ 541 w 849"/>
                  <a:gd name="T87" fmla="*/ 89 h 129"/>
                  <a:gd name="T88" fmla="*/ 631 w 849"/>
                  <a:gd name="T89" fmla="*/ 63 h 129"/>
                  <a:gd name="T90" fmla="*/ 634 w 849"/>
                  <a:gd name="T91" fmla="*/ 60 h 129"/>
                  <a:gd name="T92" fmla="*/ 663 w 849"/>
                  <a:gd name="T93" fmla="*/ 54 h 129"/>
                  <a:gd name="T94" fmla="*/ 740 w 849"/>
                  <a:gd name="T95" fmla="*/ 30 h 129"/>
                  <a:gd name="T96" fmla="*/ 794 w 849"/>
                  <a:gd name="T97" fmla="*/ 15 h 129"/>
                  <a:gd name="T98" fmla="*/ 823 w 849"/>
                  <a:gd name="T99" fmla="*/ 7 h 129"/>
                  <a:gd name="T100" fmla="*/ 842 w 849"/>
                  <a:gd name="T101" fmla="*/ 3 h 129"/>
                  <a:gd name="T102" fmla="*/ 823 w 849"/>
                  <a:gd name="T103" fmla="*/ 0 h 129"/>
                  <a:gd name="T104" fmla="*/ 727 w 849"/>
                  <a:gd name="T105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76" name="Freeform 224"/>
              <p:cNvSpPr/>
              <p:nvPr/>
            </p:nvSpPr>
            <p:spPr bwMode="auto">
              <a:xfrm>
                <a:off x="2367" y="953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13 w 13"/>
                  <a:gd name="T3" fmla="*/ 3 h 3"/>
                  <a:gd name="T4" fmla="*/ 3 w 13"/>
                  <a:gd name="T5" fmla="*/ 3 h 3"/>
                  <a:gd name="T6" fmla="*/ 0 w 13"/>
                  <a:gd name="T7" fmla="*/ 0 h 3"/>
                  <a:gd name="T8" fmla="*/ 10 w 13"/>
                  <a:gd name="T9" fmla="*/ 1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77" name="Freeform 225"/>
              <p:cNvSpPr/>
              <p:nvPr/>
            </p:nvSpPr>
            <p:spPr bwMode="auto">
              <a:xfrm>
                <a:off x="4340" y="948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78" name="Freeform 226"/>
              <p:cNvSpPr/>
              <p:nvPr/>
            </p:nvSpPr>
            <p:spPr bwMode="auto">
              <a:xfrm>
                <a:off x="2662" y="95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0 w 12"/>
                  <a:gd name="T5" fmla="*/ 1 h 7"/>
                  <a:gd name="T6" fmla="*/ 0 w 12"/>
                  <a:gd name="T7" fmla="*/ 0 h 7"/>
                  <a:gd name="T8" fmla="*/ 12 w 12"/>
                  <a:gd name="T9" fmla="*/ 6 h 7"/>
                  <a:gd name="T10" fmla="*/ 12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79" name="Freeform 227"/>
              <p:cNvSpPr/>
              <p:nvPr/>
            </p:nvSpPr>
            <p:spPr bwMode="auto">
              <a:xfrm>
                <a:off x="4045" y="951"/>
                <a:ext cx="13" cy="9"/>
              </a:xfrm>
              <a:custGeom>
                <a:avLst/>
                <a:gdLst>
                  <a:gd name="T0" fmla="*/ 0 w 13"/>
                  <a:gd name="T1" fmla="*/ 8 h 9"/>
                  <a:gd name="T2" fmla="*/ 0 w 13"/>
                  <a:gd name="T3" fmla="*/ 9 h 9"/>
                  <a:gd name="T4" fmla="*/ 13 w 13"/>
                  <a:gd name="T5" fmla="*/ 3 h 9"/>
                  <a:gd name="T6" fmla="*/ 13 w 13"/>
                  <a:gd name="T7" fmla="*/ 0 h 9"/>
                  <a:gd name="T8" fmla="*/ 0 w 13"/>
                  <a:gd name="T9" fmla="*/ 8 h 9"/>
                  <a:gd name="T10" fmla="*/ 0 w 13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80" name="Freeform 228"/>
              <p:cNvSpPr/>
              <p:nvPr/>
            </p:nvSpPr>
            <p:spPr bwMode="auto">
              <a:xfrm>
                <a:off x="2306" y="956"/>
                <a:ext cx="298" cy="76"/>
              </a:xfrm>
              <a:custGeom>
                <a:avLst/>
                <a:gdLst>
                  <a:gd name="T0" fmla="*/ 55 w 298"/>
                  <a:gd name="T1" fmla="*/ 26 h 76"/>
                  <a:gd name="T2" fmla="*/ 83 w 298"/>
                  <a:gd name="T3" fmla="*/ 39 h 76"/>
                  <a:gd name="T4" fmla="*/ 119 w 298"/>
                  <a:gd name="T5" fmla="*/ 50 h 76"/>
                  <a:gd name="T6" fmla="*/ 144 w 298"/>
                  <a:gd name="T7" fmla="*/ 56 h 76"/>
                  <a:gd name="T8" fmla="*/ 160 w 298"/>
                  <a:gd name="T9" fmla="*/ 59 h 76"/>
                  <a:gd name="T10" fmla="*/ 189 w 298"/>
                  <a:gd name="T11" fmla="*/ 62 h 76"/>
                  <a:gd name="T12" fmla="*/ 218 w 298"/>
                  <a:gd name="T13" fmla="*/ 64 h 76"/>
                  <a:gd name="T14" fmla="*/ 247 w 298"/>
                  <a:gd name="T15" fmla="*/ 62 h 76"/>
                  <a:gd name="T16" fmla="*/ 253 w 298"/>
                  <a:gd name="T17" fmla="*/ 60 h 76"/>
                  <a:gd name="T18" fmla="*/ 282 w 298"/>
                  <a:gd name="T19" fmla="*/ 68 h 76"/>
                  <a:gd name="T20" fmla="*/ 298 w 298"/>
                  <a:gd name="T21" fmla="*/ 73 h 76"/>
                  <a:gd name="T22" fmla="*/ 256 w 298"/>
                  <a:gd name="T23" fmla="*/ 76 h 76"/>
                  <a:gd name="T24" fmla="*/ 202 w 298"/>
                  <a:gd name="T25" fmla="*/ 76 h 76"/>
                  <a:gd name="T26" fmla="*/ 151 w 298"/>
                  <a:gd name="T27" fmla="*/ 70 h 76"/>
                  <a:gd name="T28" fmla="*/ 128 w 298"/>
                  <a:gd name="T29" fmla="*/ 65 h 76"/>
                  <a:gd name="T30" fmla="*/ 87 w 298"/>
                  <a:gd name="T31" fmla="*/ 54 h 76"/>
                  <a:gd name="T32" fmla="*/ 51 w 298"/>
                  <a:gd name="T33" fmla="*/ 41 h 76"/>
                  <a:gd name="T34" fmla="*/ 22 w 298"/>
                  <a:gd name="T35" fmla="*/ 23 h 76"/>
                  <a:gd name="T36" fmla="*/ 6 w 298"/>
                  <a:gd name="T37" fmla="*/ 12 h 76"/>
                  <a:gd name="T38" fmla="*/ 0 w 298"/>
                  <a:gd name="T39" fmla="*/ 6 h 76"/>
                  <a:gd name="T40" fmla="*/ 0 w 298"/>
                  <a:gd name="T41" fmla="*/ 3 h 76"/>
                  <a:gd name="T42" fmla="*/ 10 w 298"/>
                  <a:gd name="T43" fmla="*/ 0 h 76"/>
                  <a:gd name="T44" fmla="*/ 19 w 298"/>
                  <a:gd name="T45" fmla="*/ 0 h 76"/>
                  <a:gd name="T46" fmla="*/ 55 w 298"/>
                  <a:gd name="T4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81" name="Freeform 229"/>
              <p:cNvSpPr/>
              <p:nvPr/>
            </p:nvSpPr>
            <p:spPr bwMode="auto">
              <a:xfrm>
                <a:off x="4116" y="951"/>
                <a:ext cx="297" cy="78"/>
              </a:xfrm>
              <a:custGeom>
                <a:avLst/>
                <a:gdLst>
                  <a:gd name="T0" fmla="*/ 240 w 297"/>
                  <a:gd name="T1" fmla="*/ 26 h 78"/>
                  <a:gd name="T2" fmla="*/ 211 w 297"/>
                  <a:gd name="T3" fmla="*/ 40 h 78"/>
                  <a:gd name="T4" fmla="*/ 179 w 297"/>
                  <a:gd name="T5" fmla="*/ 50 h 78"/>
                  <a:gd name="T6" fmla="*/ 153 w 297"/>
                  <a:gd name="T7" fmla="*/ 56 h 78"/>
                  <a:gd name="T8" fmla="*/ 137 w 297"/>
                  <a:gd name="T9" fmla="*/ 59 h 78"/>
                  <a:gd name="T10" fmla="*/ 108 w 297"/>
                  <a:gd name="T11" fmla="*/ 62 h 78"/>
                  <a:gd name="T12" fmla="*/ 80 w 297"/>
                  <a:gd name="T13" fmla="*/ 64 h 78"/>
                  <a:gd name="T14" fmla="*/ 51 w 297"/>
                  <a:gd name="T15" fmla="*/ 62 h 78"/>
                  <a:gd name="T16" fmla="*/ 44 w 297"/>
                  <a:gd name="T17" fmla="*/ 61 h 78"/>
                  <a:gd name="T18" fmla="*/ 16 w 297"/>
                  <a:gd name="T19" fmla="*/ 69 h 78"/>
                  <a:gd name="T20" fmla="*/ 0 w 297"/>
                  <a:gd name="T21" fmla="*/ 73 h 78"/>
                  <a:gd name="T22" fmla="*/ 41 w 297"/>
                  <a:gd name="T23" fmla="*/ 78 h 78"/>
                  <a:gd name="T24" fmla="*/ 96 w 297"/>
                  <a:gd name="T25" fmla="*/ 76 h 78"/>
                  <a:gd name="T26" fmla="*/ 147 w 297"/>
                  <a:gd name="T27" fmla="*/ 70 h 78"/>
                  <a:gd name="T28" fmla="*/ 169 w 297"/>
                  <a:gd name="T29" fmla="*/ 65 h 78"/>
                  <a:gd name="T30" fmla="*/ 211 w 297"/>
                  <a:gd name="T31" fmla="*/ 55 h 78"/>
                  <a:gd name="T32" fmla="*/ 246 w 297"/>
                  <a:gd name="T33" fmla="*/ 41 h 78"/>
                  <a:gd name="T34" fmla="*/ 275 w 297"/>
                  <a:gd name="T35" fmla="*/ 23 h 78"/>
                  <a:gd name="T36" fmla="*/ 288 w 297"/>
                  <a:gd name="T37" fmla="*/ 12 h 78"/>
                  <a:gd name="T38" fmla="*/ 297 w 297"/>
                  <a:gd name="T39" fmla="*/ 5 h 78"/>
                  <a:gd name="T40" fmla="*/ 297 w 297"/>
                  <a:gd name="T41" fmla="*/ 3 h 78"/>
                  <a:gd name="T42" fmla="*/ 285 w 297"/>
                  <a:gd name="T43" fmla="*/ 0 h 78"/>
                  <a:gd name="T44" fmla="*/ 275 w 297"/>
                  <a:gd name="T45" fmla="*/ 0 h 78"/>
                  <a:gd name="T46" fmla="*/ 240 w 297"/>
                  <a:gd name="T47" fmla="*/ 2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82" name="Freeform 230"/>
              <p:cNvSpPr/>
              <p:nvPr/>
            </p:nvSpPr>
            <p:spPr bwMode="auto">
              <a:xfrm>
                <a:off x="2402" y="959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4 h 4"/>
                  <a:gd name="T4" fmla="*/ 0 w 10"/>
                  <a:gd name="T5" fmla="*/ 3 h 4"/>
                  <a:gd name="T6" fmla="*/ 0 w 10"/>
                  <a:gd name="T7" fmla="*/ 0 h 4"/>
                  <a:gd name="T8" fmla="*/ 3 w 10"/>
                  <a:gd name="T9" fmla="*/ 0 h 4"/>
                  <a:gd name="T10" fmla="*/ 10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83" name="Freeform 231"/>
              <p:cNvSpPr/>
              <p:nvPr/>
            </p:nvSpPr>
            <p:spPr bwMode="auto">
              <a:xfrm>
                <a:off x="4308" y="954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3 w 9"/>
                  <a:gd name="T3" fmla="*/ 3 h 5"/>
                  <a:gd name="T4" fmla="*/ 9 w 9"/>
                  <a:gd name="T5" fmla="*/ 3 h 5"/>
                  <a:gd name="T6" fmla="*/ 9 w 9"/>
                  <a:gd name="T7" fmla="*/ 0 h 5"/>
                  <a:gd name="T8" fmla="*/ 6 w 9"/>
                  <a:gd name="T9" fmla="*/ 0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84" name="Freeform 232"/>
              <p:cNvSpPr/>
              <p:nvPr/>
            </p:nvSpPr>
            <p:spPr bwMode="auto">
              <a:xfrm>
                <a:off x="2322" y="965"/>
                <a:ext cx="13" cy="9"/>
              </a:xfrm>
              <a:custGeom>
                <a:avLst/>
                <a:gdLst>
                  <a:gd name="T0" fmla="*/ 13 w 13"/>
                  <a:gd name="T1" fmla="*/ 7 h 9"/>
                  <a:gd name="T2" fmla="*/ 10 w 13"/>
                  <a:gd name="T3" fmla="*/ 9 h 9"/>
                  <a:gd name="T4" fmla="*/ 3 w 13"/>
                  <a:gd name="T5" fmla="*/ 4 h 9"/>
                  <a:gd name="T6" fmla="*/ 0 w 13"/>
                  <a:gd name="T7" fmla="*/ 1 h 9"/>
                  <a:gd name="T8" fmla="*/ 0 w 13"/>
                  <a:gd name="T9" fmla="*/ 0 h 9"/>
                  <a:gd name="T10" fmla="*/ 3 w 13"/>
                  <a:gd name="T11" fmla="*/ 0 h 9"/>
                  <a:gd name="T12" fmla="*/ 13 w 13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85" name="Freeform 233"/>
              <p:cNvSpPr/>
              <p:nvPr/>
            </p:nvSpPr>
            <p:spPr bwMode="auto">
              <a:xfrm>
                <a:off x="4385" y="959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6 w 12"/>
                  <a:gd name="T5" fmla="*/ 6 h 9"/>
                  <a:gd name="T6" fmla="*/ 12 w 12"/>
                  <a:gd name="T7" fmla="*/ 3 h 9"/>
                  <a:gd name="T8" fmla="*/ 9 w 12"/>
                  <a:gd name="T9" fmla="*/ 0 h 9"/>
                  <a:gd name="T10" fmla="*/ 9 w 12"/>
                  <a:gd name="T11" fmla="*/ 0 h 9"/>
                  <a:gd name="T12" fmla="*/ 0 w 1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86" name="Freeform 234"/>
              <p:cNvSpPr/>
              <p:nvPr/>
            </p:nvSpPr>
            <p:spPr bwMode="auto">
              <a:xfrm>
                <a:off x="3116" y="966"/>
                <a:ext cx="13" cy="5"/>
              </a:xfrm>
              <a:custGeom>
                <a:avLst/>
                <a:gdLst>
                  <a:gd name="T0" fmla="*/ 13 w 13"/>
                  <a:gd name="T1" fmla="*/ 2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2 h 5"/>
                  <a:gd name="T8" fmla="*/ 7 w 13"/>
                  <a:gd name="T9" fmla="*/ 0 h 5"/>
                  <a:gd name="T10" fmla="*/ 10 w 13"/>
                  <a:gd name="T11" fmla="*/ 0 h 5"/>
                  <a:gd name="T12" fmla="*/ 13 w 13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87" name="Freeform 235"/>
              <p:cNvSpPr/>
              <p:nvPr/>
            </p:nvSpPr>
            <p:spPr bwMode="auto">
              <a:xfrm>
                <a:off x="3590" y="965"/>
                <a:ext cx="13" cy="3"/>
              </a:xfrm>
              <a:custGeom>
                <a:avLst/>
                <a:gdLst>
                  <a:gd name="T0" fmla="*/ 0 w 13"/>
                  <a:gd name="T1" fmla="*/ 1 h 3"/>
                  <a:gd name="T2" fmla="*/ 10 w 13"/>
                  <a:gd name="T3" fmla="*/ 3 h 3"/>
                  <a:gd name="T4" fmla="*/ 13 w 13"/>
                  <a:gd name="T5" fmla="*/ 3 h 3"/>
                  <a:gd name="T6" fmla="*/ 13 w 13"/>
                  <a:gd name="T7" fmla="*/ 1 h 3"/>
                  <a:gd name="T8" fmla="*/ 7 w 13"/>
                  <a:gd name="T9" fmla="*/ 0 h 3"/>
                  <a:gd name="T10" fmla="*/ 0 w 13"/>
                  <a:gd name="T11" fmla="*/ 0 h 3"/>
                  <a:gd name="T12" fmla="*/ 0 w 1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88" name="Freeform 236"/>
              <p:cNvSpPr/>
              <p:nvPr/>
            </p:nvSpPr>
            <p:spPr bwMode="auto">
              <a:xfrm>
                <a:off x="2428" y="96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6 w 13"/>
                  <a:gd name="T3" fmla="*/ 3 h 3"/>
                  <a:gd name="T4" fmla="*/ 0 w 13"/>
                  <a:gd name="T5" fmla="*/ 0 h 3"/>
                  <a:gd name="T6" fmla="*/ 3 w 13"/>
                  <a:gd name="T7" fmla="*/ 0 h 3"/>
                  <a:gd name="T8" fmla="*/ 13 w 13"/>
                  <a:gd name="T9" fmla="*/ 3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89" name="Freeform 237"/>
              <p:cNvSpPr/>
              <p:nvPr/>
            </p:nvSpPr>
            <p:spPr bwMode="auto">
              <a:xfrm>
                <a:off x="4279" y="96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90" name="Freeform 238"/>
              <p:cNvSpPr/>
              <p:nvPr/>
            </p:nvSpPr>
            <p:spPr bwMode="auto">
              <a:xfrm>
                <a:off x="2678" y="969"/>
                <a:ext cx="3" cy="16"/>
              </a:xfrm>
              <a:custGeom>
                <a:avLst/>
                <a:gdLst>
                  <a:gd name="T0" fmla="*/ 3 w 3"/>
                  <a:gd name="T1" fmla="*/ 14 h 16"/>
                  <a:gd name="T2" fmla="*/ 3 w 3"/>
                  <a:gd name="T3" fmla="*/ 16 h 16"/>
                  <a:gd name="T4" fmla="*/ 0 w 3"/>
                  <a:gd name="T5" fmla="*/ 16 h 16"/>
                  <a:gd name="T6" fmla="*/ 3 w 3"/>
                  <a:gd name="T7" fmla="*/ 0 h 16"/>
                  <a:gd name="T8" fmla="*/ 3 w 3"/>
                  <a:gd name="T9" fmla="*/ 0 h 16"/>
                  <a:gd name="T10" fmla="*/ 3 w 3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91" name="Freeform 239"/>
              <p:cNvSpPr/>
              <p:nvPr/>
            </p:nvSpPr>
            <p:spPr bwMode="auto">
              <a:xfrm>
                <a:off x="4035" y="966"/>
                <a:ext cx="7" cy="16"/>
              </a:xfrm>
              <a:custGeom>
                <a:avLst/>
                <a:gdLst>
                  <a:gd name="T0" fmla="*/ 0 w 7"/>
                  <a:gd name="T1" fmla="*/ 13 h 16"/>
                  <a:gd name="T2" fmla="*/ 4 w 7"/>
                  <a:gd name="T3" fmla="*/ 16 h 16"/>
                  <a:gd name="T4" fmla="*/ 7 w 7"/>
                  <a:gd name="T5" fmla="*/ 16 h 16"/>
                  <a:gd name="T6" fmla="*/ 4 w 7"/>
                  <a:gd name="T7" fmla="*/ 0 h 16"/>
                  <a:gd name="T8" fmla="*/ 4 w 7"/>
                  <a:gd name="T9" fmla="*/ 0 h 16"/>
                  <a:gd name="T10" fmla="*/ 0 w 7"/>
                  <a:gd name="T1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92" name="Freeform 240"/>
              <p:cNvSpPr/>
              <p:nvPr/>
            </p:nvSpPr>
            <p:spPr bwMode="auto">
              <a:xfrm>
                <a:off x="3094" y="97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0 w 9"/>
                  <a:gd name="T3" fmla="*/ 6 h 6"/>
                  <a:gd name="T4" fmla="*/ 0 w 9"/>
                  <a:gd name="T5" fmla="*/ 6 h 6"/>
                  <a:gd name="T6" fmla="*/ 0 w 9"/>
                  <a:gd name="T7" fmla="*/ 6 h 6"/>
                  <a:gd name="T8" fmla="*/ 3 w 9"/>
                  <a:gd name="T9" fmla="*/ 1 h 6"/>
                  <a:gd name="T10" fmla="*/ 6 w 9"/>
                  <a:gd name="T11" fmla="*/ 0 h 6"/>
                  <a:gd name="T12" fmla="*/ 9 w 9"/>
                  <a:gd name="T13" fmla="*/ 0 h 6"/>
                  <a:gd name="T14" fmla="*/ 6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93" name="Freeform 241"/>
              <p:cNvSpPr/>
              <p:nvPr/>
            </p:nvSpPr>
            <p:spPr bwMode="auto">
              <a:xfrm>
                <a:off x="3616" y="968"/>
                <a:ext cx="10" cy="8"/>
              </a:xfrm>
              <a:custGeom>
                <a:avLst/>
                <a:gdLst>
                  <a:gd name="T0" fmla="*/ 3 w 10"/>
                  <a:gd name="T1" fmla="*/ 4 h 8"/>
                  <a:gd name="T2" fmla="*/ 10 w 10"/>
                  <a:gd name="T3" fmla="*/ 8 h 8"/>
                  <a:gd name="T4" fmla="*/ 10 w 10"/>
                  <a:gd name="T5" fmla="*/ 8 h 8"/>
                  <a:gd name="T6" fmla="*/ 10 w 10"/>
                  <a:gd name="T7" fmla="*/ 6 h 8"/>
                  <a:gd name="T8" fmla="*/ 6 w 10"/>
                  <a:gd name="T9" fmla="*/ 3 h 8"/>
                  <a:gd name="T10" fmla="*/ 3 w 10"/>
                  <a:gd name="T11" fmla="*/ 0 h 8"/>
                  <a:gd name="T12" fmla="*/ 0 w 10"/>
                  <a:gd name="T13" fmla="*/ 0 h 8"/>
                  <a:gd name="T14" fmla="*/ 3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94" name="Freeform 242"/>
              <p:cNvSpPr/>
              <p:nvPr/>
            </p:nvSpPr>
            <p:spPr bwMode="auto">
              <a:xfrm>
                <a:off x="3139" y="97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1 h 1"/>
                  <a:gd name="T4" fmla="*/ 6 w 13"/>
                  <a:gd name="T5" fmla="*/ 1 h 1"/>
                  <a:gd name="T6" fmla="*/ 0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95" name="Freeform 243"/>
              <p:cNvSpPr/>
              <p:nvPr/>
            </p:nvSpPr>
            <p:spPr bwMode="auto">
              <a:xfrm>
                <a:off x="3565" y="968"/>
                <a:ext cx="12" cy="3"/>
              </a:xfrm>
              <a:custGeom>
                <a:avLst/>
                <a:gdLst>
                  <a:gd name="T0" fmla="*/ 3 w 12"/>
                  <a:gd name="T1" fmla="*/ 1 h 3"/>
                  <a:gd name="T2" fmla="*/ 0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3 w 12"/>
                  <a:gd name="T9" fmla="*/ 1 h 3"/>
                  <a:gd name="T10" fmla="*/ 3 w 1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96" name="Freeform 244"/>
              <p:cNvSpPr/>
              <p:nvPr/>
            </p:nvSpPr>
            <p:spPr bwMode="auto">
              <a:xfrm>
                <a:off x="2460" y="977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0 w 13"/>
                  <a:gd name="T9" fmla="*/ 0 h 5"/>
                  <a:gd name="T10" fmla="*/ 6 w 13"/>
                  <a:gd name="T11" fmla="*/ 2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97" name="Freeform 245"/>
              <p:cNvSpPr/>
              <p:nvPr/>
            </p:nvSpPr>
            <p:spPr bwMode="auto">
              <a:xfrm>
                <a:off x="4247" y="972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6 w 13"/>
                  <a:gd name="T5" fmla="*/ 4 h 5"/>
                  <a:gd name="T6" fmla="*/ 13 w 13"/>
                  <a:gd name="T7" fmla="*/ 2 h 5"/>
                  <a:gd name="T8" fmla="*/ 9 w 13"/>
                  <a:gd name="T9" fmla="*/ 0 h 5"/>
                  <a:gd name="T10" fmla="*/ 3 w 13"/>
                  <a:gd name="T11" fmla="*/ 2 h 5"/>
                  <a:gd name="T12" fmla="*/ 0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98" name="Freeform 246"/>
              <p:cNvSpPr/>
              <p:nvPr/>
            </p:nvSpPr>
            <p:spPr bwMode="auto">
              <a:xfrm>
                <a:off x="3164" y="979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6 h 6"/>
                  <a:gd name="T4" fmla="*/ 0 w 10"/>
                  <a:gd name="T5" fmla="*/ 1 h 6"/>
                  <a:gd name="T6" fmla="*/ 0 w 10"/>
                  <a:gd name="T7" fmla="*/ 0 h 6"/>
                  <a:gd name="T8" fmla="*/ 10 w 10"/>
                  <a:gd name="T9" fmla="*/ 4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799" name="Freeform 247"/>
              <p:cNvSpPr/>
              <p:nvPr/>
            </p:nvSpPr>
            <p:spPr bwMode="auto">
              <a:xfrm>
                <a:off x="3545" y="97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5 h 5"/>
                  <a:gd name="T4" fmla="*/ 10 w 10"/>
                  <a:gd name="T5" fmla="*/ 2 h 5"/>
                  <a:gd name="T6" fmla="*/ 10 w 10"/>
                  <a:gd name="T7" fmla="*/ 0 h 5"/>
                  <a:gd name="T8" fmla="*/ 0 w 10"/>
                  <a:gd name="T9" fmla="*/ 5 h 5"/>
                  <a:gd name="T10" fmla="*/ 0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00" name="Freeform 248"/>
              <p:cNvSpPr/>
              <p:nvPr/>
            </p:nvSpPr>
            <p:spPr bwMode="auto">
              <a:xfrm>
                <a:off x="2341" y="979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13 w 13"/>
                  <a:gd name="T3" fmla="*/ 9 h 9"/>
                  <a:gd name="T4" fmla="*/ 3 w 13"/>
                  <a:gd name="T5" fmla="*/ 4 h 9"/>
                  <a:gd name="T6" fmla="*/ 0 w 13"/>
                  <a:gd name="T7" fmla="*/ 0 h 9"/>
                  <a:gd name="T8" fmla="*/ 0 w 13"/>
                  <a:gd name="T9" fmla="*/ 0 h 9"/>
                  <a:gd name="T10" fmla="*/ 13 w 13"/>
                  <a:gd name="T11" fmla="*/ 9 h 9"/>
                  <a:gd name="T12" fmla="*/ 13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01" name="Freeform 249"/>
              <p:cNvSpPr/>
              <p:nvPr/>
            </p:nvSpPr>
            <p:spPr bwMode="auto">
              <a:xfrm>
                <a:off x="4365" y="97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0 w 13"/>
                  <a:gd name="T3" fmla="*/ 9 h 9"/>
                  <a:gd name="T4" fmla="*/ 10 w 13"/>
                  <a:gd name="T5" fmla="*/ 5 h 9"/>
                  <a:gd name="T6" fmla="*/ 13 w 13"/>
                  <a:gd name="T7" fmla="*/ 0 h 9"/>
                  <a:gd name="T8" fmla="*/ 13 w 13"/>
                  <a:gd name="T9" fmla="*/ 0 h 9"/>
                  <a:gd name="T10" fmla="*/ 0 w 13"/>
                  <a:gd name="T11" fmla="*/ 8 h 9"/>
                  <a:gd name="T12" fmla="*/ 0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02" name="Freeform 250"/>
              <p:cNvSpPr/>
              <p:nvPr/>
            </p:nvSpPr>
            <p:spPr bwMode="auto">
              <a:xfrm>
                <a:off x="3084" y="982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0 w 3"/>
                  <a:gd name="T3" fmla="*/ 0 h 7"/>
                  <a:gd name="T4" fmla="*/ 3 w 3"/>
                  <a:gd name="T5" fmla="*/ 0 h 7"/>
                  <a:gd name="T6" fmla="*/ 3 w 3"/>
                  <a:gd name="T7" fmla="*/ 7 h 7"/>
                  <a:gd name="T8" fmla="*/ 0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03" name="Freeform 251"/>
              <p:cNvSpPr/>
              <p:nvPr/>
            </p:nvSpPr>
            <p:spPr bwMode="auto">
              <a:xfrm>
                <a:off x="3632" y="979"/>
                <a:ext cx="3" cy="7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1 h 7"/>
                  <a:gd name="T4" fmla="*/ 0 w 3"/>
                  <a:gd name="T5" fmla="*/ 0 h 7"/>
                  <a:gd name="T6" fmla="*/ 0 w 3"/>
                  <a:gd name="T7" fmla="*/ 7 h 7"/>
                  <a:gd name="T8" fmla="*/ 3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04" name="Freeform 252"/>
              <p:cNvSpPr/>
              <p:nvPr/>
            </p:nvSpPr>
            <p:spPr bwMode="auto">
              <a:xfrm>
                <a:off x="2489" y="986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16 w 19"/>
                  <a:gd name="T3" fmla="*/ 6 h 6"/>
                  <a:gd name="T4" fmla="*/ 3 w 19"/>
                  <a:gd name="T5" fmla="*/ 3 h 6"/>
                  <a:gd name="T6" fmla="*/ 0 w 19"/>
                  <a:gd name="T7" fmla="*/ 2 h 6"/>
                  <a:gd name="T8" fmla="*/ 3 w 19"/>
                  <a:gd name="T9" fmla="*/ 0 h 6"/>
                  <a:gd name="T10" fmla="*/ 19 w 19"/>
                  <a:gd name="T11" fmla="*/ 5 h 6"/>
                  <a:gd name="T12" fmla="*/ 19 w 1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05" name="Freeform 253"/>
              <p:cNvSpPr/>
              <p:nvPr/>
            </p:nvSpPr>
            <p:spPr bwMode="auto">
              <a:xfrm>
                <a:off x="4212" y="982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3 w 16"/>
                  <a:gd name="T3" fmla="*/ 6 h 6"/>
                  <a:gd name="T4" fmla="*/ 16 w 16"/>
                  <a:gd name="T5" fmla="*/ 3 h 6"/>
                  <a:gd name="T6" fmla="*/ 16 w 16"/>
                  <a:gd name="T7" fmla="*/ 1 h 6"/>
                  <a:gd name="T8" fmla="*/ 16 w 16"/>
                  <a:gd name="T9" fmla="*/ 0 h 6"/>
                  <a:gd name="T10" fmla="*/ 0 w 16"/>
                  <a:gd name="T11" fmla="*/ 4 h 6"/>
                  <a:gd name="T12" fmla="*/ 0 w 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06" name="Freeform 254"/>
              <p:cNvSpPr/>
              <p:nvPr/>
            </p:nvSpPr>
            <p:spPr bwMode="auto">
              <a:xfrm>
                <a:off x="2662" y="991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3 w 12"/>
                  <a:gd name="T3" fmla="*/ 9 h 9"/>
                  <a:gd name="T4" fmla="*/ 0 w 12"/>
                  <a:gd name="T5" fmla="*/ 9 h 9"/>
                  <a:gd name="T6" fmla="*/ 0 w 12"/>
                  <a:gd name="T7" fmla="*/ 9 h 9"/>
                  <a:gd name="T8" fmla="*/ 0 w 12"/>
                  <a:gd name="T9" fmla="*/ 9 h 9"/>
                  <a:gd name="T10" fmla="*/ 9 w 12"/>
                  <a:gd name="T11" fmla="*/ 0 h 9"/>
                  <a:gd name="T12" fmla="*/ 12 w 12"/>
                  <a:gd name="T13" fmla="*/ 0 h 9"/>
                  <a:gd name="T14" fmla="*/ 12 w 12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07" name="Freeform 255"/>
              <p:cNvSpPr/>
              <p:nvPr/>
            </p:nvSpPr>
            <p:spPr bwMode="auto">
              <a:xfrm>
                <a:off x="4045" y="988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0 w 13"/>
                  <a:gd name="T3" fmla="*/ 9 h 9"/>
                  <a:gd name="T4" fmla="*/ 10 w 13"/>
                  <a:gd name="T5" fmla="*/ 9 h 9"/>
                  <a:gd name="T6" fmla="*/ 13 w 13"/>
                  <a:gd name="T7" fmla="*/ 9 h 9"/>
                  <a:gd name="T8" fmla="*/ 13 w 13"/>
                  <a:gd name="T9" fmla="*/ 9 h 9"/>
                  <a:gd name="T10" fmla="*/ 3 w 13"/>
                  <a:gd name="T11" fmla="*/ 0 h 9"/>
                  <a:gd name="T12" fmla="*/ 0 w 13"/>
                  <a:gd name="T13" fmla="*/ 0 h 9"/>
                  <a:gd name="T14" fmla="*/ 0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08" name="Freeform 256"/>
              <p:cNvSpPr/>
              <p:nvPr/>
            </p:nvSpPr>
            <p:spPr bwMode="auto">
              <a:xfrm>
                <a:off x="3084" y="992"/>
                <a:ext cx="13" cy="8"/>
              </a:xfrm>
              <a:custGeom>
                <a:avLst/>
                <a:gdLst>
                  <a:gd name="T0" fmla="*/ 7 w 13"/>
                  <a:gd name="T1" fmla="*/ 5 h 8"/>
                  <a:gd name="T2" fmla="*/ 13 w 13"/>
                  <a:gd name="T3" fmla="*/ 8 h 8"/>
                  <a:gd name="T4" fmla="*/ 13 w 13"/>
                  <a:gd name="T5" fmla="*/ 8 h 8"/>
                  <a:gd name="T6" fmla="*/ 7 w 13"/>
                  <a:gd name="T7" fmla="*/ 6 h 8"/>
                  <a:gd name="T8" fmla="*/ 0 w 13"/>
                  <a:gd name="T9" fmla="*/ 3 h 8"/>
                  <a:gd name="T10" fmla="*/ 0 w 13"/>
                  <a:gd name="T11" fmla="*/ 0 h 8"/>
                  <a:gd name="T12" fmla="*/ 3 w 13"/>
                  <a:gd name="T13" fmla="*/ 0 h 8"/>
                  <a:gd name="T14" fmla="*/ 7 w 13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09" name="Freeform 257"/>
              <p:cNvSpPr/>
              <p:nvPr/>
            </p:nvSpPr>
            <p:spPr bwMode="auto">
              <a:xfrm>
                <a:off x="3622" y="991"/>
                <a:ext cx="10" cy="7"/>
              </a:xfrm>
              <a:custGeom>
                <a:avLst/>
                <a:gdLst>
                  <a:gd name="T0" fmla="*/ 4 w 10"/>
                  <a:gd name="T1" fmla="*/ 3 h 7"/>
                  <a:gd name="T2" fmla="*/ 0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3 h 7"/>
                  <a:gd name="T10" fmla="*/ 10 w 10"/>
                  <a:gd name="T11" fmla="*/ 0 h 7"/>
                  <a:gd name="T12" fmla="*/ 10 w 10"/>
                  <a:gd name="T13" fmla="*/ 0 h 7"/>
                  <a:gd name="T14" fmla="*/ 4 w 10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10" name="Freeform 258"/>
              <p:cNvSpPr/>
              <p:nvPr/>
            </p:nvSpPr>
            <p:spPr bwMode="auto">
              <a:xfrm>
                <a:off x="2367" y="992"/>
                <a:ext cx="22" cy="11"/>
              </a:xfrm>
              <a:custGeom>
                <a:avLst/>
                <a:gdLst>
                  <a:gd name="T0" fmla="*/ 22 w 22"/>
                  <a:gd name="T1" fmla="*/ 9 h 11"/>
                  <a:gd name="T2" fmla="*/ 22 w 22"/>
                  <a:gd name="T3" fmla="*/ 9 h 11"/>
                  <a:gd name="T4" fmla="*/ 19 w 22"/>
                  <a:gd name="T5" fmla="*/ 11 h 11"/>
                  <a:gd name="T6" fmla="*/ 0 w 22"/>
                  <a:gd name="T7" fmla="*/ 2 h 11"/>
                  <a:gd name="T8" fmla="*/ 0 w 22"/>
                  <a:gd name="T9" fmla="*/ 0 h 11"/>
                  <a:gd name="T10" fmla="*/ 16 w 22"/>
                  <a:gd name="T11" fmla="*/ 6 h 11"/>
                  <a:gd name="T12" fmla="*/ 22 w 22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11" name="Freeform 259"/>
              <p:cNvSpPr/>
              <p:nvPr/>
            </p:nvSpPr>
            <p:spPr bwMode="auto">
              <a:xfrm>
                <a:off x="4330" y="988"/>
                <a:ext cx="22" cy="9"/>
              </a:xfrm>
              <a:custGeom>
                <a:avLst/>
                <a:gdLst>
                  <a:gd name="T0" fmla="*/ 0 w 22"/>
                  <a:gd name="T1" fmla="*/ 9 h 9"/>
                  <a:gd name="T2" fmla="*/ 0 w 22"/>
                  <a:gd name="T3" fmla="*/ 9 h 9"/>
                  <a:gd name="T4" fmla="*/ 3 w 22"/>
                  <a:gd name="T5" fmla="*/ 9 h 9"/>
                  <a:gd name="T6" fmla="*/ 22 w 22"/>
                  <a:gd name="T7" fmla="*/ 1 h 9"/>
                  <a:gd name="T8" fmla="*/ 22 w 22"/>
                  <a:gd name="T9" fmla="*/ 0 h 9"/>
                  <a:gd name="T10" fmla="*/ 6 w 22"/>
                  <a:gd name="T11" fmla="*/ 6 h 9"/>
                  <a:gd name="T12" fmla="*/ 0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12" name="Freeform 260"/>
              <p:cNvSpPr/>
              <p:nvPr/>
            </p:nvSpPr>
            <p:spPr bwMode="auto">
              <a:xfrm>
                <a:off x="3180" y="992"/>
                <a:ext cx="4" cy="8"/>
              </a:xfrm>
              <a:custGeom>
                <a:avLst/>
                <a:gdLst>
                  <a:gd name="T0" fmla="*/ 4 w 4"/>
                  <a:gd name="T1" fmla="*/ 6 h 8"/>
                  <a:gd name="T2" fmla="*/ 4 w 4"/>
                  <a:gd name="T3" fmla="*/ 6 h 8"/>
                  <a:gd name="T4" fmla="*/ 4 w 4"/>
                  <a:gd name="T5" fmla="*/ 8 h 8"/>
                  <a:gd name="T6" fmla="*/ 0 w 4"/>
                  <a:gd name="T7" fmla="*/ 5 h 8"/>
                  <a:gd name="T8" fmla="*/ 0 w 4"/>
                  <a:gd name="T9" fmla="*/ 0 h 8"/>
                  <a:gd name="T10" fmla="*/ 4 w 4"/>
                  <a:gd name="T11" fmla="*/ 3 h 8"/>
                  <a:gd name="T12" fmla="*/ 4 w 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13" name="Freeform 261"/>
              <p:cNvSpPr/>
              <p:nvPr/>
            </p:nvSpPr>
            <p:spPr bwMode="auto">
              <a:xfrm>
                <a:off x="3533" y="991"/>
                <a:ext cx="6" cy="7"/>
              </a:xfrm>
              <a:custGeom>
                <a:avLst/>
                <a:gdLst>
                  <a:gd name="T0" fmla="*/ 3 w 6"/>
                  <a:gd name="T1" fmla="*/ 6 h 7"/>
                  <a:gd name="T2" fmla="*/ 0 w 6"/>
                  <a:gd name="T3" fmla="*/ 6 h 7"/>
                  <a:gd name="T4" fmla="*/ 3 w 6"/>
                  <a:gd name="T5" fmla="*/ 7 h 7"/>
                  <a:gd name="T6" fmla="*/ 6 w 6"/>
                  <a:gd name="T7" fmla="*/ 4 h 7"/>
                  <a:gd name="T8" fmla="*/ 6 w 6"/>
                  <a:gd name="T9" fmla="*/ 0 h 7"/>
                  <a:gd name="T10" fmla="*/ 3 w 6"/>
                  <a:gd name="T11" fmla="*/ 3 h 7"/>
                  <a:gd name="T12" fmla="*/ 3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14" name="Freeform 262"/>
              <p:cNvSpPr/>
              <p:nvPr/>
            </p:nvSpPr>
            <p:spPr bwMode="auto">
              <a:xfrm>
                <a:off x="2530" y="998"/>
                <a:ext cx="16" cy="5"/>
              </a:xfrm>
              <a:custGeom>
                <a:avLst/>
                <a:gdLst>
                  <a:gd name="T0" fmla="*/ 13 w 16"/>
                  <a:gd name="T1" fmla="*/ 5 h 5"/>
                  <a:gd name="T2" fmla="*/ 16 w 16"/>
                  <a:gd name="T3" fmla="*/ 5 h 5"/>
                  <a:gd name="T4" fmla="*/ 16 w 16"/>
                  <a:gd name="T5" fmla="*/ 5 h 5"/>
                  <a:gd name="T6" fmla="*/ 7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3 w 1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15" name="Freeform 263"/>
              <p:cNvSpPr/>
              <p:nvPr/>
            </p:nvSpPr>
            <p:spPr bwMode="auto">
              <a:xfrm>
                <a:off x="4173" y="994"/>
                <a:ext cx="16" cy="6"/>
              </a:xfrm>
              <a:custGeom>
                <a:avLst/>
                <a:gdLst>
                  <a:gd name="T0" fmla="*/ 3 w 16"/>
                  <a:gd name="T1" fmla="*/ 4 h 6"/>
                  <a:gd name="T2" fmla="*/ 0 w 16"/>
                  <a:gd name="T3" fmla="*/ 4 h 6"/>
                  <a:gd name="T4" fmla="*/ 0 w 16"/>
                  <a:gd name="T5" fmla="*/ 6 h 6"/>
                  <a:gd name="T6" fmla="*/ 10 w 16"/>
                  <a:gd name="T7" fmla="*/ 4 h 6"/>
                  <a:gd name="T8" fmla="*/ 16 w 16"/>
                  <a:gd name="T9" fmla="*/ 0 h 6"/>
                  <a:gd name="T10" fmla="*/ 10 w 16"/>
                  <a:gd name="T11" fmla="*/ 0 h 6"/>
                  <a:gd name="T12" fmla="*/ 3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16" name="Freeform 264"/>
              <p:cNvSpPr/>
              <p:nvPr/>
            </p:nvSpPr>
            <p:spPr bwMode="auto">
              <a:xfrm>
                <a:off x="2399" y="1004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6 w 16"/>
                  <a:gd name="T5" fmla="*/ 8 h 8"/>
                  <a:gd name="T6" fmla="*/ 3 w 16"/>
                  <a:gd name="T7" fmla="*/ 3 h 8"/>
                  <a:gd name="T8" fmla="*/ 0 w 16"/>
                  <a:gd name="T9" fmla="*/ 2 h 8"/>
                  <a:gd name="T10" fmla="*/ 3 w 16"/>
                  <a:gd name="T11" fmla="*/ 0 h 8"/>
                  <a:gd name="T12" fmla="*/ 16 w 16"/>
                  <a:gd name="T13" fmla="*/ 6 h 8"/>
                  <a:gd name="T14" fmla="*/ 16 w 16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17" name="Freeform 265"/>
              <p:cNvSpPr/>
              <p:nvPr/>
            </p:nvSpPr>
            <p:spPr bwMode="auto">
              <a:xfrm>
                <a:off x="4304" y="1000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3 w 16"/>
                  <a:gd name="T7" fmla="*/ 3 h 7"/>
                  <a:gd name="T8" fmla="*/ 16 w 16"/>
                  <a:gd name="T9" fmla="*/ 0 h 7"/>
                  <a:gd name="T10" fmla="*/ 13 w 16"/>
                  <a:gd name="T11" fmla="*/ 0 h 7"/>
                  <a:gd name="T12" fmla="*/ 0 w 16"/>
                  <a:gd name="T13" fmla="*/ 6 h 7"/>
                  <a:gd name="T14" fmla="*/ 0 w 16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18" name="Freeform 266"/>
              <p:cNvSpPr/>
              <p:nvPr/>
            </p:nvSpPr>
            <p:spPr bwMode="auto">
              <a:xfrm>
                <a:off x="2630" y="1004"/>
                <a:ext cx="22" cy="6"/>
              </a:xfrm>
              <a:custGeom>
                <a:avLst/>
                <a:gdLst>
                  <a:gd name="T0" fmla="*/ 22 w 22"/>
                  <a:gd name="T1" fmla="*/ 0 h 6"/>
                  <a:gd name="T2" fmla="*/ 9 w 22"/>
                  <a:gd name="T3" fmla="*/ 5 h 6"/>
                  <a:gd name="T4" fmla="*/ 6 w 22"/>
                  <a:gd name="T5" fmla="*/ 5 h 6"/>
                  <a:gd name="T6" fmla="*/ 0 w 22"/>
                  <a:gd name="T7" fmla="*/ 6 h 6"/>
                  <a:gd name="T8" fmla="*/ 0 w 22"/>
                  <a:gd name="T9" fmla="*/ 6 h 6"/>
                  <a:gd name="T10" fmla="*/ 0 w 22"/>
                  <a:gd name="T11" fmla="*/ 6 h 6"/>
                  <a:gd name="T12" fmla="*/ 6 w 22"/>
                  <a:gd name="T13" fmla="*/ 3 h 6"/>
                  <a:gd name="T14" fmla="*/ 19 w 22"/>
                  <a:gd name="T15" fmla="*/ 0 h 6"/>
                  <a:gd name="T16" fmla="*/ 22 w 22"/>
                  <a:gd name="T17" fmla="*/ 0 h 6"/>
                  <a:gd name="T18" fmla="*/ 22 w 22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19" name="Freeform 267"/>
              <p:cNvSpPr/>
              <p:nvPr/>
            </p:nvSpPr>
            <p:spPr bwMode="auto">
              <a:xfrm>
                <a:off x="4067" y="1000"/>
                <a:ext cx="23" cy="7"/>
              </a:xfrm>
              <a:custGeom>
                <a:avLst/>
                <a:gdLst>
                  <a:gd name="T0" fmla="*/ 0 w 23"/>
                  <a:gd name="T1" fmla="*/ 1 h 7"/>
                  <a:gd name="T2" fmla="*/ 13 w 23"/>
                  <a:gd name="T3" fmla="*/ 4 h 7"/>
                  <a:gd name="T4" fmla="*/ 16 w 23"/>
                  <a:gd name="T5" fmla="*/ 4 h 7"/>
                  <a:gd name="T6" fmla="*/ 23 w 23"/>
                  <a:gd name="T7" fmla="*/ 7 h 7"/>
                  <a:gd name="T8" fmla="*/ 23 w 23"/>
                  <a:gd name="T9" fmla="*/ 7 h 7"/>
                  <a:gd name="T10" fmla="*/ 23 w 23"/>
                  <a:gd name="T11" fmla="*/ 6 h 7"/>
                  <a:gd name="T12" fmla="*/ 16 w 23"/>
                  <a:gd name="T13" fmla="*/ 3 h 7"/>
                  <a:gd name="T14" fmla="*/ 4 w 23"/>
                  <a:gd name="T15" fmla="*/ 0 h 7"/>
                  <a:gd name="T16" fmla="*/ 0 w 23"/>
                  <a:gd name="T17" fmla="*/ 0 h 7"/>
                  <a:gd name="T18" fmla="*/ 0 w 23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20" name="Freeform 268"/>
              <p:cNvSpPr/>
              <p:nvPr/>
            </p:nvSpPr>
            <p:spPr bwMode="auto">
              <a:xfrm>
                <a:off x="3180" y="1006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9 h 9"/>
                  <a:gd name="T4" fmla="*/ 0 w 4"/>
                  <a:gd name="T5" fmla="*/ 1 h 9"/>
                  <a:gd name="T6" fmla="*/ 4 w 4"/>
                  <a:gd name="T7" fmla="*/ 0 h 9"/>
                  <a:gd name="T8" fmla="*/ 4 w 4"/>
                  <a:gd name="T9" fmla="*/ 7 h 9"/>
                  <a:gd name="T10" fmla="*/ 4 w 4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21" name="Freeform 269"/>
              <p:cNvSpPr/>
              <p:nvPr/>
            </p:nvSpPr>
            <p:spPr bwMode="auto">
              <a:xfrm>
                <a:off x="3533" y="1003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10 h 10"/>
                  <a:gd name="T4" fmla="*/ 6 w 6"/>
                  <a:gd name="T5" fmla="*/ 3 h 10"/>
                  <a:gd name="T6" fmla="*/ 0 w 6"/>
                  <a:gd name="T7" fmla="*/ 0 h 10"/>
                  <a:gd name="T8" fmla="*/ 0 w 6"/>
                  <a:gd name="T9" fmla="*/ 9 h 10"/>
                  <a:gd name="T10" fmla="*/ 3 w 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22" name="Freeform 270"/>
              <p:cNvSpPr/>
              <p:nvPr/>
            </p:nvSpPr>
            <p:spPr bwMode="auto">
              <a:xfrm>
                <a:off x="3200" y="1007"/>
                <a:ext cx="163" cy="90"/>
              </a:xfrm>
              <a:custGeom>
                <a:avLst/>
                <a:gdLst>
                  <a:gd name="T0" fmla="*/ 124 w 163"/>
                  <a:gd name="T1" fmla="*/ 9 h 90"/>
                  <a:gd name="T2" fmla="*/ 144 w 163"/>
                  <a:gd name="T3" fmla="*/ 20 h 90"/>
                  <a:gd name="T4" fmla="*/ 157 w 163"/>
                  <a:gd name="T5" fmla="*/ 35 h 90"/>
                  <a:gd name="T6" fmla="*/ 163 w 163"/>
                  <a:gd name="T7" fmla="*/ 57 h 90"/>
                  <a:gd name="T8" fmla="*/ 157 w 163"/>
                  <a:gd name="T9" fmla="*/ 66 h 90"/>
                  <a:gd name="T10" fmla="*/ 140 w 163"/>
                  <a:gd name="T11" fmla="*/ 78 h 90"/>
                  <a:gd name="T12" fmla="*/ 124 w 163"/>
                  <a:gd name="T13" fmla="*/ 85 h 90"/>
                  <a:gd name="T14" fmla="*/ 118 w 163"/>
                  <a:gd name="T15" fmla="*/ 85 h 90"/>
                  <a:gd name="T16" fmla="*/ 105 w 163"/>
                  <a:gd name="T17" fmla="*/ 88 h 90"/>
                  <a:gd name="T18" fmla="*/ 89 w 163"/>
                  <a:gd name="T19" fmla="*/ 90 h 90"/>
                  <a:gd name="T20" fmla="*/ 73 w 163"/>
                  <a:gd name="T21" fmla="*/ 90 h 90"/>
                  <a:gd name="T22" fmla="*/ 64 w 163"/>
                  <a:gd name="T23" fmla="*/ 88 h 90"/>
                  <a:gd name="T24" fmla="*/ 48 w 163"/>
                  <a:gd name="T25" fmla="*/ 82 h 90"/>
                  <a:gd name="T26" fmla="*/ 32 w 163"/>
                  <a:gd name="T27" fmla="*/ 69 h 90"/>
                  <a:gd name="T28" fmla="*/ 28 w 163"/>
                  <a:gd name="T29" fmla="*/ 60 h 90"/>
                  <a:gd name="T30" fmla="*/ 32 w 163"/>
                  <a:gd name="T31" fmla="*/ 57 h 90"/>
                  <a:gd name="T32" fmla="*/ 28 w 163"/>
                  <a:gd name="T33" fmla="*/ 57 h 90"/>
                  <a:gd name="T34" fmla="*/ 54 w 163"/>
                  <a:gd name="T35" fmla="*/ 67 h 90"/>
                  <a:gd name="T36" fmla="*/ 67 w 163"/>
                  <a:gd name="T37" fmla="*/ 69 h 90"/>
                  <a:gd name="T38" fmla="*/ 99 w 163"/>
                  <a:gd name="T39" fmla="*/ 69 h 90"/>
                  <a:gd name="T40" fmla="*/ 108 w 163"/>
                  <a:gd name="T41" fmla="*/ 67 h 90"/>
                  <a:gd name="T42" fmla="*/ 124 w 163"/>
                  <a:gd name="T43" fmla="*/ 58 h 90"/>
                  <a:gd name="T44" fmla="*/ 131 w 163"/>
                  <a:gd name="T45" fmla="*/ 50 h 90"/>
                  <a:gd name="T46" fmla="*/ 131 w 163"/>
                  <a:gd name="T47" fmla="*/ 38 h 90"/>
                  <a:gd name="T48" fmla="*/ 118 w 163"/>
                  <a:gd name="T49" fmla="*/ 29 h 90"/>
                  <a:gd name="T50" fmla="*/ 96 w 163"/>
                  <a:gd name="T51" fmla="*/ 20 h 90"/>
                  <a:gd name="T52" fmla="*/ 73 w 163"/>
                  <a:gd name="T53" fmla="*/ 17 h 90"/>
                  <a:gd name="T54" fmla="*/ 35 w 163"/>
                  <a:gd name="T55" fmla="*/ 14 h 90"/>
                  <a:gd name="T56" fmla="*/ 12 w 163"/>
                  <a:gd name="T57" fmla="*/ 14 h 90"/>
                  <a:gd name="T58" fmla="*/ 9 w 163"/>
                  <a:gd name="T59" fmla="*/ 16 h 90"/>
                  <a:gd name="T60" fmla="*/ 3 w 163"/>
                  <a:gd name="T61" fmla="*/ 16 h 90"/>
                  <a:gd name="T62" fmla="*/ 0 w 163"/>
                  <a:gd name="T63" fmla="*/ 17 h 90"/>
                  <a:gd name="T64" fmla="*/ 6 w 163"/>
                  <a:gd name="T65" fmla="*/ 9 h 90"/>
                  <a:gd name="T66" fmla="*/ 6 w 163"/>
                  <a:gd name="T67" fmla="*/ 6 h 90"/>
                  <a:gd name="T68" fmla="*/ 25 w 163"/>
                  <a:gd name="T69" fmla="*/ 2 h 90"/>
                  <a:gd name="T70" fmla="*/ 60 w 163"/>
                  <a:gd name="T71" fmla="*/ 0 h 90"/>
                  <a:gd name="T72" fmla="*/ 96 w 163"/>
                  <a:gd name="T73" fmla="*/ 3 h 90"/>
                  <a:gd name="T74" fmla="*/ 124 w 163"/>
                  <a:gd name="T75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23" name="Freeform 271"/>
              <p:cNvSpPr/>
              <p:nvPr/>
            </p:nvSpPr>
            <p:spPr bwMode="auto">
              <a:xfrm>
                <a:off x="3360" y="1006"/>
                <a:ext cx="160" cy="89"/>
              </a:xfrm>
              <a:custGeom>
                <a:avLst/>
                <a:gdLst>
                  <a:gd name="T0" fmla="*/ 35 w 160"/>
                  <a:gd name="T1" fmla="*/ 10 h 89"/>
                  <a:gd name="T2" fmla="*/ 16 w 160"/>
                  <a:gd name="T3" fmla="*/ 20 h 89"/>
                  <a:gd name="T4" fmla="*/ 3 w 160"/>
                  <a:gd name="T5" fmla="*/ 35 h 89"/>
                  <a:gd name="T6" fmla="*/ 0 w 160"/>
                  <a:gd name="T7" fmla="*/ 56 h 89"/>
                  <a:gd name="T8" fmla="*/ 3 w 160"/>
                  <a:gd name="T9" fmla="*/ 65 h 89"/>
                  <a:gd name="T10" fmla="*/ 19 w 160"/>
                  <a:gd name="T11" fmla="*/ 79 h 89"/>
                  <a:gd name="T12" fmla="*/ 35 w 160"/>
                  <a:gd name="T13" fmla="*/ 85 h 89"/>
                  <a:gd name="T14" fmla="*/ 41 w 160"/>
                  <a:gd name="T15" fmla="*/ 85 h 89"/>
                  <a:gd name="T16" fmla="*/ 54 w 160"/>
                  <a:gd name="T17" fmla="*/ 88 h 89"/>
                  <a:gd name="T18" fmla="*/ 70 w 160"/>
                  <a:gd name="T19" fmla="*/ 89 h 89"/>
                  <a:gd name="T20" fmla="*/ 86 w 160"/>
                  <a:gd name="T21" fmla="*/ 89 h 89"/>
                  <a:gd name="T22" fmla="*/ 96 w 160"/>
                  <a:gd name="T23" fmla="*/ 88 h 89"/>
                  <a:gd name="T24" fmla="*/ 112 w 160"/>
                  <a:gd name="T25" fmla="*/ 82 h 89"/>
                  <a:gd name="T26" fmla="*/ 128 w 160"/>
                  <a:gd name="T27" fmla="*/ 70 h 89"/>
                  <a:gd name="T28" fmla="*/ 131 w 160"/>
                  <a:gd name="T29" fmla="*/ 59 h 89"/>
                  <a:gd name="T30" fmla="*/ 128 w 160"/>
                  <a:gd name="T31" fmla="*/ 56 h 89"/>
                  <a:gd name="T32" fmla="*/ 131 w 160"/>
                  <a:gd name="T33" fmla="*/ 56 h 89"/>
                  <a:gd name="T34" fmla="*/ 105 w 160"/>
                  <a:gd name="T35" fmla="*/ 67 h 89"/>
                  <a:gd name="T36" fmla="*/ 93 w 160"/>
                  <a:gd name="T37" fmla="*/ 70 h 89"/>
                  <a:gd name="T38" fmla="*/ 61 w 160"/>
                  <a:gd name="T39" fmla="*/ 68 h 89"/>
                  <a:gd name="T40" fmla="*/ 51 w 160"/>
                  <a:gd name="T41" fmla="*/ 67 h 89"/>
                  <a:gd name="T42" fmla="*/ 35 w 160"/>
                  <a:gd name="T43" fmla="*/ 58 h 89"/>
                  <a:gd name="T44" fmla="*/ 29 w 160"/>
                  <a:gd name="T45" fmla="*/ 50 h 89"/>
                  <a:gd name="T46" fmla="*/ 32 w 160"/>
                  <a:gd name="T47" fmla="*/ 39 h 89"/>
                  <a:gd name="T48" fmla="*/ 41 w 160"/>
                  <a:gd name="T49" fmla="*/ 29 h 89"/>
                  <a:gd name="T50" fmla="*/ 64 w 160"/>
                  <a:gd name="T51" fmla="*/ 20 h 89"/>
                  <a:gd name="T52" fmla="*/ 86 w 160"/>
                  <a:gd name="T53" fmla="*/ 17 h 89"/>
                  <a:gd name="T54" fmla="*/ 125 w 160"/>
                  <a:gd name="T55" fmla="*/ 14 h 89"/>
                  <a:gd name="T56" fmla="*/ 147 w 160"/>
                  <a:gd name="T57" fmla="*/ 14 h 89"/>
                  <a:gd name="T58" fmla="*/ 150 w 160"/>
                  <a:gd name="T59" fmla="*/ 15 h 89"/>
                  <a:gd name="T60" fmla="*/ 157 w 160"/>
                  <a:gd name="T61" fmla="*/ 15 h 89"/>
                  <a:gd name="T62" fmla="*/ 160 w 160"/>
                  <a:gd name="T63" fmla="*/ 17 h 89"/>
                  <a:gd name="T64" fmla="*/ 153 w 160"/>
                  <a:gd name="T65" fmla="*/ 9 h 89"/>
                  <a:gd name="T66" fmla="*/ 153 w 160"/>
                  <a:gd name="T67" fmla="*/ 6 h 89"/>
                  <a:gd name="T68" fmla="*/ 134 w 160"/>
                  <a:gd name="T69" fmla="*/ 1 h 89"/>
                  <a:gd name="T70" fmla="*/ 99 w 160"/>
                  <a:gd name="T71" fmla="*/ 0 h 89"/>
                  <a:gd name="T72" fmla="*/ 64 w 160"/>
                  <a:gd name="T73" fmla="*/ 3 h 89"/>
                  <a:gd name="T74" fmla="*/ 35 w 160"/>
                  <a:gd name="T75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24" name="Freeform 272"/>
              <p:cNvSpPr/>
              <p:nvPr/>
            </p:nvSpPr>
            <p:spPr bwMode="auto">
              <a:xfrm>
                <a:off x="2569" y="1010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6 w 12"/>
                  <a:gd name="T3" fmla="*/ 3 h 3"/>
                  <a:gd name="T4" fmla="*/ 0 w 12"/>
                  <a:gd name="T5" fmla="*/ 3 h 3"/>
                  <a:gd name="T6" fmla="*/ 0 w 12"/>
                  <a:gd name="T7" fmla="*/ 2 h 3"/>
                  <a:gd name="T8" fmla="*/ 0 w 12"/>
                  <a:gd name="T9" fmla="*/ 0 h 3"/>
                  <a:gd name="T10" fmla="*/ 6 w 12"/>
                  <a:gd name="T11" fmla="*/ 0 h 3"/>
                  <a:gd name="T12" fmla="*/ 12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25" name="Freeform 273"/>
              <p:cNvSpPr/>
              <p:nvPr/>
            </p:nvSpPr>
            <p:spPr bwMode="auto">
              <a:xfrm>
                <a:off x="4138" y="1006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4 h 4"/>
                  <a:gd name="T4" fmla="*/ 13 w 13"/>
                  <a:gd name="T5" fmla="*/ 3 h 4"/>
                  <a:gd name="T6" fmla="*/ 13 w 13"/>
                  <a:gd name="T7" fmla="*/ 3 h 4"/>
                  <a:gd name="T8" fmla="*/ 13 w 13"/>
                  <a:gd name="T9" fmla="*/ 0 h 4"/>
                  <a:gd name="T10" fmla="*/ 6 w 13"/>
                  <a:gd name="T11" fmla="*/ 1 h 4"/>
                  <a:gd name="T12" fmla="*/ 0 w 1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26" name="Freeform 274"/>
              <p:cNvSpPr/>
              <p:nvPr/>
            </p:nvSpPr>
            <p:spPr bwMode="auto">
              <a:xfrm>
                <a:off x="2434" y="1013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19 w 19"/>
                  <a:gd name="T3" fmla="*/ 5 h 7"/>
                  <a:gd name="T4" fmla="*/ 19 w 19"/>
                  <a:gd name="T5" fmla="*/ 7 h 7"/>
                  <a:gd name="T6" fmla="*/ 13 w 19"/>
                  <a:gd name="T7" fmla="*/ 7 h 7"/>
                  <a:gd name="T8" fmla="*/ 0 w 19"/>
                  <a:gd name="T9" fmla="*/ 0 h 7"/>
                  <a:gd name="T10" fmla="*/ 0 w 19"/>
                  <a:gd name="T11" fmla="*/ 0 h 7"/>
                  <a:gd name="T12" fmla="*/ 16 w 19"/>
                  <a:gd name="T13" fmla="*/ 5 h 7"/>
                  <a:gd name="T14" fmla="*/ 19 w 19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27" name="Freeform 275"/>
              <p:cNvSpPr/>
              <p:nvPr/>
            </p:nvSpPr>
            <p:spPr bwMode="auto">
              <a:xfrm>
                <a:off x="4266" y="1009"/>
                <a:ext cx="19" cy="6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6 h 6"/>
                  <a:gd name="T6" fmla="*/ 6 w 19"/>
                  <a:gd name="T7" fmla="*/ 6 h 6"/>
                  <a:gd name="T8" fmla="*/ 19 w 19"/>
                  <a:gd name="T9" fmla="*/ 0 h 6"/>
                  <a:gd name="T10" fmla="*/ 16 w 19"/>
                  <a:gd name="T11" fmla="*/ 0 h 6"/>
                  <a:gd name="T12" fmla="*/ 3 w 19"/>
                  <a:gd name="T13" fmla="*/ 4 h 6"/>
                  <a:gd name="T14" fmla="*/ 0 w 1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28" name="Freeform 276"/>
              <p:cNvSpPr/>
              <p:nvPr/>
            </p:nvSpPr>
            <p:spPr bwMode="auto">
              <a:xfrm>
                <a:off x="3260" y="1015"/>
                <a:ext cx="23" cy="6"/>
              </a:xfrm>
              <a:custGeom>
                <a:avLst/>
                <a:gdLst>
                  <a:gd name="T0" fmla="*/ 23 w 23"/>
                  <a:gd name="T1" fmla="*/ 5 h 6"/>
                  <a:gd name="T2" fmla="*/ 23 w 23"/>
                  <a:gd name="T3" fmla="*/ 6 h 6"/>
                  <a:gd name="T4" fmla="*/ 20 w 23"/>
                  <a:gd name="T5" fmla="*/ 6 h 6"/>
                  <a:gd name="T6" fmla="*/ 7 w 23"/>
                  <a:gd name="T7" fmla="*/ 1 h 6"/>
                  <a:gd name="T8" fmla="*/ 0 w 23"/>
                  <a:gd name="T9" fmla="*/ 1 h 6"/>
                  <a:gd name="T10" fmla="*/ 0 w 23"/>
                  <a:gd name="T11" fmla="*/ 0 h 6"/>
                  <a:gd name="T12" fmla="*/ 20 w 23"/>
                  <a:gd name="T13" fmla="*/ 3 h 6"/>
                  <a:gd name="T14" fmla="*/ 23 w 2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29" name="Freeform 277"/>
              <p:cNvSpPr/>
              <p:nvPr/>
            </p:nvSpPr>
            <p:spPr bwMode="auto">
              <a:xfrm>
                <a:off x="3437" y="1013"/>
                <a:ext cx="22" cy="7"/>
              </a:xfrm>
              <a:custGeom>
                <a:avLst/>
                <a:gdLst>
                  <a:gd name="T0" fmla="*/ 0 w 22"/>
                  <a:gd name="T1" fmla="*/ 5 h 7"/>
                  <a:gd name="T2" fmla="*/ 0 w 22"/>
                  <a:gd name="T3" fmla="*/ 7 h 7"/>
                  <a:gd name="T4" fmla="*/ 3 w 22"/>
                  <a:gd name="T5" fmla="*/ 7 h 7"/>
                  <a:gd name="T6" fmla="*/ 16 w 22"/>
                  <a:gd name="T7" fmla="*/ 2 h 7"/>
                  <a:gd name="T8" fmla="*/ 22 w 22"/>
                  <a:gd name="T9" fmla="*/ 2 h 7"/>
                  <a:gd name="T10" fmla="*/ 22 w 22"/>
                  <a:gd name="T11" fmla="*/ 0 h 7"/>
                  <a:gd name="T12" fmla="*/ 3 w 22"/>
                  <a:gd name="T13" fmla="*/ 3 h 7"/>
                  <a:gd name="T14" fmla="*/ 0 w 22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30" name="Freeform 278"/>
              <p:cNvSpPr/>
              <p:nvPr/>
            </p:nvSpPr>
            <p:spPr bwMode="auto">
              <a:xfrm>
                <a:off x="3225" y="1016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3 w 23"/>
                  <a:gd name="T3" fmla="*/ 2 h 2"/>
                  <a:gd name="T4" fmla="*/ 0 w 23"/>
                  <a:gd name="T5" fmla="*/ 2 h 2"/>
                  <a:gd name="T6" fmla="*/ 0 w 23"/>
                  <a:gd name="T7" fmla="*/ 0 h 2"/>
                  <a:gd name="T8" fmla="*/ 19 w 23"/>
                  <a:gd name="T9" fmla="*/ 2 h 2"/>
                  <a:gd name="T10" fmla="*/ 23 w 2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31" name="Freeform 279"/>
              <p:cNvSpPr/>
              <p:nvPr/>
            </p:nvSpPr>
            <p:spPr bwMode="auto">
              <a:xfrm>
                <a:off x="3472" y="1015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0 w 22"/>
                  <a:gd name="T3" fmla="*/ 3 h 3"/>
                  <a:gd name="T4" fmla="*/ 22 w 22"/>
                  <a:gd name="T5" fmla="*/ 1 h 3"/>
                  <a:gd name="T6" fmla="*/ 22 w 22"/>
                  <a:gd name="T7" fmla="*/ 0 h 3"/>
                  <a:gd name="T8" fmla="*/ 3 w 22"/>
                  <a:gd name="T9" fmla="*/ 1 h 3"/>
                  <a:gd name="T10" fmla="*/ 0 w 2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32" name="Freeform 280"/>
              <p:cNvSpPr/>
              <p:nvPr/>
            </p:nvSpPr>
            <p:spPr bwMode="auto">
              <a:xfrm>
                <a:off x="2601" y="1018"/>
                <a:ext cx="16" cy="8"/>
              </a:xfrm>
              <a:custGeom>
                <a:avLst/>
                <a:gdLst>
                  <a:gd name="T0" fmla="*/ 16 w 16"/>
                  <a:gd name="T1" fmla="*/ 8 h 8"/>
                  <a:gd name="T2" fmla="*/ 9 w 16"/>
                  <a:gd name="T3" fmla="*/ 6 h 8"/>
                  <a:gd name="T4" fmla="*/ 0 w 16"/>
                  <a:gd name="T5" fmla="*/ 3 h 8"/>
                  <a:gd name="T6" fmla="*/ 3 w 16"/>
                  <a:gd name="T7" fmla="*/ 0 h 8"/>
                  <a:gd name="T8" fmla="*/ 16 w 16"/>
                  <a:gd name="T9" fmla="*/ 6 h 8"/>
                  <a:gd name="T10" fmla="*/ 16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33" name="Freeform 281"/>
              <p:cNvSpPr/>
              <p:nvPr/>
            </p:nvSpPr>
            <p:spPr bwMode="auto">
              <a:xfrm>
                <a:off x="4099" y="1015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5 h 6"/>
                  <a:gd name="T4" fmla="*/ 17 w 17"/>
                  <a:gd name="T5" fmla="*/ 1 h 6"/>
                  <a:gd name="T6" fmla="*/ 17 w 17"/>
                  <a:gd name="T7" fmla="*/ 0 h 6"/>
                  <a:gd name="T8" fmla="*/ 0 w 17"/>
                  <a:gd name="T9" fmla="*/ 5 h 6"/>
                  <a:gd name="T10" fmla="*/ 0 w 1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34" name="Freeform 282"/>
              <p:cNvSpPr/>
              <p:nvPr/>
            </p:nvSpPr>
            <p:spPr bwMode="auto">
              <a:xfrm>
                <a:off x="3299" y="1020"/>
                <a:ext cx="22" cy="7"/>
              </a:xfrm>
              <a:custGeom>
                <a:avLst/>
                <a:gdLst>
                  <a:gd name="T0" fmla="*/ 22 w 22"/>
                  <a:gd name="T1" fmla="*/ 6 h 7"/>
                  <a:gd name="T2" fmla="*/ 22 w 22"/>
                  <a:gd name="T3" fmla="*/ 6 h 7"/>
                  <a:gd name="T4" fmla="*/ 19 w 22"/>
                  <a:gd name="T5" fmla="*/ 7 h 7"/>
                  <a:gd name="T6" fmla="*/ 13 w 22"/>
                  <a:gd name="T7" fmla="*/ 4 h 7"/>
                  <a:gd name="T8" fmla="*/ 0 w 22"/>
                  <a:gd name="T9" fmla="*/ 1 h 7"/>
                  <a:gd name="T10" fmla="*/ 0 w 22"/>
                  <a:gd name="T11" fmla="*/ 0 h 7"/>
                  <a:gd name="T12" fmla="*/ 16 w 22"/>
                  <a:gd name="T13" fmla="*/ 4 h 7"/>
                  <a:gd name="T14" fmla="*/ 22 w 22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35" name="Freeform 283"/>
              <p:cNvSpPr/>
              <p:nvPr/>
            </p:nvSpPr>
            <p:spPr bwMode="auto">
              <a:xfrm>
                <a:off x="3398" y="1018"/>
                <a:ext cx="23" cy="8"/>
              </a:xfrm>
              <a:custGeom>
                <a:avLst/>
                <a:gdLst>
                  <a:gd name="T0" fmla="*/ 0 w 23"/>
                  <a:gd name="T1" fmla="*/ 6 h 8"/>
                  <a:gd name="T2" fmla="*/ 0 w 23"/>
                  <a:gd name="T3" fmla="*/ 8 h 8"/>
                  <a:gd name="T4" fmla="*/ 3 w 23"/>
                  <a:gd name="T5" fmla="*/ 8 h 8"/>
                  <a:gd name="T6" fmla="*/ 10 w 23"/>
                  <a:gd name="T7" fmla="*/ 5 h 8"/>
                  <a:gd name="T8" fmla="*/ 23 w 23"/>
                  <a:gd name="T9" fmla="*/ 3 h 8"/>
                  <a:gd name="T10" fmla="*/ 23 w 23"/>
                  <a:gd name="T11" fmla="*/ 0 h 8"/>
                  <a:gd name="T12" fmla="*/ 7 w 23"/>
                  <a:gd name="T13" fmla="*/ 5 h 8"/>
                  <a:gd name="T14" fmla="*/ 0 w 23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36" name="Freeform 284"/>
              <p:cNvSpPr/>
              <p:nvPr/>
            </p:nvSpPr>
            <p:spPr bwMode="auto">
              <a:xfrm>
                <a:off x="3168" y="1021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0 w 6"/>
                  <a:gd name="T3" fmla="*/ 8 h 8"/>
                  <a:gd name="T4" fmla="*/ 0 w 6"/>
                  <a:gd name="T5" fmla="*/ 5 h 8"/>
                  <a:gd name="T6" fmla="*/ 6 w 6"/>
                  <a:gd name="T7" fmla="*/ 0 h 8"/>
                  <a:gd name="T8" fmla="*/ 6 w 6"/>
                  <a:gd name="T9" fmla="*/ 3 h 8"/>
                  <a:gd name="T10" fmla="*/ 3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37" name="Freeform 285"/>
              <p:cNvSpPr/>
              <p:nvPr/>
            </p:nvSpPr>
            <p:spPr bwMode="auto">
              <a:xfrm>
                <a:off x="3545" y="1020"/>
                <a:ext cx="7" cy="7"/>
              </a:xfrm>
              <a:custGeom>
                <a:avLst/>
                <a:gdLst>
                  <a:gd name="T0" fmla="*/ 4 w 7"/>
                  <a:gd name="T1" fmla="*/ 7 h 7"/>
                  <a:gd name="T2" fmla="*/ 7 w 7"/>
                  <a:gd name="T3" fmla="*/ 7 h 7"/>
                  <a:gd name="T4" fmla="*/ 7 w 7"/>
                  <a:gd name="T5" fmla="*/ 4 h 7"/>
                  <a:gd name="T6" fmla="*/ 0 w 7"/>
                  <a:gd name="T7" fmla="*/ 0 h 7"/>
                  <a:gd name="T8" fmla="*/ 0 w 7"/>
                  <a:gd name="T9" fmla="*/ 3 h 7"/>
                  <a:gd name="T10" fmla="*/ 4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38" name="Freeform 286"/>
              <p:cNvSpPr/>
              <p:nvPr/>
            </p:nvSpPr>
            <p:spPr bwMode="auto">
              <a:xfrm>
                <a:off x="2479" y="1021"/>
                <a:ext cx="26" cy="3"/>
              </a:xfrm>
              <a:custGeom>
                <a:avLst/>
                <a:gdLst>
                  <a:gd name="T0" fmla="*/ 26 w 26"/>
                  <a:gd name="T1" fmla="*/ 3 h 3"/>
                  <a:gd name="T2" fmla="*/ 26 w 26"/>
                  <a:gd name="T3" fmla="*/ 3 h 3"/>
                  <a:gd name="T4" fmla="*/ 26 w 26"/>
                  <a:gd name="T5" fmla="*/ 3 h 3"/>
                  <a:gd name="T6" fmla="*/ 6 w 26"/>
                  <a:gd name="T7" fmla="*/ 3 h 3"/>
                  <a:gd name="T8" fmla="*/ 0 w 26"/>
                  <a:gd name="T9" fmla="*/ 2 h 3"/>
                  <a:gd name="T10" fmla="*/ 3 w 26"/>
                  <a:gd name="T11" fmla="*/ 0 h 3"/>
                  <a:gd name="T12" fmla="*/ 16 w 26"/>
                  <a:gd name="T13" fmla="*/ 3 h 3"/>
                  <a:gd name="T14" fmla="*/ 26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39" name="Freeform 287"/>
              <p:cNvSpPr/>
              <p:nvPr/>
            </p:nvSpPr>
            <p:spPr bwMode="auto">
              <a:xfrm>
                <a:off x="4215" y="1016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0 w 25"/>
                  <a:gd name="T3" fmla="*/ 4 h 4"/>
                  <a:gd name="T4" fmla="*/ 0 w 25"/>
                  <a:gd name="T5" fmla="*/ 4 h 4"/>
                  <a:gd name="T6" fmla="*/ 19 w 25"/>
                  <a:gd name="T7" fmla="*/ 4 h 4"/>
                  <a:gd name="T8" fmla="*/ 25 w 25"/>
                  <a:gd name="T9" fmla="*/ 2 h 4"/>
                  <a:gd name="T10" fmla="*/ 22 w 25"/>
                  <a:gd name="T11" fmla="*/ 0 h 4"/>
                  <a:gd name="T12" fmla="*/ 9 w 25"/>
                  <a:gd name="T13" fmla="*/ 4 h 4"/>
                  <a:gd name="T14" fmla="*/ 0 w 2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40" name="Freeform 288"/>
              <p:cNvSpPr/>
              <p:nvPr/>
            </p:nvSpPr>
            <p:spPr bwMode="auto">
              <a:xfrm>
                <a:off x="2556" y="1024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25 w 25"/>
                  <a:gd name="T3" fmla="*/ 0 h 2"/>
                  <a:gd name="T4" fmla="*/ 13 w 25"/>
                  <a:gd name="T5" fmla="*/ 2 h 2"/>
                  <a:gd name="T6" fmla="*/ 3 w 25"/>
                  <a:gd name="T7" fmla="*/ 2 h 2"/>
                  <a:gd name="T8" fmla="*/ 0 w 25"/>
                  <a:gd name="T9" fmla="*/ 2 h 2"/>
                  <a:gd name="T10" fmla="*/ 0 w 25"/>
                  <a:gd name="T11" fmla="*/ 2 h 2"/>
                  <a:gd name="T12" fmla="*/ 19 w 25"/>
                  <a:gd name="T13" fmla="*/ 0 h 2"/>
                  <a:gd name="T14" fmla="*/ 22 w 25"/>
                  <a:gd name="T15" fmla="*/ 0 h 2"/>
                  <a:gd name="T16" fmla="*/ 25 w 2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41" name="Freeform 289"/>
              <p:cNvSpPr/>
              <p:nvPr/>
            </p:nvSpPr>
            <p:spPr bwMode="auto">
              <a:xfrm>
                <a:off x="4138" y="1020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0 w 26"/>
                  <a:gd name="T3" fmla="*/ 1 h 3"/>
                  <a:gd name="T4" fmla="*/ 13 w 26"/>
                  <a:gd name="T5" fmla="*/ 3 h 3"/>
                  <a:gd name="T6" fmla="*/ 22 w 26"/>
                  <a:gd name="T7" fmla="*/ 3 h 3"/>
                  <a:gd name="T8" fmla="*/ 26 w 26"/>
                  <a:gd name="T9" fmla="*/ 1 h 3"/>
                  <a:gd name="T10" fmla="*/ 26 w 26"/>
                  <a:gd name="T11" fmla="*/ 1 h 3"/>
                  <a:gd name="T12" fmla="*/ 6 w 26"/>
                  <a:gd name="T13" fmla="*/ 0 h 3"/>
                  <a:gd name="T14" fmla="*/ 3 w 26"/>
                  <a:gd name="T15" fmla="*/ 0 h 3"/>
                  <a:gd name="T16" fmla="*/ 0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42" name="Freeform 290"/>
              <p:cNvSpPr/>
              <p:nvPr/>
            </p:nvSpPr>
            <p:spPr bwMode="auto">
              <a:xfrm>
                <a:off x="2517" y="1024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13 w 29"/>
                  <a:gd name="T5" fmla="*/ 2 h 3"/>
                  <a:gd name="T6" fmla="*/ 0 w 29"/>
                  <a:gd name="T7" fmla="*/ 2 h 3"/>
                  <a:gd name="T8" fmla="*/ 4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43" name="Freeform 291"/>
              <p:cNvSpPr/>
              <p:nvPr/>
            </p:nvSpPr>
            <p:spPr bwMode="auto">
              <a:xfrm>
                <a:off x="4173" y="1020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0 w 29"/>
                  <a:gd name="T3" fmla="*/ 3 h 3"/>
                  <a:gd name="T4" fmla="*/ 16 w 29"/>
                  <a:gd name="T5" fmla="*/ 3 h 3"/>
                  <a:gd name="T6" fmla="*/ 29 w 29"/>
                  <a:gd name="T7" fmla="*/ 1 h 3"/>
                  <a:gd name="T8" fmla="*/ 26 w 29"/>
                  <a:gd name="T9" fmla="*/ 0 h 3"/>
                  <a:gd name="T10" fmla="*/ 3 w 29"/>
                  <a:gd name="T11" fmla="*/ 1 h 3"/>
                  <a:gd name="T12" fmla="*/ 0 w 2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44" name="Freeform 292"/>
              <p:cNvSpPr/>
              <p:nvPr/>
            </p:nvSpPr>
            <p:spPr bwMode="auto">
              <a:xfrm>
                <a:off x="2646" y="1032"/>
                <a:ext cx="16" cy="6"/>
              </a:xfrm>
              <a:custGeom>
                <a:avLst/>
                <a:gdLst>
                  <a:gd name="T0" fmla="*/ 16 w 16"/>
                  <a:gd name="T1" fmla="*/ 4 h 6"/>
                  <a:gd name="T2" fmla="*/ 16 w 16"/>
                  <a:gd name="T3" fmla="*/ 6 h 6"/>
                  <a:gd name="T4" fmla="*/ 12 w 16"/>
                  <a:gd name="T5" fmla="*/ 6 h 6"/>
                  <a:gd name="T6" fmla="*/ 6 w 16"/>
                  <a:gd name="T7" fmla="*/ 4 h 6"/>
                  <a:gd name="T8" fmla="*/ 6 w 16"/>
                  <a:gd name="T9" fmla="*/ 4 h 6"/>
                  <a:gd name="T10" fmla="*/ 0 w 16"/>
                  <a:gd name="T11" fmla="*/ 3 h 6"/>
                  <a:gd name="T12" fmla="*/ 3 w 16"/>
                  <a:gd name="T13" fmla="*/ 0 h 6"/>
                  <a:gd name="T14" fmla="*/ 16 w 16"/>
                  <a:gd name="T15" fmla="*/ 4 h 6"/>
                  <a:gd name="T16" fmla="*/ 16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45" name="Freeform 293"/>
              <p:cNvSpPr/>
              <p:nvPr/>
            </p:nvSpPr>
            <p:spPr bwMode="auto">
              <a:xfrm>
                <a:off x="4058" y="1029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6 h 6"/>
                  <a:gd name="T4" fmla="*/ 6 w 16"/>
                  <a:gd name="T5" fmla="*/ 6 h 6"/>
                  <a:gd name="T6" fmla="*/ 9 w 16"/>
                  <a:gd name="T7" fmla="*/ 4 h 6"/>
                  <a:gd name="T8" fmla="*/ 9 w 16"/>
                  <a:gd name="T9" fmla="*/ 3 h 6"/>
                  <a:gd name="T10" fmla="*/ 16 w 16"/>
                  <a:gd name="T11" fmla="*/ 1 h 6"/>
                  <a:gd name="T12" fmla="*/ 13 w 16"/>
                  <a:gd name="T13" fmla="*/ 0 h 6"/>
                  <a:gd name="T14" fmla="*/ 0 w 16"/>
                  <a:gd name="T15" fmla="*/ 4 h 6"/>
                  <a:gd name="T16" fmla="*/ 0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46" name="Freeform 294"/>
              <p:cNvSpPr/>
              <p:nvPr/>
            </p:nvSpPr>
            <p:spPr bwMode="auto">
              <a:xfrm>
                <a:off x="3331" y="1032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9 w 9"/>
                  <a:gd name="T3" fmla="*/ 10 h 10"/>
                  <a:gd name="T4" fmla="*/ 6 w 9"/>
                  <a:gd name="T5" fmla="*/ 10 h 10"/>
                  <a:gd name="T6" fmla="*/ 0 w 9"/>
                  <a:gd name="T7" fmla="*/ 1 h 10"/>
                  <a:gd name="T8" fmla="*/ 0 w 9"/>
                  <a:gd name="T9" fmla="*/ 0 h 10"/>
                  <a:gd name="T10" fmla="*/ 6 w 9"/>
                  <a:gd name="T11" fmla="*/ 4 h 10"/>
                  <a:gd name="T12" fmla="*/ 9 w 9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47" name="Freeform 295"/>
              <p:cNvSpPr/>
              <p:nvPr/>
            </p:nvSpPr>
            <p:spPr bwMode="auto">
              <a:xfrm>
                <a:off x="3379" y="103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9 h 9"/>
                  <a:gd name="T4" fmla="*/ 3 w 10"/>
                  <a:gd name="T5" fmla="*/ 9 h 9"/>
                  <a:gd name="T6" fmla="*/ 10 w 10"/>
                  <a:gd name="T7" fmla="*/ 0 h 9"/>
                  <a:gd name="T8" fmla="*/ 10 w 10"/>
                  <a:gd name="T9" fmla="*/ 0 h 9"/>
                  <a:gd name="T10" fmla="*/ 3 w 10"/>
                  <a:gd name="T11" fmla="*/ 3 h 9"/>
                  <a:gd name="T12" fmla="*/ 0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48" name="Freeform 296"/>
              <p:cNvSpPr/>
              <p:nvPr/>
            </p:nvSpPr>
            <p:spPr bwMode="auto">
              <a:xfrm>
                <a:off x="3142" y="1035"/>
                <a:ext cx="13" cy="6"/>
              </a:xfrm>
              <a:custGeom>
                <a:avLst/>
                <a:gdLst>
                  <a:gd name="T0" fmla="*/ 3 w 13"/>
                  <a:gd name="T1" fmla="*/ 6 h 6"/>
                  <a:gd name="T2" fmla="*/ 3 w 13"/>
                  <a:gd name="T3" fmla="*/ 6 h 6"/>
                  <a:gd name="T4" fmla="*/ 0 w 13"/>
                  <a:gd name="T5" fmla="*/ 4 h 6"/>
                  <a:gd name="T6" fmla="*/ 0 w 13"/>
                  <a:gd name="T7" fmla="*/ 3 h 6"/>
                  <a:gd name="T8" fmla="*/ 13 w 13"/>
                  <a:gd name="T9" fmla="*/ 0 h 6"/>
                  <a:gd name="T10" fmla="*/ 13 w 13"/>
                  <a:gd name="T11" fmla="*/ 1 h 6"/>
                  <a:gd name="T12" fmla="*/ 3 w 1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49" name="Freeform 297"/>
              <p:cNvSpPr/>
              <p:nvPr/>
            </p:nvSpPr>
            <p:spPr bwMode="auto">
              <a:xfrm>
                <a:off x="3565" y="1032"/>
                <a:ext cx="12" cy="7"/>
              </a:xfrm>
              <a:custGeom>
                <a:avLst/>
                <a:gdLst>
                  <a:gd name="T0" fmla="*/ 9 w 12"/>
                  <a:gd name="T1" fmla="*/ 7 h 7"/>
                  <a:gd name="T2" fmla="*/ 9 w 12"/>
                  <a:gd name="T3" fmla="*/ 7 h 7"/>
                  <a:gd name="T4" fmla="*/ 12 w 12"/>
                  <a:gd name="T5" fmla="*/ 6 h 7"/>
                  <a:gd name="T6" fmla="*/ 12 w 12"/>
                  <a:gd name="T7" fmla="*/ 4 h 7"/>
                  <a:gd name="T8" fmla="*/ 0 w 12"/>
                  <a:gd name="T9" fmla="*/ 0 h 7"/>
                  <a:gd name="T10" fmla="*/ 0 w 12"/>
                  <a:gd name="T11" fmla="*/ 3 h 7"/>
                  <a:gd name="T12" fmla="*/ 9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50" name="Freeform 298"/>
              <p:cNvSpPr/>
              <p:nvPr/>
            </p:nvSpPr>
            <p:spPr bwMode="auto">
              <a:xfrm>
                <a:off x="2684" y="104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6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3 w 13"/>
                  <a:gd name="T9" fmla="*/ 0 h 5"/>
                  <a:gd name="T10" fmla="*/ 13 w 13"/>
                  <a:gd name="T11" fmla="*/ 3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51" name="Freeform 299"/>
              <p:cNvSpPr/>
              <p:nvPr/>
            </p:nvSpPr>
            <p:spPr bwMode="auto">
              <a:xfrm>
                <a:off x="4023" y="1039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6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9 w 12"/>
                  <a:gd name="T9" fmla="*/ 0 h 3"/>
                  <a:gd name="T10" fmla="*/ 0 w 12"/>
                  <a:gd name="T11" fmla="*/ 3 h 3"/>
                  <a:gd name="T12" fmla="*/ 0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52" name="Freeform 300"/>
              <p:cNvSpPr/>
              <p:nvPr/>
            </p:nvSpPr>
            <p:spPr bwMode="auto">
              <a:xfrm>
                <a:off x="3113" y="1047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6 h 6"/>
                  <a:gd name="T8" fmla="*/ 0 w 13"/>
                  <a:gd name="T9" fmla="*/ 4 h 6"/>
                  <a:gd name="T10" fmla="*/ 10 w 13"/>
                  <a:gd name="T11" fmla="*/ 0 h 6"/>
                  <a:gd name="T12" fmla="*/ 13 w 13"/>
                  <a:gd name="T13" fmla="*/ 0 h 6"/>
                  <a:gd name="T14" fmla="*/ 10 w 1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53" name="Freeform 301"/>
              <p:cNvSpPr/>
              <p:nvPr/>
            </p:nvSpPr>
            <p:spPr bwMode="auto">
              <a:xfrm>
                <a:off x="3593" y="1045"/>
                <a:ext cx="17" cy="6"/>
              </a:xfrm>
              <a:custGeom>
                <a:avLst/>
                <a:gdLst>
                  <a:gd name="T0" fmla="*/ 4 w 17"/>
                  <a:gd name="T1" fmla="*/ 5 h 6"/>
                  <a:gd name="T2" fmla="*/ 13 w 17"/>
                  <a:gd name="T3" fmla="*/ 6 h 6"/>
                  <a:gd name="T4" fmla="*/ 13 w 17"/>
                  <a:gd name="T5" fmla="*/ 6 h 6"/>
                  <a:gd name="T6" fmla="*/ 17 w 17"/>
                  <a:gd name="T7" fmla="*/ 6 h 6"/>
                  <a:gd name="T8" fmla="*/ 17 w 17"/>
                  <a:gd name="T9" fmla="*/ 5 h 6"/>
                  <a:gd name="T10" fmla="*/ 4 w 17"/>
                  <a:gd name="T11" fmla="*/ 0 h 6"/>
                  <a:gd name="T12" fmla="*/ 0 w 17"/>
                  <a:gd name="T13" fmla="*/ 0 h 6"/>
                  <a:gd name="T14" fmla="*/ 4 w 1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54" name="Freeform 302"/>
              <p:cNvSpPr/>
              <p:nvPr/>
            </p:nvSpPr>
            <p:spPr bwMode="auto">
              <a:xfrm>
                <a:off x="2722" y="1050"/>
                <a:ext cx="26" cy="6"/>
              </a:xfrm>
              <a:custGeom>
                <a:avLst/>
                <a:gdLst>
                  <a:gd name="T0" fmla="*/ 23 w 26"/>
                  <a:gd name="T1" fmla="*/ 4 h 6"/>
                  <a:gd name="T2" fmla="*/ 26 w 26"/>
                  <a:gd name="T3" fmla="*/ 6 h 6"/>
                  <a:gd name="T4" fmla="*/ 26 w 26"/>
                  <a:gd name="T5" fmla="*/ 6 h 6"/>
                  <a:gd name="T6" fmla="*/ 7 w 26"/>
                  <a:gd name="T7" fmla="*/ 4 h 6"/>
                  <a:gd name="T8" fmla="*/ 0 w 26"/>
                  <a:gd name="T9" fmla="*/ 1 h 6"/>
                  <a:gd name="T10" fmla="*/ 0 w 26"/>
                  <a:gd name="T11" fmla="*/ 0 h 6"/>
                  <a:gd name="T12" fmla="*/ 16 w 26"/>
                  <a:gd name="T13" fmla="*/ 4 h 6"/>
                  <a:gd name="T14" fmla="*/ 23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55" name="Freeform 303"/>
              <p:cNvSpPr/>
              <p:nvPr/>
            </p:nvSpPr>
            <p:spPr bwMode="auto">
              <a:xfrm>
                <a:off x="3971" y="1047"/>
                <a:ext cx="26" cy="6"/>
              </a:xfrm>
              <a:custGeom>
                <a:avLst/>
                <a:gdLst>
                  <a:gd name="T0" fmla="*/ 4 w 26"/>
                  <a:gd name="T1" fmla="*/ 4 h 6"/>
                  <a:gd name="T2" fmla="*/ 0 w 26"/>
                  <a:gd name="T3" fmla="*/ 4 h 6"/>
                  <a:gd name="T4" fmla="*/ 0 w 26"/>
                  <a:gd name="T5" fmla="*/ 6 h 6"/>
                  <a:gd name="T6" fmla="*/ 20 w 26"/>
                  <a:gd name="T7" fmla="*/ 4 h 6"/>
                  <a:gd name="T8" fmla="*/ 26 w 26"/>
                  <a:gd name="T9" fmla="*/ 1 h 6"/>
                  <a:gd name="T10" fmla="*/ 26 w 26"/>
                  <a:gd name="T11" fmla="*/ 0 h 6"/>
                  <a:gd name="T12" fmla="*/ 10 w 26"/>
                  <a:gd name="T13" fmla="*/ 4 h 6"/>
                  <a:gd name="T14" fmla="*/ 4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56" name="Freeform 304"/>
              <p:cNvSpPr/>
              <p:nvPr/>
            </p:nvSpPr>
            <p:spPr bwMode="auto">
              <a:xfrm>
                <a:off x="3248" y="1051"/>
                <a:ext cx="105" cy="40"/>
              </a:xfrm>
              <a:custGeom>
                <a:avLst/>
                <a:gdLst>
                  <a:gd name="T0" fmla="*/ 102 w 105"/>
                  <a:gd name="T1" fmla="*/ 16 h 40"/>
                  <a:gd name="T2" fmla="*/ 92 w 105"/>
                  <a:gd name="T3" fmla="*/ 28 h 40"/>
                  <a:gd name="T4" fmla="*/ 76 w 105"/>
                  <a:gd name="T5" fmla="*/ 34 h 40"/>
                  <a:gd name="T6" fmla="*/ 57 w 105"/>
                  <a:gd name="T7" fmla="*/ 38 h 40"/>
                  <a:gd name="T8" fmla="*/ 38 w 105"/>
                  <a:gd name="T9" fmla="*/ 40 h 40"/>
                  <a:gd name="T10" fmla="*/ 25 w 105"/>
                  <a:gd name="T11" fmla="*/ 38 h 40"/>
                  <a:gd name="T12" fmla="*/ 16 w 105"/>
                  <a:gd name="T13" fmla="*/ 35 h 40"/>
                  <a:gd name="T14" fmla="*/ 0 w 105"/>
                  <a:gd name="T15" fmla="*/ 28 h 40"/>
                  <a:gd name="T16" fmla="*/ 0 w 105"/>
                  <a:gd name="T17" fmla="*/ 26 h 40"/>
                  <a:gd name="T18" fmla="*/ 0 w 105"/>
                  <a:gd name="T19" fmla="*/ 26 h 40"/>
                  <a:gd name="T20" fmla="*/ 9 w 105"/>
                  <a:gd name="T21" fmla="*/ 28 h 40"/>
                  <a:gd name="T22" fmla="*/ 57 w 105"/>
                  <a:gd name="T23" fmla="*/ 28 h 40"/>
                  <a:gd name="T24" fmla="*/ 76 w 105"/>
                  <a:gd name="T25" fmla="*/ 23 h 40"/>
                  <a:gd name="T26" fmla="*/ 86 w 105"/>
                  <a:gd name="T27" fmla="*/ 13 h 40"/>
                  <a:gd name="T28" fmla="*/ 96 w 105"/>
                  <a:gd name="T29" fmla="*/ 6 h 40"/>
                  <a:gd name="T30" fmla="*/ 99 w 105"/>
                  <a:gd name="T31" fmla="*/ 0 h 40"/>
                  <a:gd name="T32" fmla="*/ 105 w 105"/>
                  <a:gd name="T33" fmla="*/ 0 h 40"/>
                  <a:gd name="T34" fmla="*/ 102 w 105"/>
                  <a:gd name="T3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57" name="Freeform 305"/>
              <p:cNvSpPr/>
              <p:nvPr/>
            </p:nvSpPr>
            <p:spPr bwMode="auto">
              <a:xfrm>
                <a:off x="3369" y="1050"/>
                <a:ext cx="103" cy="39"/>
              </a:xfrm>
              <a:custGeom>
                <a:avLst/>
                <a:gdLst>
                  <a:gd name="T0" fmla="*/ 0 w 103"/>
                  <a:gd name="T1" fmla="*/ 17 h 39"/>
                  <a:gd name="T2" fmla="*/ 13 w 103"/>
                  <a:gd name="T3" fmla="*/ 27 h 39"/>
                  <a:gd name="T4" fmla="*/ 29 w 103"/>
                  <a:gd name="T5" fmla="*/ 35 h 39"/>
                  <a:gd name="T6" fmla="*/ 48 w 103"/>
                  <a:gd name="T7" fmla="*/ 38 h 39"/>
                  <a:gd name="T8" fmla="*/ 64 w 103"/>
                  <a:gd name="T9" fmla="*/ 39 h 39"/>
                  <a:gd name="T10" fmla="*/ 77 w 103"/>
                  <a:gd name="T11" fmla="*/ 39 h 39"/>
                  <a:gd name="T12" fmla="*/ 90 w 103"/>
                  <a:gd name="T13" fmla="*/ 35 h 39"/>
                  <a:gd name="T14" fmla="*/ 103 w 103"/>
                  <a:gd name="T15" fmla="*/ 27 h 39"/>
                  <a:gd name="T16" fmla="*/ 103 w 103"/>
                  <a:gd name="T17" fmla="*/ 26 h 39"/>
                  <a:gd name="T18" fmla="*/ 103 w 103"/>
                  <a:gd name="T19" fmla="*/ 26 h 39"/>
                  <a:gd name="T20" fmla="*/ 93 w 103"/>
                  <a:gd name="T21" fmla="*/ 29 h 39"/>
                  <a:gd name="T22" fmla="*/ 45 w 103"/>
                  <a:gd name="T23" fmla="*/ 27 h 39"/>
                  <a:gd name="T24" fmla="*/ 26 w 103"/>
                  <a:gd name="T25" fmla="*/ 23 h 39"/>
                  <a:gd name="T26" fmla="*/ 16 w 103"/>
                  <a:gd name="T27" fmla="*/ 12 h 39"/>
                  <a:gd name="T28" fmla="*/ 7 w 103"/>
                  <a:gd name="T29" fmla="*/ 6 h 39"/>
                  <a:gd name="T30" fmla="*/ 4 w 103"/>
                  <a:gd name="T31" fmla="*/ 0 h 39"/>
                  <a:gd name="T32" fmla="*/ 0 w 103"/>
                  <a:gd name="T33" fmla="*/ 1 h 39"/>
                  <a:gd name="T34" fmla="*/ 0 w 103"/>
                  <a:gd name="T3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58" name="Freeform 306"/>
              <p:cNvSpPr/>
              <p:nvPr/>
            </p:nvSpPr>
            <p:spPr bwMode="auto">
              <a:xfrm>
                <a:off x="3087" y="1054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4 w 10"/>
                  <a:gd name="T3" fmla="*/ 5 h 5"/>
                  <a:gd name="T4" fmla="*/ 0 w 10"/>
                  <a:gd name="T5" fmla="*/ 3 h 5"/>
                  <a:gd name="T6" fmla="*/ 0 w 10"/>
                  <a:gd name="T7" fmla="*/ 3 h 5"/>
                  <a:gd name="T8" fmla="*/ 7 w 10"/>
                  <a:gd name="T9" fmla="*/ 2 h 5"/>
                  <a:gd name="T10" fmla="*/ 10 w 10"/>
                  <a:gd name="T11" fmla="*/ 0 h 5"/>
                  <a:gd name="T12" fmla="*/ 10 w 10"/>
                  <a:gd name="T13" fmla="*/ 2 h 5"/>
                  <a:gd name="T14" fmla="*/ 10 w 1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59" name="Freeform 307"/>
              <p:cNvSpPr/>
              <p:nvPr/>
            </p:nvSpPr>
            <p:spPr bwMode="auto">
              <a:xfrm>
                <a:off x="3622" y="1053"/>
                <a:ext cx="10" cy="4"/>
              </a:xfrm>
              <a:custGeom>
                <a:avLst/>
                <a:gdLst>
                  <a:gd name="T0" fmla="*/ 0 w 10"/>
                  <a:gd name="T1" fmla="*/ 1 h 4"/>
                  <a:gd name="T2" fmla="*/ 7 w 10"/>
                  <a:gd name="T3" fmla="*/ 4 h 4"/>
                  <a:gd name="T4" fmla="*/ 10 w 10"/>
                  <a:gd name="T5" fmla="*/ 3 h 4"/>
                  <a:gd name="T6" fmla="*/ 10 w 10"/>
                  <a:gd name="T7" fmla="*/ 1 h 4"/>
                  <a:gd name="T8" fmla="*/ 4 w 10"/>
                  <a:gd name="T9" fmla="*/ 1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60" name="Freeform 308"/>
              <p:cNvSpPr/>
              <p:nvPr/>
            </p:nvSpPr>
            <p:spPr bwMode="auto">
              <a:xfrm>
                <a:off x="3260" y="1057"/>
                <a:ext cx="87" cy="31"/>
              </a:xfrm>
              <a:custGeom>
                <a:avLst/>
                <a:gdLst>
                  <a:gd name="T0" fmla="*/ 74 w 87"/>
                  <a:gd name="T1" fmla="*/ 20 h 31"/>
                  <a:gd name="T2" fmla="*/ 61 w 87"/>
                  <a:gd name="T3" fmla="*/ 26 h 31"/>
                  <a:gd name="T4" fmla="*/ 45 w 87"/>
                  <a:gd name="T5" fmla="*/ 29 h 31"/>
                  <a:gd name="T6" fmla="*/ 20 w 87"/>
                  <a:gd name="T7" fmla="*/ 31 h 31"/>
                  <a:gd name="T8" fmla="*/ 7 w 87"/>
                  <a:gd name="T9" fmla="*/ 28 h 31"/>
                  <a:gd name="T10" fmla="*/ 0 w 87"/>
                  <a:gd name="T11" fmla="*/ 25 h 31"/>
                  <a:gd name="T12" fmla="*/ 45 w 87"/>
                  <a:gd name="T13" fmla="*/ 25 h 31"/>
                  <a:gd name="T14" fmla="*/ 68 w 87"/>
                  <a:gd name="T15" fmla="*/ 19 h 31"/>
                  <a:gd name="T16" fmla="*/ 77 w 87"/>
                  <a:gd name="T17" fmla="*/ 10 h 31"/>
                  <a:gd name="T18" fmla="*/ 77 w 87"/>
                  <a:gd name="T19" fmla="*/ 8 h 31"/>
                  <a:gd name="T20" fmla="*/ 87 w 87"/>
                  <a:gd name="T21" fmla="*/ 0 h 31"/>
                  <a:gd name="T22" fmla="*/ 87 w 87"/>
                  <a:gd name="T23" fmla="*/ 10 h 31"/>
                  <a:gd name="T24" fmla="*/ 74 w 87"/>
                  <a:gd name="T2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61" name="Freeform 309"/>
              <p:cNvSpPr/>
              <p:nvPr/>
            </p:nvSpPr>
            <p:spPr bwMode="auto">
              <a:xfrm>
                <a:off x="3373" y="1057"/>
                <a:ext cx="86" cy="29"/>
              </a:xfrm>
              <a:custGeom>
                <a:avLst/>
                <a:gdLst>
                  <a:gd name="T0" fmla="*/ 12 w 86"/>
                  <a:gd name="T1" fmla="*/ 19 h 29"/>
                  <a:gd name="T2" fmla="*/ 28 w 86"/>
                  <a:gd name="T3" fmla="*/ 25 h 29"/>
                  <a:gd name="T4" fmla="*/ 44 w 86"/>
                  <a:gd name="T5" fmla="*/ 29 h 29"/>
                  <a:gd name="T6" fmla="*/ 70 w 86"/>
                  <a:gd name="T7" fmla="*/ 29 h 29"/>
                  <a:gd name="T8" fmla="*/ 83 w 86"/>
                  <a:gd name="T9" fmla="*/ 26 h 29"/>
                  <a:gd name="T10" fmla="*/ 86 w 86"/>
                  <a:gd name="T11" fmla="*/ 23 h 29"/>
                  <a:gd name="T12" fmla="*/ 41 w 86"/>
                  <a:gd name="T13" fmla="*/ 23 h 29"/>
                  <a:gd name="T14" fmla="*/ 19 w 86"/>
                  <a:gd name="T15" fmla="*/ 17 h 29"/>
                  <a:gd name="T16" fmla="*/ 9 w 86"/>
                  <a:gd name="T17" fmla="*/ 10 h 29"/>
                  <a:gd name="T18" fmla="*/ 9 w 86"/>
                  <a:gd name="T19" fmla="*/ 7 h 29"/>
                  <a:gd name="T20" fmla="*/ 0 w 86"/>
                  <a:gd name="T21" fmla="*/ 0 h 29"/>
                  <a:gd name="T22" fmla="*/ 3 w 86"/>
                  <a:gd name="T23" fmla="*/ 10 h 29"/>
                  <a:gd name="T24" fmla="*/ 12 w 86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62" name="Freeform 310"/>
              <p:cNvSpPr/>
              <p:nvPr/>
            </p:nvSpPr>
            <p:spPr bwMode="auto">
              <a:xfrm>
                <a:off x="2767" y="1059"/>
                <a:ext cx="23" cy="5"/>
              </a:xfrm>
              <a:custGeom>
                <a:avLst/>
                <a:gdLst>
                  <a:gd name="T0" fmla="*/ 23 w 23"/>
                  <a:gd name="T1" fmla="*/ 5 h 5"/>
                  <a:gd name="T2" fmla="*/ 23 w 23"/>
                  <a:gd name="T3" fmla="*/ 5 h 5"/>
                  <a:gd name="T4" fmla="*/ 3 w 23"/>
                  <a:gd name="T5" fmla="*/ 3 h 5"/>
                  <a:gd name="T6" fmla="*/ 0 w 23"/>
                  <a:gd name="T7" fmla="*/ 2 h 5"/>
                  <a:gd name="T8" fmla="*/ 3 w 23"/>
                  <a:gd name="T9" fmla="*/ 0 h 5"/>
                  <a:gd name="T10" fmla="*/ 19 w 23"/>
                  <a:gd name="T11" fmla="*/ 3 h 5"/>
                  <a:gd name="T12" fmla="*/ 23 w 2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63" name="Freeform 311"/>
              <p:cNvSpPr/>
              <p:nvPr/>
            </p:nvSpPr>
            <p:spPr bwMode="auto">
              <a:xfrm>
                <a:off x="3930" y="1056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19 w 22"/>
                  <a:gd name="T5" fmla="*/ 3 h 5"/>
                  <a:gd name="T6" fmla="*/ 22 w 22"/>
                  <a:gd name="T7" fmla="*/ 1 h 5"/>
                  <a:gd name="T8" fmla="*/ 19 w 22"/>
                  <a:gd name="T9" fmla="*/ 0 h 5"/>
                  <a:gd name="T10" fmla="*/ 3 w 22"/>
                  <a:gd name="T11" fmla="*/ 3 h 5"/>
                  <a:gd name="T12" fmla="*/ 0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64" name="Freeform 312"/>
              <p:cNvSpPr/>
              <p:nvPr/>
            </p:nvSpPr>
            <p:spPr bwMode="auto">
              <a:xfrm>
                <a:off x="3046" y="1062"/>
                <a:ext cx="19" cy="3"/>
              </a:xfrm>
              <a:custGeom>
                <a:avLst/>
                <a:gdLst>
                  <a:gd name="T0" fmla="*/ 9 w 19"/>
                  <a:gd name="T1" fmla="*/ 3 h 3"/>
                  <a:gd name="T2" fmla="*/ 0 w 19"/>
                  <a:gd name="T3" fmla="*/ 3 h 3"/>
                  <a:gd name="T4" fmla="*/ 0 w 19"/>
                  <a:gd name="T5" fmla="*/ 2 h 3"/>
                  <a:gd name="T6" fmla="*/ 13 w 19"/>
                  <a:gd name="T7" fmla="*/ 0 h 3"/>
                  <a:gd name="T8" fmla="*/ 19 w 19"/>
                  <a:gd name="T9" fmla="*/ 0 h 3"/>
                  <a:gd name="T10" fmla="*/ 9 w 1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65" name="Freeform 313"/>
              <p:cNvSpPr/>
              <p:nvPr/>
            </p:nvSpPr>
            <p:spPr bwMode="auto">
              <a:xfrm>
                <a:off x="3654" y="1059"/>
                <a:ext cx="23" cy="3"/>
              </a:xfrm>
              <a:custGeom>
                <a:avLst/>
                <a:gdLst>
                  <a:gd name="T0" fmla="*/ 10 w 23"/>
                  <a:gd name="T1" fmla="*/ 3 h 3"/>
                  <a:gd name="T2" fmla="*/ 20 w 23"/>
                  <a:gd name="T3" fmla="*/ 3 h 3"/>
                  <a:gd name="T4" fmla="*/ 23 w 23"/>
                  <a:gd name="T5" fmla="*/ 3 h 3"/>
                  <a:gd name="T6" fmla="*/ 7 w 23"/>
                  <a:gd name="T7" fmla="*/ 0 h 3"/>
                  <a:gd name="T8" fmla="*/ 0 w 23"/>
                  <a:gd name="T9" fmla="*/ 2 h 3"/>
                  <a:gd name="T10" fmla="*/ 10 w 2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66" name="Freeform 314"/>
              <p:cNvSpPr/>
              <p:nvPr/>
            </p:nvSpPr>
            <p:spPr bwMode="auto">
              <a:xfrm>
                <a:off x="2812" y="1064"/>
                <a:ext cx="19" cy="4"/>
              </a:xfrm>
              <a:custGeom>
                <a:avLst/>
                <a:gdLst>
                  <a:gd name="T0" fmla="*/ 13 w 19"/>
                  <a:gd name="T1" fmla="*/ 3 h 4"/>
                  <a:gd name="T2" fmla="*/ 16 w 19"/>
                  <a:gd name="T3" fmla="*/ 1 h 4"/>
                  <a:gd name="T4" fmla="*/ 16 w 19"/>
                  <a:gd name="T5" fmla="*/ 3 h 4"/>
                  <a:gd name="T6" fmla="*/ 16 w 19"/>
                  <a:gd name="T7" fmla="*/ 3 h 4"/>
                  <a:gd name="T8" fmla="*/ 19 w 19"/>
                  <a:gd name="T9" fmla="*/ 3 h 4"/>
                  <a:gd name="T10" fmla="*/ 16 w 19"/>
                  <a:gd name="T11" fmla="*/ 4 h 4"/>
                  <a:gd name="T12" fmla="*/ 6 w 19"/>
                  <a:gd name="T13" fmla="*/ 3 h 4"/>
                  <a:gd name="T14" fmla="*/ 0 w 19"/>
                  <a:gd name="T15" fmla="*/ 1 h 4"/>
                  <a:gd name="T16" fmla="*/ 0 w 19"/>
                  <a:gd name="T17" fmla="*/ 0 h 4"/>
                  <a:gd name="T18" fmla="*/ 13 w 19"/>
                  <a:gd name="T19" fmla="*/ 3 h 4"/>
                  <a:gd name="T20" fmla="*/ 13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67" name="Freeform 315"/>
              <p:cNvSpPr/>
              <p:nvPr/>
            </p:nvSpPr>
            <p:spPr bwMode="auto">
              <a:xfrm>
                <a:off x="3888" y="1061"/>
                <a:ext cx="19" cy="4"/>
              </a:xfrm>
              <a:custGeom>
                <a:avLst/>
                <a:gdLst>
                  <a:gd name="T0" fmla="*/ 7 w 19"/>
                  <a:gd name="T1" fmla="*/ 3 h 4"/>
                  <a:gd name="T2" fmla="*/ 7 w 19"/>
                  <a:gd name="T3" fmla="*/ 1 h 4"/>
                  <a:gd name="T4" fmla="*/ 7 w 19"/>
                  <a:gd name="T5" fmla="*/ 3 h 4"/>
                  <a:gd name="T6" fmla="*/ 3 w 19"/>
                  <a:gd name="T7" fmla="*/ 3 h 4"/>
                  <a:gd name="T8" fmla="*/ 0 w 19"/>
                  <a:gd name="T9" fmla="*/ 3 h 4"/>
                  <a:gd name="T10" fmla="*/ 3 w 19"/>
                  <a:gd name="T11" fmla="*/ 4 h 4"/>
                  <a:gd name="T12" fmla="*/ 13 w 19"/>
                  <a:gd name="T13" fmla="*/ 3 h 4"/>
                  <a:gd name="T14" fmla="*/ 19 w 19"/>
                  <a:gd name="T15" fmla="*/ 1 h 4"/>
                  <a:gd name="T16" fmla="*/ 19 w 19"/>
                  <a:gd name="T17" fmla="*/ 0 h 4"/>
                  <a:gd name="T18" fmla="*/ 7 w 19"/>
                  <a:gd name="T19" fmla="*/ 3 h 4"/>
                  <a:gd name="T20" fmla="*/ 7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68" name="Freeform 316"/>
              <p:cNvSpPr/>
              <p:nvPr/>
            </p:nvSpPr>
            <p:spPr bwMode="auto">
              <a:xfrm>
                <a:off x="3007" y="1067"/>
                <a:ext cx="16" cy="4"/>
              </a:xfrm>
              <a:custGeom>
                <a:avLst/>
                <a:gdLst>
                  <a:gd name="T0" fmla="*/ 16 w 16"/>
                  <a:gd name="T1" fmla="*/ 1 h 4"/>
                  <a:gd name="T2" fmla="*/ 4 w 16"/>
                  <a:gd name="T3" fmla="*/ 4 h 4"/>
                  <a:gd name="T4" fmla="*/ 0 w 16"/>
                  <a:gd name="T5" fmla="*/ 4 h 4"/>
                  <a:gd name="T6" fmla="*/ 0 w 16"/>
                  <a:gd name="T7" fmla="*/ 4 h 4"/>
                  <a:gd name="T8" fmla="*/ 0 w 16"/>
                  <a:gd name="T9" fmla="*/ 3 h 4"/>
                  <a:gd name="T10" fmla="*/ 0 w 16"/>
                  <a:gd name="T11" fmla="*/ 1 h 4"/>
                  <a:gd name="T12" fmla="*/ 13 w 16"/>
                  <a:gd name="T13" fmla="*/ 1 h 4"/>
                  <a:gd name="T14" fmla="*/ 16 w 16"/>
                  <a:gd name="T15" fmla="*/ 0 h 4"/>
                  <a:gd name="T16" fmla="*/ 16 w 16"/>
                  <a:gd name="T17" fmla="*/ 0 h 4"/>
                  <a:gd name="T18" fmla="*/ 16 w 16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69" name="Freeform 317"/>
              <p:cNvSpPr/>
              <p:nvPr/>
            </p:nvSpPr>
            <p:spPr bwMode="auto">
              <a:xfrm>
                <a:off x="3696" y="1065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13 w 19"/>
                  <a:gd name="T3" fmla="*/ 3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6 w 19"/>
                  <a:gd name="T11" fmla="*/ 2 h 3"/>
                  <a:gd name="T12" fmla="*/ 3 w 19"/>
                  <a:gd name="T13" fmla="*/ 2 h 3"/>
                  <a:gd name="T14" fmla="*/ 3 w 19"/>
                  <a:gd name="T15" fmla="*/ 0 h 3"/>
                  <a:gd name="T16" fmla="*/ 0 w 19"/>
                  <a:gd name="T17" fmla="*/ 0 h 3"/>
                  <a:gd name="T18" fmla="*/ 0 w 19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70" name="Freeform 318"/>
              <p:cNvSpPr/>
              <p:nvPr/>
            </p:nvSpPr>
            <p:spPr bwMode="auto">
              <a:xfrm>
                <a:off x="2863" y="1070"/>
                <a:ext cx="16" cy="3"/>
              </a:xfrm>
              <a:custGeom>
                <a:avLst/>
                <a:gdLst>
                  <a:gd name="T0" fmla="*/ 16 w 16"/>
                  <a:gd name="T1" fmla="*/ 1 h 3"/>
                  <a:gd name="T2" fmla="*/ 16 w 16"/>
                  <a:gd name="T3" fmla="*/ 3 h 3"/>
                  <a:gd name="T4" fmla="*/ 16 w 16"/>
                  <a:gd name="T5" fmla="*/ 3 h 3"/>
                  <a:gd name="T6" fmla="*/ 4 w 16"/>
                  <a:gd name="T7" fmla="*/ 3 h 3"/>
                  <a:gd name="T8" fmla="*/ 0 w 16"/>
                  <a:gd name="T9" fmla="*/ 1 h 3"/>
                  <a:gd name="T10" fmla="*/ 0 w 16"/>
                  <a:gd name="T11" fmla="*/ 0 h 3"/>
                  <a:gd name="T12" fmla="*/ 13 w 16"/>
                  <a:gd name="T13" fmla="*/ 1 h 3"/>
                  <a:gd name="T14" fmla="*/ 16 w 1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71" name="Freeform 319"/>
              <p:cNvSpPr/>
              <p:nvPr/>
            </p:nvSpPr>
            <p:spPr bwMode="auto">
              <a:xfrm>
                <a:off x="3840" y="1067"/>
                <a:ext cx="19" cy="3"/>
              </a:xfrm>
              <a:custGeom>
                <a:avLst/>
                <a:gdLst>
                  <a:gd name="T0" fmla="*/ 0 w 19"/>
                  <a:gd name="T1" fmla="*/ 1 h 3"/>
                  <a:gd name="T2" fmla="*/ 0 w 19"/>
                  <a:gd name="T3" fmla="*/ 3 h 3"/>
                  <a:gd name="T4" fmla="*/ 0 w 19"/>
                  <a:gd name="T5" fmla="*/ 3 h 3"/>
                  <a:gd name="T6" fmla="*/ 13 w 19"/>
                  <a:gd name="T7" fmla="*/ 3 h 3"/>
                  <a:gd name="T8" fmla="*/ 19 w 19"/>
                  <a:gd name="T9" fmla="*/ 1 h 3"/>
                  <a:gd name="T10" fmla="*/ 16 w 19"/>
                  <a:gd name="T11" fmla="*/ 0 h 3"/>
                  <a:gd name="T12" fmla="*/ 3 w 19"/>
                  <a:gd name="T13" fmla="*/ 1 h 3"/>
                  <a:gd name="T14" fmla="*/ 0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72" name="Freeform 320"/>
              <p:cNvSpPr/>
              <p:nvPr/>
            </p:nvSpPr>
            <p:spPr bwMode="auto">
              <a:xfrm>
                <a:off x="2969" y="1071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0 w 19"/>
                  <a:gd name="T3" fmla="*/ 3 h 3"/>
                  <a:gd name="T4" fmla="*/ 0 w 19"/>
                  <a:gd name="T5" fmla="*/ 0 h 3"/>
                  <a:gd name="T6" fmla="*/ 13 w 19"/>
                  <a:gd name="T7" fmla="*/ 0 h 3"/>
                  <a:gd name="T8" fmla="*/ 16 w 19"/>
                  <a:gd name="T9" fmla="*/ 0 h 3"/>
                  <a:gd name="T10" fmla="*/ 19 w 19"/>
                  <a:gd name="T11" fmla="*/ 0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73" name="Freeform 321"/>
              <p:cNvSpPr/>
              <p:nvPr/>
            </p:nvSpPr>
            <p:spPr bwMode="auto">
              <a:xfrm>
                <a:off x="3731" y="1068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19 w 19"/>
                  <a:gd name="T3" fmla="*/ 3 h 3"/>
                  <a:gd name="T4" fmla="*/ 19 w 19"/>
                  <a:gd name="T5" fmla="*/ 2 h 3"/>
                  <a:gd name="T6" fmla="*/ 7 w 19"/>
                  <a:gd name="T7" fmla="*/ 0 h 3"/>
                  <a:gd name="T8" fmla="*/ 3 w 19"/>
                  <a:gd name="T9" fmla="*/ 0 h 3"/>
                  <a:gd name="T10" fmla="*/ 0 w 19"/>
                  <a:gd name="T11" fmla="*/ 2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74" name="Freeform 322"/>
              <p:cNvSpPr/>
              <p:nvPr/>
            </p:nvSpPr>
            <p:spPr bwMode="auto">
              <a:xfrm>
                <a:off x="2902" y="1071"/>
                <a:ext cx="16" cy="3"/>
              </a:xfrm>
              <a:custGeom>
                <a:avLst/>
                <a:gdLst>
                  <a:gd name="T0" fmla="*/ 16 w 16"/>
                  <a:gd name="T1" fmla="*/ 2 h 3"/>
                  <a:gd name="T2" fmla="*/ 16 w 16"/>
                  <a:gd name="T3" fmla="*/ 3 h 3"/>
                  <a:gd name="T4" fmla="*/ 0 w 16"/>
                  <a:gd name="T5" fmla="*/ 3 h 3"/>
                  <a:gd name="T6" fmla="*/ 0 w 16"/>
                  <a:gd name="T7" fmla="*/ 2 h 3"/>
                  <a:gd name="T8" fmla="*/ 6 w 16"/>
                  <a:gd name="T9" fmla="*/ 0 h 3"/>
                  <a:gd name="T10" fmla="*/ 16 w 16"/>
                  <a:gd name="T11" fmla="*/ 2 h 3"/>
                  <a:gd name="T12" fmla="*/ 16 w 1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75" name="Freeform 323"/>
              <p:cNvSpPr/>
              <p:nvPr/>
            </p:nvSpPr>
            <p:spPr bwMode="auto">
              <a:xfrm>
                <a:off x="3802" y="107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3 w 16"/>
                  <a:gd name="T3" fmla="*/ 1 h 1"/>
                  <a:gd name="T4" fmla="*/ 16 w 16"/>
                  <a:gd name="T5" fmla="*/ 1 h 1"/>
                  <a:gd name="T6" fmla="*/ 16 w 16"/>
                  <a:gd name="T7" fmla="*/ 0 h 1"/>
                  <a:gd name="T8" fmla="*/ 9 w 16"/>
                  <a:gd name="T9" fmla="*/ 0 h 1"/>
                  <a:gd name="T10" fmla="*/ 0 w 16"/>
                  <a:gd name="T11" fmla="*/ 0 h 1"/>
                  <a:gd name="T12" fmla="*/ 0 w 1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76" name="Freeform 324"/>
              <p:cNvSpPr/>
              <p:nvPr/>
            </p:nvSpPr>
            <p:spPr bwMode="auto">
              <a:xfrm>
                <a:off x="2934" y="1071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9 w 19"/>
                  <a:gd name="T5" fmla="*/ 3 h 3"/>
                  <a:gd name="T6" fmla="*/ 3 w 19"/>
                  <a:gd name="T7" fmla="*/ 3 h 3"/>
                  <a:gd name="T8" fmla="*/ 0 w 19"/>
                  <a:gd name="T9" fmla="*/ 3 h 3"/>
                  <a:gd name="T10" fmla="*/ 3 w 19"/>
                  <a:gd name="T11" fmla="*/ 0 h 3"/>
                  <a:gd name="T12" fmla="*/ 16 w 19"/>
                  <a:gd name="T13" fmla="*/ 2 h 3"/>
                  <a:gd name="T14" fmla="*/ 19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77" name="Freeform 325"/>
              <p:cNvSpPr/>
              <p:nvPr/>
            </p:nvSpPr>
            <p:spPr bwMode="auto">
              <a:xfrm>
                <a:off x="3766" y="1070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1 h 1"/>
                  <a:gd name="T4" fmla="*/ 10 w 20"/>
                  <a:gd name="T5" fmla="*/ 1 h 1"/>
                  <a:gd name="T6" fmla="*/ 16 w 20"/>
                  <a:gd name="T7" fmla="*/ 1 h 1"/>
                  <a:gd name="T8" fmla="*/ 20 w 20"/>
                  <a:gd name="T9" fmla="*/ 1 h 1"/>
                  <a:gd name="T10" fmla="*/ 16 w 20"/>
                  <a:gd name="T11" fmla="*/ 0 h 1"/>
                  <a:gd name="T12" fmla="*/ 4 w 20"/>
                  <a:gd name="T13" fmla="*/ 0 h 1"/>
                  <a:gd name="T14" fmla="*/ 0 w 20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78" name="Freeform 326"/>
              <p:cNvSpPr/>
              <p:nvPr/>
            </p:nvSpPr>
            <p:spPr bwMode="auto">
              <a:xfrm>
                <a:off x="3328" y="977"/>
                <a:ext cx="35" cy="49"/>
              </a:xfrm>
              <a:custGeom>
                <a:avLst/>
                <a:gdLst>
                  <a:gd name="T0" fmla="*/ 35 w 35"/>
                  <a:gd name="T1" fmla="*/ 2 h 49"/>
                  <a:gd name="T2" fmla="*/ 29 w 35"/>
                  <a:gd name="T3" fmla="*/ 0 h 49"/>
                  <a:gd name="T4" fmla="*/ 19 w 35"/>
                  <a:gd name="T5" fmla="*/ 5 h 49"/>
                  <a:gd name="T6" fmla="*/ 3 w 35"/>
                  <a:gd name="T7" fmla="*/ 17 h 49"/>
                  <a:gd name="T8" fmla="*/ 0 w 35"/>
                  <a:gd name="T9" fmla="*/ 23 h 49"/>
                  <a:gd name="T10" fmla="*/ 0 w 35"/>
                  <a:gd name="T11" fmla="*/ 29 h 49"/>
                  <a:gd name="T12" fmla="*/ 16 w 35"/>
                  <a:gd name="T13" fmla="*/ 33 h 49"/>
                  <a:gd name="T14" fmla="*/ 29 w 35"/>
                  <a:gd name="T15" fmla="*/ 44 h 49"/>
                  <a:gd name="T16" fmla="*/ 35 w 35"/>
                  <a:gd name="T17" fmla="*/ 49 h 49"/>
                  <a:gd name="T18" fmla="*/ 35 w 35"/>
                  <a:gd name="T1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79" name="Freeform 327"/>
              <p:cNvSpPr/>
              <p:nvPr/>
            </p:nvSpPr>
            <p:spPr bwMode="auto">
              <a:xfrm>
                <a:off x="3353" y="977"/>
                <a:ext cx="39" cy="47"/>
              </a:xfrm>
              <a:custGeom>
                <a:avLst/>
                <a:gdLst>
                  <a:gd name="T0" fmla="*/ 0 w 39"/>
                  <a:gd name="T1" fmla="*/ 2 h 47"/>
                  <a:gd name="T2" fmla="*/ 10 w 39"/>
                  <a:gd name="T3" fmla="*/ 0 h 47"/>
                  <a:gd name="T4" fmla="*/ 20 w 39"/>
                  <a:gd name="T5" fmla="*/ 3 h 47"/>
                  <a:gd name="T6" fmla="*/ 36 w 39"/>
                  <a:gd name="T7" fmla="*/ 15 h 47"/>
                  <a:gd name="T8" fmla="*/ 39 w 39"/>
                  <a:gd name="T9" fmla="*/ 21 h 47"/>
                  <a:gd name="T10" fmla="*/ 39 w 39"/>
                  <a:gd name="T11" fmla="*/ 27 h 47"/>
                  <a:gd name="T12" fmla="*/ 23 w 39"/>
                  <a:gd name="T13" fmla="*/ 33 h 47"/>
                  <a:gd name="T14" fmla="*/ 10 w 39"/>
                  <a:gd name="T15" fmla="*/ 43 h 47"/>
                  <a:gd name="T16" fmla="*/ 4 w 39"/>
                  <a:gd name="T17" fmla="*/ 47 h 47"/>
                  <a:gd name="T18" fmla="*/ 0 w 39"/>
                  <a:gd name="T1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80" name="Freeform 328"/>
              <p:cNvSpPr/>
              <p:nvPr/>
            </p:nvSpPr>
            <p:spPr bwMode="auto">
              <a:xfrm>
                <a:off x="3312" y="966"/>
                <a:ext cx="54" cy="40"/>
              </a:xfrm>
              <a:custGeom>
                <a:avLst/>
                <a:gdLst>
                  <a:gd name="T0" fmla="*/ 54 w 54"/>
                  <a:gd name="T1" fmla="*/ 0 h 40"/>
                  <a:gd name="T2" fmla="*/ 35 w 54"/>
                  <a:gd name="T3" fmla="*/ 0 h 40"/>
                  <a:gd name="T4" fmla="*/ 22 w 54"/>
                  <a:gd name="T5" fmla="*/ 5 h 40"/>
                  <a:gd name="T6" fmla="*/ 6 w 54"/>
                  <a:gd name="T7" fmla="*/ 16 h 40"/>
                  <a:gd name="T8" fmla="*/ 0 w 54"/>
                  <a:gd name="T9" fmla="*/ 26 h 40"/>
                  <a:gd name="T10" fmla="*/ 0 w 54"/>
                  <a:gd name="T11" fmla="*/ 32 h 40"/>
                  <a:gd name="T12" fmla="*/ 3 w 54"/>
                  <a:gd name="T13" fmla="*/ 37 h 40"/>
                  <a:gd name="T14" fmla="*/ 9 w 54"/>
                  <a:gd name="T15" fmla="*/ 40 h 40"/>
                  <a:gd name="T16" fmla="*/ 9 w 54"/>
                  <a:gd name="T17" fmla="*/ 40 h 40"/>
                  <a:gd name="T18" fmla="*/ 12 w 54"/>
                  <a:gd name="T19" fmla="*/ 29 h 40"/>
                  <a:gd name="T20" fmla="*/ 22 w 54"/>
                  <a:gd name="T21" fmla="*/ 19 h 40"/>
                  <a:gd name="T22" fmla="*/ 35 w 54"/>
                  <a:gd name="T23" fmla="*/ 11 h 40"/>
                  <a:gd name="T24" fmla="*/ 51 w 54"/>
                  <a:gd name="T25" fmla="*/ 8 h 40"/>
                  <a:gd name="T26" fmla="*/ 51 w 54"/>
                  <a:gd name="T27" fmla="*/ 8 h 40"/>
                  <a:gd name="T28" fmla="*/ 54 w 54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81" name="Freeform 329"/>
              <p:cNvSpPr/>
              <p:nvPr/>
            </p:nvSpPr>
            <p:spPr bwMode="auto">
              <a:xfrm>
                <a:off x="3353" y="965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16 w 55"/>
                  <a:gd name="T3" fmla="*/ 1 h 39"/>
                  <a:gd name="T4" fmla="*/ 32 w 55"/>
                  <a:gd name="T5" fmla="*/ 6 h 39"/>
                  <a:gd name="T6" fmla="*/ 48 w 55"/>
                  <a:gd name="T7" fmla="*/ 15 h 39"/>
                  <a:gd name="T8" fmla="*/ 55 w 55"/>
                  <a:gd name="T9" fmla="*/ 26 h 39"/>
                  <a:gd name="T10" fmla="*/ 55 w 55"/>
                  <a:gd name="T11" fmla="*/ 32 h 39"/>
                  <a:gd name="T12" fmla="*/ 52 w 55"/>
                  <a:gd name="T13" fmla="*/ 36 h 39"/>
                  <a:gd name="T14" fmla="*/ 45 w 55"/>
                  <a:gd name="T15" fmla="*/ 39 h 39"/>
                  <a:gd name="T16" fmla="*/ 45 w 55"/>
                  <a:gd name="T17" fmla="*/ 39 h 39"/>
                  <a:gd name="T18" fmla="*/ 42 w 55"/>
                  <a:gd name="T19" fmla="*/ 29 h 39"/>
                  <a:gd name="T20" fmla="*/ 32 w 55"/>
                  <a:gd name="T21" fmla="*/ 20 h 39"/>
                  <a:gd name="T22" fmla="*/ 20 w 55"/>
                  <a:gd name="T23" fmla="*/ 12 h 39"/>
                  <a:gd name="T24" fmla="*/ 4 w 55"/>
                  <a:gd name="T25" fmla="*/ 7 h 39"/>
                  <a:gd name="T26" fmla="*/ 0 w 55"/>
                  <a:gd name="T27" fmla="*/ 7 h 39"/>
                  <a:gd name="T28" fmla="*/ 0 w 55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82" name="Freeform 330"/>
              <p:cNvSpPr/>
              <p:nvPr/>
            </p:nvSpPr>
            <p:spPr bwMode="auto">
              <a:xfrm>
                <a:off x="3145" y="898"/>
                <a:ext cx="221" cy="105"/>
              </a:xfrm>
              <a:custGeom>
                <a:avLst/>
                <a:gdLst>
                  <a:gd name="T0" fmla="*/ 221 w 221"/>
                  <a:gd name="T1" fmla="*/ 0 h 105"/>
                  <a:gd name="T2" fmla="*/ 215 w 221"/>
                  <a:gd name="T3" fmla="*/ 2 h 105"/>
                  <a:gd name="T4" fmla="*/ 186 w 221"/>
                  <a:gd name="T5" fmla="*/ 11 h 105"/>
                  <a:gd name="T6" fmla="*/ 173 w 221"/>
                  <a:gd name="T7" fmla="*/ 15 h 105"/>
                  <a:gd name="T8" fmla="*/ 167 w 221"/>
                  <a:gd name="T9" fmla="*/ 21 h 105"/>
                  <a:gd name="T10" fmla="*/ 167 w 221"/>
                  <a:gd name="T11" fmla="*/ 24 h 105"/>
                  <a:gd name="T12" fmla="*/ 163 w 221"/>
                  <a:gd name="T13" fmla="*/ 27 h 105"/>
                  <a:gd name="T14" fmla="*/ 163 w 221"/>
                  <a:gd name="T15" fmla="*/ 44 h 105"/>
                  <a:gd name="T16" fmla="*/ 179 w 221"/>
                  <a:gd name="T17" fmla="*/ 62 h 105"/>
                  <a:gd name="T18" fmla="*/ 179 w 221"/>
                  <a:gd name="T19" fmla="*/ 62 h 105"/>
                  <a:gd name="T20" fmla="*/ 176 w 221"/>
                  <a:gd name="T21" fmla="*/ 62 h 105"/>
                  <a:gd name="T22" fmla="*/ 160 w 221"/>
                  <a:gd name="T23" fmla="*/ 46 h 105"/>
                  <a:gd name="T24" fmla="*/ 157 w 221"/>
                  <a:gd name="T25" fmla="*/ 35 h 105"/>
                  <a:gd name="T26" fmla="*/ 128 w 221"/>
                  <a:gd name="T27" fmla="*/ 29 h 105"/>
                  <a:gd name="T28" fmla="*/ 106 w 221"/>
                  <a:gd name="T29" fmla="*/ 26 h 105"/>
                  <a:gd name="T30" fmla="*/ 103 w 221"/>
                  <a:gd name="T31" fmla="*/ 29 h 105"/>
                  <a:gd name="T32" fmla="*/ 96 w 221"/>
                  <a:gd name="T33" fmla="*/ 41 h 105"/>
                  <a:gd name="T34" fmla="*/ 96 w 221"/>
                  <a:gd name="T35" fmla="*/ 52 h 105"/>
                  <a:gd name="T36" fmla="*/ 135 w 221"/>
                  <a:gd name="T37" fmla="*/ 65 h 105"/>
                  <a:gd name="T38" fmla="*/ 151 w 221"/>
                  <a:gd name="T39" fmla="*/ 76 h 105"/>
                  <a:gd name="T40" fmla="*/ 154 w 221"/>
                  <a:gd name="T41" fmla="*/ 76 h 105"/>
                  <a:gd name="T42" fmla="*/ 157 w 221"/>
                  <a:gd name="T43" fmla="*/ 79 h 105"/>
                  <a:gd name="T44" fmla="*/ 157 w 221"/>
                  <a:gd name="T45" fmla="*/ 79 h 105"/>
                  <a:gd name="T46" fmla="*/ 151 w 221"/>
                  <a:gd name="T47" fmla="*/ 79 h 105"/>
                  <a:gd name="T48" fmla="*/ 125 w 221"/>
                  <a:gd name="T49" fmla="*/ 65 h 105"/>
                  <a:gd name="T50" fmla="*/ 74 w 221"/>
                  <a:gd name="T51" fmla="*/ 47 h 105"/>
                  <a:gd name="T52" fmla="*/ 58 w 221"/>
                  <a:gd name="T53" fmla="*/ 44 h 105"/>
                  <a:gd name="T54" fmla="*/ 29 w 221"/>
                  <a:gd name="T55" fmla="*/ 41 h 105"/>
                  <a:gd name="T56" fmla="*/ 7 w 221"/>
                  <a:gd name="T57" fmla="*/ 43 h 105"/>
                  <a:gd name="T58" fmla="*/ 0 w 221"/>
                  <a:gd name="T59" fmla="*/ 44 h 105"/>
                  <a:gd name="T60" fmla="*/ 35 w 221"/>
                  <a:gd name="T61" fmla="*/ 56 h 105"/>
                  <a:gd name="T62" fmla="*/ 48 w 221"/>
                  <a:gd name="T63" fmla="*/ 65 h 105"/>
                  <a:gd name="T64" fmla="*/ 61 w 221"/>
                  <a:gd name="T65" fmla="*/ 78 h 105"/>
                  <a:gd name="T66" fmla="*/ 80 w 221"/>
                  <a:gd name="T67" fmla="*/ 100 h 105"/>
                  <a:gd name="T68" fmla="*/ 90 w 221"/>
                  <a:gd name="T69" fmla="*/ 103 h 105"/>
                  <a:gd name="T70" fmla="*/ 106 w 221"/>
                  <a:gd name="T71" fmla="*/ 105 h 105"/>
                  <a:gd name="T72" fmla="*/ 160 w 221"/>
                  <a:gd name="T73" fmla="*/ 105 h 105"/>
                  <a:gd name="T74" fmla="*/ 160 w 221"/>
                  <a:gd name="T75" fmla="*/ 93 h 105"/>
                  <a:gd name="T76" fmla="*/ 170 w 221"/>
                  <a:gd name="T77" fmla="*/ 81 h 105"/>
                  <a:gd name="T78" fmla="*/ 195 w 221"/>
                  <a:gd name="T79" fmla="*/ 68 h 105"/>
                  <a:gd name="T80" fmla="*/ 205 w 221"/>
                  <a:gd name="T81" fmla="*/ 65 h 105"/>
                  <a:gd name="T82" fmla="*/ 221 w 221"/>
                  <a:gd name="T83" fmla="*/ 65 h 105"/>
                  <a:gd name="T84" fmla="*/ 221 w 221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83" name="Freeform 331"/>
              <p:cNvSpPr/>
              <p:nvPr/>
            </p:nvSpPr>
            <p:spPr bwMode="auto">
              <a:xfrm>
                <a:off x="3353" y="898"/>
                <a:ext cx="218" cy="105"/>
              </a:xfrm>
              <a:custGeom>
                <a:avLst/>
                <a:gdLst>
                  <a:gd name="T0" fmla="*/ 0 w 218"/>
                  <a:gd name="T1" fmla="*/ 0 h 105"/>
                  <a:gd name="T2" fmla="*/ 4 w 218"/>
                  <a:gd name="T3" fmla="*/ 0 h 105"/>
                  <a:gd name="T4" fmla="*/ 32 w 218"/>
                  <a:gd name="T5" fmla="*/ 9 h 105"/>
                  <a:gd name="T6" fmla="*/ 45 w 218"/>
                  <a:gd name="T7" fmla="*/ 14 h 105"/>
                  <a:gd name="T8" fmla="*/ 55 w 218"/>
                  <a:gd name="T9" fmla="*/ 21 h 105"/>
                  <a:gd name="T10" fmla="*/ 55 w 218"/>
                  <a:gd name="T11" fmla="*/ 23 h 105"/>
                  <a:gd name="T12" fmla="*/ 58 w 218"/>
                  <a:gd name="T13" fmla="*/ 26 h 105"/>
                  <a:gd name="T14" fmla="*/ 55 w 218"/>
                  <a:gd name="T15" fmla="*/ 43 h 105"/>
                  <a:gd name="T16" fmla="*/ 39 w 218"/>
                  <a:gd name="T17" fmla="*/ 61 h 105"/>
                  <a:gd name="T18" fmla="*/ 39 w 218"/>
                  <a:gd name="T19" fmla="*/ 61 h 105"/>
                  <a:gd name="T20" fmla="*/ 42 w 218"/>
                  <a:gd name="T21" fmla="*/ 61 h 105"/>
                  <a:gd name="T22" fmla="*/ 58 w 218"/>
                  <a:gd name="T23" fmla="*/ 44 h 105"/>
                  <a:gd name="T24" fmla="*/ 61 w 218"/>
                  <a:gd name="T25" fmla="*/ 33 h 105"/>
                  <a:gd name="T26" fmla="*/ 90 w 218"/>
                  <a:gd name="T27" fmla="*/ 27 h 105"/>
                  <a:gd name="T28" fmla="*/ 112 w 218"/>
                  <a:gd name="T29" fmla="*/ 24 h 105"/>
                  <a:gd name="T30" fmla="*/ 119 w 218"/>
                  <a:gd name="T31" fmla="*/ 27 h 105"/>
                  <a:gd name="T32" fmla="*/ 122 w 218"/>
                  <a:gd name="T33" fmla="*/ 40 h 105"/>
                  <a:gd name="T34" fmla="*/ 122 w 218"/>
                  <a:gd name="T35" fmla="*/ 50 h 105"/>
                  <a:gd name="T36" fmla="*/ 87 w 218"/>
                  <a:gd name="T37" fmla="*/ 65 h 105"/>
                  <a:gd name="T38" fmla="*/ 71 w 218"/>
                  <a:gd name="T39" fmla="*/ 74 h 105"/>
                  <a:gd name="T40" fmla="*/ 68 w 218"/>
                  <a:gd name="T41" fmla="*/ 76 h 105"/>
                  <a:gd name="T42" fmla="*/ 64 w 218"/>
                  <a:gd name="T43" fmla="*/ 78 h 105"/>
                  <a:gd name="T44" fmla="*/ 64 w 218"/>
                  <a:gd name="T45" fmla="*/ 79 h 105"/>
                  <a:gd name="T46" fmla="*/ 68 w 218"/>
                  <a:gd name="T47" fmla="*/ 79 h 105"/>
                  <a:gd name="T48" fmla="*/ 93 w 218"/>
                  <a:gd name="T49" fmla="*/ 64 h 105"/>
                  <a:gd name="T50" fmla="*/ 144 w 218"/>
                  <a:gd name="T51" fmla="*/ 46 h 105"/>
                  <a:gd name="T52" fmla="*/ 164 w 218"/>
                  <a:gd name="T53" fmla="*/ 43 h 105"/>
                  <a:gd name="T54" fmla="*/ 189 w 218"/>
                  <a:gd name="T55" fmla="*/ 40 h 105"/>
                  <a:gd name="T56" fmla="*/ 212 w 218"/>
                  <a:gd name="T57" fmla="*/ 41 h 105"/>
                  <a:gd name="T58" fmla="*/ 218 w 218"/>
                  <a:gd name="T59" fmla="*/ 43 h 105"/>
                  <a:gd name="T60" fmla="*/ 186 w 218"/>
                  <a:gd name="T61" fmla="*/ 55 h 105"/>
                  <a:gd name="T62" fmla="*/ 170 w 218"/>
                  <a:gd name="T63" fmla="*/ 64 h 105"/>
                  <a:gd name="T64" fmla="*/ 160 w 218"/>
                  <a:gd name="T65" fmla="*/ 76 h 105"/>
                  <a:gd name="T66" fmla="*/ 141 w 218"/>
                  <a:gd name="T67" fmla="*/ 99 h 105"/>
                  <a:gd name="T68" fmla="*/ 132 w 218"/>
                  <a:gd name="T69" fmla="*/ 102 h 105"/>
                  <a:gd name="T70" fmla="*/ 116 w 218"/>
                  <a:gd name="T71" fmla="*/ 103 h 105"/>
                  <a:gd name="T72" fmla="*/ 58 w 218"/>
                  <a:gd name="T73" fmla="*/ 105 h 105"/>
                  <a:gd name="T74" fmla="*/ 58 w 218"/>
                  <a:gd name="T75" fmla="*/ 91 h 105"/>
                  <a:gd name="T76" fmla="*/ 48 w 218"/>
                  <a:gd name="T77" fmla="*/ 79 h 105"/>
                  <a:gd name="T78" fmla="*/ 26 w 218"/>
                  <a:gd name="T79" fmla="*/ 67 h 105"/>
                  <a:gd name="T80" fmla="*/ 16 w 218"/>
                  <a:gd name="T81" fmla="*/ 65 h 105"/>
                  <a:gd name="T82" fmla="*/ 0 w 218"/>
                  <a:gd name="T83" fmla="*/ 65 h 105"/>
                  <a:gd name="T84" fmla="*/ 0 w 218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84" name="Freeform 332"/>
              <p:cNvSpPr/>
              <p:nvPr/>
            </p:nvSpPr>
            <p:spPr bwMode="auto">
              <a:xfrm>
                <a:off x="3347" y="915"/>
                <a:ext cx="29" cy="44"/>
              </a:xfrm>
              <a:custGeom>
                <a:avLst/>
                <a:gdLst>
                  <a:gd name="T0" fmla="*/ 26 w 29"/>
                  <a:gd name="T1" fmla="*/ 10 h 44"/>
                  <a:gd name="T2" fmla="*/ 29 w 29"/>
                  <a:gd name="T3" fmla="*/ 7 h 44"/>
                  <a:gd name="T4" fmla="*/ 29 w 29"/>
                  <a:gd name="T5" fmla="*/ 4 h 44"/>
                  <a:gd name="T6" fmla="*/ 22 w 29"/>
                  <a:gd name="T7" fmla="*/ 3 h 44"/>
                  <a:gd name="T8" fmla="*/ 19 w 29"/>
                  <a:gd name="T9" fmla="*/ 1 h 44"/>
                  <a:gd name="T10" fmla="*/ 13 w 29"/>
                  <a:gd name="T11" fmla="*/ 0 h 44"/>
                  <a:gd name="T12" fmla="*/ 6 w 29"/>
                  <a:gd name="T13" fmla="*/ 1 h 44"/>
                  <a:gd name="T14" fmla="*/ 3 w 29"/>
                  <a:gd name="T15" fmla="*/ 3 h 44"/>
                  <a:gd name="T16" fmla="*/ 0 w 29"/>
                  <a:gd name="T17" fmla="*/ 6 h 44"/>
                  <a:gd name="T18" fmla="*/ 0 w 29"/>
                  <a:gd name="T19" fmla="*/ 6 h 44"/>
                  <a:gd name="T20" fmla="*/ 0 w 29"/>
                  <a:gd name="T21" fmla="*/ 10 h 44"/>
                  <a:gd name="T22" fmla="*/ 0 w 29"/>
                  <a:gd name="T23" fmla="*/ 15 h 44"/>
                  <a:gd name="T24" fmla="*/ 3 w 29"/>
                  <a:gd name="T25" fmla="*/ 20 h 44"/>
                  <a:gd name="T26" fmla="*/ 3 w 29"/>
                  <a:gd name="T27" fmla="*/ 26 h 44"/>
                  <a:gd name="T28" fmla="*/ 6 w 29"/>
                  <a:gd name="T29" fmla="*/ 30 h 44"/>
                  <a:gd name="T30" fmla="*/ 10 w 29"/>
                  <a:gd name="T31" fmla="*/ 35 h 44"/>
                  <a:gd name="T32" fmla="*/ 10 w 29"/>
                  <a:gd name="T33" fmla="*/ 39 h 44"/>
                  <a:gd name="T34" fmla="*/ 13 w 29"/>
                  <a:gd name="T35" fmla="*/ 44 h 44"/>
                  <a:gd name="T36" fmla="*/ 13 w 29"/>
                  <a:gd name="T37" fmla="*/ 44 h 44"/>
                  <a:gd name="T38" fmla="*/ 16 w 29"/>
                  <a:gd name="T39" fmla="*/ 39 h 44"/>
                  <a:gd name="T40" fmla="*/ 16 w 29"/>
                  <a:gd name="T41" fmla="*/ 35 h 44"/>
                  <a:gd name="T42" fmla="*/ 16 w 29"/>
                  <a:gd name="T43" fmla="*/ 30 h 44"/>
                  <a:gd name="T44" fmla="*/ 16 w 29"/>
                  <a:gd name="T45" fmla="*/ 27 h 44"/>
                  <a:gd name="T46" fmla="*/ 19 w 29"/>
                  <a:gd name="T47" fmla="*/ 23 h 44"/>
                  <a:gd name="T48" fmla="*/ 19 w 29"/>
                  <a:gd name="T49" fmla="*/ 20 h 44"/>
                  <a:gd name="T50" fmla="*/ 22 w 29"/>
                  <a:gd name="T51" fmla="*/ 15 h 44"/>
                  <a:gd name="T52" fmla="*/ 26 w 29"/>
                  <a:gd name="T5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85" name="Freeform 333"/>
              <p:cNvSpPr/>
              <p:nvPr/>
            </p:nvSpPr>
            <p:spPr bwMode="auto">
              <a:xfrm>
                <a:off x="3353" y="904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4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4 w 7"/>
                  <a:gd name="T9" fmla="*/ 0 h 5"/>
                  <a:gd name="T10" fmla="*/ 7 w 7"/>
                  <a:gd name="T11" fmla="*/ 2 h 5"/>
                  <a:gd name="T12" fmla="*/ 7 w 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86" name="Freeform 334"/>
              <p:cNvSpPr/>
              <p:nvPr/>
            </p:nvSpPr>
            <p:spPr bwMode="auto">
              <a:xfrm>
                <a:off x="3357" y="904"/>
                <a:ext cx="9" cy="5"/>
              </a:xfrm>
              <a:custGeom>
                <a:avLst/>
                <a:gdLst>
                  <a:gd name="T0" fmla="*/ 3 w 9"/>
                  <a:gd name="T1" fmla="*/ 3 h 5"/>
                  <a:gd name="T2" fmla="*/ 6 w 9"/>
                  <a:gd name="T3" fmla="*/ 5 h 5"/>
                  <a:gd name="T4" fmla="*/ 6 w 9"/>
                  <a:gd name="T5" fmla="*/ 5 h 5"/>
                  <a:gd name="T6" fmla="*/ 9 w 9"/>
                  <a:gd name="T7" fmla="*/ 3 h 5"/>
                  <a:gd name="T8" fmla="*/ 3 w 9"/>
                  <a:gd name="T9" fmla="*/ 0 h 5"/>
                  <a:gd name="T10" fmla="*/ 0 w 9"/>
                  <a:gd name="T11" fmla="*/ 0 h 5"/>
                  <a:gd name="T12" fmla="*/ 3 w 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87" name="Freeform 335"/>
              <p:cNvSpPr/>
              <p:nvPr/>
            </p:nvSpPr>
            <p:spPr bwMode="auto">
              <a:xfrm>
                <a:off x="3334" y="916"/>
                <a:ext cx="13" cy="3"/>
              </a:xfrm>
              <a:custGeom>
                <a:avLst/>
                <a:gdLst>
                  <a:gd name="T0" fmla="*/ 13 w 13"/>
                  <a:gd name="T1" fmla="*/ 0 h 3"/>
                  <a:gd name="T2" fmla="*/ 10 w 13"/>
                  <a:gd name="T3" fmla="*/ 2 h 3"/>
                  <a:gd name="T4" fmla="*/ 6 w 13"/>
                  <a:gd name="T5" fmla="*/ 3 h 3"/>
                  <a:gd name="T6" fmla="*/ 3 w 13"/>
                  <a:gd name="T7" fmla="*/ 3 h 3"/>
                  <a:gd name="T8" fmla="*/ 0 w 13"/>
                  <a:gd name="T9" fmla="*/ 3 h 3"/>
                  <a:gd name="T10" fmla="*/ 6 w 13"/>
                  <a:gd name="T11" fmla="*/ 0 h 3"/>
                  <a:gd name="T12" fmla="*/ 10 w 13"/>
                  <a:gd name="T13" fmla="*/ 0 h 3"/>
                  <a:gd name="T14" fmla="*/ 13 w 1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88" name="Freeform 336"/>
              <p:cNvSpPr/>
              <p:nvPr/>
            </p:nvSpPr>
            <p:spPr bwMode="auto">
              <a:xfrm>
                <a:off x="3373" y="915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3 w 9"/>
                  <a:gd name="T3" fmla="*/ 1 h 4"/>
                  <a:gd name="T4" fmla="*/ 6 w 9"/>
                  <a:gd name="T5" fmla="*/ 4 h 4"/>
                  <a:gd name="T6" fmla="*/ 9 w 9"/>
                  <a:gd name="T7" fmla="*/ 4 h 4"/>
                  <a:gd name="T8" fmla="*/ 9 w 9"/>
                  <a:gd name="T9" fmla="*/ 3 h 4"/>
                  <a:gd name="T10" fmla="*/ 3 w 9"/>
                  <a:gd name="T11" fmla="*/ 0 h 4"/>
                  <a:gd name="T12" fmla="*/ 0 w 9"/>
                  <a:gd name="T13" fmla="*/ 0 h 4"/>
                  <a:gd name="T14" fmla="*/ 0 w 9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89" name="Freeform 337"/>
              <p:cNvSpPr/>
              <p:nvPr/>
            </p:nvSpPr>
            <p:spPr bwMode="auto">
              <a:xfrm>
                <a:off x="3324" y="925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6 h 6"/>
                  <a:gd name="T4" fmla="*/ 0 w 7"/>
                  <a:gd name="T5" fmla="*/ 5 h 6"/>
                  <a:gd name="T6" fmla="*/ 0 w 7"/>
                  <a:gd name="T7" fmla="*/ 2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90" name="Freeform 338"/>
              <p:cNvSpPr/>
              <p:nvPr/>
            </p:nvSpPr>
            <p:spPr bwMode="auto">
              <a:xfrm>
                <a:off x="3385" y="92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1 h 6"/>
                  <a:gd name="T8" fmla="*/ 4 w 7"/>
                  <a:gd name="T9" fmla="*/ 0 h 6"/>
                  <a:gd name="T10" fmla="*/ 4 w 7"/>
                  <a:gd name="T11" fmla="*/ 0 h 6"/>
                  <a:gd name="T12" fmla="*/ 0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91" name="Freeform 339"/>
              <p:cNvSpPr/>
              <p:nvPr/>
            </p:nvSpPr>
            <p:spPr bwMode="auto">
              <a:xfrm>
                <a:off x="3324" y="936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4 w 7"/>
                  <a:gd name="T3" fmla="*/ 8 h 8"/>
                  <a:gd name="T4" fmla="*/ 0 w 7"/>
                  <a:gd name="T5" fmla="*/ 5 h 8"/>
                  <a:gd name="T6" fmla="*/ 4 w 7"/>
                  <a:gd name="T7" fmla="*/ 0 h 8"/>
                  <a:gd name="T8" fmla="*/ 7 w 7"/>
                  <a:gd name="T9" fmla="*/ 8 h 8"/>
                  <a:gd name="T10" fmla="*/ 7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92" name="Freeform 340"/>
              <p:cNvSpPr/>
              <p:nvPr/>
            </p:nvSpPr>
            <p:spPr bwMode="auto">
              <a:xfrm>
                <a:off x="3389" y="93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93" name="Freeform 341"/>
              <p:cNvSpPr/>
              <p:nvPr/>
            </p:nvSpPr>
            <p:spPr bwMode="auto">
              <a:xfrm>
                <a:off x="3328" y="948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3 w 6"/>
                  <a:gd name="T9" fmla="*/ 0 h 5"/>
                  <a:gd name="T10" fmla="*/ 6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94" name="Freeform 342"/>
              <p:cNvSpPr/>
              <p:nvPr/>
            </p:nvSpPr>
            <p:spPr bwMode="auto">
              <a:xfrm>
                <a:off x="3385" y="94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95" name="Freeform 343"/>
              <p:cNvSpPr/>
              <p:nvPr/>
            </p:nvSpPr>
            <p:spPr bwMode="auto">
              <a:xfrm>
                <a:off x="3334" y="954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6 w 6"/>
                  <a:gd name="T7" fmla="*/ 3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96" name="Freeform 344"/>
              <p:cNvSpPr/>
              <p:nvPr/>
            </p:nvSpPr>
            <p:spPr bwMode="auto">
              <a:xfrm>
                <a:off x="3379" y="95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97" name="Freeform 345"/>
              <p:cNvSpPr/>
              <p:nvPr/>
            </p:nvSpPr>
            <p:spPr bwMode="auto">
              <a:xfrm>
                <a:off x="3347" y="9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98" name="Freeform 346"/>
              <p:cNvSpPr/>
              <p:nvPr/>
            </p:nvSpPr>
            <p:spPr bwMode="auto">
              <a:xfrm>
                <a:off x="3366" y="96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3 h 3"/>
                  <a:gd name="T4" fmla="*/ 7 w 7"/>
                  <a:gd name="T5" fmla="*/ 3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899" name="Freeform 347"/>
              <p:cNvSpPr/>
              <p:nvPr/>
            </p:nvSpPr>
            <p:spPr bwMode="auto">
              <a:xfrm>
                <a:off x="3334" y="97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0 w 6"/>
                  <a:gd name="T5" fmla="*/ 3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00" name="Freeform 348"/>
              <p:cNvSpPr/>
              <p:nvPr/>
            </p:nvSpPr>
            <p:spPr bwMode="auto">
              <a:xfrm>
                <a:off x="3376" y="972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  <a:gd name="T8" fmla="*/ 0 w 9"/>
                  <a:gd name="T9" fmla="*/ 2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01" name="Freeform 349"/>
              <p:cNvSpPr/>
              <p:nvPr/>
            </p:nvSpPr>
            <p:spPr bwMode="auto">
              <a:xfrm>
                <a:off x="3321" y="98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3 h 3"/>
                  <a:gd name="T4" fmla="*/ 0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02" name="Freeform 350"/>
              <p:cNvSpPr/>
              <p:nvPr/>
            </p:nvSpPr>
            <p:spPr bwMode="auto">
              <a:xfrm>
                <a:off x="3392" y="983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0 h 3"/>
                  <a:gd name="T12" fmla="*/ 0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03" name="Freeform 351"/>
              <p:cNvSpPr/>
              <p:nvPr/>
            </p:nvSpPr>
            <p:spPr bwMode="auto">
              <a:xfrm>
                <a:off x="3315" y="99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04" name="Freeform 352"/>
              <p:cNvSpPr/>
              <p:nvPr/>
            </p:nvSpPr>
            <p:spPr bwMode="auto">
              <a:xfrm>
                <a:off x="3401" y="994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4 w 4"/>
                  <a:gd name="T5" fmla="*/ 3 h 3"/>
                  <a:gd name="T6" fmla="*/ 4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05" name="Freeform 353"/>
              <p:cNvSpPr/>
              <p:nvPr/>
            </p:nvSpPr>
            <p:spPr bwMode="auto">
              <a:xfrm>
                <a:off x="3302" y="494"/>
                <a:ext cx="51" cy="73"/>
              </a:xfrm>
              <a:custGeom>
                <a:avLst/>
                <a:gdLst>
                  <a:gd name="T0" fmla="*/ 48 w 51"/>
                  <a:gd name="T1" fmla="*/ 15 h 73"/>
                  <a:gd name="T2" fmla="*/ 48 w 51"/>
                  <a:gd name="T3" fmla="*/ 15 h 73"/>
                  <a:gd name="T4" fmla="*/ 45 w 51"/>
                  <a:gd name="T5" fmla="*/ 12 h 73"/>
                  <a:gd name="T6" fmla="*/ 35 w 51"/>
                  <a:gd name="T7" fmla="*/ 6 h 73"/>
                  <a:gd name="T8" fmla="*/ 19 w 51"/>
                  <a:gd name="T9" fmla="*/ 0 h 73"/>
                  <a:gd name="T10" fmla="*/ 0 w 51"/>
                  <a:gd name="T11" fmla="*/ 0 h 73"/>
                  <a:gd name="T12" fmla="*/ 0 w 51"/>
                  <a:gd name="T13" fmla="*/ 2 h 73"/>
                  <a:gd name="T14" fmla="*/ 26 w 51"/>
                  <a:gd name="T15" fmla="*/ 25 h 73"/>
                  <a:gd name="T16" fmla="*/ 29 w 51"/>
                  <a:gd name="T17" fmla="*/ 38 h 73"/>
                  <a:gd name="T18" fmla="*/ 22 w 51"/>
                  <a:gd name="T19" fmla="*/ 53 h 73"/>
                  <a:gd name="T20" fmla="*/ 13 w 51"/>
                  <a:gd name="T21" fmla="*/ 61 h 73"/>
                  <a:gd name="T22" fmla="*/ 10 w 51"/>
                  <a:gd name="T23" fmla="*/ 62 h 73"/>
                  <a:gd name="T24" fmla="*/ 29 w 51"/>
                  <a:gd name="T25" fmla="*/ 66 h 73"/>
                  <a:gd name="T26" fmla="*/ 45 w 51"/>
                  <a:gd name="T27" fmla="*/ 70 h 73"/>
                  <a:gd name="T28" fmla="*/ 51 w 51"/>
                  <a:gd name="T29" fmla="*/ 72 h 73"/>
                  <a:gd name="T30" fmla="*/ 51 w 51"/>
                  <a:gd name="T31" fmla="*/ 73 h 73"/>
                  <a:gd name="T32" fmla="*/ 48 w 51"/>
                  <a:gd name="T33" fmla="*/ 1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06" name="Freeform 354"/>
              <p:cNvSpPr/>
              <p:nvPr/>
            </p:nvSpPr>
            <p:spPr bwMode="auto">
              <a:xfrm>
                <a:off x="3360" y="494"/>
                <a:ext cx="48" cy="72"/>
              </a:xfrm>
              <a:custGeom>
                <a:avLst/>
                <a:gdLst>
                  <a:gd name="T0" fmla="*/ 0 w 48"/>
                  <a:gd name="T1" fmla="*/ 14 h 72"/>
                  <a:gd name="T2" fmla="*/ 0 w 48"/>
                  <a:gd name="T3" fmla="*/ 14 h 72"/>
                  <a:gd name="T4" fmla="*/ 6 w 48"/>
                  <a:gd name="T5" fmla="*/ 11 h 72"/>
                  <a:gd name="T6" fmla="*/ 13 w 48"/>
                  <a:gd name="T7" fmla="*/ 5 h 72"/>
                  <a:gd name="T8" fmla="*/ 29 w 48"/>
                  <a:gd name="T9" fmla="*/ 0 h 72"/>
                  <a:gd name="T10" fmla="*/ 48 w 48"/>
                  <a:gd name="T11" fmla="*/ 0 h 72"/>
                  <a:gd name="T12" fmla="*/ 48 w 48"/>
                  <a:gd name="T13" fmla="*/ 2 h 72"/>
                  <a:gd name="T14" fmla="*/ 22 w 48"/>
                  <a:gd name="T15" fmla="*/ 23 h 72"/>
                  <a:gd name="T16" fmla="*/ 19 w 48"/>
                  <a:gd name="T17" fmla="*/ 37 h 72"/>
                  <a:gd name="T18" fmla="*/ 25 w 48"/>
                  <a:gd name="T19" fmla="*/ 52 h 72"/>
                  <a:gd name="T20" fmla="*/ 35 w 48"/>
                  <a:gd name="T21" fmla="*/ 59 h 72"/>
                  <a:gd name="T22" fmla="*/ 38 w 48"/>
                  <a:gd name="T23" fmla="*/ 61 h 72"/>
                  <a:gd name="T24" fmla="*/ 19 w 48"/>
                  <a:gd name="T25" fmla="*/ 64 h 72"/>
                  <a:gd name="T26" fmla="*/ 3 w 48"/>
                  <a:gd name="T27" fmla="*/ 69 h 72"/>
                  <a:gd name="T28" fmla="*/ 0 w 48"/>
                  <a:gd name="T29" fmla="*/ 72 h 72"/>
                  <a:gd name="T30" fmla="*/ 0 w 48"/>
                  <a:gd name="T31" fmla="*/ 72 h 72"/>
                  <a:gd name="T32" fmla="*/ 0 w 48"/>
                  <a:gd name="T33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07" name="Freeform 355"/>
              <p:cNvSpPr/>
              <p:nvPr/>
            </p:nvSpPr>
            <p:spPr bwMode="auto">
              <a:xfrm>
                <a:off x="3273" y="481"/>
                <a:ext cx="80" cy="24"/>
              </a:xfrm>
              <a:custGeom>
                <a:avLst/>
                <a:gdLst>
                  <a:gd name="T0" fmla="*/ 80 w 80"/>
                  <a:gd name="T1" fmla="*/ 15 h 24"/>
                  <a:gd name="T2" fmla="*/ 80 w 80"/>
                  <a:gd name="T3" fmla="*/ 15 h 24"/>
                  <a:gd name="T4" fmla="*/ 71 w 80"/>
                  <a:gd name="T5" fmla="*/ 6 h 24"/>
                  <a:gd name="T6" fmla="*/ 58 w 80"/>
                  <a:gd name="T7" fmla="*/ 0 h 24"/>
                  <a:gd name="T8" fmla="*/ 51 w 80"/>
                  <a:gd name="T9" fmla="*/ 0 h 24"/>
                  <a:gd name="T10" fmla="*/ 19 w 80"/>
                  <a:gd name="T11" fmla="*/ 1 h 24"/>
                  <a:gd name="T12" fmla="*/ 3 w 80"/>
                  <a:gd name="T13" fmla="*/ 4 h 24"/>
                  <a:gd name="T14" fmla="*/ 0 w 80"/>
                  <a:gd name="T15" fmla="*/ 4 h 24"/>
                  <a:gd name="T16" fmla="*/ 0 w 80"/>
                  <a:gd name="T17" fmla="*/ 4 h 24"/>
                  <a:gd name="T18" fmla="*/ 26 w 80"/>
                  <a:gd name="T19" fmla="*/ 13 h 24"/>
                  <a:gd name="T20" fmla="*/ 29 w 80"/>
                  <a:gd name="T21" fmla="*/ 12 h 24"/>
                  <a:gd name="T22" fmla="*/ 45 w 80"/>
                  <a:gd name="T23" fmla="*/ 12 h 24"/>
                  <a:gd name="T24" fmla="*/ 67 w 80"/>
                  <a:gd name="T25" fmla="*/ 16 h 24"/>
                  <a:gd name="T26" fmla="*/ 77 w 80"/>
                  <a:gd name="T27" fmla="*/ 24 h 24"/>
                  <a:gd name="T28" fmla="*/ 80 w 80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08" name="Freeform 356"/>
              <p:cNvSpPr/>
              <p:nvPr/>
            </p:nvSpPr>
            <p:spPr bwMode="auto">
              <a:xfrm>
                <a:off x="3357" y="479"/>
                <a:ext cx="80" cy="26"/>
              </a:xfrm>
              <a:custGeom>
                <a:avLst/>
                <a:gdLst>
                  <a:gd name="T0" fmla="*/ 0 w 80"/>
                  <a:gd name="T1" fmla="*/ 15 h 26"/>
                  <a:gd name="T2" fmla="*/ 3 w 80"/>
                  <a:gd name="T3" fmla="*/ 15 h 26"/>
                  <a:gd name="T4" fmla="*/ 9 w 80"/>
                  <a:gd name="T5" fmla="*/ 6 h 26"/>
                  <a:gd name="T6" fmla="*/ 22 w 80"/>
                  <a:gd name="T7" fmla="*/ 0 h 26"/>
                  <a:gd name="T8" fmla="*/ 28 w 80"/>
                  <a:gd name="T9" fmla="*/ 0 h 26"/>
                  <a:gd name="T10" fmla="*/ 60 w 80"/>
                  <a:gd name="T11" fmla="*/ 2 h 26"/>
                  <a:gd name="T12" fmla="*/ 76 w 80"/>
                  <a:gd name="T13" fmla="*/ 5 h 26"/>
                  <a:gd name="T14" fmla="*/ 80 w 80"/>
                  <a:gd name="T15" fmla="*/ 5 h 26"/>
                  <a:gd name="T16" fmla="*/ 80 w 80"/>
                  <a:gd name="T17" fmla="*/ 5 h 26"/>
                  <a:gd name="T18" fmla="*/ 54 w 80"/>
                  <a:gd name="T19" fmla="*/ 14 h 26"/>
                  <a:gd name="T20" fmla="*/ 51 w 80"/>
                  <a:gd name="T21" fmla="*/ 12 h 26"/>
                  <a:gd name="T22" fmla="*/ 35 w 80"/>
                  <a:gd name="T23" fmla="*/ 12 h 26"/>
                  <a:gd name="T24" fmla="*/ 12 w 80"/>
                  <a:gd name="T25" fmla="*/ 18 h 26"/>
                  <a:gd name="T26" fmla="*/ 3 w 80"/>
                  <a:gd name="T27" fmla="*/ 26 h 26"/>
                  <a:gd name="T28" fmla="*/ 0 w 80"/>
                  <a:gd name="T2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09" name="Freeform 357"/>
              <p:cNvSpPr/>
              <p:nvPr/>
            </p:nvSpPr>
            <p:spPr bwMode="auto">
              <a:xfrm>
                <a:off x="3164" y="394"/>
                <a:ext cx="189" cy="94"/>
              </a:xfrm>
              <a:custGeom>
                <a:avLst/>
                <a:gdLst>
                  <a:gd name="T0" fmla="*/ 77 w 189"/>
                  <a:gd name="T1" fmla="*/ 46 h 94"/>
                  <a:gd name="T2" fmla="*/ 80 w 189"/>
                  <a:gd name="T3" fmla="*/ 46 h 94"/>
                  <a:gd name="T4" fmla="*/ 80 w 189"/>
                  <a:gd name="T5" fmla="*/ 49 h 94"/>
                  <a:gd name="T6" fmla="*/ 77 w 189"/>
                  <a:gd name="T7" fmla="*/ 49 h 94"/>
                  <a:gd name="T8" fmla="*/ 71 w 189"/>
                  <a:gd name="T9" fmla="*/ 46 h 94"/>
                  <a:gd name="T10" fmla="*/ 71 w 189"/>
                  <a:gd name="T11" fmla="*/ 46 h 94"/>
                  <a:gd name="T12" fmla="*/ 58 w 189"/>
                  <a:gd name="T13" fmla="*/ 47 h 94"/>
                  <a:gd name="T14" fmla="*/ 39 w 189"/>
                  <a:gd name="T15" fmla="*/ 50 h 94"/>
                  <a:gd name="T16" fmla="*/ 20 w 189"/>
                  <a:gd name="T17" fmla="*/ 56 h 94"/>
                  <a:gd name="T18" fmla="*/ 4 w 189"/>
                  <a:gd name="T19" fmla="*/ 61 h 94"/>
                  <a:gd name="T20" fmla="*/ 0 w 189"/>
                  <a:gd name="T21" fmla="*/ 64 h 94"/>
                  <a:gd name="T22" fmla="*/ 10 w 189"/>
                  <a:gd name="T23" fmla="*/ 64 h 94"/>
                  <a:gd name="T24" fmla="*/ 29 w 189"/>
                  <a:gd name="T25" fmla="*/ 61 h 94"/>
                  <a:gd name="T26" fmla="*/ 71 w 189"/>
                  <a:gd name="T27" fmla="*/ 59 h 94"/>
                  <a:gd name="T28" fmla="*/ 84 w 189"/>
                  <a:gd name="T29" fmla="*/ 61 h 94"/>
                  <a:gd name="T30" fmla="*/ 93 w 189"/>
                  <a:gd name="T31" fmla="*/ 61 h 94"/>
                  <a:gd name="T32" fmla="*/ 132 w 189"/>
                  <a:gd name="T33" fmla="*/ 67 h 94"/>
                  <a:gd name="T34" fmla="*/ 148 w 189"/>
                  <a:gd name="T35" fmla="*/ 71 h 94"/>
                  <a:gd name="T36" fmla="*/ 189 w 189"/>
                  <a:gd name="T37" fmla="*/ 94 h 94"/>
                  <a:gd name="T38" fmla="*/ 173 w 189"/>
                  <a:gd name="T39" fmla="*/ 0 h 94"/>
                  <a:gd name="T40" fmla="*/ 164 w 189"/>
                  <a:gd name="T41" fmla="*/ 11 h 94"/>
                  <a:gd name="T42" fmla="*/ 164 w 189"/>
                  <a:gd name="T43" fmla="*/ 14 h 94"/>
                  <a:gd name="T44" fmla="*/ 160 w 189"/>
                  <a:gd name="T45" fmla="*/ 14 h 94"/>
                  <a:gd name="T46" fmla="*/ 154 w 189"/>
                  <a:gd name="T47" fmla="*/ 24 h 94"/>
                  <a:gd name="T48" fmla="*/ 154 w 189"/>
                  <a:gd name="T49" fmla="*/ 24 h 94"/>
                  <a:gd name="T50" fmla="*/ 154 w 189"/>
                  <a:gd name="T51" fmla="*/ 24 h 94"/>
                  <a:gd name="T52" fmla="*/ 151 w 189"/>
                  <a:gd name="T53" fmla="*/ 24 h 94"/>
                  <a:gd name="T54" fmla="*/ 151 w 189"/>
                  <a:gd name="T55" fmla="*/ 24 h 94"/>
                  <a:gd name="T56" fmla="*/ 151 w 189"/>
                  <a:gd name="T57" fmla="*/ 24 h 94"/>
                  <a:gd name="T58" fmla="*/ 151 w 189"/>
                  <a:gd name="T59" fmla="*/ 23 h 94"/>
                  <a:gd name="T60" fmla="*/ 148 w 189"/>
                  <a:gd name="T61" fmla="*/ 23 h 94"/>
                  <a:gd name="T62" fmla="*/ 148 w 189"/>
                  <a:gd name="T63" fmla="*/ 23 h 94"/>
                  <a:gd name="T64" fmla="*/ 148 w 189"/>
                  <a:gd name="T65" fmla="*/ 23 h 94"/>
                  <a:gd name="T66" fmla="*/ 116 w 189"/>
                  <a:gd name="T67" fmla="*/ 17 h 94"/>
                  <a:gd name="T68" fmla="*/ 84 w 189"/>
                  <a:gd name="T69" fmla="*/ 14 h 94"/>
                  <a:gd name="T70" fmla="*/ 80 w 189"/>
                  <a:gd name="T71" fmla="*/ 30 h 94"/>
                  <a:gd name="T72" fmla="*/ 77 w 189"/>
                  <a:gd name="T7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10" name="Freeform 358"/>
              <p:cNvSpPr/>
              <p:nvPr/>
            </p:nvSpPr>
            <p:spPr bwMode="auto">
              <a:xfrm>
                <a:off x="3357" y="394"/>
                <a:ext cx="188" cy="93"/>
              </a:xfrm>
              <a:custGeom>
                <a:avLst/>
                <a:gdLst>
                  <a:gd name="T0" fmla="*/ 108 w 188"/>
                  <a:gd name="T1" fmla="*/ 44 h 93"/>
                  <a:gd name="T2" fmla="*/ 108 w 188"/>
                  <a:gd name="T3" fmla="*/ 46 h 93"/>
                  <a:gd name="T4" fmla="*/ 108 w 188"/>
                  <a:gd name="T5" fmla="*/ 47 h 93"/>
                  <a:gd name="T6" fmla="*/ 112 w 188"/>
                  <a:gd name="T7" fmla="*/ 47 h 93"/>
                  <a:gd name="T8" fmla="*/ 115 w 188"/>
                  <a:gd name="T9" fmla="*/ 46 h 93"/>
                  <a:gd name="T10" fmla="*/ 115 w 188"/>
                  <a:gd name="T11" fmla="*/ 46 h 93"/>
                  <a:gd name="T12" fmla="*/ 128 w 188"/>
                  <a:gd name="T13" fmla="*/ 46 h 93"/>
                  <a:gd name="T14" fmla="*/ 150 w 188"/>
                  <a:gd name="T15" fmla="*/ 49 h 93"/>
                  <a:gd name="T16" fmla="*/ 166 w 188"/>
                  <a:gd name="T17" fmla="*/ 55 h 93"/>
                  <a:gd name="T18" fmla="*/ 182 w 188"/>
                  <a:gd name="T19" fmla="*/ 59 h 93"/>
                  <a:gd name="T20" fmla="*/ 188 w 188"/>
                  <a:gd name="T21" fmla="*/ 62 h 93"/>
                  <a:gd name="T22" fmla="*/ 179 w 188"/>
                  <a:gd name="T23" fmla="*/ 62 h 93"/>
                  <a:gd name="T24" fmla="*/ 160 w 188"/>
                  <a:gd name="T25" fmla="*/ 59 h 93"/>
                  <a:gd name="T26" fmla="*/ 118 w 188"/>
                  <a:gd name="T27" fmla="*/ 58 h 93"/>
                  <a:gd name="T28" fmla="*/ 105 w 188"/>
                  <a:gd name="T29" fmla="*/ 59 h 93"/>
                  <a:gd name="T30" fmla="*/ 96 w 188"/>
                  <a:gd name="T31" fmla="*/ 59 h 93"/>
                  <a:gd name="T32" fmla="*/ 57 w 188"/>
                  <a:gd name="T33" fmla="*/ 65 h 93"/>
                  <a:gd name="T34" fmla="*/ 41 w 188"/>
                  <a:gd name="T35" fmla="*/ 71 h 93"/>
                  <a:gd name="T36" fmla="*/ 0 w 188"/>
                  <a:gd name="T37" fmla="*/ 93 h 93"/>
                  <a:gd name="T38" fmla="*/ 12 w 188"/>
                  <a:gd name="T39" fmla="*/ 0 h 93"/>
                  <a:gd name="T40" fmla="*/ 22 w 188"/>
                  <a:gd name="T41" fmla="*/ 9 h 93"/>
                  <a:gd name="T42" fmla="*/ 25 w 188"/>
                  <a:gd name="T43" fmla="*/ 12 h 93"/>
                  <a:gd name="T44" fmla="*/ 25 w 188"/>
                  <a:gd name="T45" fmla="*/ 12 h 93"/>
                  <a:gd name="T46" fmla="*/ 35 w 188"/>
                  <a:gd name="T47" fmla="*/ 23 h 93"/>
                  <a:gd name="T48" fmla="*/ 35 w 188"/>
                  <a:gd name="T49" fmla="*/ 23 h 93"/>
                  <a:gd name="T50" fmla="*/ 35 w 188"/>
                  <a:gd name="T51" fmla="*/ 23 h 93"/>
                  <a:gd name="T52" fmla="*/ 35 w 188"/>
                  <a:gd name="T53" fmla="*/ 23 h 93"/>
                  <a:gd name="T54" fmla="*/ 35 w 188"/>
                  <a:gd name="T55" fmla="*/ 23 h 93"/>
                  <a:gd name="T56" fmla="*/ 38 w 188"/>
                  <a:gd name="T57" fmla="*/ 23 h 93"/>
                  <a:gd name="T58" fmla="*/ 38 w 188"/>
                  <a:gd name="T59" fmla="*/ 23 h 93"/>
                  <a:gd name="T60" fmla="*/ 38 w 188"/>
                  <a:gd name="T61" fmla="*/ 23 h 93"/>
                  <a:gd name="T62" fmla="*/ 38 w 188"/>
                  <a:gd name="T63" fmla="*/ 23 h 93"/>
                  <a:gd name="T64" fmla="*/ 38 w 188"/>
                  <a:gd name="T65" fmla="*/ 21 h 93"/>
                  <a:gd name="T66" fmla="*/ 70 w 188"/>
                  <a:gd name="T67" fmla="*/ 17 h 93"/>
                  <a:gd name="T68" fmla="*/ 102 w 188"/>
                  <a:gd name="T69" fmla="*/ 12 h 93"/>
                  <a:gd name="T70" fmla="*/ 108 w 188"/>
                  <a:gd name="T71" fmla="*/ 29 h 93"/>
                  <a:gd name="T72" fmla="*/ 108 w 188"/>
                  <a:gd name="T73" fmla="*/ 4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11" name="Freeform 359"/>
              <p:cNvSpPr/>
              <p:nvPr/>
            </p:nvSpPr>
            <p:spPr bwMode="auto">
              <a:xfrm>
                <a:off x="3283" y="412"/>
                <a:ext cx="41" cy="17"/>
              </a:xfrm>
              <a:custGeom>
                <a:avLst/>
                <a:gdLst>
                  <a:gd name="T0" fmla="*/ 29 w 41"/>
                  <a:gd name="T1" fmla="*/ 5 h 17"/>
                  <a:gd name="T2" fmla="*/ 32 w 41"/>
                  <a:gd name="T3" fmla="*/ 6 h 17"/>
                  <a:gd name="T4" fmla="*/ 38 w 41"/>
                  <a:gd name="T5" fmla="*/ 0 h 17"/>
                  <a:gd name="T6" fmla="*/ 41 w 41"/>
                  <a:gd name="T7" fmla="*/ 0 h 17"/>
                  <a:gd name="T8" fmla="*/ 35 w 41"/>
                  <a:gd name="T9" fmla="*/ 9 h 17"/>
                  <a:gd name="T10" fmla="*/ 38 w 41"/>
                  <a:gd name="T11" fmla="*/ 9 h 17"/>
                  <a:gd name="T12" fmla="*/ 41 w 41"/>
                  <a:gd name="T13" fmla="*/ 17 h 17"/>
                  <a:gd name="T14" fmla="*/ 35 w 41"/>
                  <a:gd name="T15" fmla="*/ 12 h 17"/>
                  <a:gd name="T16" fmla="*/ 35 w 41"/>
                  <a:gd name="T17" fmla="*/ 8 h 17"/>
                  <a:gd name="T18" fmla="*/ 19 w 41"/>
                  <a:gd name="T19" fmla="*/ 5 h 17"/>
                  <a:gd name="T20" fmla="*/ 0 w 41"/>
                  <a:gd name="T21" fmla="*/ 0 h 17"/>
                  <a:gd name="T22" fmla="*/ 9 w 41"/>
                  <a:gd name="T23" fmla="*/ 2 h 17"/>
                  <a:gd name="T24" fmla="*/ 29 w 4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12" name="Freeform 360"/>
              <p:cNvSpPr/>
              <p:nvPr/>
            </p:nvSpPr>
            <p:spPr bwMode="auto">
              <a:xfrm>
                <a:off x="3382" y="411"/>
                <a:ext cx="42" cy="16"/>
              </a:xfrm>
              <a:custGeom>
                <a:avLst/>
                <a:gdLst>
                  <a:gd name="T0" fmla="*/ 13 w 42"/>
                  <a:gd name="T1" fmla="*/ 4 h 16"/>
                  <a:gd name="T2" fmla="*/ 13 w 42"/>
                  <a:gd name="T3" fmla="*/ 6 h 16"/>
                  <a:gd name="T4" fmla="*/ 7 w 42"/>
                  <a:gd name="T5" fmla="*/ 0 h 16"/>
                  <a:gd name="T6" fmla="*/ 3 w 42"/>
                  <a:gd name="T7" fmla="*/ 0 h 16"/>
                  <a:gd name="T8" fmla="*/ 10 w 42"/>
                  <a:gd name="T9" fmla="*/ 9 h 16"/>
                  <a:gd name="T10" fmla="*/ 3 w 42"/>
                  <a:gd name="T11" fmla="*/ 10 h 16"/>
                  <a:gd name="T12" fmla="*/ 0 w 42"/>
                  <a:gd name="T13" fmla="*/ 16 h 16"/>
                  <a:gd name="T14" fmla="*/ 10 w 42"/>
                  <a:gd name="T15" fmla="*/ 12 h 16"/>
                  <a:gd name="T16" fmla="*/ 10 w 42"/>
                  <a:gd name="T17" fmla="*/ 7 h 16"/>
                  <a:gd name="T18" fmla="*/ 26 w 42"/>
                  <a:gd name="T19" fmla="*/ 4 h 16"/>
                  <a:gd name="T20" fmla="*/ 42 w 42"/>
                  <a:gd name="T21" fmla="*/ 0 h 16"/>
                  <a:gd name="T22" fmla="*/ 32 w 42"/>
                  <a:gd name="T23" fmla="*/ 1 h 16"/>
                  <a:gd name="T24" fmla="*/ 13 w 42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13" name="Freeform 361"/>
              <p:cNvSpPr/>
              <p:nvPr/>
            </p:nvSpPr>
            <p:spPr bwMode="auto">
              <a:xfrm>
                <a:off x="3331" y="437"/>
                <a:ext cx="6" cy="10"/>
              </a:xfrm>
              <a:custGeom>
                <a:avLst/>
                <a:gdLst>
                  <a:gd name="T0" fmla="*/ 6 w 6"/>
                  <a:gd name="T1" fmla="*/ 9 h 10"/>
                  <a:gd name="T2" fmla="*/ 6 w 6"/>
                  <a:gd name="T3" fmla="*/ 10 h 10"/>
                  <a:gd name="T4" fmla="*/ 0 w 6"/>
                  <a:gd name="T5" fmla="*/ 7 h 10"/>
                  <a:gd name="T6" fmla="*/ 0 w 6"/>
                  <a:gd name="T7" fmla="*/ 0 h 10"/>
                  <a:gd name="T8" fmla="*/ 0 w 6"/>
                  <a:gd name="T9" fmla="*/ 0 h 10"/>
                  <a:gd name="T10" fmla="*/ 6 w 6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14" name="Freeform 362"/>
              <p:cNvSpPr/>
              <p:nvPr/>
            </p:nvSpPr>
            <p:spPr bwMode="auto">
              <a:xfrm>
                <a:off x="3373" y="435"/>
                <a:ext cx="6" cy="11"/>
              </a:xfrm>
              <a:custGeom>
                <a:avLst/>
                <a:gdLst>
                  <a:gd name="T0" fmla="*/ 0 w 6"/>
                  <a:gd name="T1" fmla="*/ 9 h 11"/>
                  <a:gd name="T2" fmla="*/ 0 w 6"/>
                  <a:gd name="T3" fmla="*/ 11 h 11"/>
                  <a:gd name="T4" fmla="*/ 3 w 6"/>
                  <a:gd name="T5" fmla="*/ 8 h 11"/>
                  <a:gd name="T6" fmla="*/ 6 w 6"/>
                  <a:gd name="T7" fmla="*/ 0 h 11"/>
                  <a:gd name="T8" fmla="*/ 3 w 6"/>
                  <a:gd name="T9" fmla="*/ 0 h 11"/>
                  <a:gd name="T10" fmla="*/ 0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15" name="Freeform 363"/>
              <p:cNvSpPr/>
              <p:nvPr/>
            </p:nvSpPr>
            <p:spPr bwMode="auto">
              <a:xfrm>
                <a:off x="3254" y="441"/>
                <a:ext cx="10" cy="3"/>
              </a:xfrm>
              <a:custGeom>
                <a:avLst/>
                <a:gdLst>
                  <a:gd name="T0" fmla="*/ 10 w 10"/>
                  <a:gd name="T1" fmla="*/ 2 h 3"/>
                  <a:gd name="T2" fmla="*/ 10 w 10"/>
                  <a:gd name="T3" fmla="*/ 3 h 3"/>
                  <a:gd name="T4" fmla="*/ 3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6 w 10"/>
                  <a:gd name="T11" fmla="*/ 0 h 3"/>
                  <a:gd name="T12" fmla="*/ 10 w 10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16" name="Freeform 364"/>
              <p:cNvSpPr/>
              <p:nvPr/>
            </p:nvSpPr>
            <p:spPr bwMode="auto">
              <a:xfrm>
                <a:off x="3446" y="440"/>
                <a:ext cx="10" cy="3"/>
              </a:xfrm>
              <a:custGeom>
                <a:avLst/>
                <a:gdLst>
                  <a:gd name="T0" fmla="*/ 0 w 10"/>
                  <a:gd name="T1" fmla="*/ 1 h 3"/>
                  <a:gd name="T2" fmla="*/ 0 w 10"/>
                  <a:gd name="T3" fmla="*/ 3 h 3"/>
                  <a:gd name="T4" fmla="*/ 7 w 10"/>
                  <a:gd name="T5" fmla="*/ 1 h 3"/>
                  <a:gd name="T6" fmla="*/ 10 w 10"/>
                  <a:gd name="T7" fmla="*/ 1 h 3"/>
                  <a:gd name="T8" fmla="*/ 10 w 10"/>
                  <a:gd name="T9" fmla="*/ 0 h 3"/>
                  <a:gd name="T10" fmla="*/ 3 w 10"/>
                  <a:gd name="T11" fmla="*/ 0 h 3"/>
                  <a:gd name="T12" fmla="*/ 0 w 10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17" name="Freeform 365"/>
              <p:cNvSpPr/>
              <p:nvPr/>
            </p:nvSpPr>
            <p:spPr bwMode="auto">
              <a:xfrm>
                <a:off x="3270" y="446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6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10 w 13"/>
                  <a:gd name="T9" fmla="*/ 1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18" name="Freeform 366"/>
              <p:cNvSpPr/>
              <p:nvPr/>
            </p:nvSpPr>
            <p:spPr bwMode="auto">
              <a:xfrm>
                <a:off x="3427" y="444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6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3 w 13"/>
                  <a:gd name="T9" fmla="*/ 3 h 5"/>
                  <a:gd name="T10" fmla="*/ 0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19" name="Freeform 367"/>
              <p:cNvSpPr/>
              <p:nvPr/>
            </p:nvSpPr>
            <p:spPr bwMode="auto">
              <a:xfrm>
                <a:off x="3337" y="453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6 h 8"/>
                  <a:gd name="T4" fmla="*/ 7 w 10"/>
                  <a:gd name="T5" fmla="*/ 8 h 8"/>
                  <a:gd name="T6" fmla="*/ 0 w 10"/>
                  <a:gd name="T7" fmla="*/ 0 h 8"/>
                  <a:gd name="T8" fmla="*/ 3 w 10"/>
                  <a:gd name="T9" fmla="*/ 0 h 8"/>
                  <a:gd name="T10" fmla="*/ 10 w 10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20" name="Freeform 368"/>
              <p:cNvSpPr/>
              <p:nvPr/>
            </p:nvSpPr>
            <p:spPr bwMode="auto">
              <a:xfrm>
                <a:off x="3363" y="45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0 w 10"/>
                  <a:gd name="T3" fmla="*/ 7 h 7"/>
                  <a:gd name="T4" fmla="*/ 3 w 10"/>
                  <a:gd name="T5" fmla="*/ 7 h 7"/>
                  <a:gd name="T6" fmla="*/ 10 w 10"/>
                  <a:gd name="T7" fmla="*/ 0 h 7"/>
                  <a:gd name="T8" fmla="*/ 6 w 10"/>
                  <a:gd name="T9" fmla="*/ 0 h 7"/>
                  <a:gd name="T10" fmla="*/ 0 w 10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21" name="Freeform 369"/>
              <p:cNvSpPr/>
              <p:nvPr/>
            </p:nvSpPr>
            <p:spPr bwMode="auto">
              <a:xfrm>
                <a:off x="3296" y="453"/>
                <a:ext cx="16" cy="8"/>
              </a:xfrm>
              <a:custGeom>
                <a:avLst/>
                <a:gdLst>
                  <a:gd name="T0" fmla="*/ 12 w 16"/>
                  <a:gd name="T1" fmla="*/ 5 h 8"/>
                  <a:gd name="T2" fmla="*/ 16 w 16"/>
                  <a:gd name="T3" fmla="*/ 6 h 8"/>
                  <a:gd name="T4" fmla="*/ 16 w 16"/>
                  <a:gd name="T5" fmla="*/ 8 h 8"/>
                  <a:gd name="T6" fmla="*/ 9 w 16"/>
                  <a:gd name="T7" fmla="*/ 8 h 8"/>
                  <a:gd name="T8" fmla="*/ 0 w 16"/>
                  <a:gd name="T9" fmla="*/ 2 h 8"/>
                  <a:gd name="T10" fmla="*/ 0 w 16"/>
                  <a:gd name="T11" fmla="*/ 0 h 8"/>
                  <a:gd name="T12" fmla="*/ 6 w 16"/>
                  <a:gd name="T13" fmla="*/ 2 h 8"/>
                  <a:gd name="T14" fmla="*/ 12 w 16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22" name="Freeform 370"/>
              <p:cNvSpPr/>
              <p:nvPr/>
            </p:nvSpPr>
            <p:spPr bwMode="auto">
              <a:xfrm>
                <a:off x="3398" y="453"/>
                <a:ext cx="16" cy="6"/>
              </a:xfrm>
              <a:custGeom>
                <a:avLst/>
                <a:gdLst>
                  <a:gd name="T0" fmla="*/ 3 w 16"/>
                  <a:gd name="T1" fmla="*/ 5 h 6"/>
                  <a:gd name="T2" fmla="*/ 0 w 16"/>
                  <a:gd name="T3" fmla="*/ 5 h 6"/>
                  <a:gd name="T4" fmla="*/ 0 w 16"/>
                  <a:gd name="T5" fmla="*/ 6 h 6"/>
                  <a:gd name="T6" fmla="*/ 7 w 16"/>
                  <a:gd name="T7" fmla="*/ 6 h 6"/>
                  <a:gd name="T8" fmla="*/ 16 w 16"/>
                  <a:gd name="T9" fmla="*/ 2 h 6"/>
                  <a:gd name="T10" fmla="*/ 13 w 16"/>
                  <a:gd name="T11" fmla="*/ 0 h 6"/>
                  <a:gd name="T12" fmla="*/ 10 w 16"/>
                  <a:gd name="T13" fmla="*/ 0 h 6"/>
                  <a:gd name="T14" fmla="*/ 3 w 1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23" name="Freeform 371"/>
              <p:cNvSpPr/>
              <p:nvPr/>
            </p:nvSpPr>
            <p:spPr bwMode="auto">
              <a:xfrm>
                <a:off x="3318" y="464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10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3 w 13"/>
                  <a:gd name="T9" fmla="*/ 0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24" name="Freeform 372"/>
              <p:cNvSpPr/>
              <p:nvPr/>
            </p:nvSpPr>
            <p:spPr bwMode="auto">
              <a:xfrm>
                <a:off x="3379" y="462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3 w 13"/>
                  <a:gd name="T3" fmla="*/ 6 h 6"/>
                  <a:gd name="T4" fmla="*/ 13 w 13"/>
                  <a:gd name="T5" fmla="*/ 2 h 6"/>
                  <a:gd name="T6" fmla="*/ 10 w 13"/>
                  <a:gd name="T7" fmla="*/ 0 h 6"/>
                  <a:gd name="T8" fmla="*/ 10 w 13"/>
                  <a:gd name="T9" fmla="*/ 0 h 6"/>
                  <a:gd name="T10" fmla="*/ 0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25" name="Freeform 373"/>
              <p:cNvSpPr/>
              <p:nvPr/>
            </p:nvSpPr>
            <p:spPr bwMode="auto">
              <a:xfrm>
                <a:off x="3344" y="464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26" name="Freeform 374"/>
              <p:cNvSpPr/>
              <p:nvPr/>
            </p:nvSpPr>
            <p:spPr bwMode="auto">
              <a:xfrm>
                <a:off x="3360" y="46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3 h 5"/>
                  <a:gd name="T6" fmla="*/ 3 w 6"/>
                  <a:gd name="T7" fmla="*/ 0 h 5"/>
                  <a:gd name="T8" fmla="*/ 0 w 6"/>
                  <a:gd name="T9" fmla="*/ 5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27" name="Freeform 375"/>
              <p:cNvSpPr/>
              <p:nvPr/>
            </p:nvSpPr>
            <p:spPr bwMode="auto">
              <a:xfrm>
                <a:off x="3334" y="473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10 w 10"/>
                  <a:gd name="T3" fmla="*/ 5 h 6"/>
                  <a:gd name="T4" fmla="*/ 10 w 10"/>
                  <a:gd name="T5" fmla="*/ 6 h 6"/>
                  <a:gd name="T6" fmla="*/ 3 w 10"/>
                  <a:gd name="T7" fmla="*/ 2 h 6"/>
                  <a:gd name="T8" fmla="*/ 0 w 10"/>
                  <a:gd name="T9" fmla="*/ 0 h 6"/>
                  <a:gd name="T10" fmla="*/ 6 w 10"/>
                  <a:gd name="T11" fmla="*/ 2 h 6"/>
                  <a:gd name="T12" fmla="*/ 1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28" name="Freeform 376"/>
              <p:cNvSpPr/>
              <p:nvPr/>
            </p:nvSpPr>
            <p:spPr bwMode="auto">
              <a:xfrm>
                <a:off x="3366" y="4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5 h 7"/>
                  <a:gd name="T4" fmla="*/ 0 w 7"/>
                  <a:gd name="T5" fmla="*/ 7 h 7"/>
                  <a:gd name="T6" fmla="*/ 7 w 7"/>
                  <a:gd name="T7" fmla="*/ 4 h 7"/>
                  <a:gd name="T8" fmla="*/ 7 w 7"/>
                  <a:gd name="T9" fmla="*/ 0 h 7"/>
                  <a:gd name="T10" fmla="*/ 3 w 7"/>
                  <a:gd name="T11" fmla="*/ 2 h 7"/>
                  <a:gd name="T12" fmla="*/ 0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29" name="Freeform 377"/>
              <p:cNvSpPr/>
              <p:nvPr/>
            </p:nvSpPr>
            <p:spPr bwMode="auto">
              <a:xfrm>
                <a:off x="3299" y="560"/>
                <a:ext cx="54" cy="22"/>
              </a:xfrm>
              <a:custGeom>
                <a:avLst/>
                <a:gdLst>
                  <a:gd name="T0" fmla="*/ 54 w 54"/>
                  <a:gd name="T1" fmla="*/ 10 h 22"/>
                  <a:gd name="T2" fmla="*/ 54 w 54"/>
                  <a:gd name="T3" fmla="*/ 10 h 22"/>
                  <a:gd name="T4" fmla="*/ 41 w 54"/>
                  <a:gd name="T5" fmla="*/ 4 h 22"/>
                  <a:gd name="T6" fmla="*/ 25 w 54"/>
                  <a:gd name="T7" fmla="*/ 0 h 22"/>
                  <a:gd name="T8" fmla="*/ 9 w 54"/>
                  <a:gd name="T9" fmla="*/ 0 h 22"/>
                  <a:gd name="T10" fmla="*/ 0 w 54"/>
                  <a:gd name="T11" fmla="*/ 6 h 22"/>
                  <a:gd name="T12" fmla="*/ 0 w 54"/>
                  <a:gd name="T13" fmla="*/ 6 h 22"/>
                  <a:gd name="T14" fmla="*/ 19 w 54"/>
                  <a:gd name="T15" fmla="*/ 7 h 22"/>
                  <a:gd name="T16" fmla="*/ 45 w 54"/>
                  <a:gd name="T17" fmla="*/ 13 h 22"/>
                  <a:gd name="T18" fmla="*/ 54 w 54"/>
                  <a:gd name="T19" fmla="*/ 22 h 22"/>
                  <a:gd name="T20" fmla="*/ 54 w 54"/>
                  <a:gd name="T2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30" name="Freeform 378"/>
              <p:cNvSpPr/>
              <p:nvPr/>
            </p:nvSpPr>
            <p:spPr bwMode="auto">
              <a:xfrm>
                <a:off x="3357" y="558"/>
                <a:ext cx="54" cy="23"/>
              </a:xfrm>
              <a:custGeom>
                <a:avLst/>
                <a:gdLst>
                  <a:gd name="T0" fmla="*/ 3 w 54"/>
                  <a:gd name="T1" fmla="*/ 11 h 23"/>
                  <a:gd name="T2" fmla="*/ 3 w 54"/>
                  <a:gd name="T3" fmla="*/ 12 h 23"/>
                  <a:gd name="T4" fmla="*/ 12 w 54"/>
                  <a:gd name="T5" fmla="*/ 6 h 23"/>
                  <a:gd name="T6" fmla="*/ 28 w 54"/>
                  <a:gd name="T7" fmla="*/ 0 h 23"/>
                  <a:gd name="T8" fmla="*/ 44 w 54"/>
                  <a:gd name="T9" fmla="*/ 0 h 23"/>
                  <a:gd name="T10" fmla="*/ 54 w 54"/>
                  <a:gd name="T11" fmla="*/ 6 h 23"/>
                  <a:gd name="T12" fmla="*/ 54 w 54"/>
                  <a:gd name="T13" fmla="*/ 6 h 23"/>
                  <a:gd name="T14" fmla="*/ 35 w 54"/>
                  <a:gd name="T15" fmla="*/ 8 h 23"/>
                  <a:gd name="T16" fmla="*/ 12 w 54"/>
                  <a:gd name="T17" fmla="*/ 15 h 23"/>
                  <a:gd name="T18" fmla="*/ 0 w 54"/>
                  <a:gd name="T19" fmla="*/ 23 h 23"/>
                  <a:gd name="T20" fmla="*/ 3 w 54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31" name="Freeform 379"/>
              <p:cNvSpPr/>
              <p:nvPr/>
            </p:nvSpPr>
            <p:spPr bwMode="auto">
              <a:xfrm>
                <a:off x="3203" y="953"/>
                <a:ext cx="86" cy="48"/>
              </a:xfrm>
              <a:custGeom>
                <a:avLst/>
                <a:gdLst>
                  <a:gd name="T0" fmla="*/ 73 w 86"/>
                  <a:gd name="T1" fmla="*/ 48 h 48"/>
                  <a:gd name="T2" fmla="*/ 77 w 86"/>
                  <a:gd name="T3" fmla="*/ 48 h 48"/>
                  <a:gd name="T4" fmla="*/ 83 w 86"/>
                  <a:gd name="T5" fmla="*/ 47 h 48"/>
                  <a:gd name="T6" fmla="*/ 86 w 86"/>
                  <a:gd name="T7" fmla="*/ 45 h 48"/>
                  <a:gd name="T8" fmla="*/ 86 w 86"/>
                  <a:gd name="T9" fmla="*/ 42 h 48"/>
                  <a:gd name="T10" fmla="*/ 86 w 86"/>
                  <a:gd name="T11" fmla="*/ 41 h 48"/>
                  <a:gd name="T12" fmla="*/ 86 w 86"/>
                  <a:gd name="T13" fmla="*/ 39 h 48"/>
                  <a:gd name="T14" fmla="*/ 83 w 86"/>
                  <a:gd name="T15" fmla="*/ 36 h 48"/>
                  <a:gd name="T16" fmla="*/ 80 w 86"/>
                  <a:gd name="T17" fmla="*/ 35 h 48"/>
                  <a:gd name="T18" fmla="*/ 80 w 86"/>
                  <a:gd name="T19" fmla="*/ 35 h 48"/>
                  <a:gd name="T20" fmla="*/ 67 w 86"/>
                  <a:gd name="T21" fmla="*/ 32 h 48"/>
                  <a:gd name="T22" fmla="*/ 54 w 86"/>
                  <a:gd name="T23" fmla="*/ 27 h 48"/>
                  <a:gd name="T24" fmla="*/ 45 w 86"/>
                  <a:gd name="T25" fmla="*/ 24 h 48"/>
                  <a:gd name="T26" fmla="*/ 35 w 86"/>
                  <a:gd name="T27" fmla="*/ 19 h 48"/>
                  <a:gd name="T28" fmla="*/ 25 w 86"/>
                  <a:gd name="T29" fmla="*/ 15 h 48"/>
                  <a:gd name="T30" fmla="*/ 19 w 86"/>
                  <a:gd name="T31" fmla="*/ 10 h 48"/>
                  <a:gd name="T32" fmla="*/ 9 w 86"/>
                  <a:gd name="T33" fmla="*/ 4 h 48"/>
                  <a:gd name="T34" fmla="*/ 0 w 86"/>
                  <a:gd name="T35" fmla="*/ 0 h 48"/>
                  <a:gd name="T36" fmla="*/ 0 w 86"/>
                  <a:gd name="T37" fmla="*/ 0 h 48"/>
                  <a:gd name="T38" fmla="*/ 6 w 86"/>
                  <a:gd name="T39" fmla="*/ 6 h 48"/>
                  <a:gd name="T40" fmla="*/ 13 w 86"/>
                  <a:gd name="T41" fmla="*/ 13 h 48"/>
                  <a:gd name="T42" fmla="*/ 19 w 86"/>
                  <a:gd name="T43" fmla="*/ 19 h 48"/>
                  <a:gd name="T44" fmla="*/ 25 w 86"/>
                  <a:gd name="T45" fmla="*/ 26 h 48"/>
                  <a:gd name="T46" fmla="*/ 32 w 86"/>
                  <a:gd name="T47" fmla="*/ 30 h 48"/>
                  <a:gd name="T48" fmla="*/ 41 w 86"/>
                  <a:gd name="T49" fmla="*/ 36 h 48"/>
                  <a:gd name="T50" fmla="*/ 54 w 86"/>
                  <a:gd name="T51" fmla="*/ 42 h 48"/>
                  <a:gd name="T52" fmla="*/ 67 w 86"/>
                  <a:gd name="T53" fmla="*/ 47 h 48"/>
                  <a:gd name="T54" fmla="*/ 67 w 86"/>
                  <a:gd name="T55" fmla="*/ 47 h 48"/>
                  <a:gd name="T56" fmla="*/ 67 w 86"/>
                  <a:gd name="T57" fmla="*/ 47 h 48"/>
                  <a:gd name="T58" fmla="*/ 67 w 86"/>
                  <a:gd name="T59" fmla="*/ 47 h 48"/>
                  <a:gd name="T60" fmla="*/ 67 w 86"/>
                  <a:gd name="T61" fmla="*/ 48 h 48"/>
                  <a:gd name="T62" fmla="*/ 70 w 86"/>
                  <a:gd name="T63" fmla="*/ 48 h 48"/>
                  <a:gd name="T64" fmla="*/ 70 w 86"/>
                  <a:gd name="T65" fmla="*/ 48 h 48"/>
                  <a:gd name="T66" fmla="*/ 70 w 86"/>
                  <a:gd name="T67" fmla="*/ 48 h 48"/>
                  <a:gd name="T68" fmla="*/ 73 w 86"/>
                  <a:gd name="T69" fmla="*/ 48 h 48"/>
                  <a:gd name="T70" fmla="*/ 73 w 86"/>
                  <a:gd name="T7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32" name="Freeform 380"/>
              <p:cNvSpPr/>
              <p:nvPr/>
            </p:nvSpPr>
            <p:spPr bwMode="auto">
              <a:xfrm>
                <a:off x="3427" y="951"/>
                <a:ext cx="86" cy="49"/>
              </a:xfrm>
              <a:custGeom>
                <a:avLst/>
                <a:gdLst>
                  <a:gd name="T0" fmla="*/ 16 w 86"/>
                  <a:gd name="T1" fmla="*/ 49 h 49"/>
                  <a:gd name="T2" fmla="*/ 10 w 86"/>
                  <a:gd name="T3" fmla="*/ 49 h 49"/>
                  <a:gd name="T4" fmla="*/ 6 w 86"/>
                  <a:gd name="T5" fmla="*/ 47 h 49"/>
                  <a:gd name="T6" fmla="*/ 3 w 86"/>
                  <a:gd name="T7" fmla="*/ 46 h 49"/>
                  <a:gd name="T8" fmla="*/ 3 w 86"/>
                  <a:gd name="T9" fmla="*/ 44 h 49"/>
                  <a:gd name="T10" fmla="*/ 0 w 86"/>
                  <a:gd name="T11" fmla="*/ 41 h 49"/>
                  <a:gd name="T12" fmla="*/ 3 w 86"/>
                  <a:gd name="T13" fmla="*/ 40 h 49"/>
                  <a:gd name="T14" fmla="*/ 3 w 86"/>
                  <a:gd name="T15" fmla="*/ 38 h 49"/>
                  <a:gd name="T16" fmla="*/ 10 w 86"/>
                  <a:gd name="T17" fmla="*/ 37 h 49"/>
                  <a:gd name="T18" fmla="*/ 10 w 86"/>
                  <a:gd name="T19" fmla="*/ 37 h 49"/>
                  <a:gd name="T20" fmla="*/ 22 w 86"/>
                  <a:gd name="T21" fmla="*/ 32 h 49"/>
                  <a:gd name="T22" fmla="*/ 35 w 86"/>
                  <a:gd name="T23" fmla="*/ 29 h 49"/>
                  <a:gd name="T24" fmla="*/ 45 w 86"/>
                  <a:gd name="T25" fmla="*/ 25 h 49"/>
                  <a:gd name="T26" fmla="*/ 54 w 86"/>
                  <a:gd name="T27" fmla="*/ 20 h 49"/>
                  <a:gd name="T28" fmla="*/ 61 w 86"/>
                  <a:gd name="T29" fmla="*/ 15 h 49"/>
                  <a:gd name="T30" fmla="*/ 70 w 86"/>
                  <a:gd name="T31" fmla="*/ 11 h 49"/>
                  <a:gd name="T32" fmla="*/ 77 w 86"/>
                  <a:gd name="T33" fmla="*/ 5 h 49"/>
                  <a:gd name="T34" fmla="*/ 86 w 86"/>
                  <a:gd name="T35" fmla="*/ 0 h 49"/>
                  <a:gd name="T36" fmla="*/ 86 w 86"/>
                  <a:gd name="T37" fmla="*/ 0 h 49"/>
                  <a:gd name="T38" fmla="*/ 80 w 86"/>
                  <a:gd name="T39" fmla="*/ 6 h 49"/>
                  <a:gd name="T40" fmla="*/ 74 w 86"/>
                  <a:gd name="T41" fmla="*/ 14 h 49"/>
                  <a:gd name="T42" fmla="*/ 70 w 86"/>
                  <a:gd name="T43" fmla="*/ 20 h 49"/>
                  <a:gd name="T44" fmla="*/ 64 w 86"/>
                  <a:gd name="T45" fmla="*/ 26 h 49"/>
                  <a:gd name="T46" fmla="*/ 54 w 86"/>
                  <a:gd name="T47" fmla="*/ 32 h 49"/>
                  <a:gd name="T48" fmla="*/ 48 w 86"/>
                  <a:gd name="T49" fmla="*/ 37 h 49"/>
                  <a:gd name="T50" fmla="*/ 35 w 86"/>
                  <a:gd name="T51" fmla="*/ 43 h 49"/>
                  <a:gd name="T52" fmla="*/ 22 w 86"/>
                  <a:gd name="T53" fmla="*/ 47 h 49"/>
                  <a:gd name="T54" fmla="*/ 22 w 86"/>
                  <a:gd name="T55" fmla="*/ 47 h 49"/>
                  <a:gd name="T56" fmla="*/ 22 w 86"/>
                  <a:gd name="T57" fmla="*/ 47 h 49"/>
                  <a:gd name="T58" fmla="*/ 22 w 86"/>
                  <a:gd name="T59" fmla="*/ 49 h 49"/>
                  <a:gd name="T60" fmla="*/ 19 w 86"/>
                  <a:gd name="T61" fmla="*/ 49 h 49"/>
                  <a:gd name="T62" fmla="*/ 19 w 86"/>
                  <a:gd name="T63" fmla="*/ 49 h 49"/>
                  <a:gd name="T64" fmla="*/ 19 w 86"/>
                  <a:gd name="T65" fmla="*/ 49 h 49"/>
                  <a:gd name="T66" fmla="*/ 19 w 86"/>
                  <a:gd name="T67" fmla="*/ 49 h 49"/>
                  <a:gd name="T68" fmla="*/ 16 w 86"/>
                  <a:gd name="T69" fmla="*/ 49 h 49"/>
                  <a:gd name="T70" fmla="*/ 16 w 86"/>
                  <a:gd name="T7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6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33" name="Freeform 381"/>
              <p:cNvSpPr/>
              <p:nvPr/>
            </p:nvSpPr>
            <p:spPr bwMode="auto">
              <a:xfrm>
                <a:off x="3251" y="927"/>
                <a:ext cx="61" cy="38"/>
              </a:xfrm>
              <a:custGeom>
                <a:avLst/>
                <a:gdLst>
                  <a:gd name="T0" fmla="*/ 29 w 61"/>
                  <a:gd name="T1" fmla="*/ 4 h 38"/>
                  <a:gd name="T2" fmla="*/ 29 w 61"/>
                  <a:gd name="T3" fmla="*/ 4 h 38"/>
                  <a:gd name="T4" fmla="*/ 29 w 61"/>
                  <a:gd name="T5" fmla="*/ 4 h 38"/>
                  <a:gd name="T6" fmla="*/ 29 w 61"/>
                  <a:gd name="T7" fmla="*/ 3 h 38"/>
                  <a:gd name="T8" fmla="*/ 29 w 61"/>
                  <a:gd name="T9" fmla="*/ 3 h 38"/>
                  <a:gd name="T10" fmla="*/ 25 w 61"/>
                  <a:gd name="T11" fmla="*/ 3 h 38"/>
                  <a:gd name="T12" fmla="*/ 25 w 61"/>
                  <a:gd name="T13" fmla="*/ 3 h 38"/>
                  <a:gd name="T14" fmla="*/ 25 w 61"/>
                  <a:gd name="T15" fmla="*/ 3 h 38"/>
                  <a:gd name="T16" fmla="*/ 25 w 61"/>
                  <a:gd name="T17" fmla="*/ 3 h 38"/>
                  <a:gd name="T18" fmla="*/ 25 w 61"/>
                  <a:gd name="T19" fmla="*/ 3 h 38"/>
                  <a:gd name="T20" fmla="*/ 22 w 61"/>
                  <a:gd name="T21" fmla="*/ 0 h 38"/>
                  <a:gd name="T22" fmla="*/ 16 w 61"/>
                  <a:gd name="T23" fmla="*/ 0 h 38"/>
                  <a:gd name="T24" fmla="*/ 9 w 61"/>
                  <a:gd name="T25" fmla="*/ 0 h 38"/>
                  <a:gd name="T26" fmla="*/ 6 w 61"/>
                  <a:gd name="T27" fmla="*/ 1 h 38"/>
                  <a:gd name="T28" fmla="*/ 3 w 61"/>
                  <a:gd name="T29" fmla="*/ 3 h 38"/>
                  <a:gd name="T30" fmla="*/ 0 w 61"/>
                  <a:gd name="T31" fmla="*/ 6 h 38"/>
                  <a:gd name="T32" fmla="*/ 0 w 61"/>
                  <a:gd name="T33" fmla="*/ 8 h 38"/>
                  <a:gd name="T34" fmla="*/ 3 w 61"/>
                  <a:gd name="T35" fmla="*/ 11 h 38"/>
                  <a:gd name="T36" fmla="*/ 3 w 61"/>
                  <a:gd name="T37" fmla="*/ 11 h 38"/>
                  <a:gd name="T38" fmla="*/ 9 w 61"/>
                  <a:gd name="T39" fmla="*/ 14 h 38"/>
                  <a:gd name="T40" fmla="*/ 19 w 61"/>
                  <a:gd name="T41" fmla="*/ 17 h 38"/>
                  <a:gd name="T42" fmla="*/ 25 w 61"/>
                  <a:gd name="T43" fmla="*/ 20 h 38"/>
                  <a:gd name="T44" fmla="*/ 35 w 61"/>
                  <a:gd name="T45" fmla="*/ 23 h 38"/>
                  <a:gd name="T46" fmla="*/ 41 w 61"/>
                  <a:gd name="T47" fmla="*/ 26 h 38"/>
                  <a:gd name="T48" fmla="*/ 48 w 61"/>
                  <a:gd name="T49" fmla="*/ 30 h 38"/>
                  <a:gd name="T50" fmla="*/ 54 w 61"/>
                  <a:gd name="T51" fmla="*/ 33 h 38"/>
                  <a:gd name="T52" fmla="*/ 61 w 61"/>
                  <a:gd name="T53" fmla="*/ 38 h 38"/>
                  <a:gd name="T54" fmla="*/ 61 w 61"/>
                  <a:gd name="T55" fmla="*/ 38 h 38"/>
                  <a:gd name="T56" fmla="*/ 57 w 61"/>
                  <a:gd name="T57" fmla="*/ 33 h 38"/>
                  <a:gd name="T58" fmla="*/ 54 w 61"/>
                  <a:gd name="T59" fmla="*/ 29 h 38"/>
                  <a:gd name="T60" fmla="*/ 51 w 61"/>
                  <a:gd name="T61" fmla="*/ 24 h 38"/>
                  <a:gd name="T62" fmla="*/ 48 w 61"/>
                  <a:gd name="T63" fmla="*/ 20 h 38"/>
                  <a:gd name="T64" fmla="*/ 41 w 61"/>
                  <a:gd name="T65" fmla="*/ 17 h 38"/>
                  <a:gd name="T66" fmla="*/ 38 w 61"/>
                  <a:gd name="T67" fmla="*/ 12 h 38"/>
                  <a:gd name="T68" fmla="*/ 32 w 61"/>
                  <a:gd name="T69" fmla="*/ 9 h 38"/>
                  <a:gd name="T70" fmla="*/ 29 w 61"/>
                  <a:gd name="T7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34" name="Freeform 382"/>
              <p:cNvSpPr/>
              <p:nvPr/>
            </p:nvSpPr>
            <p:spPr bwMode="auto">
              <a:xfrm>
                <a:off x="3408" y="925"/>
                <a:ext cx="57" cy="38"/>
              </a:xfrm>
              <a:custGeom>
                <a:avLst/>
                <a:gdLst>
                  <a:gd name="T0" fmla="*/ 32 w 57"/>
                  <a:gd name="T1" fmla="*/ 5 h 38"/>
                  <a:gd name="T2" fmla="*/ 32 w 57"/>
                  <a:gd name="T3" fmla="*/ 5 h 38"/>
                  <a:gd name="T4" fmla="*/ 32 w 57"/>
                  <a:gd name="T5" fmla="*/ 5 h 38"/>
                  <a:gd name="T6" fmla="*/ 32 w 57"/>
                  <a:gd name="T7" fmla="*/ 5 h 38"/>
                  <a:gd name="T8" fmla="*/ 32 w 57"/>
                  <a:gd name="T9" fmla="*/ 3 h 38"/>
                  <a:gd name="T10" fmla="*/ 32 w 57"/>
                  <a:gd name="T11" fmla="*/ 3 h 38"/>
                  <a:gd name="T12" fmla="*/ 32 w 57"/>
                  <a:gd name="T13" fmla="*/ 3 h 38"/>
                  <a:gd name="T14" fmla="*/ 32 w 57"/>
                  <a:gd name="T15" fmla="*/ 3 h 38"/>
                  <a:gd name="T16" fmla="*/ 32 w 57"/>
                  <a:gd name="T17" fmla="*/ 3 h 38"/>
                  <a:gd name="T18" fmla="*/ 32 w 57"/>
                  <a:gd name="T19" fmla="*/ 3 h 38"/>
                  <a:gd name="T20" fmla="*/ 38 w 57"/>
                  <a:gd name="T21" fmla="*/ 0 h 38"/>
                  <a:gd name="T22" fmla="*/ 41 w 57"/>
                  <a:gd name="T23" fmla="*/ 0 h 38"/>
                  <a:gd name="T24" fmla="*/ 48 w 57"/>
                  <a:gd name="T25" fmla="*/ 0 h 38"/>
                  <a:gd name="T26" fmla="*/ 54 w 57"/>
                  <a:gd name="T27" fmla="*/ 2 h 38"/>
                  <a:gd name="T28" fmla="*/ 57 w 57"/>
                  <a:gd name="T29" fmla="*/ 3 h 38"/>
                  <a:gd name="T30" fmla="*/ 57 w 57"/>
                  <a:gd name="T31" fmla="*/ 6 h 38"/>
                  <a:gd name="T32" fmla="*/ 57 w 57"/>
                  <a:gd name="T33" fmla="*/ 8 h 38"/>
                  <a:gd name="T34" fmla="*/ 54 w 57"/>
                  <a:gd name="T35" fmla="*/ 11 h 38"/>
                  <a:gd name="T36" fmla="*/ 54 w 57"/>
                  <a:gd name="T37" fmla="*/ 11 h 38"/>
                  <a:gd name="T38" fmla="*/ 48 w 57"/>
                  <a:gd name="T39" fmla="*/ 14 h 38"/>
                  <a:gd name="T40" fmla="*/ 41 w 57"/>
                  <a:gd name="T41" fmla="*/ 17 h 38"/>
                  <a:gd name="T42" fmla="*/ 32 w 57"/>
                  <a:gd name="T43" fmla="*/ 20 h 38"/>
                  <a:gd name="T44" fmla="*/ 25 w 57"/>
                  <a:gd name="T45" fmla="*/ 23 h 38"/>
                  <a:gd name="T46" fmla="*/ 19 w 57"/>
                  <a:gd name="T47" fmla="*/ 28 h 38"/>
                  <a:gd name="T48" fmla="*/ 13 w 57"/>
                  <a:gd name="T49" fmla="*/ 31 h 38"/>
                  <a:gd name="T50" fmla="*/ 6 w 57"/>
                  <a:gd name="T51" fmla="*/ 34 h 38"/>
                  <a:gd name="T52" fmla="*/ 0 w 57"/>
                  <a:gd name="T53" fmla="*/ 38 h 38"/>
                  <a:gd name="T54" fmla="*/ 0 w 57"/>
                  <a:gd name="T55" fmla="*/ 38 h 38"/>
                  <a:gd name="T56" fmla="*/ 3 w 57"/>
                  <a:gd name="T57" fmla="*/ 34 h 38"/>
                  <a:gd name="T58" fmla="*/ 6 w 57"/>
                  <a:gd name="T59" fmla="*/ 29 h 38"/>
                  <a:gd name="T60" fmla="*/ 9 w 57"/>
                  <a:gd name="T61" fmla="*/ 25 h 38"/>
                  <a:gd name="T62" fmla="*/ 13 w 57"/>
                  <a:gd name="T63" fmla="*/ 22 h 38"/>
                  <a:gd name="T64" fmla="*/ 16 w 57"/>
                  <a:gd name="T65" fmla="*/ 17 h 38"/>
                  <a:gd name="T66" fmla="*/ 22 w 57"/>
                  <a:gd name="T67" fmla="*/ 13 h 38"/>
                  <a:gd name="T68" fmla="*/ 25 w 57"/>
                  <a:gd name="T69" fmla="*/ 10 h 38"/>
                  <a:gd name="T70" fmla="*/ 32 w 57"/>
                  <a:gd name="T7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35" name="Freeform 383"/>
              <p:cNvSpPr/>
              <p:nvPr/>
            </p:nvSpPr>
            <p:spPr bwMode="auto">
              <a:xfrm>
                <a:off x="3264" y="420"/>
                <a:ext cx="67" cy="47"/>
              </a:xfrm>
              <a:custGeom>
                <a:avLst/>
                <a:gdLst>
                  <a:gd name="T0" fmla="*/ 28 w 67"/>
                  <a:gd name="T1" fmla="*/ 4 h 47"/>
                  <a:gd name="T2" fmla="*/ 28 w 67"/>
                  <a:gd name="T3" fmla="*/ 4 h 47"/>
                  <a:gd name="T4" fmla="*/ 28 w 67"/>
                  <a:gd name="T5" fmla="*/ 4 h 47"/>
                  <a:gd name="T6" fmla="*/ 28 w 67"/>
                  <a:gd name="T7" fmla="*/ 3 h 47"/>
                  <a:gd name="T8" fmla="*/ 28 w 67"/>
                  <a:gd name="T9" fmla="*/ 3 h 47"/>
                  <a:gd name="T10" fmla="*/ 28 w 67"/>
                  <a:gd name="T11" fmla="*/ 3 h 47"/>
                  <a:gd name="T12" fmla="*/ 25 w 67"/>
                  <a:gd name="T13" fmla="*/ 3 h 47"/>
                  <a:gd name="T14" fmla="*/ 25 w 67"/>
                  <a:gd name="T15" fmla="*/ 3 h 47"/>
                  <a:gd name="T16" fmla="*/ 25 w 67"/>
                  <a:gd name="T17" fmla="*/ 3 h 47"/>
                  <a:gd name="T18" fmla="*/ 25 w 67"/>
                  <a:gd name="T19" fmla="*/ 3 h 47"/>
                  <a:gd name="T20" fmla="*/ 22 w 67"/>
                  <a:gd name="T21" fmla="*/ 1 h 47"/>
                  <a:gd name="T22" fmla="*/ 16 w 67"/>
                  <a:gd name="T23" fmla="*/ 0 h 47"/>
                  <a:gd name="T24" fmla="*/ 9 w 67"/>
                  <a:gd name="T25" fmla="*/ 0 h 47"/>
                  <a:gd name="T26" fmla="*/ 6 w 67"/>
                  <a:gd name="T27" fmla="*/ 1 h 47"/>
                  <a:gd name="T28" fmla="*/ 3 w 67"/>
                  <a:gd name="T29" fmla="*/ 3 h 47"/>
                  <a:gd name="T30" fmla="*/ 0 w 67"/>
                  <a:gd name="T31" fmla="*/ 6 h 47"/>
                  <a:gd name="T32" fmla="*/ 0 w 67"/>
                  <a:gd name="T33" fmla="*/ 9 h 47"/>
                  <a:gd name="T34" fmla="*/ 3 w 67"/>
                  <a:gd name="T35" fmla="*/ 10 h 47"/>
                  <a:gd name="T36" fmla="*/ 3 w 67"/>
                  <a:gd name="T37" fmla="*/ 10 h 47"/>
                  <a:gd name="T38" fmla="*/ 12 w 67"/>
                  <a:gd name="T39" fmla="*/ 15 h 47"/>
                  <a:gd name="T40" fmla="*/ 22 w 67"/>
                  <a:gd name="T41" fmla="*/ 20 h 47"/>
                  <a:gd name="T42" fmla="*/ 32 w 67"/>
                  <a:gd name="T43" fmla="*/ 24 h 47"/>
                  <a:gd name="T44" fmla="*/ 38 w 67"/>
                  <a:gd name="T45" fmla="*/ 29 h 47"/>
                  <a:gd name="T46" fmla="*/ 48 w 67"/>
                  <a:gd name="T47" fmla="*/ 33 h 47"/>
                  <a:gd name="T48" fmla="*/ 54 w 67"/>
                  <a:gd name="T49" fmla="*/ 38 h 47"/>
                  <a:gd name="T50" fmla="*/ 60 w 67"/>
                  <a:gd name="T51" fmla="*/ 42 h 47"/>
                  <a:gd name="T52" fmla="*/ 67 w 67"/>
                  <a:gd name="T53" fmla="*/ 47 h 47"/>
                  <a:gd name="T54" fmla="*/ 64 w 67"/>
                  <a:gd name="T55" fmla="*/ 42 h 47"/>
                  <a:gd name="T56" fmla="*/ 60 w 67"/>
                  <a:gd name="T57" fmla="*/ 36 h 47"/>
                  <a:gd name="T58" fmla="*/ 57 w 67"/>
                  <a:gd name="T59" fmla="*/ 30 h 47"/>
                  <a:gd name="T60" fmla="*/ 51 w 67"/>
                  <a:gd name="T61" fmla="*/ 26 h 47"/>
                  <a:gd name="T62" fmla="*/ 44 w 67"/>
                  <a:gd name="T63" fmla="*/ 20 h 47"/>
                  <a:gd name="T64" fmla="*/ 41 w 67"/>
                  <a:gd name="T65" fmla="*/ 15 h 47"/>
                  <a:gd name="T66" fmla="*/ 35 w 67"/>
                  <a:gd name="T67" fmla="*/ 9 h 47"/>
                  <a:gd name="T68" fmla="*/ 28 w 67"/>
                  <a:gd name="T6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936" name="Freeform 384"/>
              <p:cNvSpPr/>
              <p:nvPr/>
            </p:nvSpPr>
            <p:spPr bwMode="auto">
              <a:xfrm>
                <a:off x="3379" y="418"/>
                <a:ext cx="64" cy="49"/>
              </a:xfrm>
              <a:custGeom>
                <a:avLst/>
                <a:gdLst>
                  <a:gd name="T0" fmla="*/ 38 w 64"/>
                  <a:gd name="T1" fmla="*/ 5 h 49"/>
                  <a:gd name="T2" fmla="*/ 38 w 64"/>
                  <a:gd name="T3" fmla="*/ 5 h 49"/>
                  <a:gd name="T4" fmla="*/ 38 w 64"/>
                  <a:gd name="T5" fmla="*/ 5 h 49"/>
                  <a:gd name="T6" fmla="*/ 38 w 64"/>
                  <a:gd name="T7" fmla="*/ 5 h 49"/>
                  <a:gd name="T8" fmla="*/ 38 w 64"/>
                  <a:gd name="T9" fmla="*/ 5 h 49"/>
                  <a:gd name="T10" fmla="*/ 38 w 64"/>
                  <a:gd name="T11" fmla="*/ 3 h 49"/>
                  <a:gd name="T12" fmla="*/ 38 w 64"/>
                  <a:gd name="T13" fmla="*/ 3 h 49"/>
                  <a:gd name="T14" fmla="*/ 38 w 64"/>
                  <a:gd name="T15" fmla="*/ 3 h 49"/>
                  <a:gd name="T16" fmla="*/ 38 w 64"/>
                  <a:gd name="T17" fmla="*/ 3 h 49"/>
                  <a:gd name="T18" fmla="*/ 38 w 64"/>
                  <a:gd name="T19" fmla="*/ 3 h 49"/>
                  <a:gd name="T20" fmla="*/ 45 w 64"/>
                  <a:gd name="T21" fmla="*/ 2 h 49"/>
                  <a:gd name="T22" fmla="*/ 48 w 64"/>
                  <a:gd name="T23" fmla="*/ 0 h 49"/>
                  <a:gd name="T24" fmla="*/ 54 w 64"/>
                  <a:gd name="T25" fmla="*/ 0 h 49"/>
                  <a:gd name="T26" fmla="*/ 61 w 64"/>
                  <a:gd name="T27" fmla="*/ 2 h 49"/>
                  <a:gd name="T28" fmla="*/ 64 w 64"/>
                  <a:gd name="T29" fmla="*/ 3 h 49"/>
                  <a:gd name="T30" fmla="*/ 64 w 64"/>
                  <a:gd name="T31" fmla="*/ 6 h 49"/>
                  <a:gd name="T32" fmla="*/ 64 w 64"/>
                  <a:gd name="T33" fmla="*/ 9 h 49"/>
                  <a:gd name="T34" fmla="*/ 61 w 64"/>
                  <a:gd name="T35" fmla="*/ 11 h 49"/>
                  <a:gd name="T36" fmla="*/ 61 w 64"/>
                  <a:gd name="T37" fmla="*/ 11 h 49"/>
                  <a:gd name="T38" fmla="*/ 54 w 64"/>
                  <a:gd name="T39" fmla="*/ 16 h 49"/>
                  <a:gd name="T40" fmla="*/ 45 w 64"/>
                  <a:gd name="T41" fmla="*/ 20 h 49"/>
                  <a:gd name="T42" fmla="*/ 35 w 64"/>
                  <a:gd name="T43" fmla="*/ 25 h 49"/>
                  <a:gd name="T44" fmla="*/ 29 w 64"/>
                  <a:gd name="T45" fmla="*/ 29 h 49"/>
                  <a:gd name="T46" fmla="*/ 19 w 64"/>
                  <a:gd name="T47" fmla="*/ 34 h 49"/>
                  <a:gd name="T48" fmla="*/ 13 w 64"/>
                  <a:gd name="T49" fmla="*/ 38 h 49"/>
                  <a:gd name="T50" fmla="*/ 6 w 64"/>
                  <a:gd name="T51" fmla="*/ 44 h 49"/>
                  <a:gd name="T52" fmla="*/ 0 w 64"/>
                  <a:gd name="T53" fmla="*/ 49 h 49"/>
                  <a:gd name="T54" fmla="*/ 3 w 64"/>
                  <a:gd name="T55" fmla="*/ 43 h 49"/>
                  <a:gd name="T56" fmla="*/ 6 w 64"/>
                  <a:gd name="T57" fmla="*/ 37 h 49"/>
                  <a:gd name="T58" fmla="*/ 10 w 64"/>
                  <a:gd name="T59" fmla="*/ 32 h 49"/>
                  <a:gd name="T60" fmla="*/ 16 w 64"/>
                  <a:gd name="T61" fmla="*/ 26 h 49"/>
                  <a:gd name="T62" fmla="*/ 19 w 64"/>
                  <a:gd name="T63" fmla="*/ 20 h 49"/>
                  <a:gd name="T64" fmla="*/ 26 w 64"/>
                  <a:gd name="T65" fmla="*/ 16 h 49"/>
                  <a:gd name="T66" fmla="*/ 32 w 64"/>
                  <a:gd name="T67" fmla="*/ 9 h 49"/>
                  <a:gd name="T68" fmla="*/ 38 w 64"/>
                  <a:gd name="T69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1937" name="Rectangle 385"/>
            <p:cNvSpPr>
              <a:spLocks noChangeArrowheads="1"/>
            </p:cNvSpPr>
            <p:nvPr/>
          </p:nvSpPr>
          <p:spPr bwMode="auto">
            <a:xfrm>
              <a:off x="1784" y="465"/>
              <a:ext cx="2037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rgbClr val="6600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Words Review</a:t>
              </a:r>
            </a:p>
          </p:txBody>
        </p:sp>
      </p:grpSp>
      <p:sp>
        <p:nvSpPr>
          <p:cNvPr id="151938" name="Text Box 386"/>
          <p:cNvSpPr txBox="1">
            <a:spLocks noChangeArrowheads="1"/>
          </p:cNvSpPr>
          <p:nvPr/>
        </p:nvSpPr>
        <p:spPr bwMode="auto">
          <a:xfrm>
            <a:off x="370062" y="1202259"/>
            <a:ext cx="2970610" cy="344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amount</a:t>
            </a:r>
          </a:p>
          <a:p>
            <a:pPr algn="r">
              <a:spcBef>
                <a:spcPct val="2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store</a:t>
            </a:r>
          </a:p>
          <a:p>
            <a:pPr algn="r">
              <a:spcBef>
                <a:spcPct val="2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varied</a:t>
            </a:r>
          </a:p>
          <a:p>
            <a:pPr algn="r">
              <a:spcBef>
                <a:spcPct val="20000"/>
              </a:spcBef>
            </a:pPr>
            <a:endParaRPr lang="en-US" altLang="zh-CN" sz="27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r">
              <a:spcBef>
                <a:spcPct val="2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form</a:t>
            </a:r>
          </a:p>
          <a:p>
            <a:pPr algn="r">
              <a:spcBef>
                <a:spcPct val="20000"/>
              </a:spcBef>
            </a:pPr>
            <a:endParaRPr lang="en-US" altLang="zh-CN" sz="27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r">
              <a:spcBef>
                <a:spcPct val="2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connection</a:t>
            </a:r>
          </a:p>
        </p:txBody>
      </p:sp>
      <p:sp>
        <p:nvSpPr>
          <p:cNvPr id="151939" name="Text Box 387"/>
          <p:cNvSpPr txBox="1">
            <a:spLocks noChangeArrowheads="1"/>
          </p:cNvSpPr>
          <p:nvPr/>
        </p:nvSpPr>
        <p:spPr bwMode="auto">
          <a:xfrm>
            <a:off x="4201848" y="1203721"/>
            <a:ext cx="3186113" cy="393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量；数量</a:t>
            </a:r>
          </a:p>
          <a:p>
            <a:pPr>
              <a:spcBef>
                <a:spcPct val="2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存储；储藏</a:t>
            </a:r>
          </a:p>
          <a:p>
            <a:pPr>
              <a:spcBef>
                <a:spcPct val="2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adj.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各种各样的；</a:t>
            </a:r>
          </a:p>
          <a:p>
            <a:pPr>
              <a:spcBef>
                <a:spcPct val="2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各不相同的</a:t>
            </a:r>
          </a:p>
          <a:p>
            <a:pPr>
              <a:spcBef>
                <a:spcPct val="20000"/>
              </a:spcBef>
            </a:pPr>
            <a:r>
              <a:rPr lang="zh-CN" alt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种类；类型；形</a:t>
            </a:r>
          </a:p>
          <a:p>
            <a:pPr>
              <a:spcBef>
                <a:spcPct val="2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态；存在形式</a:t>
            </a:r>
          </a:p>
          <a:p>
            <a:pPr>
              <a:spcBef>
                <a:spcPct val="2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电话连接；计算</a:t>
            </a:r>
          </a:p>
          <a:p>
            <a:pPr>
              <a:spcBef>
                <a:spcPct val="2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机网络连接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938" grpId="0"/>
      <p:bldP spid="1519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"/>
          <p:cNvGrpSpPr/>
          <p:nvPr/>
        </p:nvGrpSpPr>
        <p:grpSpPr bwMode="auto">
          <a:xfrm>
            <a:off x="2813976" y="870743"/>
            <a:ext cx="3618309" cy="648891"/>
            <a:chOff x="1247" y="346"/>
            <a:chExt cx="3039" cy="545"/>
          </a:xfrm>
        </p:grpSpPr>
        <p:grpSp>
          <p:nvGrpSpPr>
            <p:cNvPr id="152579" name="Group 3"/>
            <p:cNvGrpSpPr/>
            <p:nvPr/>
          </p:nvGrpSpPr>
          <p:grpSpPr bwMode="auto">
            <a:xfrm>
              <a:off x="1247" y="346"/>
              <a:ext cx="3039" cy="545"/>
              <a:chOff x="1973" y="391"/>
              <a:chExt cx="2767" cy="709"/>
            </a:xfrm>
          </p:grpSpPr>
          <p:sp>
            <p:nvSpPr>
              <p:cNvPr id="15258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391"/>
                <a:ext cx="2767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81" name="Freeform 5"/>
              <p:cNvSpPr/>
              <p:nvPr/>
            </p:nvSpPr>
            <p:spPr bwMode="auto">
              <a:xfrm>
                <a:off x="2154" y="482"/>
                <a:ext cx="2434" cy="530"/>
              </a:xfrm>
              <a:custGeom>
                <a:avLst/>
                <a:gdLst>
                  <a:gd name="T0" fmla="*/ 2104 w 2434"/>
                  <a:gd name="T1" fmla="*/ 0 h 530"/>
                  <a:gd name="T2" fmla="*/ 2168 w 2434"/>
                  <a:gd name="T3" fmla="*/ 3 h 530"/>
                  <a:gd name="T4" fmla="*/ 2232 w 2434"/>
                  <a:gd name="T5" fmla="*/ 14 h 530"/>
                  <a:gd name="T6" fmla="*/ 2287 w 2434"/>
                  <a:gd name="T7" fmla="*/ 29 h 530"/>
                  <a:gd name="T8" fmla="*/ 2338 w 2434"/>
                  <a:gd name="T9" fmla="*/ 52 h 530"/>
                  <a:gd name="T10" fmla="*/ 2376 w 2434"/>
                  <a:gd name="T11" fmla="*/ 78 h 530"/>
                  <a:gd name="T12" fmla="*/ 2408 w 2434"/>
                  <a:gd name="T13" fmla="*/ 106 h 530"/>
                  <a:gd name="T14" fmla="*/ 2427 w 2434"/>
                  <a:gd name="T15" fmla="*/ 140 h 530"/>
                  <a:gd name="T16" fmla="*/ 2434 w 2434"/>
                  <a:gd name="T17" fmla="*/ 175 h 530"/>
                  <a:gd name="T18" fmla="*/ 2431 w 2434"/>
                  <a:gd name="T19" fmla="*/ 372 h 530"/>
                  <a:gd name="T20" fmla="*/ 2418 w 2434"/>
                  <a:gd name="T21" fmla="*/ 407 h 530"/>
                  <a:gd name="T22" fmla="*/ 2392 w 2434"/>
                  <a:gd name="T23" fmla="*/ 437 h 530"/>
                  <a:gd name="T24" fmla="*/ 2357 w 2434"/>
                  <a:gd name="T25" fmla="*/ 466 h 530"/>
                  <a:gd name="T26" fmla="*/ 2312 w 2434"/>
                  <a:gd name="T27" fmla="*/ 491 h 530"/>
                  <a:gd name="T28" fmla="*/ 2261 w 2434"/>
                  <a:gd name="T29" fmla="*/ 509 h 530"/>
                  <a:gd name="T30" fmla="*/ 2200 w 2434"/>
                  <a:gd name="T31" fmla="*/ 522 h 530"/>
                  <a:gd name="T32" fmla="*/ 2136 w 2434"/>
                  <a:gd name="T33" fmla="*/ 530 h 530"/>
                  <a:gd name="T34" fmla="*/ 330 w 2434"/>
                  <a:gd name="T35" fmla="*/ 530 h 530"/>
                  <a:gd name="T36" fmla="*/ 263 w 2434"/>
                  <a:gd name="T37" fmla="*/ 527 h 530"/>
                  <a:gd name="T38" fmla="*/ 202 w 2434"/>
                  <a:gd name="T39" fmla="*/ 516 h 530"/>
                  <a:gd name="T40" fmla="*/ 144 w 2434"/>
                  <a:gd name="T41" fmla="*/ 500 h 530"/>
                  <a:gd name="T42" fmla="*/ 96 w 2434"/>
                  <a:gd name="T43" fmla="*/ 478 h 530"/>
                  <a:gd name="T44" fmla="*/ 58 w 2434"/>
                  <a:gd name="T45" fmla="*/ 453 h 530"/>
                  <a:gd name="T46" fmla="*/ 26 w 2434"/>
                  <a:gd name="T47" fmla="*/ 422 h 530"/>
                  <a:gd name="T48" fmla="*/ 6 w 2434"/>
                  <a:gd name="T49" fmla="*/ 390 h 530"/>
                  <a:gd name="T50" fmla="*/ 0 w 2434"/>
                  <a:gd name="T51" fmla="*/ 354 h 530"/>
                  <a:gd name="T52" fmla="*/ 0 w 2434"/>
                  <a:gd name="T53" fmla="*/ 158 h 530"/>
                  <a:gd name="T54" fmla="*/ 16 w 2434"/>
                  <a:gd name="T55" fmla="*/ 123 h 530"/>
                  <a:gd name="T56" fmla="*/ 38 w 2434"/>
                  <a:gd name="T57" fmla="*/ 91 h 530"/>
                  <a:gd name="T58" fmla="*/ 74 w 2434"/>
                  <a:gd name="T59" fmla="*/ 64 h 530"/>
                  <a:gd name="T60" fmla="*/ 118 w 2434"/>
                  <a:gd name="T61" fmla="*/ 40 h 530"/>
                  <a:gd name="T62" fmla="*/ 173 w 2434"/>
                  <a:gd name="T63" fmla="*/ 21 h 530"/>
                  <a:gd name="T64" fmla="*/ 231 w 2434"/>
                  <a:gd name="T65" fmla="*/ 8 h 530"/>
                  <a:gd name="T66" fmla="*/ 295 w 2434"/>
                  <a:gd name="T67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82" name="Freeform 6"/>
              <p:cNvSpPr/>
              <p:nvPr/>
            </p:nvSpPr>
            <p:spPr bwMode="auto">
              <a:xfrm>
                <a:off x="3171" y="449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3 w 16"/>
                  <a:gd name="T3" fmla="*/ 4 h 4"/>
                  <a:gd name="T4" fmla="*/ 6 w 16"/>
                  <a:gd name="T5" fmla="*/ 3 h 4"/>
                  <a:gd name="T6" fmla="*/ 16 w 16"/>
                  <a:gd name="T7" fmla="*/ 0 h 4"/>
                  <a:gd name="T8" fmla="*/ 16 w 16"/>
                  <a:gd name="T9" fmla="*/ 0 h 4"/>
                  <a:gd name="T10" fmla="*/ 0 w 1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83" name="Freeform 7"/>
              <p:cNvSpPr/>
              <p:nvPr/>
            </p:nvSpPr>
            <p:spPr bwMode="auto">
              <a:xfrm>
                <a:off x="3523" y="447"/>
                <a:ext cx="16" cy="5"/>
              </a:xfrm>
              <a:custGeom>
                <a:avLst/>
                <a:gdLst>
                  <a:gd name="T0" fmla="*/ 16 w 16"/>
                  <a:gd name="T1" fmla="*/ 5 h 5"/>
                  <a:gd name="T2" fmla="*/ 13 w 16"/>
                  <a:gd name="T3" fmla="*/ 5 h 5"/>
                  <a:gd name="T4" fmla="*/ 10 w 16"/>
                  <a:gd name="T5" fmla="*/ 3 h 5"/>
                  <a:gd name="T6" fmla="*/ 0 w 16"/>
                  <a:gd name="T7" fmla="*/ 0 h 5"/>
                  <a:gd name="T8" fmla="*/ 0 w 16"/>
                  <a:gd name="T9" fmla="*/ 0 h 5"/>
                  <a:gd name="T10" fmla="*/ 16 w 1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84" name="Freeform 8"/>
              <p:cNvSpPr/>
              <p:nvPr/>
            </p:nvSpPr>
            <p:spPr bwMode="auto">
              <a:xfrm>
                <a:off x="3148" y="393"/>
                <a:ext cx="212" cy="194"/>
              </a:xfrm>
              <a:custGeom>
                <a:avLst/>
                <a:gdLst>
                  <a:gd name="T0" fmla="*/ 167 w 212"/>
                  <a:gd name="T1" fmla="*/ 22 h 194"/>
                  <a:gd name="T2" fmla="*/ 164 w 212"/>
                  <a:gd name="T3" fmla="*/ 24 h 194"/>
                  <a:gd name="T4" fmla="*/ 141 w 212"/>
                  <a:gd name="T5" fmla="*/ 19 h 194"/>
                  <a:gd name="T6" fmla="*/ 116 w 212"/>
                  <a:gd name="T7" fmla="*/ 13 h 194"/>
                  <a:gd name="T8" fmla="*/ 100 w 212"/>
                  <a:gd name="T9" fmla="*/ 13 h 194"/>
                  <a:gd name="T10" fmla="*/ 96 w 212"/>
                  <a:gd name="T11" fmla="*/ 19 h 194"/>
                  <a:gd name="T12" fmla="*/ 93 w 212"/>
                  <a:gd name="T13" fmla="*/ 19 h 194"/>
                  <a:gd name="T14" fmla="*/ 93 w 212"/>
                  <a:gd name="T15" fmla="*/ 21 h 194"/>
                  <a:gd name="T16" fmla="*/ 90 w 212"/>
                  <a:gd name="T17" fmla="*/ 30 h 194"/>
                  <a:gd name="T18" fmla="*/ 90 w 212"/>
                  <a:gd name="T19" fmla="*/ 31 h 194"/>
                  <a:gd name="T20" fmla="*/ 90 w 212"/>
                  <a:gd name="T21" fmla="*/ 34 h 194"/>
                  <a:gd name="T22" fmla="*/ 90 w 212"/>
                  <a:gd name="T23" fmla="*/ 39 h 194"/>
                  <a:gd name="T24" fmla="*/ 90 w 212"/>
                  <a:gd name="T25" fmla="*/ 45 h 194"/>
                  <a:gd name="T26" fmla="*/ 77 w 212"/>
                  <a:gd name="T27" fmla="*/ 45 h 194"/>
                  <a:gd name="T28" fmla="*/ 71 w 212"/>
                  <a:gd name="T29" fmla="*/ 48 h 194"/>
                  <a:gd name="T30" fmla="*/ 64 w 212"/>
                  <a:gd name="T31" fmla="*/ 48 h 194"/>
                  <a:gd name="T32" fmla="*/ 48 w 212"/>
                  <a:gd name="T33" fmla="*/ 53 h 194"/>
                  <a:gd name="T34" fmla="*/ 20 w 212"/>
                  <a:gd name="T35" fmla="*/ 60 h 194"/>
                  <a:gd name="T36" fmla="*/ 16 w 212"/>
                  <a:gd name="T37" fmla="*/ 62 h 194"/>
                  <a:gd name="T38" fmla="*/ 0 w 212"/>
                  <a:gd name="T39" fmla="*/ 69 h 194"/>
                  <a:gd name="T40" fmla="*/ 4 w 212"/>
                  <a:gd name="T41" fmla="*/ 71 h 194"/>
                  <a:gd name="T42" fmla="*/ 32 w 212"/>
                  <a:gd name="T43" fmla="*/ 65 h 194"/>
                  <a:gd name="T44" fmla="*/ 74 w 212"/>
                  <a:gd name="T45" fmla="*/ 62 h 194"/>
                  <a:gd name="T46" fmla="*/ 103 w 212"/>
                  <a:gd name="T47" fmla="*/ 63 h 194"/>
                  <a:gd name="T48" fmla="*/ 132 w 212"/>
                  <a:gd name="T49" fmla="*/ 68 h 194"/>
                  <a:gd name="T50" fmla="*/ 157 w 212"/>
                  <a:gd name="T51" fmla="*/ 74 h 194"/>
                  <a:gd name="T52" fmla="*/ 180 w 212"/>
                  <a:gd name="T53" fmla="*/ 85 h 194"/>
                  <a:gd name="T54" fmla="*/ 144 w 212"/>
                  <a:gd name="T55" fmla="*/ 86 h 194"/>
                  <a:gd name="T56" fmla="*/ 116 w 212"/>
                  <a:gd name="T57" fmla="*/ 92 h 194"/>
                  <a:gd name="T58" fmla="*/ 116 w 212"/>
                  <a:gd name="T59" fmla="*/ 94 h 194"/>
                  <a:gd name="T60" fmla="*/ 119 w 212"/>
                  <a:gd name="T61" fmla="*/ 94 h 194"/>
                  <a:gd name="T62" fmla="*/ 122 w 212"/>
                  <a:gd name="T63" fmla="*/ 94 h 194"/>
                  <a:gd name="T64" fmla="*/ 141 w 212"/>
                  <a:gd name="T65" fmla="*/ 101 h 194"/>
                  <a:gd name="T66" fmla="*/ 151 w 212"/>
                  <a:gd name="T67" fmla="*/ 106 h 194"/>
                  <a:gd name="T68" fmla="*/ 176 w 212"/>
                  <a:gd name="T69" fmla="*/ 127 h 194"/>
                  <a:gd name="T70" fmla="*/ 176 w 212"/>
                  <a:gd name="T71" fmla="*/ 147 h 194"/>
                  <a:gd name="T72" fmla="*/ 164 w 212"/>
                  <a:gd name="T73" fmla="*/ 160 h 194"/>
                  <a:gd name="T74" fmla="*/ 138 w 212"/>
                  <a:gd name="T75" fmla="*/ 174 h 194"/>
                  <a:gd name="T76" fmla="*/ 141 w 212"/>
                  <a:gd name="T77" fmla="*/ 177 h 194"/>
                  <a:gd name="T78" fmla="*/ 148 w 212"/>
                  <a:gd name="T79" fmla="*/ 176 h 194"/>
                  <a:gd name="T80" fmla="*/ 167 w 212"/>
                  <a:gd name="T81" fmla="*/ 176 h 194"/>
                  <a:gd name="T82" fmla="*/ 189 w 212"/>
                  <a:gd name="T83" fmla="*/ 182 h 194"/>
                  <a:gd name="T84" fmla="*/ 199 w 212"/>
                  <a:gd name="T85" fmla="*/ 188 h 194"/>
                  <a:gd name="T86" fmla="*/ 199 w 212"/>
                  <a:gd name="T87" fmla="*/ 189 h 194"/>
                  <a:gd name="T88" fmla="*/ 205 w 212"/>
                  <a:gd name="T89" fmla="*/ 192 h 194"/>
                  <a:gd name="T90" fmla="*/ 205 w 212"/>
                  <a:gd name="T91" fmla="*/ 194 h 194"/>
                  <a:gd name="T92" fmla="*/ 209 w 212"/>
                  <a:gd name="T93" fmla="*/ 194 h 194"/>
                  <a:gd name="T94" fmla="*/ 209 w 212"/>
                  <a:gd name="T95" fmla="*/ 194 h 194"/>
                  <a:gd name="T96" fmla="*/ 209 w 212"/>
                  <a:gd name="T97" fmla="*/ 192 h 194"/>
                  <a:gd name="T98" fmla="*/ 209 w 212"/>
                  <a:gd name="T99" fmla="*/ 192 h 194"/>
                  <a:gd name="T100" fmla="*/ 212 w 212"/>
                  <a:gd name="T101" fmla="*/ 191 h 194"/>
                  <a:gd name="T102" fmla="*/ 209 w 212"/>
                  <a:gd name="T103" fmla="*/ 101 h 194"/>
                  <a:gd name="T104" fmla="*/ 192 w 212"/>
                  <a:gd name="T105" fmla="*/ 0 h 194"/>
                  <a:gd name="T106" fmla="*/ 189 w 212"/>
                  <a:gd name="T107" fmla="*/ 1 h 194"/>
                  <a:gd name="T108" fmla="*/ 189 w 212"/>
                  <a:gd name="T109" fmla="*/ 0 h 194"/>
                  <a:gd name="T110" fmla="*/ 189 w 212"/>
                  <a:gd name="T111" fmla="*/ 0 h 194"/>
                  <a:gd name="T112" fmla="*/ 167 w 212"/>
                  <a:gd name="T113" fmla="*/ 2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85" name="Freeform 9"/>
              <p:cNvSpPr/>
              <p:nvPr/>
            </p:nvSpPr>
            <p:spPr bwMode="auto">
              <a:xfrm>
                <a:off x="3353" y="391"/>
                <a:ext cx="208" cy="194"/>
              </a:xfrm>
              <a:custGeom>
                <a:avLst/>
                <a:gdLst>
                  <a:gd name="T0" fmla="*/ 42 w 208"/>
                  <a:gd name="T1" fmla="*/ 23 h 194"/>
                  <a:gd name="T2" fmla="*/ 42 w 208"/>
                  <a:gd name="T3" fmla="*/ 24 h 194"/>
                  <a:gd name="T4" fmla="*/ 64 w 208"/>
                  <a:gd name="T5" fmla="*/ 20 h 194"/>
                  <a:gd name="T6" fmla="*/ 90 w 208"/>
                  <a:gd name="T7" fmla="*/ 14 h 194"/>
                  <a:gd name="T8" fmla="*/ 109 w 208"/>
                  <a:gd name="T9" fmla="*/ 14 h 194"/>
                  <a:gd name="T10" fmla="*/ 112 w 208"/>
                  <a:gd name="T11" fmla="*/ 20 h 194"/>
                  <a:gd name="T12" fmla="*/ 116 w 208"/>
                  <a:gd name="T13" fmla="*/ 20 h 194"/>
                  <a:gd name="T14" fmla="*/ 116 w 208"/>
                  <a:gd name="T15" fmla="*/ 21 h 194"/>
                  <a:gd name="T16" fmla="*/ 116 w 208"/>
                  <a:gd name="T17" fmla="*/ 30 h 194"/>
                  <a:gd name="T18" fmla="*/ 116 w 208"/>
                  <a:gd name="T19" fmla="*/ 32 h 194"/>
                  <a:gd name="T20" fmla="*/ 116 w 208"/>
                  <a:gd name="T21" fmla="*/ 36 h 194"/>
                  <a:gd name="T22" fmla="*/ 116 w 208"/>
                  <a:gd name="T23" fmla="*/ 39 h 194"/>
                  <a:gd name="T24" fmla="*/ 119 w 208"/>
                  <a:gd name="T25" fmla="*/ 46 h 194"/>
                  <a:gd name="T26" fmla="*/ 128 w 208"/>
                  <a:gd name="T27" fmla="*/ 46 h 194"/>
                  <a:gd name="T28" fmla="*/ 138 w 208"/>
                  <a:gd name="T29" fmla="*/ 49 h 194"/>
                  <a:gd name="T30" fmla="*/ 144 w 208"/>
                  <a:gd name="T31" fmla="*/ 49 h 194"/>
                  <a:gd name="T32" fmla="*/ 160 w 208"/>
                  <a:gd name="T33" fmla="*/ 53 h 194"/>
                  <a:gd name="T34" fmla="*/ 186 w 208"/>
                  <a:gd name="T35" fmla="*/ 61 h 194"/>
                  <a:gd name="T36" fmla="*/ 192 w 208"/>
                  <a:gd name="T37" fmla="*/ 62 h 194"/>
                  <a:gd name="T38" fmla="*/ 208 w 208"/>
                  <a:gd name="T39" fmla="*/ 70 h 194"/>
                  <a:gd name="T40" fmla="*/ 205 w 208"/>
                  <a:gd name="T41" fmla="*/ 71 h 194"/>
                  <a:gd name="T42" fmla="*/ 173 w 208"/>
                  <a:gd name="T43" fmla="*/ 65 h 194"/>
                  <a:gd name="T44" fmla="*/ 135 w 208"/>
                  <a:gd name="T45" fmla="*/ 64 h 194"/>
                  <a:gd name="T46" fmla="*/ 106 w 208"/>
                  <a:gd name="T47" fmla="*/ 64 h 194"/>
                  <a:gd name="T48" fmla="*/ 77 w 208"/>
                  <a:gd name="T49" fmla="*/ 68 h 194"/>
                  <a:gd name="T50" fmla="*/ 48 w 208"/>
                  <a:gd name="T51" fmla="*/ 74 h 194"/>
                  <a:gd name="T52" fmla="*/ 29 w 208"/>
                  <a:gd name="T53" fmla="*/ 87 h 194"/>
                  <a:gd name="T54" fmla="*/ 64 w 208"/>
                  <a:gd name="T55" fmla="*/ 88 h 194"/>
                  <a:gd name="T56" fmla="*/ 93 w 208"/>
                  <a:gd name="T57" fmla="*/ 93 h 194"/>
                  <a:gd name="T58" fmla="*/ 93 w 208"/>
                  <a:gd name="T59" fmla="*/ 94 h 194"/>
                  <a:gd name="T60" fmla="*/ 90 w 208"/>
                  <a:gd name="T61" fmla="*/ 96 h 194"/>
                  <a:gd name="T62" fmla="*/ 87 w 208"/>
                  <a:gd name="T63" fmla="*/ 96 h 194"/>
                  <a:gd name="T64" fmla="*/ 68 w 208"/>
                  <a:gd name="T65" fmla="*/ 102 h 194"/>
                  <a:gd name="T66" fmla="*/ 58 w 208"/>
                  <a:gd name="T67" fmla="*/ 106 h 194"/>
                  <a:gd name="T68" fmla="*/ 36 w 208"/>
                  <a:gd name="T69" fmla="*/ 128 h 194"/>
                  <a:gd name="T70" fmla="*/ 32 w 208"/>
                  <a:gd name="T71" fmla="*/ 149 h 194"/>
                  <a:gd name="T72" fmla="*/ 45 w 208"/>
                  <a:gd name="T73" fmla="*/ 161 h 194"/>
                  <a:gd name="T74" fmla="*/ 71 w 208"/>
                  <a:gd name="T75" fmla="*/ 175 h 194"/>
                  <a:gd name="T76" fmla="*/ 71 w 208"/>
                  <a:gd name="T77" fmla="*/ 178 h 194"/>
                  <a:gd name="T78" fmla="*/ 61 w 208"/>
                  <a:gd name="T79" fmla="*/ 176 h 194"/>
                  <a:gd name="T80" fmla="*/ 42 w 208"/>
                  <a:gd name="T81" fmla="*/ 178 h 194"/>
                  <a:gd name="T82" fmla="*/ 20 w 208"/>
                  <a:gd name="T83" fmla="*/ 184 h 194"/>
                  <a:gd name="T84" fmla="*/ 13 w 208"/>
                  <a:gd name="T85" fmla="*/ 188 h 194"/>
                  <a:gd name="T86" fmla="*/ 13 w 208"/>
                  <a:gd name="T87" fmla="*/ 191 h 194"/>
                  <a:gd name="T88" fmla="*/ 7 w 208"/>
                  <a:gd name="T89" fmla="*/ 193 h 194"/>
                  <a:gd name="T90" fmla="*/ 7 w 208"/>
                  <a:gd name="T91" fmla="*/ 194 h 194"/>
                  <a:gd name="T92" fmla="*/ 4 w 208"/>
                  <a:gd name="T93" fmla="*/ 194 h 194"/>
                  <a:gd name="T94" fmla="*/ 0 w 208"/>
                  <a:gd name="T95" fmla="*/ 194 h 194"/>
                  <a:gd name="T96" fmla="*/ 0 w 208"/>
                  <a:gd name="T97" fmla="*/ 193 h 194"/>
                  <a:gd name="T98" fmla="*/ 0 w 208"/>
                  <a:gd name="T99" fmla="*/ 193 h 194"/>
                  <a:gd name="T100" fmla="*/ 0 w 208"/>
                  <a:gd name="T101" fmla="*/ 193 h 194"/>
                  <a:gd name="T102" fmla="*/ 0 w 208"/>
                  <a:gd name="T103" fmla="*/ 103 h 194"/>
                  <a:gd name="T104" fmla="*/ 16 w 208"/>
                  <a:gd name="T105" fmla="*/ 0 h 194"/>
                  <a:gd name="T106" fmla="*/ 16 w 208"/>
                  <a:gd name="T107" fmla="*/ 2 h 194"/>
                  <a:gd name="T108" fmla="*/ 16 w 208"/>
                  <a:gd name="T109" fmla="*/ 2 h 194"/>
                  <a:gd name="T110" fmla="*/ 20 w 208"/>
                  <a:gd name="T111" fmla="*/ 0 h 194"/>
                  <a:gd name="T112" fmla="*/ 42 w 208"/>
                  <a:gd name="T113" fmla="*/ 2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86" name="Freeform 10"/>
              <p:cNvSpPr>
                <a:spLocks noEditPoints="1"/>
              </p:cNvSpPr>
              <p:nvPr/>
            </p:nvSpPr>
            <p:spPr bwMode="auto">
              <a:xfrm>
                <a:off x="2312" y="456"/>
                <a:ext cx="977" cy="148"/>
              </a:xfrm>
              <a:custGeom>
                <a:avLst/>
                <a:gdLst>
                  <a:gd name="T0" fmla="*/ 772 w 977"/>
                  <a:gd name="T1" fmla="*/ 5 h 148"/>
                  <a:gd name="T2" fmla="*/ 884 w 977"/>
                  <a:gd name="T3" fmla="*/ 23 h 148"/>
                  <a:gd name="T4" fmla="*/ 932 w 977"/>
                  <a:gd name="T5" fmla="*/ 38 h 148"/>
                  <a:gd name="T6" fmla="*/ 977 w 977"/>
                  <a:gd name="T7" fmla="*/ 72 h 148"/>
                  <a:gd name="T8" fmla="*/ 939 w 977"/>
                  <a:gd name="T9" fmla="*/ 110 h 148"/>
                  <a:gd name="T10" fmla="*/ 856 w 977"/>
                  <a:gd name="T11" fmla="*/ 116 h 148"/>
                  <a:gd name="T12" fmla="*/ 811 w 977"/>
                  <a:gd name="T13" fmla="*/ 93 h 148"/>
                  <a:gd name="T14" fmla="*/ 811 w 977"/>
                  <a:gd name="T15" fmla="*/ 82 h 148"/>
                  <a:gd name="T16" fmla="*/ 833 w 977"/>
                  <a:gd name="T17" fmla="*/ 97 h 148"/>
                  <a:gd name="T18" fmla="*/ 875 w 977"/>
                  <a:gd name="T19" fmla="*/ 99 h 148"/>
                  <a:gd name="T20" fmla="*/ 916 w 977"/>
                  <a:gd name="T21" fmla="*/ 87 h 148"/>
                  <a:gd name="T22" fmla="*/ 916 w 977"/>
                  <a:gd name="T23" fmla="*/ 59 h 148"/>
                  <a:gd name="T24" fmla="*/ 859 w 977"/>
                  <a:gd name="T25" fmla="*/ 35 h 148"/>
                  <a:gd name="T26" fmla="*/ 801 w 977"/>
                  <a:gd name="T27" fmla="*/ 31 h 148"/>
                  <a:gd name="T28" fmla="*/ 743 w 977"/>
                  <a:gd name="T29" fmla="*/ 32 h 148"/>
                  <a:gd name="T30" fmla="*/ 676 w 977"/>
                  <a:gd name="T31" fmla="*/ 53 h 148"/>
                  <a:gd name="T32" fmla="*/ 683 w 977"/>
                  <a:gd name="T33" fmla="*/ 73 h 148"/>
                  <a:gd name="T34" fmla="*/ 711 w 977"/>
                  <a:gd name="T35" fmla="*/ 70 h 148"/>
                  <a:gd name="T36" fmla="*/ 692 w 977"/>
                  <a:gd name="T37" fmla="*/ 87 h 148"/>
                  <a:gd name="T38" fmla="*/ 631 w 977"/>
                  <a:gd name="T39" fmla="*/ 73 h 148"/>
                  <a:gd name="T40" fmla="*/ 641 w 977"/>
                  <a:gd name="T41" fmla="*/ 46 h 148"/>
                  <a:gd name="T42" fmla="*/ 436 w 977"/>
                  <a:gd name="T43" fmla="*/ 90 h 148"/>
                  <a:gd name="T44" fmla="*/ 407 w 977"/>
                  <a:gd name="T45" fmla="*/ 105 h 148"/>
                  <a:gd name="T46" fmla="*/ 407 w 977"/>
                  <a:gd name="T47" fmla="*/ 134 h 148"/>
                  <a:gd name="T48" fmla="*/ 350 w 977"/>
                  <a:gd name="T49" fmla="*/ 148 h 148"/>
                  <a:gd name="T50" fmla="*/ 279 w 977"/>
                  <a:gd name="T51" fmla="*/ 117 h 148"/>
                  <a:gd name="T52" fmla="*/ 212 w 977"/>
                  <a:gd name="T53" fmla="*/ 111 h 148"/>
                  <a:gd name="T54" fmla="*/ 87 w 977"/>
                  <a:gd name="T55" fmla="*/ 110 h 148"/>
                  <a:gd name="T56" fmla="*/ 42 w 977"/>
                  <a:gd name="T57" fmla="*/ 102 h 148"/>
                  <a:gd name="T58" fmla="*/ 0 w 977"/>
                  <a:gd name="T59" fmla="*/ 66 h 148"/>
                  <a:gd name="T60" fmla="*/ 49 w 977"/>
                  <a:gd name="T61" fmla="*/ 29 h 148"/>
                  <a:gd name="T62" fmla="*/ 55 w 977"/>
                  <a:gd name="T63" fmla="*/ 25 h 148"/>
                  <a:gd name="T64" fmla="*/ 58 w 977"/>
                  <a:gd name="T65" fmla="*/ 29 h 148"/>
                  <a:gd name="T66" fmla="*/ 39 w 977"/>
                  <a:gd name="T67" fmla="*/ 55 h 148"/>
                  <a:gd name="T68" fmla="*/ 74 w 977"/>
                  <a:gd name="T69" fmla="*/ 91 h 148"/>
                  <a:gd name="T70" fmla="*/ 119 w 977"/>
                  <a:gd name="T71" fmla="*/ 93 h 148"/>
                  <a:gd name="T72" fmla="*/ 119 w 977"/>
                  <a:gd name="T73" fmla="*/ 73 h 148"/>
                  <a:gd name="T74" fmla="*/ 132 w 977"/>
                  <a:gd name="T75" fmla="*/ 63 h 148"/>
                  <a:gd name="T76" fmla="*/ 138 w 977"/>
                  <a:gd name="T77" fmla="*/ 70 h 148"/>
                  <a:gd name="T78" fmla="*/ 212 w 977"/>
                  <a:gd name="T79" fmla="*/ 91 h 148"/>
                  <a:gd name="T80" fmla="*/ 273 w 977"/>
                  <a:gd name="T81" fmla="*/ 88 h 148"/>
                  <a:gd name="T82" fmla="*/ 321 w 977"/>
                  <a:gd name="T83" fmla="*/ 41 h 148"/>
                  <a:gd name="T84" fmla="*/ 314 w 977"/>
                  <a:gd name="T85" fmla="*/ 11 h 148"/>
                  <a:gd name="T86" fmla="*/ 321 w 977"/>
                  <a:gd name="T87" fmla="*/ 11 h 148"/>
                  <a:gd name="T88" fmla="*/ 330 w 977"/>
                  <a:gd name="T89" fmla="*/ 15 h 148"/>
                  <a:gd name="T90" fmla="*/ 356 w 977"/>
                  <a:gd name="T91" fmla="*/ 22 h 148"/>
                  <a:gd name="T92" fmla="*/ 516 w 977"/>
                  <a:gd name="T93" fmla="*/ 8 h 148"/>
                  <a:gd name="T94" fmla="*/ 587 w 977"/>
                  <a:gd name="T95" fmla="*/ 3 h 148"/>
                  <a:gd name="T96" fmla="*/ 660 w 977"/>
                  <a:gd name="T97" fmla="*/ 2 h 148"/>
                  <a:gd name="T98" fmla="*/ 378 w 977"/>
                  <a:gd name="T99" fmla="*/ 110 h 148"/>
                  <a:gd name="T100" fmla="*/ 359 w 977"/>
                  <a:gd name="T101" fmla="*/ 119 h 148"/>
                  <a:gd name="T102" fmla="*/ 318 w 977"/>
                  <a:gd name="T103" fmla="*/ 108 h 148"/>
                  <a:gd name="T104" fmla="*/ 362 w 977"/>
                  <a:gd name="T105" fmla="*/ 100 h 148"/>
                  <a:gd name="T106" fmla="*/ 382 w 977"/>
                  <a:gd name="T107" fmla="*/ 105 h 148"/>
                  <a:gd name="T108" fmla="*/ 535 w 977"/>
                  <a:gd name="T109" fmla="*/ 56 h 148"/>
                  <a:gd name="T110" fmla="*/ 334 w 977"/>
                  <a:gd name="T111" fmla="*/ 85 h 148"/>
                  <a:gd name="T112" fmla="*/ 321 w 977"/>
                  <a:gd name="T113" fmla="*/ 87 h 148"/>
                  <a:gd name="T114" fmla="*/ 372 w 977"/>
                  <a:gd name="T115" fmla="*/ 53 h 148"/>
                  <a:gd name="T116" fmla="*/ 513 w 977"/>
                  <a:gd name="T117" fmla="*/ 26 h 148"/>
                  <a:gd name="T118" fmla="*/ 545 w 977"/>
                  <a:gd name="T119" fmla="*/ 2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87" name="Freeform 11"/>
              <p:cNvSpPr>
                <a:spLocks noEditPoints="1"/>
              </p:cNvSpPr>
              <p:nvPr/>
            </p:nvSpPr>
            <p:spPr bwMode="auto">
              <a:xfrm>
                <a:off x="3421" y="453"/>
                <a:ext cx="976" cy="146"/>
              </a:xfrm>
              <a:custGeom>
                <a:avLst/>
                <a:gdLst>
                  <a:gd name="T0" fmla="*/ 201 w 976"/>
                  <a:gd name="T1" fmla="*/ 6 h 146"/>
                  <a:gd name="T2" fmla="*/ 92 w 976"/>
                  <a:gd name="T3" fmla="*/ 25 h 146"/>
                  <a:gd name="T4" fmla="*/ 44 w 976"/>
                  <a:gd name="T5" fmla="*/ 40 h 146"/>
                  <a:gd name="T6" fmla="*/ 0 w 976"/>
                  <a:gd name="T7" fmla="*/ 73 h 146"/>
                  <a:gd name="T8" fmla="*/ 38 w 976"/>
                  <a:gd name="T9" fmla="*/ 113 h 146"/>
                  <a:gd name="T10" fmla="*/ 121 w 976"/>
                  <a:gd name="T11" fmla="*/ 116 h 146"/>
                  <a:gd name="T12" fmla="*/ 169 w 976"/>
                  <a:gd name="T13" fmla="*/ 94 h 146"/>
                  <a:gd name="T14" fmla="*/ 166 w 976"/>
                  <a:gd name="T15" fmla="*/ 84 h 146"/>
                  <a:gd name="T16" fmla="*/ 147 w 976"/>
                  <a:gd name="T17" fmla="*/ 97 h 146"/>
                  <a:gd name="T18" fmla="*/ 102 w 976"/>
                  <a:gd name="T19" fmla="*/ 100 h 146"/>
                  <a:gd name="T20" fmla="*/ 60 w 976"/>
                  <a:gd name="T21" fmla="*/ 88 h 146"/>
                  <a:gd name="T22" fmla="*/ 60 w 976"/>
                  <a:gd name="T23" fmla="*/ 61 h 146"/>
                  <a:gd name="T24" fmla="*/ 118 w 976"/>
                  <a:gd name="T25" fmla="*/ 37 h 146"/>
                  <a:gd name="T26" fmla="*/ 176 w 976"/>
                  <a:gd name="T27" fmla="*/ 32 h 146"/>
                  <a:gd name="T28" fmla="*/ 233 w 976"/>
                  <a:gd name="T29" fmla="*/ 34 h 146"/>
                  <a:gd name="T30" fmla="*/ 301 w 976"/>
                  <a:gd name="T31" fmla="*/ 55 h 146"/>
                  <a:gd name="T32" fmla="*/ 294 w 976"/>
                  <a:gd name="T33" fmla="*/ 73 h 146"/>
                  <a:gd name="T34" fmla="*/ 265 w 976"/>
                  <a:gd name="T35" fmla="*/ 72 h 146"/>
                  <a:gd name="T36" fmla="*/ 285 w 976"/>
                  <a:gd name="T37" fmla="*/ 88 h 146"/>
                  <a:gd name="T38" fmla="*/ 345 w 976"/>
                  <a:gd name="T39" fmla="*/ 73 h 146"/>
                  <a:gd name="T40" fmla="*/ 339 w 976"/>
                  <a:gd name="T41" fmla="*/ 46 h 146"/>
                  <a:gd name="T42" fmla="*/ 541 w 976"/>
                  <a:gd name="T43" fmla="*/ 90 h 146"/>
                  <a:gd name="T44" fmla="*/ 573 w 976"/>
                  <a:gd name="T45" fmla="*/ 103 h 146"/>
                  <a:gd name="T46" fmla="*/ 573 w 976"/>
                  <a:gd name="T47" fmla="*/ 134 h 146"/>
                  <a:gd name="T48" fmla="*/ 630 w 976"/>
                  <a:gd name="T49" fmla="*/ 146 h 146"/>
                  <a:gd name="T50" fmla="*/ 698 w 976"/>
                  <a:gd name="T51" fmla="*/ 116 h 146"/>
                  <a:gd name="T52" fmla="*/ 768 w 976"/>
                  <a:gd name="T53" fmla="*/ 110 h 146"/>
                  <a:gd name="T54" fmla="*/ 893 w 976"/>
                  <a:gd name="T55" fmla="*/ 108 h 146"/>
                  <a:gd name="T56" fmla="*/ 938 w 976"/>
                  <a:gd name="T57" fmla="*/ 100 h 146"/>
                  <a:gd name="T58" fmla="*/ 976 w 976"/>
                  <a:gd name="T59" fmla="*/ 64 h 146"/>
                  <a:gd name="T60" fmla="*/ 928 w 976"/>
                  <a:gd name="T61" fmla="*/ 26 h 146"/>
                  <a:gd name="T62" fmla="*/ 919 w 976"/>
                  <a:gd name="T63" fmla="*/ 23 h 146"/>
                  <a:gd name="T64" fmla="*/ 919 w 976"/>
                  <a:gd name="T65" fmla="*/ 26 h 146"/>
                  <a:gd name="T66" fmla="*/ 938 w 976"/>
                  <a:gd name="T67" fmla="*/ 53 h 146"/>
                  <a:gd name="T68" fmla="*/ 903 w 976"/>
                  <a:gd name="T69" fmla="*/ 90 h 146"/>
                  <a:gd name="T70" fmla="*/ 858 w 976"/>
                  <a:gd name="T71" fmla="*/ 91 h 146"/>
                  <a:gd name="T72" fmla="*/ 858 w 976"/>
                  <a:gd name="T73" fmla="*/ 72 h 146"/>
                  <a:gd name="T74" fmla="*/ 845 w 976"/>
                  <a:gd name="T75" fmla="*/ 61 h 146"/>
                  <a:gd name="T76" fmla="*/ 839 w 976"/>
                  <a:gd name="T77" fmla="*/ 69 h 146"/>
                  <a:gd name="T78" fmla="*/ 765 w 976"/>
                  <a:gd name="T79" fmla="*/ 91 h 146"/>
                  <a:gd name="T80" fmla="*/ 704 w 976"/>
                  <a:gd name="T81" fmla="*/ 88 h 146"/>
                  <a:gd name="T82" fmla="*/ 656 w 976"/>
                  <a:gd name="T83" fmla="*/ 41 h 146"/>
                  <a:gd name="T84" fmla="*/ 662 w 976"/>
                  <a:gd name="T85" fmla="*/ 9 h 146"/>
                  <a:gd name="T86" fmla="*/ 656 w 976"/>
                  <a:gd name="T87" fmla="*/ 11 h 146"/>
                  <a:gd name="T88" fmla="*/ 646 w 976"/>
                  <a:gd name="T89" fmla="*/ 15 h 146"/>
                  <a:gd name="T90" fmla="*/ 621 w 976"/>
                  <a:gd name="T91" fmla="*/ 20 h 146"/>
                  <a:gd name="T92" fmla="*/ 461 w 976"/>
                  <a:gd name="T93" fmla="*/ 8 h 146"/>
                  <a:gd name="T94" fmla="*/ 390 w 976"/>
                  <a:gd name="T95" fmla="*/ 3 h 146"/>
                  <a:gd name="T96" fmla="*/ 317 w 976"/>
                  <a:gd name="T97" fmla="*/ 2 h 146"/>
                  <a:gd name="T98" fmla="*/ 598 w 976"/>
                  <a:gd name="T99" fmla="*/ 110 h 146"/>
                  <a:gd name="T100" fmla="*/ 621 w 976"/>
                  <a:gd name="T101" fmla="*/ 117 h 146"/>
                  <a:gd name="T102" fmla="*/ 659 w 976"/>
                  <a:gd name="T103" fmla="*/ 107 h 146"/>
                  <a:gd name="T104" fmla="*/ 614 w 976"/>
                  <a:gd name="T105" fmla="*/ 99 h 146"/>
                  <a:gd name="T106" fmla="*/ 598 w 976"/>
                  <a:gd name="T107" fmla="*/ 103 h 146"/>
                  <a:gd name="T108" fmla="*/ 442 w 976"/>
                  <a:gd name="T109" fmla="*/ 56 h 146"/>
                  <a:gd name="T110" fmla="*/ 643 w 976"/>
                  <a:gd name="T111" fmla="*/ 84 h 146"/>
                  <a:gd name="T112" fmla="*/ 656 w 976"/>
                  <a:gd name="T113" fmla="*/ 85 h 146"/>
                  <a:gd name="T114" fmla="*/ 605 w 976"/>
                  <a:gd name="T115" fmla="*/ 52 h 146"/>
                  <a:gd name="T116" fmla="*/ 464 w 976"/>
                  <a:gd name="T117" fmla="*/ 26 h 146"/>
                  <a:gd name="T118" fmla="*/ 432 w 976"/>
                  <a:gd name="T11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88" name="Freeform 12"/>
              <p:cNvSpPr/>
              <p:nvPr/>
            </p:nvSpPr>
            <p:spPr bwMode="auto">
              <a:xfrm>
                <a:off x="2591" y="459"/>
                <a:ext cx="561" cy="142"/>
              </a:xfrm>
              <a:custGeom>
                <a:avLst/>
                <a:gdLst>
                  <a:gd name="T0" fmla="*/ 557 w 561"/>
                  <a:gd name="T1" fmla="*/ 12 h 142"/>
                  <a:gd name="T2" fmla="*/ 545 w 561"/>
                  <a:gd name="T3" fmla="*/ 12 h 142"/>
                  <a:gd name="T4" fmla="*/ 522 w 561"/>
                  <a:gd name="T5" fmla="*/ 9 h 142"/>
                  <a:gd name="T6" fmla="*/ 432 w 561"/>
                  <a:gd name="T7" fmla="*/ 9 h 142"/>
                  <a:gd name="T8" fmla="*/ 368 w 561"/>
                  <a:gd name="T9" fmla="*/ 20 h 142"/>
                  <a:gd name="T10" fmla="*/ 359 w 561"/>
                  <a:gd name="T11" fmla="*/ 20 h 142"/>
                  <a:gd name="T12" fmla="*/ 346 w 561"/>
                  <a:gd name="T13" fmla="*/ 19 h 142"/>
                  <a:gd name="T14" fmla="*/ 263 w 561"/>
                  <a:gd name="T15" fmla="*/ 17 h 142"/>
                  <a:gd name="T16" fmla="*/ 250 w 561"/>
                  <a:gd name="T17" fmla="*/ 19 h 142"/>
                  <a:gd name="T18" fmla="*/ 131 w 561"/>
                  <a:gd name="T19" fmla="*/ 35 h 142"/>
                  <a:gd name="T20" fmla="*/ 48 w 561"/>
                  <a:gd name="T21" fmla="*/ 69 h 142"/>
                  <a:gd name="T22" fmla="*/ 32 w 561"/>
                  <a:gd name="T23" fmla="*/ 88 h 142"/>
                  <a:gd name="T24" fmla="*/ 35 w 561"/>
                  <a:gd name="T25" fmla="*/ 110 h 142"/>
                  <a:gd name="T26" fmla="*/ 71 w 561"/>
                  <a:gd name="T27" fmla="*/ 119 h 142"/>
                  <a:gd name="T28" fmla="*/ 106 w 561"/>
                  <a:gd name="T29" fmla="*/ 113 h 142"/>
                  <a:gd name="T30" fmla="*/ 112 w 561"/>
                  <a:gd name="T31" fmla="*/ 99 h 142"/>
                  <a:gd name="T32" fmla="*/ 125 w 561"/>
                  <a:gd name="T33" fmla="*/ 120 h 142"/>
                  <a:gd name="T34" fmla="*/ 115 w 561"/>
                  <a:gd name="T35" fmla="*/ 132 h 142"/>
                  <a:gd name="T36" fmla="*/ 87 w 561"/>
                  <a:gd name="T37" fmla="*/ 142 h 142"/>
                  <a:gd name="T38" fmla="*/ 32 w 561"/>
                  <a:gd name="T39" fmla="*/ 134 h 142"/>
                  <a:gd name="T40" fmla="*/ 3 w 561"/>
                  <a:gd name="T41" fmla="*/ 111 h 142"/>
                  <a:gd name="T42" fmla="*/ 3 w 561"/>
                  <a:gd name="T43" fmla="*/ 79 h 142"/>
                  <a:gd name="T44" fmla="*/ 19 w 561"/>
                  <a:gd name="T45" fmla="*/ 60 h 142"/>
                  <a:gd name="T46" fmla="*/ 55 w 561"/>
                  <a:gd name="T47" fmla="*/ 38 h 142"/>
                  <a:gd name="T48" fmla="*/ 51 w 561"/>
                  <a:gd name="T49" fmla="*/ 35 h 142"/>
                  <a:gd name="T50" fmla="*/ 42 w 561"/>
                  <a:gd name="T51" fmla="*/ 34 h 142"/>
                  <a:gd name="T52" fmla="*/ 39 w 561"/>
                  <a:gd name="T53" fmla="*/ 14 h 142"/>
                  <a:gd name="T54" fmla="*/ 42 w 561"/>
                  <a:gd name="T55" fmla="*/ 12 h 142"/>
                  <a:gd name="T56" fmla="*/ 90 w 561"/>
                  <a:gd name="T57" fmla="*/ 22 h 142"/>
                  <a:gd name="T58" fmla="*/ 163 w 561"/>
                  <a:gd name="T59" fmla="*/ 17 h 142"/>
                  <a:gd name="T60" fmla="*/ 199 w 561"/>
                  <a:gd name="T61" fmla="*/ 12 h 142"/>
                  <a:gd name="T62" fmla="*/ 253 w 561"/>
                  <a:gd name="T63" fmla="*/ 6 h 142"/>
                  <a:gd name="T64" fmla="*/ 304 w 561"/>
                  <a:gd name="T65" fmla="*/ 3 h 142"/>
                  <a:gd name="T66" fmla="*/ 349 w 561"/>
                  <a:gd name="T67" fmla="*/ 0 h 142"/>
                  <a:gd name="T68" fmla="*/ 487 w 561"/>
                  <a:gd name="T69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89" name="Freeform 13"/>
              <p:cNvSpPr/>
              <p:nvPr/>
            </p:nvSpPr>
            <p:spPr bwMode="auto">
              <a:xfrm>
                <a:off x="3558" y="456"/>
                <a:ext cx="561" cy="141"/>
              </a:xfrm>
              <a:custGeom>
                <a:avLst/>
                <a:gdLst>
                  <a:gd name="T0" fmla="*/ 3 w 561"/>
                  <a:gd name="T1" fmla="*/ 12 h 141"/>
                  <a:gd name="T2" fmla="*/ 16 w 561"/>
                  <a:gd name="T3" fmla="*/ 12 h 141"/>
                  <a:gd name="T4" fmla="*/ 39 w 561"/>
                  <a:gd name="T5" fmla="*/ 11 h 141"/>
                  <a:gd name="T6" fmla="*/ 128 w 561"/>
                  <a:gd name="T7" fmla="*/ 11 h 141"/>
                  <a:gd name="T8" fmla="*/ 192 w 561"/>
                  <a:gd name="T9" fmla="*/ 20 h 141"/>
                  <a:gd name="T10" fmla="*/ 202 w 561"/>
                  <a:gd name="T11" fmla="*/ 20 h 141"/>
                  <a:gd name="T12" fmla="*/ 215 w 561"/>
                  <a:gd name="T13" fmla="*/ 20 h 141"/>
                  <a:gd name="T14" fmla="*/ 298 w 561"/>
                  <a:gd name="T15" fmla="*/ 19 h 141"/>
                  <a:gd name="T16" fmla="*/ 311 w 561"/>
                  <a:gd name="T17" fmla="*/ 19 h 141"/>
                  <a:gd name="T18" fmla="*/ 429 w 561"/>
                  <a:gd name="T19" fmla="*/ 34 h 141"/>
                  <a:gd name="T20" fmla="*/ 513 w 561"/>
                  <a:gd name="T21" fmla="*/ 67 h 141"/>
                  <a:gd name="T22" fmla="*/ 532 w 561"/>
                  <a:gd name="T23" fmla="*/ 88 h 141"/>
                  <a:gd name="T24" fmla="*/ 525 w 561"/>
                  <a:gd name="T25" fmla="*/ 108 h 141"/>
                  <a:gd name="T26" fmla="*/ 490 w 561"/>
                  <a:gd name="T27" fmla="*/ 119 h 141"/>
                  <a:gd name="T28" fmla="*/ 458 w 561"/>
                  <a:gd name="T29" fmla="*/ 113 h 141"/>
                  <a:gd name="T30" fmla="*/ 449 w 561"/>
                  <a:gd name="T31" fmla="*/ 99 h 141"/>
                  <a:gd name="T32" fmla="*/ 436 w 561"/>
                  <a:gd name="T33" fmla="*/ 120 h 141"/>
                  <a:gd name="T34" fmla="*/ 445 w 561"/>
                  <a:gd name="T35" fmla="*/ 132 h 141"/>
                  <a:gd name="T36" fmla="*/ 474 w 561"/>
                  <a:gd name="T37" fmla="*/ 141 h 141"/>
                  <a:gd name="T38" fmla="*/ 532 w 561"/>
                  <a:gd name="T39" fmla="*/ 132 h 141"/>
                  <a:gd name="T40" fmla="*/ 558 w 561"/>
                  <a:gd name="T41" fmla="*/ 110 h 141"/>
                  <a:gd name="T42" fmla="*/ 558 w 561"/>
                  <a:gd name="T43" fmla="*/ 79 h 141"/>
                  <a:gd name="T44" fmla="*/ 541 w 561"/>
                  <a:gd name="T45" fmla="*/ 58 h 141"/>
                  <a:gd name="T46" fmla="*/ 506 w 561"/>
                  <a:gd name="T47" fmla="*/ 38 h 141"/>
                  <a:gd name="T48" fmla="*/ 509 w 561"/>
                  <a:gd name="T49" fmla="*/ 35 h 141"/>
                  <a:gd name="T50" fmla="*/ 516 w 561"/>
                  <a:gd name="T51" fmla="*/ 32 h 141"/>
                  <a:gd name="T52" fmla="*/ 522 w 561"/>
                  <a:gd name="T53" fmla="*/ 14 h 141"/>
                  <a:gd name="T54" fmla="*/ 519 w 561"/>
                  <a:gd name="T55" fmla="*/ 11 h 141"/>
                  <a:gd name="T56" fmla="*/ 471 w 561"/>
                  <a:gd name="T57" fmla="*/ 22 h 141"/>
                  <a:gd name="T58" fmla="*/ 397 w 561"/>
                  <a:gd name="T59" fmla="*/ 17 h 141"/>
                  <a:gd name="T60" fmla="*/ 359 w 561"/>
                  <a:gd name="T61" fmla="*/ 12 h 141"/>
                  <a:gd name="T62" fmla="*/ 308 w 561"/>
                  <a:gd name="T63" fmla="*/ 6 h 141"/>
                  <a:gd name="T64" fmla="*/ 256 w 561"/>
                  <a:gd name="T65" fmla="*/ 3 h 141"/>
                  <a:gd name="T66" fmla="*/ 208 w 561"/>
                  <a:gd name="T67" fmla="*/ 0 h 141"/>
                  <a:gd name="T68" fmla="*/ 74 w 561"/>
                  <a:gd name="T69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90" name="Freeform 14"/>
              <p:cNvSpPr/>
              <p:nvPr/>
            </p:nvSpPr>
            <p:spPr bwMode="auto">
              <a:xfrm>
                <a:off x="3033" y="464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29 w 29"/>
                  <a:gd name="T3" fmla="*/ 1 h 1"/>
                  <a:gd name="T4" fmla="*/ 0 w 29"/>
                  <a:gd name="T5" fmla="*/ 1 h 1"/>
                  <a:gd name="T6" fmla="*/ 0 w 29"/>
                  <a:gd name="T7" fmla="*/ 0 h 1"/>
                  <a:gd name="T8" fmla="*/ 29 w 29"/>
                  <a:gd name="T9" fmla="*/ 0 h 1"/>
                  <a:gd name="T10" fmla="*/ 29 w 29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91" name="Freeform 15"/>
              <p:cNvSpPr/>
              <p:nvPr/>
            </p:nvSpPr>
            <p:spPr bwMode="auto">
              <a:xfrm>
                <a:off x="3648" y="461"/>
                <a:ext cx="26" cy="3"/>
              </a:xfrm>
              <a:custGeom>
                <a:avLst/>
                <a:gdLst>
                  <a:gd name="T0" fmla="*/ 0 w 26"/>
                  <a:gd name="T1" fmla="*/ 1 h 3"/>
                  <a:gd name="T2" fmla="*/ 0 w 26"/>
                  <a:gd name="T3" fmla="*/ 1 h 3"/>
                  <a:gd name="T4" fmla="*/ 26 w 26"/>
                  <a:gd name="T5" fmla="*/ 3 h 3"/>
                  <a:gd name="T6" fmla="*/ 26 w 26"/>
                  <a:gd name="T7" fmla="*/ 0 h 3"/>
                  <a:gd name="T8" fmla="*/ 0 w 26"/>
                  <a:gd name="T9" fmla="*/ 1 h 3"/>
                  <a:gd name="T10" fmla="*/ 0 w 2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92" name="Freeform 16"/>
              <p:cNvSpPr/>
              <p:nvPr/>
            </p:nvSpPr>
            <p:spPr bwMode="auto">
              <a:xfrm>
                <a:off x="2991" y="465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6 w 20"/>
                  <a:gd name="T5" fmla="*/ 3 h 3"/>
                  <a:gd name="T6" fmla="*/ 4 w 20"/>
                  <a:gd name="T7" fmla="*/ 2 h 3"/>
                  <a:gd name="T8" fmla="*/ 0 w 20"/>
                  <a:gd name="T9" fmla="*/ 0 h 3"/>
                  <a:gd name="T10" fmla="*/ 0 w 20"/>
                  <a:gd name="T11" fmla="*/ 0 h 3"/>
                  <a:gd name="T12" fmla="*/ 10 w 20"/>
                  <a:gd name="T13" fmla="*/ 0 h 3"/>
                  <a:gd name="T14" fmla="*/ 20 w 2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93" name="Freeform 17"/>
              <p:cNvSpPr/>
              <p:nvPr/>
            </p:nvSpPr>
            <p:spPr bwMode="auto">
              <a:xfrm>
                <a:off x="3699" y="462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0 w 19"/>
                  <a:gd name="T3" fmla="*/ 2 h 3"/>
                  <a:gd name="T4" fmla="*/ 3 w 19"/>
                  <a:gd name="T5" fmla="*/ 3 h 3"/>
                  <a:gd name="T6" fmla="*/ 16 w 19"/>
                  <a:gd name="T7" fmla="*/ 3 h 3"/>
                  <a:gd name="T8" fmla="*/ 19 w 19"/>
                  <a:gd name="T9" fmla="*/ 2 h 3"/>
                  <a:gd name="T10" fmla="*/ 19 w 19"/>
                  <a:gd name="T11" fmla="*/ 0 h 3"/>
                  <a:gd name="T12" fmla="*/ 10 w 19"/>
                  <a:gd name="T13" fmla="*/ 2 h 3"/>
                  <a:gd name="T14" fmla="*/ 0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94" name="Freeform 18"/>
              <p:cNvSpPr/>
              <p:nvPr/>
            </p:nvSpPr>
            <p:spPr bwMode="auto">
              <a:xfrm>
                <a:off x="2950" y="465"/>
                <a:ext cx="22" cy="3"/>
              </a:xfrm>
              <a:custGeom>
                <a:avLst/>
                <a:gdLst>
                  <a:gd name="T0" fmla="*/ 22 w 22"/>
                  <a:gd name="T1" fmla="*/ 2 h 3"/>
                  <a:gd name="T2" fmla="*/ 22 w 22"/>
                  <a:gd name="T3" fmla="*/ 2 h 3"/>
                  <a:gd name="T4" fmla="*/ 0 w 22"/>
                  <a:gd name="T5" fmla="*/ 3 h 3"/>
                  <a:gd name="T6" fmla="*/ 0 w 22"/>
                  <a:gd name="T7" fmla="*/ 0 h 3"/>
                  <a:gd name="T8" fmla="*/ 22 w 22"/>
                  <a:gd name="T9" fmla="*/ 0 h 3"/>
                  <a:gd name="T10" fmla="*/ 22 w 2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95" name="Freeform 19"/>
              <p:cNvSpPr/>
              <p:nvPr/>
            </p:nvSpPr>
            <p:spPr bwMode="auto">
              <a:xfrm>
                <a:off x="3738" y="46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1 h 1"/>
                  <a:gd name="T4" fmla="*/ 22 w 22"/>
                  <a:gd name="T5" fmla="*/ 1 h 1"/>
                  <a:gd name="T6" fmla="*/ 22 w 22"/>
                  <a:gd name="T7" fmla="*/ 0 h 1"/>
                  <a:gd name="T8" fmla="*/ 0 w 22"/>
                  <a:gd name="T9" fmla="*/ 0 h 1"/>
                  <a:gd name="T10" fmla="*/ 0 w 2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96" name="Freeform 20"/>
              <p:cNvSpPr/>
              <p:nvPr/>
            </p:nvSpPr>
            <p:spPr bwMode="auto">
              <a:xfrm>
                <a:off x="2911" y="467"/>
                <a:ext cx="29" cy="4"/>
              </a:xfrm>
              <a:custGeom>
                <a:avLst/>
                <a:gdLst>
                  <a:gd name="T0" fmla="*/ 29 w 29"/>
                  <a:gd name="T1" fmla="*/ 1 h 4"/>
                  <a:gd name="T2" fmla="*/ 29 w 29"/>
                  <a:gd name="T3" fmla="*/ 1 h 4"/>
                  <a:gd name="T4" fmla="*/ 0 w 29"/>
                  <a:gd name="T5" fmla="*/ 4 h 4"/>
                  <a:gd name="T6" fmla="*/ 0 w 29"/>
                  <a:gd name="T7" fmla="*/ 4 h 4"/>
                  <a:gd name="T8" fmla="*/ 0 w 29"/>
                  <a:gd name="T9" fmla="*/ 3 h 4"/>
                  <a:gd name="T10" fmla="*/ 23 w 29"/>
                  <a:gd name="T11" fmla="*/ 0 h 4"/>
                  <a:gd name="T12" fmla="*/ 29 w 29"/>
                  <a:gd name="T13" fmla="*/ 0 h 4"/>
                  <a:gd name="T14" fmla="*/ 29 w 29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97" name="Freeform 21"/>
              <p:cNvSpPr/>
              <p:nvPr/>
            </p:nvSpPr>
            <p:spPr bwMode="auto">
              <a:xfrm>
                <a:off x="3770" y="465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28 w 28"/>
                  <a:gd name="T5" fmla="*/ 3 h 3"/>
                  <a:gd name="T6" fmla="*/ 28 w 28"/>
                  <a:gd name="T7" fmla="*/ 3 h 3"/>
                  <a:gd name="T8" fmla="*/ 28 w 28"/>
                  <a:gd name="T9" fmla="*/ 2 h 3"/>
                  <a:gd name="T10" fmla="*/ 6 w 28"/>
                  <a:gd name="T11" fmla="*/ 0 h 3"/>
                  <a:gd name="T12" fmla="*/ 0 w 28"/>
                  <a:gd name="T13" fmla="*/ 0 h 3"/>
                  <a:gd name="T14" fmla="*/ 0 w 2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98" name="Rectangle 22"/>
              <p:cNvSpPr>
                <a:spLocks noChangeArrowheads="1"/>
              </p:cNvSpPr>
              <p:nvPr/>
            </p:nvSpPr>
            <p:spPr bwMode="auto"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599" name="Freeform 23"/>
              <p:cNvSpPr/>
              <p:nvPr/>
            </p:nvSpPr>
            <p:spPr bwMode="auto">
              <a:xfrm>
                <a:off x="3814" y="468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3 w 23"/>
                  <a:gd name="T3" fmla="*/ 2 h 2"/>
                  <a:gd name="T4" fmla="*/ 23 w 23"/>
                  <a:gd name="T5" fmla="*/ 0 h 2"/>
                  <a:gd name="T6" fmla="*/ 0 w 23"/>
                  <a:gd name="T7" fmla="*/ 2 h 2"/>
                  <a:gd name="T8" fmla="*/ 0 w 2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00" name="Freeform 24"/>
              <p:cNvSpPr/>
              <p:nvPr/>
            </p:nvSpPr>
            <p:spPr bwMode="auto">
              <a:xfrm>
                <a:off x="2630" y="471"/>
                <a:ext cx="653" cy="99"/>
              </a:xfrm>
              <a:custGeom>
                <a:avLst/>
                <a:gdLst>
                  <a:gd name="T0" fmla="*/ 490 w 653"/>
                  <a:gd name="T1" fmla="*/ 4 h 99"/>
                  <a:gd name="T2" fmla="*/ 541 w 653"/>
                  <a:gd name="T3" fmla="*/ 8 h 99"/>
                  <a:gd name="T4" fmla="*/ 589 w 653"/>
                  <a:gd name="T5" fmla="*/ 22 h 99"/>
                  <a:gd name="T6" fmla="*/ 595 w 653"/>
                  <a:gd name="T7" fmla="*/ 20 h 99"/>
                  <a:gd name="T8" fmla="*/ 650 w 653"/>
                  <a:gd name="T9" fmla="*/ 55 h 99"/>
                  <a:gd name="T10" fmla="*/ 646 w 653"/>
                  <a:gd name="T11" fmla="*/ 76 h 99"/>
                  <a:gd name="T12" fmla="*/ 618 w 653"/>
                  <a:gd name="T13" fmla="*/ 95 h 99"/>
                  <a:gd name="T14" fmla="*/ 614 w 653"/>
                  <a:gd name="T15" fmla="*/ 95 h 99"/>
                  <a:gd name="T16" fmla="*/ 592 w 653"/>
                  <a:gd name="T17" fmla="*/ 98 h 99"/>
                  <a:gd name="T18" fmla="*/ 582 w 653"/>
                  <a:gd name="T19" fmla="*/ 99 h 99"/>
                  <a:gd name="T20" fmla="*/ 531 w 653"/>
                  <a:gd name="T21" fmla="*/ 96 h 99"/>
                  <a:gd name="T22" fmla="*/ 499 w 653"/>
                  <a:gd name="T23" fmla="*/ 82 h 99"/>
                  <a:gd name="T24" fmla="*/ 502 w 653"/>
                  <a:gd name="T25" fmla="*/ 78 h 99"/>
                  <a:gd name="T26" fmla="*/ 515 w 653"/>
                  <a:gd name="T27" fmla="*/ 85 h 99"/>
                  <a:gd name="T28" fmla="*/ 547 w 653"/>
                  <a:gd name="T29" fmla="*/ 90 h 99"/>
                  <a:gd name="T30" fmla="*/ 602 w 653"/>
                  <a:gd name="T31" fmla="*/ 73 h 99"/>
                  <a:gd name="T32" fmla="*/ 608 w 653"/>
                  <a:gd name="T33" fmla="*/ 48 h 99"/>
                  <a:gd name="T34" fmla="*/ 570 w 653"/>
                  <a:gd name="T35" fmla="*/ 25 h 99"/>
                  <a:gd name="T36" fmla="*/ 506 w 653"/>
                  <a:gd name="T37" fmla="*/ 14 h 99"/>
                  <a:gd name="T38" fmla="*/ 448 w 653"/>
                  <a:gd name="T39" fmla="*/ 11 h 99"/>
                  <a:gd name="T40" fmla="*/ 393 w 653"/>
                  <a:gd name="T41" fmla="*/ 11 h 99"/>
                  <a:gd name="T42" fmla="*/ 333 w 653"/>
                  <a:gd name="T43" fmla="*/ 23 h 99"/>
                  <a:gd name="T44" fmla="*/ 307 w 653"/>
                  <a:gd name="T45" fmla="*/ 31 h 99"/>
                  <a:gd name="T46" fmla="*/ 233 w 653"/>
                  <a:gd name="T47" fmla="*/ 51 h 99"/>
                  <a:gd name="T48" fmla="*/ 201 w 653"/>
                  <a:gd name="T49" fmla="*/ 58 h 99"/>
                  <a:gd name="T50" fmla="*/ 176 w 653"/>
                  <a:gd name="T51" fmla="*/ 64 h 99"/>
                  <a:gd name="T52" fmla="*/ 112 w 653"/>
                  <a:gd name="T53" fmla="*/ 75 h 99"/>
                  <a:gd name="T54" fmla="*/ 80 w 653"/>
                  <a:gd name="T55" fmla="*/ 79 h 99"/>
                  <a:gd name="T56" fmla="*/ 35 w 653"/>
                  <a:gd name="T57" fmla="*/ 84 h 99"/>
                  <a:gd name="T58" fmla="*/ 0 w 653"/>
                  <a:gd name="T59" fmla="*/ 75 h 99"/>
                  <a:gd name="T60" fmla="*/ 137 w 653"/>
                  <a:gd name="T61" fmla="*/ 58 h 99"/>
                  <a:gd name="T62" fmla="*/ 230 w 653"/>
                  <a:gd name="T63" fmla="*/ 41 h 99"/>
                  <a:gd name="T64" fmla="*/ 246 w 653"/>
                  <a:gd name="T65" fmla="*/ 40 h 99"/>
                  <a:gd name="T66" fmla="*/ 275 w 653"/>
                  <a:gd name="T67" fmla="*/ 31 h 99"/>
                  <a:gd name="T68" fmla="*/ 336 w 653"/>
                  <a:gd name="T69" fmla="*/ 10 h 99"/>
                  <a:gd name="T70" fmla="*/ 374 w 653"/>
                  <a:gd name="T71" fmla="*/ 2 h 99"/>
                  <a:gd name="T72" fmla="*/ 422 w 653"/>
                  <a:gd name="T73" fmla="*/ 0 h 99"/>
                  <a:gd name="T74" fmla="*/ 477 w 653"/>
                  <a:gd name="T7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01" name="Freeform 25"/>
              <p:cNvSpPr/>
              <p:nvPr/>
            </p:nvSpPr>
            <p:spPr bwMode="auto">
              <a:xfrm>
                <a:off x="3430" y="468"/>
                <a:ext cx="653" cy="101"/>
              </a:xfrm>
              <a:custGeom>
                <a:avLst/>
                <a:gdLst>
                  <a:gd name="T0" fmla="*/ 160 w 653"/>
                  <a:gd name="T1" fmla="*/ 5 h 101"/>
                  <a:gd name="T2" fmla="*/ 109 w 653"/>
                  <a:gd name="T3" fmla="*/ 10 h 101"/>
                  <a:gd name="T4" fmla="*/ 61 w 653"/>
                  <a:gd name="T5" fmla="*/ 23 h 101"/>
                  <a:gd name="T6" fmla="*/ 55 w 653"/>
                  <a:gd name="T7" fmla="*/ 22 h 101"/>
                  <a:gd name="T8" fmla="*/ 0 w 653"/>
                  <a:gd name="T9" fmla="*/ 57 h 101"/>
                  <a:gd name="T10" fmla="*/ 3 w 653"/>
                  <a:gd name="T11" fmla="*/ 78 h 101"/>
                  <a:gd name="T12" fmla="*/ 35 w 653"/>
                  <a:gd name="T13" fmla="*/ 98 h 101"/>
                  <a:gd name="T14" fmla="*/ 35 w 653"/>
                  <a:gd name="T15" fmla="*/ 98 h 101"/>
                  <a:gd name="T16" fmla="*/ 58 w 653"/>
                  <a:gd name="T17" fmla="*/ 99 h 101"/>
                  <a:gd name="T18" fmla="*/ 71 w 653"/>
                  <a:gd name="T19" fmla="*/ 101 h 101"/>
                  <a:gd name="T20" fmla="*/ 119 w 653"/>
                  <a:gd name="T21" fmla="*/ 98 h 101"/>
                  <a:gd name="T22" fmla="*/ 151 w 653"/>
                  <a:gd name="T23" fmla="*/ 84 h 101"/>
                  <a:gd name="T24" fmla="*/ 151 w 653"/>
                  <a:gd name="T25" fmla="*/ 79 h 101"/>
                  <a:gd name="T26" fmla="*/ 138 w 653"/>
                  <a:gd name="T27" fmla="*/ 87 h 101"/>
                  <a:gd name="T28" fmla="*/ 103 w 653"/>
                  <a:gd name="T29" fmla="*/ 90 h 101"/>
                  <a:gd name="T30" fmla="*/ 48 w 653"/>
                  <a:gd name="T31" fmla="*/ 75 h 101"/>
                  <a:gd name="T32" fmla="*/ 42 w 653"/>
                  <a:gd name="T33" fmla="*/ 49 h 101"/>
                  <a:gd name="T34" fmla="*/ 80 w 653"/>
                  <a:gd name="T35" fmla="*/ 26 h 101"/>
                  <a:gd name="T36" fmla="*/ 144 w 653"/>
                  <a:gd name="T37" fmla="*/ 14 h 101"/>
                  <a:gd name="T38" fmla="*/ 202 w 653"/>
                  <a:gd name="T39" fmla="*/ 13 h 101"/>
                  <a:gd name="T40" fmla="*/ 256 w 653"/>
                  <a:gd name="T41" fmla="*/ 13 h 101"/>
                  <a:gd name="T42" fmla="*/ 317 w 653"/>
                  <a:gd name="T43" fmla="*/ 23 h 101"/>
                  <a:gd name="T44" fmla="*/ 343 w 653"/>
                  <a:gd name="T45" fmla="*/ 31 h 101"/>
                  <a:gd name="T46" fmla="*/ 416 w 653"/>
                  <a:gd name="T47" fmla="*/ 51 h 101"/>
                  <a:gd name="T48" fmla="*/ 449 w 653"/>
                  <a:gd name="T49" fmla="*/ 58 h 101"/>
                  <a:gd name="T50" fmla="*/ 474 w 653"/>
                  <a:gd name="T51" fmla="*/ 64 h 101"/>
                  <a:gd name="T52" fmla="*/ 538 w 653"/>
                  <a:gd name="T53" fmla="*/ 75 h 101"/>
                  <a:gd name="T54" fmla="*/ 570 w 653"/>
                  <a:gd name="T55" fmla="*/ 79 h 101"/>
                  <a:gd name="T56" fmla="*/ 615 w 653"/>
                  <a:gd name="T57" fmla="*/ 82 h 101"/>
                  <a:gd name="T58" fmla="*/ 650 w 653"/>
                  <a:gd name="T59" fmla="*/ 75 h 101"/>
                  <a:gd name="T60" fmla="*/ 513 w 653"/>
                  <a:gd name="T61" fmla="*/ 58 h 101"/>
                  <a:gd name="T62" fmla="*/ 420 w 653"/>
                  <a:gd name="T63" fmla="*/ 41 h 101"/>
                  <a:gd name="T64" fmla="*/ 404 w 653"/>
                  <a:gd name="T65" fmla="*/ 40 h 101"/>
                  <a:gd name="T66" fmla="*/ 375 w 653"/>
                  <a:gd name="T67" fmla="*/ 31 h 101"/>
                  <a:gd name="T68" fmla="*/ 314 w 653"/>
                  <a:gd name="T69" fmla="*/ 11 h 101"/>
                  <a:gd name="T70" fmla="*/ 276 w 653"/>
                  <a:gd name="T71" fmla="*/ 3 h 101"/>
                  <a:gd name="T72" fmla="*/ 228 w 653"/>
                  <a:gd name="T73" fmla="*/ 0 h 101"/>
                  <a:gd name="T74" fmla="*/ 173 w 653"/>
                  <a:gd name="T75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02" name="Freeform 26"/>
              <p:cNvSpPr/>
              <p:nvPr/>
            </p:nvSpPr>
            <p:spPr bwMode="auto">
              <a:xfrm>
                <a:off x="2818" y="471"/>
                <a:ext cx="32" cy="5"/>
              </a:xfrm>
              <a:custGeom>
                <a:avLst/>
                <a:gdLst>
                  <a:gd name="T0" fmla="*/ 32 w 32"/>
                  <a:gd name="T1" fmla="*/ 2 h 5"/>
                  <a:gd name="T2" fmla="*/ 32 w 32"/>
                  <a:gd name="T3" fmla="*/ 2 h 5"/>
                  <a:gd name="T4" fmla="*/ 4 w 32"/>
                  <a:gd name="T5" fmla="*/ 5 h 5"/>
                  <a:gd name="T6" fmla="*/ 4 w 32"/>
                  <a:gd name="T7" fmla="*/ 5 h 5"/>
                  <a:gd name="T8" fmla="*/ 0 w 32"/>
                  <a:gd name="T9" fmla="*/ 4 h 5"/>
                  <a:gd name="T10" fmla="*/ 0 w 32"/>
                  <a:gd name="T11" fmla="*/ 4 h 5"/>
                  <a:gd name="T12" fmla="*/ 23 w 32"/>
                  <a:gd name="T13" fmla="*/ 0 h 5"/>
                  <a:gd name="T14" fmla="*/ 32 w 32"/>
                  <a:gd name="T15" fmla="*/ 0 h 5"/>
                  <a:gd name="T16" fmla="*/ 32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03" name="Freeform 27"/>
              <p:cNvSpPr/>
              <p:nvPr/>
            </p:nvSpPr>
            <p:spPr bwMode="auto">
              <a:xfrm>
                <a:off x="3859" y="468"/>
                <a:ext cx="32" cy="5"/>
              </a:xfrm>
              <a:custGeom>
                <a:avLst/>
                <a:gdLst>
                  <a:gd name="T0" fmla="*/ 0 w 32"/>
                  <a:gd name="T1" fmla="*/ 2 h 5"/>
                  <a:gd name="T2" fmla="*/ 0 w 32"/>
                  <a:gd name="T3" fmla="*/ 2 h 5"/>
                  <a:gd name="T4" fmla="*/ 29 w 32"/>
                  <a:gd name="T5" fmla="*/ 5 h 5"/>
                  <a:gd name="T6" fmla="*/ 29 w 32"/>
                  <a:gd name="T7" fmla="*/ 5 h 5"/>
                  <a:gd name="T8" fmla="*/ 32 w 32"/>
                  <a:gd name="T9" fmla="*/ 3 h 5"/>
                  <a:gd name="T10" fmla="*/ 32 w 32"/>
                  <a:gd name="T11" fmla="*/ 3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04" name="Freeform 28"/>
              <p:cNvSpPr/>
              <p:nvPr/>
            </p:nvSpPr>
            <p:spPr bwMode="auto">
              <a:xfrm>
                <a:off x="2783" y="476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0 w 19"/>
                  <a:gd name="T3" fmla="*/ 3 h 5"/>
                  <a:gd name="T4" fmla="*/ 3 w 19"/>
                  <a:gd name="T5" fmla="*/ 3 h 5"/>
                  <a:gd name="T6" fmla="*/ 0 w 19"/>
                  <a:gd name="T7" fmla="*/ 5 h 5"/>
                  <a:gd name="T8" fmla="*/ 0 w 19"/>
                  <a:gd name="T9" fmla="*/ 5 h 5"/>
                  <a:gd name="T10" fmla="*/ 0 w 19"/>
                  <a:gd name="T11" fmla="*/ 3 h 5"/>
                  <a:gd name="T12" fmla="*/ 13 w 19"/>
                  <a:gd name="T13" fmla="*/ 2 h 5"/>
                  <a:gd name="T14" fmla="*/ 16 w 19"/>
                  <a:gd name="T15" fmla="*/ 0 h 5"/>
                  <a:gd name="T16" fmla="*/ 16 w 19"/>
                  <a:gd name="T17" fmla="*/ 0 h 5"/>
                  <a:gd name="T18" fmla="*/ 19 w 1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05" name="Freeform 29"/>
              <p:cNvSpPr/>
              <p:nvPr/>
            </p:nvSpPr>
            <p:spPr bwMode="auto">
              <a:xfrm>
                <a:off x="3907" y="473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10 w 20"/>
                  <a:gd name="T3" fmla="*/ 3 h 5"/>
                  <a:gd name="T4" fmla="*/ 16 w 20"/>
                  <a:gd name="T5" fmla="*/ 3 h 5"/>
                  <a:gd name="T6" fmla="*/ 16 w 20"/>
                  <a:gd name="T7" fmla="*/ 5 h 5"/>
                  <a:gd name="T8" fmla="*/ 20 w 20"/>
                  <a:gd name="T9" fmla="*/ 5 h 5"/>
                  <a:gd name="T10" fmla="*/ 20 w 20"/>
                  <a:gd name="T11" fmla="*/ 3 h 5"/>
                  <a:gd name="T12" fmla="*/ 7 w 20"/>
                  <a:gd name="T13" fmla="*/ 2 h 5"/>
                  <a:gd name="T14" fmla="*/ 4 w 20"/>
                  <a:gd name="T15" fmla="*/ 0 h 5"/>
                  <a:gd name="T16" fmla="*/ 4 w 20"/>
                  <a:gd name="T17" fmla="*/ 0 h 5"/>
                  <a:gd name="T18" fmla="*/ 0 w 2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06" name="Freeform 30"/>
              <p:cNvSpPr/>
              <p:nvPr/>
            </p:nvSpPr>
            <p:spPr bwMode="auto">
              <a:xfrm>
                <a:off x="3062" y="476"/>
                <a:ext cx="29" cy="3"/>
              </a:xfrm>
              <a:custGeom>
                <a:avLst/>
                <a:gdLst>
                  <a:gd name="T0" fmla="*/ 22 w 29"/>
                  <a:gd name="T1" fmla="*/ 2 h 3"/>
                  <a:gd name="T2" fmla="*/ 29 w 29"/>
                  <a:gd name="T3" fmla="*/ 2 h 3"/>
                  <a:gd name="T4" fmla="*/ 29 w 29"/>
                  <a:gd name="T5" fmla="*/ 2 h 3"/>
                  <a:gd name="T6" fmla="*/ 29 w 29"/>
                  <a:gd name="T7" fmla="*/ 3 h 3"/>
                  <a:gd name="T8" fmla="*/ 13 w 29"/>
                  <a:gd name="T9" fmla="*/ 3 h 3"/>
                  <a:gd name="T10" fmla="*/ 0 w 29"/>
                  <a:gd name="T11" fmla="*/ 3 h 3"/>
                  <a:gd name="T12" fmla="*/ 0 w 29"/>
                  <a:gd name="T13" fmla="*/ 0 h 3"/>
                  <a:gd name="T14" fmla="*/ 13 w 29"/>
                  <a:gd name="T15" fmla="*/ 2 h 3"/>
                  <a:gd name="T16" fmla="*/ 22 w 29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07" name="Freeform 31"/>
              <p:cNvSpPr/>
              <p:nvPr/>
            </p:nvSpPr>
            <p:spPr bwMode="auto">
              <a:xfrm>
                <a:off x="3619" y="475"/>
                <a:ext cx="29" cy="3"/>
              </a:xfrm>
              <a:custGeom>
                <a:avLst/>
                <a:gdLst>
                  <a:gd name="T0" fmla="*/ 7 w 29"/>
                  <a:gd name="T1" fmla="*/ 1 h 3"/>
                  <a:gd name="T2" fmla="*/ 0 w 29"/>
                  <a:gd name="T3" fmla="*/ 1 h 3"/>
                  <a:gd name="T4" fmla="*/ 0 w 29"/>
                  <a:gd name="T5" fmla="*/ 1 h 3"/>
                  <a:gd name="T6" fmla="*/ 0 w 29"/>
                  <a:gd name="T7" fmla="*/ 1 h 3"/>
                  <a:gd name="T8" fmla="*/ 16 w 29"/>
                  <a:gd name="T9" fmla="*/ 3 h 3"/>
                  <a:gd name="T10" fmla="*/ 29 w 29"/>
                  <a:gd name="T11" fmla="*/ 1 h 3"/>
                  <a:gd name="T12" fmla="*/ 29 w 29"/>
                  <a:gd name="T13" fmla="*/ 0 h 3"/>
                  <a:gd name="T14" fmla="*/ 16 w 29"/>
                  <a:gd name="T15" fmla="*/ 1 h 3"/>
                  <a:gd name="T16" fmla="*/ 7 w 2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08" name="Freeform 32"/>
              <p:cNvSpPr/>
              <p:nvPr/>
            </p:nvSpPr>
            <p:spPr bwMode="auto">
              <a:xfrm>
                <a:off x="3110" y="478"/>
                <a:ext cx="22" cy="3"/>
              </a:xfrm>
              <a:custGeom>
                <a:avLst/>
                <a:gdLst>
                  <a:gd name="T0" fmla="*/ 22 w 22"/>
                  <a:gd name="T1" fmla="*/ 1 h 3"/>
                  <a:gd name="T2" fmla="*/ 22 w 22"/>
                  <a:gd name="T3" fmla="*/ 3 h 3"/>
                  <a:gd name="T4" fmla="*/ 22 w 22"/>
                  <a:gd name="T5" fmla="*/ 3 h 3"/>
                  <a:gd name="T6" fmla="*/ 3 w 22"/>
                  <a:gd name="T7" fmla="*/ 3 h 3"/>
                  <a:gd name="T8" fmla="*/ 0 w 22"/>
                  <a:gd name="T9" fmla="*/ 1 h 3"/>
                  <a:gd name="T10" fmla="*/ 0 w 22"/>
                  <a:gd name="T11" fmla="*/ 0 h 3"/>
                  <a:gd name="T12" fmla="*/ 6 w 22"/>
                  <a:gd name="T13" fmla="*/ 1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09" name="Freeform 33"/>
              <p:cNvSpPr/>
              <p:nvPr/>
            </p:nvSpPr>
            <p:spPr bwMode="auto">
              <a:xfrm>
                <a:off x="3577" y="476"/>
                <a:ext cx="23" cy="3"/>
              </a:xfrm>
              <a:custGeom>
                <a:avLst/>
                <a:gdLst>
                  <a:gd name="T0" fmla="*/ 0 w 23"/>
                  <a:gd name="T1" fmla="*/ 2 h 3"/>
                  <a:gd name="T2" fmla="*/ 0 w 23"/>
                  <a:gd name="T3" fmla="*/ 3 h 3"/>
                  <a:gd name="T4" fmla="*/ 0 w 23"/>
                  <a:gd name="T5" fmla="*/ 3 h 3"/>
                  <a:gd name="T6" fmla="*/ 20 w 23"/>
                  <a:gd name="T7" fmla="*/ 3 h 3"/>
                  <a:gd name="T8" fmla="*/ 23 w 23"/>
                  <a:gd name="T9" fmla="*/ 2 h 3"/>
                  <a:gd name="T10" fmla="*/ 23 w 23"/>
                  <a:gd name="T11" fmla="*/ 0 h 3"/>
                  <a:gd name="T12" fmla="*/ 16 w 23"/>
                  <a:gd name="T13" fmla="*/ 2 h 3"/>
                  <a:gd name="T14" fmla="*/ 0 w 2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10" name="Freeform 34"/>
              <p:cNvSpPr/>
              <p:nvPr/>
            </p:nvSpPr>
            <p:spPr bwMode="auto">
              <a:xfrm>
                <a:off x="3017" y="479"/>
                <a:ext cx="26" cy="3"/>
              </a:xfrm>
              <a:custGeom>
                <a:avLst/>
                <a:gdLst>
                  <a:gd name="T0" fmla="*/ 26 w 26"/>
                  <a:gd name="T1" fmla="*/ 0 h 3"/>
                  <a:gd name="T2" fmla="*/ 26 w 26"/>
                  <a:gd name="T3" fmla="*/ 0 h 3"/>
                  <a:gd name="T4" fmla="*/ 10 w 26"/>
                  <a:gd name="T5" fmla="*/ 2 h 3"/>
                  <a:gd name="T6" fmla="*/ 0 w 26"/>
                  <a:gd name="T7" fmla="*/ 3 h 3"/>
                  <a:gd name="T8" fmla="*/ 0 w 26"/>
                  <a:gd name="T9" fmla="*/ 3 h 3"/>
                  <a:gd name="T10" fmla="*/ 3 w 26"/>
                  <a:gd name="T11" fmla="*/ 0 h 3"/>
                  <a:gd name="T12" fmla="*/ 10 w 26"/>
                  <a:gd name="T13" fmla="*/ 0 h 3"/>
                  <a:gd name="T14" fmla="*/ 26 w 26"/>
                  <a:gd name="T15" fmla="*/ 0 h 3"/>
                  <a:gd name="T16" fmla="*/ 26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11" name="Freeform 35"/>
              <p:cNvSpPr/>
              <p:nvPr/>
            </p:nvSpPr>
            <p:spPr bwMode="auto">
              <a:xfrm>
                <a:off x="3667" y="476"/>
                <a:ext cx="26" cy="3"/>
              </a:xfrm>
              <a:custGeom>
                <a:avLst/>
                <a:gdLst>
                  <a:gd name="T0" fmla="*/ 0 w 26"/>
                  <a:gd name="T1" fmla="*/ 2 h 3"/>
                  <a:gd name="T2" fmla="*/ 0 w 26"/>
                  <a:gd name="T3" fmla="*/ 2 h 3"/>
                  <a:gd name="T4" fmla="*/ 16 w 26"/>
                  <a:gd name="T5" fmla="*/ 3 h 3"/>
                  <a:gd name="T6" fmla="*/ 26 w 26"/>
                  <a:gd name="T7" fmla="*/ 3 h 3"/>
                  <a:gd name="T8" fmla="*/ 26 w 26"/>
                  <a:gd name="T9" fmla="*/ 3 h 3"/>
                  <a:gd name="T10" fmla="*/ 23 w 26"/>
                  <a:gd name="T11" fmla="*/ 2 h 3"/>
                  <a:gd name="T12" fmla="*/ 16 w 26"/>
                  <a:gd name="T13" fmla="*/ 0 h 3"/>
                  <a:gd name="T14" fmla="*/ 0 w 26"/>
                  <a:gd name="T15" fmla="*/ 0 h 3"/>
                  <a:gd name="T16" fmla="*/ 0 w 26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12" name="Freeform 36"/>
              <p:cNvSpPr/>
              <p:nvPr/>
            </p:nvSpPr>
            <p:spPr bwMode="auto">
              <a:xfrm>
                <a:off x="2742" y="481"/>
                <a:ext cx="25" cy="4"/>
              </a:xfrm>
              <a:custGeom>
                <a:avLst/>
                <a:gdLst>
                  <a:gd name="T0" fmla="*/ 25 w 25"/>
                  <a:gd name="T1" fmla="*/ 0 h 4"/>
                  <a:gd name="T2" fmla="*/ 22 w 25"/>
                  <a:gd name="T3" fmla="*/ 1 h 4"/>
                  <a:gd name="T4" fmla="*/ 3 w 25"/>
                  <a:gd name="T5" fmla="*/ 4 h 4"/>
                  <a:gd name="T6" fmla="*/ 0 w 25"/>
                  <a:gd name="T7" fmla="*/ 4 h 4"/>
                  <a:gd name="T8" fmla="*/ 9 w 25"/>
                  <a:gd name="T9" fmla="*/ 1 h 4"/>
                  <a:gd name="T10" fmla="*/ 22 w 25"/>
                  <a:gd name="T11" fmla="*/ 0 h 4"/>
                  <a:gd name="T12" fmla="*/ 25 w 25"/>
                  <a:gd name="T13" fmla="*/ 0 h 4"/>
                  <a:gd name="T14" fmla="*/ 25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13" name="Freeform 37"/>
              <p:cNvSpPr/>
              <p:nvPr/>
            </p:nvSpPr>
            <p:spPr bwMode="auto">
              <a:xfrm>
                <a:off x="3943" y="478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3 w 25"/>
                  <a:gd name="T3" fmla="*/ 1 h 4"/>
                  <a:gd name="T4" fmla="*/ 22 w 25"/>
                  <a:gd name="T5" fmla="*/ 4 h 4"/>
                  <a:gd name="T6" fmla="*/ 25 w 25"/>
                  <a:gd name="T7" fmla="*/ 4 h 4"/>
                  <a:gd name="T8" fmla="*/ 16 w 25"/>
                  <a:gd name="T9" fmla="*/ 1 h 4"/>
                  <a:gd name="T10" fmla="*/ 3 w 25"/>
                  <a:gd name="T11" fmla="*/ 0 h 4"/>
                  <a:gd name="T12" fmla="*/ 0 w 25"/>
                  <a:gd name="T13" fmla="*/ 0 h 4"/>
                  <a:gd name="T14" fmla="*/ 0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14" name="Freeform 38"/>
              <p:cNvSpPr/>
              <p:nvPr/>
            </p:nvSpPr>
            <p:spPr bwMode="auto">
              <a:xfrm>
                <a:off x="3152" y="481"/>
                <a:ext cx="22" cy="4"/>
              </a:xfrm>
              <a:custGeom>
                <a:avLst/>
                <a:gdLst>
                  <a:gd name="T0" fmla="*/ 22 w 22"/>
                  <a:gd name="T1" fmla="*/ 4 h 4"/>
                  <a:gd name="T2" fmla="*/ 22 w 22"/>
                  <a:gd name="T3" fmla="*/ 4 h 4"/>
                  <a:gd name="T4" fmla="*/ 22 w 22"/>
                  <a:gd name="T5" fmla="*/ 4 h 4"/>
                  <a:gd name="T6" fmla="*/ 16 w 22"/>
                  <a:gd name="T7" fmla="*/ 4 h 4"/>
                  <a:gd name="T8" fmla="*/ 0 w 22"/>
                  <a:gd name="T9" fmla="*/ 1 h 4"/>
                  <a:gd name="T10" fmla="*/ 0 w 22"/>
                  <a:gd name="T11" fmla="*/ 0 h 4"/>
                  <a:gd name="T12" fmla="*/ 16 w 22"/>
                  <a:gd name="T13" fmla="*/ 3 h 4"/>
                  <a:gd name="T14" fmla="*/ 22 w 2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15" name="Freeform 39"/>
              <p:cNvSpPr/>
              <p:nvPr/>
            </p:nvSpPr>
            <p:spPr bwMode="auto">
              <a:xfrm>
                <a:off x="3536" y="479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0 w 22"/>
                  <a:gd name="T5" fmla="*/ 5 h 5"/>
                  <a:gd name="T6" fmla="*/ 6 w 22"/>
                  <a:gd name="T7" fmla="*/ 5 h 5"/>
                  <a:gd name="T8" fmla="*/ 22 w 22"/>
                  <a:gd name="T9" fmla="*/ 2 h 5"/>
                  <a:gd name="T10" fmla="*/ 22 w 22"/>
                  <a:gd name="T11" fmla="*/ 0 h 5"/>
                  <a:gd name="T12" fmla="*/ 6 w 22"/>
                  <a:gd name="T13" fmla="*/ 3 h 5"/>
                  <a:gd name="T14" fmla="*/ 0 w 22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16" name="Freeform 40"/>
              <p:cNvSpPr/>
              <p:nvPr/>
            </p:nvSpPr>
            <p:spPr bwMode="auto">
              <a:xfrm>
                <a:off x="2975" y="482"/>
                <a:ext cx="26" cy="5"/>
              </a:xfrm>
              <a:custGeom>
                <a:avLst/>
                <a:gdLst>
                  <a:gd name="T0" fmla="*/ 26 w 26"/>
                  <a:gd name="T1" fmla="*/ 0 h 5"/>
                  <a:gd name="T2" fmla="*/ 20 w 26"/>
                  <a:gd name="T3" fmla="*/ 3 h 5"/>
                  <a:gd name="T4" fmla="*/ 0 w 26"/>
                  <a:gd name="T5" fmla="*/ 5 h 5"/>
                  <a:gd name="T6" fmla="*/ 0 w 26"/>
                  <a:gd name="T7" fmla="*/ 5 h 5"/>
                  <a:gd name="T8" fmla="*/ 0 w 26"/>
                  <a:gd name="T9" fmla="*/ 5 h 5"/>
                  <a:gd name="T10" fmla="*/ 23 w 26"/>
                  <a:gd name="T11" fmla="*/ 0 h 5"/>
                  <a:gd name="T12" fmla="*/ 23 w 26"/>
                  <a:gd name="T13" fmla="*/ 0 h 5"/>
                  <a:gd name="T14" fmla="*/ 26 w 2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17" name="Freeform 41"/>
              <p:cNvSpPr/>
              <p:nvPr/>
            </p:nvSpPr>
            <p:spPr bwMode="auto">
              <a:xfrm>
                <a:off x="3709" y="479"/>
                <a:ext cx="25" cy="6"/>
              </a:xfrm>
              <a:custGeom>
                <a:avLst/>
                <a:gdLst>
                  <a:gd name="T0" fmla="*/ 0 w 25"/>
                  <a:gd name="T1" fmla="*/ 2 h 6"/>
                  <a:gd name="T2" fmla="*/ 6 w 25"/>
                  <a:gd name="T3" fmla="*/ 3 h 6"/>
                  <a:gd name="T4" fmla="*/ 25 w 25"/>
                  <a:gd name="T5" fmla="*/ 6 h 6"/>
                  <a:gd name="T6" fmla="*/ 25 w 25"/>
                  <a:gd name="T7" fmla="*/ 5 h 6"/>
                  <a:gd name="T8" fmla="*/ 25 w 25"/>
                  <a:gd name="T9" fmla="*/ 5 h 6"/>
                  <a:gd name="T10" fmla="*/ 3 w 25"/>
                  <a:gd name="T11" fmla="*/ 0 h 6"/>
                  <a:gd name="T12" fmla="*/ 3 w 25"/>
                  <a:gd name="T13" fmla="*/ 0 h 6"/>
                  <a:gd name="T14" fmla="*/ 0 w 2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18" name="Freeform 42"/>
              <p:cNvSpPr/>
              <p:nvPr/>
            </p:nvSpPr>
            <p:spPr bwMode="auto">
              <a:xfrm>
                <a:off x="2947" y="485"/>
                <a:ext cx="105" cy="56"/>
              </a:xfrm>
              <a:custGeom>
                <a:avLst/>
                <a:gdLst>
                  <a:gd name="T0" fmla="*/ 64 w 105"/>
                  <a:gd name="T1" fmla="*/ 9 h 56"/>
                  <a:gd name="T2" fmla="*/ 38 w 105"/>
                  <a:gd name="T3" fmla="*/ 20 h 56"/>
                  <a:gd name="T4" fmla="*/ 32 w 105"/>
                  <a:gd name="T5" fmla="*/ 26 h 56"/>
                  <a:gd name="T6" fmla="*/ 32 w 105"/>
                  <a:gd name="T7" fmla="*/ 38 h 56"/>
                  <a:gd name="T8" fmla="*/ 38 w 105"/>
                  <a:gd name="T9" fmla="*/ 44 h 56"/>
                  <a:gd name="T10" fmla="*/ 48 w 105"/>
                  <a:gd name="T11" fmla="*/ 47 h 56"/>
                  <a:gd name="T12" fmla="*/ 67 w 105"/>
                  <a:gd name="T13" fmla="*/ 46 h 56"/>
                  <a:gd name="T14" fmla="*/ 70 w 105"/>
                  <a:gd name="T15" fmla="*/ 46 h 56"/>
                  <a:gd name="T16" fmla="*/ 67 w 105"/>
                  <a:gd name="T17" fmla="*/ 49 h 56"/>
                  <a:gd name="T18" fmla="*/ 60 w 105"/>
                  <a:gd name="T19" fmla="*/ 53 h 56"/>
                  <a:gd name="T20" fmla="*/ 51 w 105"/>
                  <a:gd name="T21" fmla="*/ 56 h 56"/>
                  <a:gd name="T22" fmla="*/ 44 w 105"/>
                  <a:gd name="T23" fmla="*/ 56 h 56"/>
                  <a:gd name="T24" fmla="*/ 44 w 105"/>
                  <a:gd name="T25" fmla="*/ 55 h 56"/>
                  <a:gd name="T26" fmla="*/ 28 w 105"/>
                  <a:gd name="T27" fmla="*/ 55 h 56"/>
                  <a:gd name="T28" fmla="*/ 9 w 105"/>
                  <a:gd name="T29" fmla="*/ 49 h 56"/>
                  <a:gd name="T30" fmla="*/ 0 w 105"/>
                  <a:gd name="T31" fmla="*/ 41 h 56"/>
                  <a:gd name="T32" fmla="*/ 0 w 105"/>
                  <a:gd name="T33" fmla="*/ 34 h 56"/>
                  <a:gd name="T34" fmla="*/ 9 w 105"/>
                  <a:gd name="T35" fmla="*/ 23 h 56"/>
                  <a:gd name="T36" fmla="*/ 19 w 105"/>
                  <a:gd name="T37" fmla="*/ 14 h 56"/>
                  <a:gd name="T38" fmla="*/ 28 w 105"/>
                  <a:gd name="T39" fmla="*/ 9 h 56"/>
                  <a:gd name="T40" fmla="*/ 60 w 105"/>
                  <a:gd name="T41" fmla="*/ 3 h 56"/>
                  <a:gd name="T42" fmla="*/ 73 w 105"/>
                  <a:gd name="T43" fmla="*/ 2 h 56"/>
                  <a:gd name="T44" fmla="*/ 80 w 105"/>
                  <a:gd name="T45" fmla="*/ 0 h 56"/>
                  <a:gd name="T46" fmla="*/ 92 w 105"/>
                  <a:gd name="T47" fmla="*/ 0 h 56"/>
                  <a:gd name="T48" fmla="*/ 92 w 105"/>
                  <a:gd name="T49" fmla="*/ 0 h 56"/>
                  <a:gd name="T50" fmla="*/ 105 w 105"/>
                  <a:gd name="T51" fmla="*/ 0 h 56"/>
                  <a:gd name="T52" fmla="*/ 64 w 105"/>
                  <a:gd name="T53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19" name="Freeform 43"/>
              <p:cNvSpPr/>
              <p:nvPr/>
            </p:nvSpPr>
            <p:spPr bwMode="auto">
              <a:xfrm>
                <a:off x="3658" y="482"/>
                <a:ext cx="105" cy="58"/>
              </a:xfrm>
              <a:custGeom>
                <a:avLst/>
                <a:gdLst>
                  <a:gd name="T0" fmla="*/ 41 w 105"/>
                  <a:gd name="T1" fmla="*/ 11 h 58"/>
                  <a:gd name="T2" fmla="*/ 67 w 105"/>
                  <a:gd name="T3" fmla="*/ 21 h 58"/>
                  <a:gd name="T4" fmla="*/ 73 w 105"/>
                  <a:gd name="T5" fmla="*/ 26 h 58"/>
                  <a:gd name="T6" fmla="*/ 73 w 105"/>
                  <a:gd name="T7" fmla="*/ 40 h 58"/>
                  <a:gd name="T8" fmla="*/ 67 w 105"/>
                  <a:gd name="T9" fmla="*/ 44 h 58"/>
                  <a:gd name="T10" fmla="*/ 60 w 105"/>
                  <a:gd name="T11" fmla="*/ 47 h 58"/>
                  <a:gd name="T12" fmla="*/ 38 w 105"/>
                  <a:gd name="T13" fmla="*/ 47 h 58"/>
                  <a:gd name="T14" fmla="*/ 38 w 105"/>
                  <a:gd name="T15" fmla="*/ 46 h 58"/>
                  <a:gd name="T16" fmla="*/ 38 w 105"/>
                  <a:gd name="T17" fmla="*/ 49 h 58"/>
                  <a:gd name="T18" fmla="*/ 44 w 105"/>
                  <a:gd name="T19" fmla="*/ 53 h 58"/>
                  <a:gd name="T20" fmla="*/ 54 w 105"/>
                  <a:gd name="T21" fmla="*/ 58 h 58"/>
                  <a:gd name="T22" fmla="*/ 60 w 105"/>
                  <a:gd name="T23" fmla="*/ 58 h 58"/>
                  <a:gd name="T24" fmla="*/ 64 w 105"/>
                  <a:gd name="T25" fmla="*/ 56 h 58"/>
                  <a:gd name="T26" fmla="*/ 80 w 105"/>
                  <a:gd name="T27" fmla="*/ 56 h 58"/>
                  <a:gd name="T28" fmla="*/ 96 w 105"/>
                  <a:gd name="T29" fmla="*/ 50 h 58"/>
                  <a:gd name="T30" fmla="*/ 105 w 105"/>
                  <a:gd name="T31" fmla="*/ 41 h 58"/>
                  <a:gd name="T32" fmla="*/ 105 w 105"/>
                  <a:gd name="T33" fmla="*/ 35 h 58"/>
                  <a:gd name="T34" fmla="*/ 96 w 105"/>
                  <a:gd name="T35" fmla="*/ 24 h 58"/>
                  <a:gd name="T36" fmla="*/ 86 w 105"/>
                  <a:gd name="T37" fmla="*/ 14 h 58"/>
                  <a:gd name="T38" fmla="*/ 76 w 105"/>
                  <a:gd name="T39" fmla="*/ 9 h 58"/>
                  <a:gd name="T40" fmla="*/ 44 w 105"/>
                  <a:gd name="T41" fmla="*/ 3 h 58"/>
                  <a:gd name="T42" fmla="*/ 32 w 105"/>
                  <a:gd name="T43" fmla="*/ 3 h 58"/>
                  <a:gd name="T44" fmla="*/ 25 w 105"/>
                  <a:gd name="T45" fmla="*/ 2 h 58"/>
                  <a:gd name="T46" fmla="*/ 12 w 105"/>
                  <a:gd name="T47" fmla="*/ 2 h 58"/>
                  <a:gd name="T48" fmla="*/ 9 w 105"/>
                  <a:gd name="T49" fmla="*/ 0 h 58"/>
                  <a:gd name="T50" fmla="*/ 0 w 105"/>
                  <a:gd name="T51" fmla="*/ 0 h 58"/>
                  <a:gd name="T52" fmla="*/ 41 w 105"/>
                  <a:gd name="T5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20" name="Freeform 44"/>
              <p:cNvSpPr/>
              <p:nvPr/>
            </p:nvSpPr>
            <p:spPr bwMode="auto">
              <a:xfrm>
                <a:off x="2319" y="487"/>
                <a:ext cx="266" cy="80"/>
              </a:xfrm>
              <a:custGeom>
                <a:avLst/>
                <a:gdLst>
                  <a:gd name="T0" fmla="*/ 29 w 266"/>
                  <a:gd name="T1" fmla="*/ 28 h 80"/>
                  <a:gd name="T2" fmla="*/ 32 w 266"/>
                  <a:gd name="T3" fmla="*/ 44 h 80"/>
                  <a:gd name="T4" fmla="*/ 48 w 266"/>
                  <a:gd name="T5" fmla="*/ 56 h 80"/>
                  <a:gd name="T6" fmla="*/ 61 w 266"/>
                  <a:gd name="T7" fmla="*/ 62 h 80"/>
                  <a:gd name="T8" fmla="*/ 70 w 266"/>
                  <a:gd name="T9" fmla="*/ 63 h 80"/>
                  <a:gd name="T10" fmla="*/ 96 w 266"/>
                  <a:gd name="T11" fmla="*/ 66 h 80"/>
                  <a:gd name="T12" fmla="*/ 115 w 266"/>
                  <a:gd name="T13" fmla="*/ 65 h 80"/>
                  <a:gd name="T14" fmla="*/ 128 w 266"/>
                  <a:gd name="T15" fmla="*/ 65 h 80"/>
                  <a:gd name="T16" fmla="*/ 131 w 266"/>
                  <a:gd name="T17" fmla="*/ 63 h 80"/>
                  <a:gd name="T18" fmla="*/ 122 w 266"/>
                  <a:gd name="T19" fmla="*/ 59 h 80"/>
                  <a:gd name="T20" fmla="*/ 118 w 266"/>
                  <a:gd name="T21" fmla="*/ 51 h 80"/>
                  <a:gd name="T22" fmla="*/ 122 w 266"/>
                  <a:gd name="T23" fmla="*/ 39 h 80"/>
                  <a:gd name="T24" fmla="*/ 122 w 266"/>
                  <a:gd name="T25" fmla="*/ 39 h 80"/>
                  <a:gd name="T26" fmla="*/ 150 w 266"/>
                  <a:gd name="T27" fmla="*/ 54 h 80"/>
                  <a:gd name="T28" fmla="*/ 179 w 266"/>
                  <a:gd name="T29" fmla="*/ 60 h 80"/>
                  <a:gd name="T30" fmla="*/ 211 w 266"/>
                  <a:gd name="T31" fmla="*/ 65 h 80"/>
                  <a:gd name="T32" fmla="*/ 243 w 266"/>
                  <a:gd name="T33" fmla="*/ 63 h 80"/>
                  <a:gd name="T34" fmla="*/ 259 w 266"/>
                  <a:gd name="T35" fmla="*/ 60 h 80"/>
                  <a:gd name="T36" fmla="*/ 266 w 266"/>
                  <a:gd name="T37" fmla="*/ 60 h 80"/>
                  <a:gd name="T38" fmla="*/ 266 w 266"/>
                  <a:gd name="T39" fmla="*/ 73 h 80"/>
                  <a:gd name="T40" fmla="*/ 227 w 266"/>
                  <a:gd name="T41" fmla="*/ 76 h 80"/>
                  <a:gd name="T42" fmla="*/ 227 w 266"/>
                  <a:gd name="T43" fmla="*/ 77 h 80"/>
                  <a:gd name="T44" fmla="*/ 157 w 266"/>
                  <a:gd name="T45" fmla="*/ 80 h 80"/>
                  <a:gd name="T46" fmla="*/ 96 w 266"/>
                  <a:gd name="T47" fmla="*/ 79 h 80"/>
                  <a:gd name="T48" fmla="*/ 83 w 266"/>
                  <a:gd name="T49" fmla="*/ 77 h 80"/>
                  <a:gd name="T50" fmla="*/ 45 w 266"/>
                  <a:gd name="T51" fmla="*/ 71 h 80"/>
                  <a:gd name="T52" fmla="*/ 25 w 266"/>
                  <a:gd name="T53" fmla="*/ 65 h 80"/>
                  <a:gd name="T54" fmla="*/ 13 w 266"/>
                  <a:gd name="T55" fmla="*/ 53 h 80"/>
                  <a:gd name="T56" fmla="*/ 0 w 266"/>
                  <a:gd name="T57" fmla="*/ 39 h 80"/>
                  <a:gd name="T58" fmla="*/ 0 w 266"/>
                  <a:gd name="T59" fmla="*/ 35 h 80"/>
                  <a:gd name="T60" fmla="*/ 0 w 266"/>
                  <a:gd name="T61" fmla="*/ 27 h 80"/>
                  <a:gd name="T62" fmla="*/ 9 w 266"/>
                  <a:gd name="T63" fmla="*/ 16 h 80"/>
                  <a:gd name="T64" fmla="*/ 25 w 266"/>
                  <a:gd name="T65" fmla="*/ 7 h 80"/>
                  <a:gd name="T66" fmla="*/ 45 w 266"/>
                  <a:gd name="T67" fmla="*/ 0 h 80"/>
                  <a:gd name="T68" fmla="*/ 32 w 266"/>
                  <a:gd name="T69" fmla="*/ 15 h 80"/>
                  <a:gd name="T70" fmla="*/ 29 w 266"/>
                  <a:gd name="T71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21" name="Freeform 45"/>
              <p:cNvSpPr/>
              <p:nvPr/>
            </p:nvSpPr>
            <p:spPr bwMode="auto">
              <a:xfrm>
                <a:off x="4125" y="482"/>
                <a:ext cx="269" cy="81"/>
              </a:xfrm>
              <a:custGeom>
                <a:avLst/>
                <a:gdLst>
                  <a:gd name="T0" fmla="*/ 237 w 269"/>
                  <a:gd name="T1" fmla="*/ 29 h 81"/>
                  <a:gd name="T2" fmla="*/ 234 w 269"/>
                  <a:gd name="T3" fmla="*/ 44 h 81"/>
                  <a:gd name="T4" fmla="*/ 221 w 269"/>
                  <a:gd name="T5" fmla="*/ 56 h 81"/>
                  <a:gd name="T6" fmla="*/ 205 w 269"/>
                  <a:gd name="T7" fmla="*/ 62 h 81"/>
                  <a:gd name="T8" fmla="*/ 199 w 269"/>
                  <a:gd name="T9" fmla="*/ 64 h 81"/>
                  <a:gd name="T10" fmla="*/ 173 w 269"/>
                  <a:gd name="T11" fmla="*/ 65 h 81"/>
                  <a:gd name="T12" fmla="*/ 151 w 269"/>
                  <a:gd name="T13" fmla="*/ 65 h 81"/>
                  <a:gd name="T14" fmla="*/ 138 w 269"/>
                  <a:gd name="T15" fmla="*/ 65 h 81"/>
                  <a:gd name="T16" fmla="*/ 135 w 269"/>
                  <a:gd name="T17" fmla="*/ 64 h 81"/>
                  <a:gd name="T18" fmla="*/ 144 w 269"/>
                  <a:gd name="T19" fmla="*/ 59 h 81"/>
                  <a:gd name="T20" fmla="*/ 147 w 269"/>
                  <a:gd name="T21" fmla="*/ 52 h 81"/>
                  <a:gd name="T22" fmla="*/ 144 w 269"/>
                  <a:gd name="T23" fmla="*/ 40 h 81"/>
                  <a:gd name="T24" fmla="*/ 144 w 269"/>
                  <a:gd name="T25" fmla="*/ 40 h 81"/>
                  <a:gd name="T26" fmla="*/ 115 w 269"/>
                  <a:gd name="T27" fmla="*/ 55 h 81"/>
                  <a:gd name="T28" fmla="*/ 87 w 269"/>
                  <a:gd name="T29" fmla="*/ 61 h 81"/>
                  <a:gd name="T30" fmla="*/ 55 w 269"/>
                  <a:gd name="T31" fmla="*/ 65 h 81"/>
                  <a:gd name="T32" fmla="*/ 23 w 269"/>
                  <a:gd name="T33" fmla="*/ 64 h 81"/>
                  <a:gd name="T34" fmla="*/ 10 w 269"/>
                  <a:gd name="T35" fmla="*/ 62 h 81"/>
                  <a:gd name="T36" fmla="*/ 0 w 269"/>
                  <a:gd name="T37" fmla="*/ 62 h 81"/>
                  <a:gd name="T38" fmla="*/ 0 w 269"/>
                  <a:gd name="T39" fmla="*/ 74 h 81"/>
                  <a:gd name="T40" fmla="*/ 39 w 269"/>
                  <a:gd name="T41" fmla="*/ 76 h 81"/>
                  <a:gd name="T42" fmla="*/ 39 w 269"/>
                  <a:gd name="T43" fmla="*/ 78 h 81"/>
                  <a:gd name="T44" fmla="*/ 112 w 269"/>
                  <a:gd name="T45" fmla="*/ 81 h 81"/>
                  <a:gd name="T46" fmla="*/ 170 w 269"/>
                  <a:gd name="T47" fmla="*/ 79 h 81"/>
                  <a:gd name="T48" fmla="*/ 183 w 269"/>
                  <a:gd name="T49" fmla="*/ 78 h 81"/>
                  <a:gd name="T50" fmla="*/ 221 w 269"/>
                  <a:gd name="T51" fmla="*/ 70 h 81"/>
                  <a:gd name="T52" fmla="*/ 240 w 269"/>
                  <a:gd name="T53" fmla="*/ 64 h 81"/>
                  <a:gd name="T54" fmla="*/ 253 w 269"/>
                  <a:gd name="T55" fmla="*/ 53 h 81"/>
                  <a:gd name="T56" fmla="*/ 266 w 269"/>
                  <a:gd name="T57" fmla="*/ 40 h 81"/>
                  <a:gd name="T58" fmla="*/ 269 w 269"/>
                  <a:gd name="T59" fmla="*/ 35 h 81"/>
                  <a:gd name="T60" fmla="*/ 266 w 269"/>
                  <a:gd name="T61" fmla="*/ 27 h 81"/>
                  <a:gd name="T62" fmla="*/ 256 w 269"/>
                  <a:gd name="T63" fmla="*/ 17 h 81"/>
                  <a:gd name="T64" fmla="*/ 240 w 269"/>
                  <a:gd name="T65" fmla="*/ 8 h 81"/>
                  <a:gd name="T66" fmla="*/ 221 w 269"/>
                  <a:gd name="T67" fmla="*/ 0 h 81"/>
                  <a:gd name="T68" fmla="*/ 234 w 269"/>
                  <a:gd name="T69" fmla="*/ 15 h 81"/>
                  <a:gd name="T70" fmla="*/ 237 w 269"/>
                  <a:gd name="T71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22" name="Freeform 46"/>
              <p:cNvSpPr/>
              <p:nvPr/>
            </p:nvSpPr>
            <p:spPr bwMode="auto">
              <a:xfrm>
                <a:off x="2706" y="487"/>
                <a:ext cx="16" cy="6"/>
              </a:xfrm>
              <a:custGeom>
                <a:avLst/>
                <a:gdLst>
                  <a:gd name="T0" fmla="*/ 4 w 16"/>
                  <a:gd name="T1" fmla="*/ 6 h 6"/>
                  <a:gd name="T2" fmla="*/ 0 w 16"/>
                  <a:gd name="T3" fmla="*/ 6 h 6"/>
                  <a:gd name="T4" fmla="*/ 4 w 16"/>
                  <a:gd name="T5" fmla="*/ 3 h 6"/>
                  <a:gd name="T6" fmla="*/ 16 w 16"/>
                  <a:gd name="T7" fmla="*/ 0 h 6"/>
                  <a:gd name="T8" fmla="*/ 16 w 16"/>
                  <a:gd name="T9" fmla="*/ 1 h 6"/>
                  <a:gd name="T10" fmla="*/ 4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23" name="Freeform 47"/>
              <p:cNvSpPr/>
              <p:nvPr/>
            </p:nvSpPr>
            <p:spPr bwMode="auto">
              <a:xfrm>
                <a:off x="3987" y="484"/>
                <a:ext cx="16" cy="6"/>
              </a:xfrm>
              <a:custGeom>
                <a:avLst/>
                <a:gdLst>
                  <a:gd name="T0" fmla="*/ 13 w 16"/>
                  <a:gd name="T1" fmla="*/ 6 h 6"/>
                  <a:gd name="T2" fmla="*/ 16 w 16"/>
                  <a:gd name="T3" fmla="*/ 6 h 6"/>
                  <a:gd name="T4" fmla="*/ 13 w 16"/>
                  <a:gd name="T5" fmla="*/ 1 h 6"/>
                  <a:gd name="T6" fmla="*/ 0 w 16"/>
                  <a:gd name="T7" fmla="*/ 0 h 6"/>
                  <a:gd name="T8" fmla="*/ 0 w 16"/>
                  <a:gd name="T9" fmla="*/ 1 h 6"/>
                  <a:gd name="T10" fmla="*/ 1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24" name="Freeform 48"/>
              <p:cNvSpPr/>
              <p:nvPr/>
            </p:nvSpPr>
            <p:spPr bwMode="auto">
              <a:xfrm>
                <a:off x="3190" y="487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3 w 19"/>
                  <a:gd name="T3" fmla="*/ 7 h 7"/>
                  <a:gd name="T4" fmla="*/ 0 w 19"/>
                  <a:gd name="T5" fmla="*/ 1 h 7"/>
                  <a:gd name="T6" fmla="*/ 0 w 19"/>
                  <a:gd name="T7" fmla="*/ 0 h 7"/>
                  <a:gd name="T8" fmla="*/ 13 w 19"/>
                  <a:gd name="T9" fmla="*/ 4 h 7"/>
                  <a:gd name="T10" fmla="*/ 19 w 19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25" name="Freeform 49"/>
              <p:cNvSpPr/>
              <p:nvPr/>
            </p:nvSpPr>
            <p:spPr bwMode="auto">
              <a:xfrm>
                <a:off x="3501" y="485"/>
                <a:ext cx="19" cy="8"/>
              </a:xfrm>
              <a:custGeom>
                <a:avLst/>
                <a:gdLst>
                  <a:gd name="T0" fmla="*/ 0 w 19"/>
                  <a:gd name="T1" fmla="*/ 8 h 8"/>
                  <a:gd name="T2" fmla="*/ 6 w 19"/>
                  <a:gd name="T3" fmla="*/ 8 h 8"/>
                  <a:gd name="T4" fmla="*/ 19 w 19"/>
                  <a:gd name="T5" fmla="*/ 2 h 8"/>
                  <a:gd name="T6" fmla="*/ 19 w 19"/>
                  <a:gd name="T7" fmla="*/ 0 h 8"/>
                  <a:gd name="T8" fmla="*/ 6 w 19"/>
                  <a:gd name="T9" fmla="*/ 5 h 8"/>
                  <a:gd name="T10" fmla="*/ 0 w 1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26" name="Freeform 50"/>
              <p:cNvSpPr/>
              <p:nvPr/>
            </p:nvSpPr>
            <p:spPr bwMode="auto">
              <a:xfrm>
                <a:off x="2931" y="490"/>
                <a:ext cx="32" cy="12"/>
              </a:xfrm>
              <a:custGeom>
                <a:avLst/>
                <a:gdLst>
                  <a:gd name="T0" fmla="*/ 32 w 32"/>
                  <a:gd name="T1" fmla="*/ 0 h 12"/>
                  <a:gd name="T2" fmla="*/ 25 w 32"/>
                  <a:gd name="T3" fmla="*/ 3 h 12"/>
                  <a:gd name="T4" fmla="*/ 19 w 32"/>
                  <a:gd name="T5" fmla="*/ 4 h 12"/>
                  <a:gd name="T6" fmla="*/ 3 w 32"/>
                  <a:gd name="T7" fmla="*/ 12 h 12"/>
                  <a:gd name="T8" fmla="*/ 0 w 32"/>
                  <a:gd name="T9" fmla="*/ 12 h 12"/>
                  <a:gd name="T10" fmla="*/ 0 w 32"/>
                  <a:gd name="T11" fmla="*/ 10 h 12"/>
                  <a:gd name="T12" fmla="*/ 12 w 32"/>
                  <a:gd name="T13" fmla="*/ 4 h 12"/>
                  <a:gd name="T14" fmla="*/ 22 w 32"/>
                  <a:gd name="T15" fmla="*/ 1 h 12"/>
                  <a:gd name="T16" fmla="*/ 32 w 32"/>
                  <a:gd name="T17" fmla="*/ 0 h 12"/>
                  <a:gd name="T18" fmla="*/ 32 w 32"/>
                  <a:gd name="T19" fmla="*/ 0 h 12"/>
                  <a:gd name="T20" fmla="*/ 32 w 3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27" name="Freeform 51"/>
              <p:cNvSpPr/>
              <p:nvPr/>
            </p:nvSpPr>
            <p:spPr bwMode="auto">
              <a:xfrm>
                <a:off x="3747" y="487"/>
                <a:ext cx="32" cy="12"/>
              </a:xfrm>
              <a:custGeom>
                <a:avLst/>
                <a:gdLst>
                  <a:gd name="T0" fmla="*/ 0 w 32"/>
                  <a:gd name="T1" fmla="*/ 1 h 12"/>
                  <a:gd name="T2" fmla="*/ 7 w 32"/>
                  <a:gd name="T3" fmla="*/ 3 h 12"/>
                  <a:gd name="T4" fmla="*/ 13 w 32"/>
                  <a:gd name="T5" fmla="*/ 4 h 12"/>
                  <a:gd name="T6" fmla="*/ 29 w 32"/>
                  <a:gd name="T7" fmla="*/ 12 h 12"/>
                  <a:gd name="T8" fmla="*/ 32 w 32"/>
                  <a:gd name="T9" fmla="*/ 12 h 12"/>
                  <a:gd name="T10" fmla="*/ 32 w 32"/>
                  <a:gd name="T11" fmla="*/ 12 h 12"/>
                  <a:gd name="T12" fmla="*/ 19 w 32"/>
                  <a:gd name="T13" fmla="*/ 6 h 12"/>
                  <a:gd name="T14" fmla="*/ 10 w 32"/>
                  <a:gd name="T15" fmla="*/ 1 h 12"/>
                  <a:gd name="T16" fmla="*/ 0 w 32"/>
                  <a:gd name="T17" fmla="*/ 0 h 12"/>
                  <a:gd name="T18" fmla="*/ 0 w 32"/>
                  <a:gd name="T19" fmla="*/ 0 h 12"/>
                  <a:gd name="T20" fmla="*/ 0 w 32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28" name="Freeform 52"/>
              <p:cNvSpPr/>
              <p:nvPr/>
            </p:nvSpPr>
            <p:spPr bwMode="auto">
              <a:xfrm>
                <a:off x="2678" y="497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6 w 12"/>
                  <a:gd name="T3" fmla="*/ 3 h 6"/>
                  <a:gd name="T4" fmla="*/ 3 w 12"/>
                  <a:gd name="T5" fmla="*/ 6 h 6"/>
                  <a:gd name="T6" fmla="*/ 0 w 12"/>
                  <a:gd name="T7" fmla="*/ 5 h 6"/>
                  <a:gd name="T8" fmla="*/ 3 w 12"/>
                  <a:gd name="T9" fmla="*/ 3 h 6"/>
                  <a:gd name="T10" fmla="*/ 6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29" name="Freeform 53"/>
              <p:cNvSpPr/>
              <p:nvPr/>
            </p:nvSpPr>
            <p:spPr bwMode="auto">
              <a:xfrm>
                <a:off x="4019" y="494"/>
                <a:ext cx="13" cy="5"/>
              </a:xfrm>
              <a:custGeom>
                <a:avLst/>
                <a:gdLst>
                  <a:gd name="T0" fmla="*/ 0 w 13"/>
                  <a:gd name="T1" fmla="*/ 2 h 5"/>
                  <a:gd name="T2" fmla="*/ 7 w 13"/>
                  <a:gd name="T3" fmla="*/ 3 h 5"/>
                  <a:gd name="T4" fmla="*/ 13 w 13"/>
                  <a:gd name="T5" fmla="*/ 5 h 5"/>
                  <a:gd name="T6" fmla="*/ 13 w 13"/>
                  <a:gd name="T7" fmla="*/ 5 h 5"/>
                  <a:gd name="T8" fmla="*/ 10 w 13"/>
                  <a:gd name="T9" fmla="*/ 2 h 5"/>
                  <a:gd name="T10" fmla="*/ 7 w 13"/>
                  <a:gd name="T11" fmla="*/ 0 h 5"/>
                  <a:gd name="T12" fmla="*/ 0 w 13"/>
                  <a:gd name="T13" fmla="*/ 0 h 5"/>
                  <a:gd name="T14" fmla="*/ 0 w 13"/>
                  <a:gd name="T15" fmla="*/ 0 h 5"/>
                  <a:gd name="T16" fmla="*/ 0 w 1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30" name="Freeform 54"/>
              <p:cNvSpPr/>
              <p:nvPr/>
            </p:nvSpPr>
            <p:spPr bwMode="auto">
              <a:xfrm>
                <a:off x="3219" y="497"/>
                <a:ext cx="22" cy="5"/>
              </a:xfrm>
              <a:custGeom>
                <a:avLst/>
                <a:gdLst>
                  <a:gd name="T0" fmla="*/ 22 w 22"/>
                  <a:gd name="T1" fmla="*/ 3 h 5"/>
                  <a:gd name="T2" fmla="*/ 22 w 22"/>
                  <a:gd name="T3" fmla="*/ 5 h 5"/>
                  <a:gd name="T4" fmla="*/ 16 w 22"/>
                  <a:gd name="T5" fmla="*/ 5 h 5"/>
                  <a:gd name="T6" fmla="*/ 0 w 22"/>
                  <a:gd name="T7" fmla="*/ 2 h 5"/>
                  <a:gd name="T8" fmla="*/ 0 w 22"/>
                  <a:gd name="T9" fmla="*/ 0 h 5"/>
                  <a:gd name="T10" fmla="*/ 22 w 22"/>
                  <a:gd name="T11" fmla="*/ 3 h 5"/>
                  <a:gd name="T12" fmla="*/ 22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31" name="Freeform 55"/>
              <p:cNvSpPr/>
              <p:nvPr/>
            </p:nvSpPr>
            <p:spPr bwMode="auto">
              <a:xfrm>
                <a:off x="3469" y="496"/>
                <a:ext cx="22" cy="4"/>
              </a:xfrm>
              <a:custGeom>
                <a:avLst/>
                <a:gdLst>
                  <a:gd name="T0" fmla="*/ 0 w 22"/>
                  <a:gd name="T1" fmla="*/ 3 h 4"/>
                  <a:gd name="T2" fmla="*/ 0 w 22"/>
                  <a:gd name="T3" fmla="*/ 4 h 4"/>
                  <a:gd name="T4" fmla="*/ 6 w 22"/>
                  <a:gd name="T5" fmla="*/ 4 h 4"/>
                  <a:gd name="T6" fmla="*/ 22 w 22"/>
                  <a:gd name="T7" fmla="*/ 1 h 4"/>
                  <a:gd name="T8" fmla="*/ 22 w 22"/>
                  <a:gd name="T9" fmla="*/ 0 h 4"/>
                  <a:gd name="T10" fmla="*/ 0 w 22"/>
                  <a:gd name="T11" fmla="*/ 3 h 4"/>
                  <a:gd name="T12" fmla="*/ 0 w 22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32" name="Freeform 56"/>
              <p:cNvSpPr/>
              <p:nvPr/>
            </p:nvSpPr>
            <p:spPr bwMode="auto">
              <a:xfrm>
                <a:off x="2332" y="502"/>
                <a:ext cx="9" cy="10"/>
              </a:xfrm>
              <a:custGeom>
                <a:avLst/>
                <a:gdLst>
                  <a:gd name="T0" fmla="*/ 9 w 9"/>
                  <a:gd name="T1" fmla="*/ 1 h 10"/>
                  <a:gd name="T2" fmla="*/ 3 w 9"/>
                  <a:gd name="T3" fmla="*/ 7 h 10"/>
                  <a:gd name="T4" fmla="*/ 3 w 9"/>
                  <a:gd name="T5" fmla="*/ 10 h 10"/>
                  <a:gd name="T6" fmla="*/ 3 w 9"/>
                  <a:gd name="T7" fmla="*/ 10 h 10"/>
                  <a:gd name="T8" fmla="*/ 0 w 9"/>
                  <a:gd name="T9" fmla="*/ 10 h 10"/>
                  <a:gd name="T10" fmla="*/ 0 w 9"/>
                  <a:gd name="T11" fmla="*/ 6 h 10"/>
                  <a:gd name="T12" fmla="*/ 9 w 9"/>
                  <a:gd name="T13" fmla="*/ 0 h 10"/>
                  <a:gd name="T14" fmla="*/ 9 w 9"/>
                  <a:gd name="T15" fmla="*/ 0 h 10"/>
                  <a:gd name="T16" fmla="*/ 9 w 9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33" name="Freeform 57"/>
              <p:cNvSpPr/>
              <p:nvPr/>
            </p:nvSpPr>
            <p:spPr bwMode="auto">
              <a:xfrm>
                <a:off x="4369" y="497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6 w 9"/>
                  <a:gd name="T3" fmla="*/ 8 h 11"/>
                  <a:gd name="T4" fmla="*/ 6 w 9"/>
                  <a:gd name="T5" fmla="*/ 11 h 11"/>
                  <a:gd name="T6" fmla="*/ 9 w 9"/>
                  <a:gd name="T7" fmla="*/ 11 h 11"/>
                  <a:gd name="T8" fmla="*/ 9 w 9"/>
                  <a:gd name="T9" fmla="*/ 11 h 11"/>
                  <a:gd name="T10" fmla="*/ 9 w 9"/>
                  <a:gd name="T11" fmla="*/ 6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34" name="Freeform 58"/>
              <p:cNvSpPr/>
              <p:nvPr/>
            </p:nvSpPr>
            <p:spPr bwMode="auto">
              <a:xfrm>
                <a:off x="2902" y="503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2 h 5"/>
                  <a:gd name="T4" fmla="*/ 6 w 16"/>
                  <a:gd name="T5" fmla="*/ 5 h 5"/>
                  <a:gd name="T6" fmla="*/ 3 w 16"/>
                  <a:gd name="T7" fmla="*/ 5 h 5"/>
                  <a:gd name="T8" fmla="*/ 0 w 16"/>
                  <a:gd name="T9" fmla="*/ 5 h 5"/>
                  <a:gd name="T10" fmla="*/ 0 w 16"/>
                  <a:gd name="T11" fmla="*/ 5 h 5"/>
                  <a:gd name="T12" fmla="*/ 13 w 16"/>
                  <a:gd name="T13" fmla="*/ 0 h 5"/>
                  <a:gd name="T14" fmla="*/ 16 w 16"/>
                  <a:gd name="T15" fmla="*/ 0 h 5"/>
                  <a:gd name="T16" fmla="*/ 16 w 16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35" name="Freeform 59"/>
              <p:cNvSpPr/>
              <p:nvPr/>
            </p:nvSpPr>
            <p:spPr bwMode="auto">
              <a:xfrm>
                <a:off x="3792" y="502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0 w 16"/>
                  <a:gd name="T5" fmla="*/ 4 h 4"/>
                  <a:gd name="T6" fmla="*/ 13 w 16"/>
                  <a:gd name="T7" fmla="*/ 4 h 4"/>
                  <a:gd name="T8" fmla="*/ 16 w 16"/>
                  <a:gd name="T9" fmla="*/ 3 h 4"/>
                  <a:gd name="T10" fmla="*/ 16 w 16"/>
                  <a:gd name="T11" fmla="*/ 3 h 4"/>
                  <a:gd name="T12" fmla="*/ 3 w 16"/>
                  <a:gd name="T13" fmla="*/ 0 h 4"/>
                  <a:gd name="T14" fmla="*/ 0 w 16"/>
                  <a:gd name="T15" fmla="*/ 0 h 4"/>
                  <a:gd name="T16" fmla="*/ 0 w 1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36" name="Freeform 60"/>
              <p:cNvSpPr/>
              <p:nvPr/>
            </p:nvSpPr>
            <p:spPr bwMode="auto">
              <a:xfrm>
                <a:off x="3244" y="50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4 w 7"/>
                  <a:gd name="T5" fmla="*/ 3 h 6"/>
                  <a:gd name="T6" fmla="*/ 0 w 7"/>
                  <a:gd name="T7" fmla="*/ 2 h 6"/>
                  <a:gd name="T8" fmla="*/ 4 w 7"/>
                  <a:gd name="T9" fmla="*/ 0 h 6"/>
                  <a:gd name="T10" fmla="*/ 7 w 7"/>
                  <a:gd name="T11" fmla="*/ 5 h 6"/>
                  <a:gd name="T12" fmla="*/ 7 w 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37" name="Freeform 61"/>
              <p:cNvSpPr/>
              <p:nvPr/>
            </p:nvSpPr>
            <p:spPr bwMode="auto">
              <a:xfrm>
                <a:off x="3459" y="5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38" name="Freeform 62"/>
              <p:cNvSpPr/>
              <p:nvPr/>
            </p:nvSpPr>
            <p:spPr bwMode="auto">
              <a:xfrm>
                <a:off x="2649" y="511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4 h 4"/>
                  <a:gd name="T4" fmla="*/ 0 w 9"/>
                  <a:gd name="T5" fmla="*/ 3 h 4"/>
                  <a:gd name="T6" fmla="*/ 6 w 9"/>
                  <a:gd name="T7" fmla="*/ 0 h 4"/>
                  <a:gd name="T8" fmla="*/ 9 w 9"/>
                  <a:gd name="T9" fmla="*/ 0 h 4"/>
                  <a:gd name="T10" fmla="*/ 9 w 9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39" name="Freeform 63"/>
              <p:cNvSpPr/>
              <p:nvPr/>
            </p:nvSpPr>
            <p:spPr bwMode="auto">
              <a:xfrm>
                <a:off x="4055" y="506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6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40" name="Freeform 64"/>
              <p:cNvSpPr/>
              <p:nvPr/>
            </p:nvSpPr>
            <p:spPr bwMode="auto">
              <a:xfrm>
                <a:off x="2863" y="512"/>
                <a:ext cx="26" cy="8"/>
              </a:xfrm>
              <a:custGeom>
                <a:avLst/>
                <a:gdLst>
                  <a:gd name="T0" fmla="*/ 26 w 26"/>
                  <a:gd name="T1" fmla="*/ 2 h 8"/>
                  <a:gd name="T2" fmla="*/ 26 w 26"/>
                  <a:gd name="T3" fmla="*/ 2 h 8"/>
                  <a:gd name="T4" fmla="*/ 7 w 26"/>
                  <a:gd name="T5" fmla="*/ 7 h 8"/>
                  <a:gd name="T6" fmla="*/ 4 w 26"/>
                  <a:gd name="T7" fmla="*/ 8 h 8"/>
                  <a:gd name="T8" fmla="*/ 4 w 26"/>
                  <a:gd name="T9" fmla="*/ 8 h 8"/>
                  <a:gd name="T10" fmla="*/ 0 w 26"/>
                  <a:gd name="T11" fmla="*/ 8 h 8"/>
                  <a:gd name="T12" fmla="*/ 4 w 26"/>
                  <a:gd name="T13" fmla="*/ 5 h 8"/>
                  <a:gd name="T14" fmla="*/ 13 w 26"/>
                  <a:gd name="T15" fmla="*/ 3 h 8"/>
                  <a:gd name="T16" fmla="*/ 13 w 26"/>
                  <a:gd name="T17" fmla="*/ 3 h 8"/>
                  <a:gd name="T18" fmla="*/ 23 w 26"/>
                  <a:gd name="T19" fmla="*/ 0 h 8"/>
                  <a:gd name="T20" fmla="*/ 26 w 26"/>
                  <a:gd name="T21" fmla="*/ 0 h 8"/>
                  <a:gd name="T22" fmla="*/ 26 w 26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41" name="Freeform 65"/>
              <p:cNvSpPr/>
              <p:nvPr/>
            </p:nvSpPr>
            <p:spPr bwMode="auto">
              <a:xfrm>
                <a:off x="3821" y="511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0 w 25"/>
                  <a:gd name="T3" fmla="*/ 0 h 6"/>
                  <a:gd name="T4" fmla="*/ 19 w 25"/>
                  <a:gd name="T5" fmla="*/ 4 h 6"/>
                  <a:gd name="T6" fmla="*/ 22 w 25"/>
                  <a:gd name="T7" fmla="*/ 6 h 6"/>
                  <a:gd name="T8" fmla="*/ 22 w 25"/>
                  <a:gd name="T9" fmla="*/ 6 h 6"/>
                  <a:gd name="T10" fmla="*/ 25 w 25"/>
                  <a:gd name="T11" fmla="*/ 6 h 6"/>
                  <a:gd name="T12" fmla="*/ 22 w 25"/>
                  <a:gd name="T13" fmla="*/ 3 h 6"/>
                  <a:gd name="T14" fmla="*/ 13 w 25"/>
                  <a:gd name="T15" fmla="*/ 1 h 6"/>
                  <a:gd name="T16" fmla="*/ 13 w 25"/>
                  <a:gd name="T17" fmla="*/ 1 h 6"/>
                  <a:gd name="T18" fmla="*/ 6 w 25"/>
                  <a:gd name="T19" fmla="*/ 0 h 6"/>
                  <a:gd name="T20" fmla="*/ 0 w 25"/>
                  <a:gd name="T21" fmla="*/ 0 h 6"/>
                  <a:gd name="T22" fmla="*/ 0 w 2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42" name="Freeform 66"/>
              <p:cNvSpPr/>
              <p:nvPr/>
            </p:nvSpPr>
            <p:spPr bwMode="auto">
              <a:xfrm>
                <a:off x="3257" y="515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7 w 7"/>
                  <a:gd name="T3" fmla="*/ 8 h 8"/>
                  <a:gd name="T4" fmla="*/ 7 w 7"/>
                  <a:gd name="T5" fmla="*/ 8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43" name="Freeform 67"/>
              <p:cNvSpPr/>
              <p:nvPr/>
            </p:nvSpPr>
            <p:spPr bwMode="auto">
              <a:xfrm>
                <a:off x="3446" y="514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8 h 9"/>
                  <a:gd name="T4" fmla="*/ 3 w 10"/>
                  <a:gd name="T5" fmla="*/ 9 h 9"/>
                  <a:gd name="T6" fmla="*/ 10 w 10"/>
                  <a:gd name="T7" fmla="*/ 0 h 9"/>
                  <a:gd name="T8" fmla="*/ 7 w 10"/>
                  <a:gd name="T9" fmla="*/ 0 h 9"/>
                  <a:gd name="T10" fmla="*/ 0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44" name="Freeform 68"/>
              <p:cNvSpPr/>
              <p:nvPr/>
            </p:nvSpPr>
            <p:spPr bwMode="auto">
              <a:xfrm>
                <a:off x="2332" y="522"/>
                <a:ext cx="6" cy="12"/>
              </a:xfrm>
              <a:custGeom>
                <a:avLst/>
                <a:gdLst>
                  <a:gd name="T0" fmla="*/ 6 w 6"/>
                  <a:gd name="T1" fmla="*/ 10 h 12"/>
                  <a:gd name="T2" fmla="*/ 3 w 6"/>
                  <a:gd name="T3" fmla="*/ 12 h 12"/>
                  <a:gd name="T4" fmla="*/ 0 w 6"/>
                  <a:gd name="T5" fmla="*/ 10 h 12"/>
                  <a:gd name="T6" fmla="*/ 3 w 6"/>
                  <a:gd name="T7" fmla="*/ 0 h 12"/>
                  <a:gd name="T8" fmla="*/ 3 w 6"/>
                  <a:gd name="T9" fmla="*/ 0 h 12"/>
                  <a:gd name="T10" fmla="*/ 6 w 6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45" name="Freeform 69"/>
              <p:cNvSpPr/>
              <p:nvPr/>
            </p:nvSpPr>
            <p:spPr bwMode="auto">
              <a:xfrm>
                <a:off x="4372" y="51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3 w 6"/>
                  <a:gd name="T3" fmla="*/ 13 h 13"/>
                  <a:gd name="T4" fmla="*/ 6 w 6"/>
                  <a:gd name="T5" fmla="*/ 11 h 13"/>
                  <a:gd name="T6" fmla="*/ 6 w 6"/>
                  <a:gd name="T7" fmla="*/ 0 h 13"/>
                  <a:gd name="T8" fmla="*/ 3 w 6"/>
                  <a:gd name="T9" fmla="*/ 0 h 13"/>
                  <a:gd name="T10" fmla="*/ 0 w 6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46" name="Freeform 70"/>
              <p:cNvSpPr/>
              <p:nvPr/>
            </p:nvSpPr>
            <p:spPr bwMode="auto">
              <a:xfrm>
                <a:off x="2630" y="522"/>
                <a:ext cx="6" cy="7"/>
              </a:xfrm>
              <a:custGeom>
                <a:avLst/>
                <a:gdLst>
                  <a:gd name="T0" fmla="*/ 0 w 6"/>
                  <a:gd name="T1" fmla="*/ 6 h 7"/>
                  <a:gd name="T2" fmla="*/ 0 w 6"/>
                  <a:gd name="T3" fmla="*/ 7 h 7"/>
                  <a:gd name="T4" fmla="*/ 0 w 6"/>
                  <a:gd name="T5" fmla="*/ 6 h 7"/>
                  <a:gd name="T6" fmla="*/ 0 w 6"/>
                  <a:gd name="T7" fmla="*/ 3 h 7"/>
                  <a:gd name="T8" fmla="*/ 6 w 6"/>
                  <a:gd name="T9" fmla="*/ 0 h 7"/>
                  <a:gd name="T10" fmla="*/ 6 w 6"/>
                  <a:gd name="T11" fmla="*/ 3 h 7"/>
                  <a:gd name="T12" fmla="*/ 0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47" name="Freeform 71"/>
              <p:cNvSpPr/>
              <p:nvPr/>
            </p:nvSpPr>
            <p:spPr bwMode="auto">
              <a:xfrm>
                <a:off x="4074" y="519"/>
                <a:ext cx="9" cy="6"/>
              </a:xfrm>
              <a:custGeom>
                <a:avLst/>
                <a:gdLst>
                  <a:gd name="T0" fmla="*/ 6 w 9"/>
                  <a:gd name="T1" fmla="*/ 4 h 6"/>
                  <a:gd name="T2" fmla="*/ 6 w 9"/>
                  <a:gd name="T3" fmla="*/ 6 h 6"/>
                  <a:gd name="T4" fmla="*/ 9 w 9"/>
                  <a:gd name="T5" fmla="*/ 4 h 6"/>
                  <a:gd name="T6" fmla="*/ 6 w 9"/>
                  <a:gd name="T7" fmla="*/ 3 h 6"/>
                  <a:gd name="T8" fmla="*/ 0 w 9"/>
                  <a:gd name="T9" fmla="*/ 0 h 6"/>
                  <a:gd name="T10" fmla="*/ 0 w 9"/>
                  <a:gd name="T11" fmla="*/ 3 h 6"/>
                  <a:gd name="T12" fmla="*/ 6 w 9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48" name="Freeform 72"/>
              <p:cNvSpPr/>
              <p:nvPr/>
            </p:nvSpPr>
            <p:spPr bwMode="auto">
              <a:xfrm>
                <a:off x="2818" y="522"/>
                <a:ext cx="29" cy="7"/>
              </a:xfrm>
              <a:custGeom>
                <a:avLst/>
                <a:gdLst>
                  <a:gd name="T0" fmla="*/ 29 w 29"/>
                  <a:gd name="T1" fmla="*/ 1 h 7"/>
                  <a:gd name="T2" fmla="*/ 26 w 29"/>
                  <a:gd name="T3" fmla="*/ 3 h 7"/>
                  <a:gd name="T4" fmla="*/ 4 w 29"/>
                  <a:gd name="T5" fmla="*/ 7 h 7"/>
                  <a:gd name="T6" fmla="*/ 4 w 29"/>
                  <a:gd name="T7" fmla="*/ 7 h 7"/>
                  <a:gd name="T8" fmla="*/ 0 w 29"/>
                  <a:gd name="T9" fmla="*/ 7 h 7"/>
                  <a:gd name="T10" fmla="*/ 0 w 29"/>
                  <a:gd name="T11" fmla="*/ 7 h 7"/>
                  <a:gd name="T12" fmla="*/ 13 w 29"/>
                  <a:gd name="T13" fmla="*/ 3 h 7"/>
                  <a:gd name="T14" fmla="*/ 26 w 29"/>
                  <a:gd name="T15" fmla="*/ 0 h 7"/>
                  <a:gd name="T16" fmla="*/ 29 w 29"/>
                  <a:gd name="T17" fmla="*/ 0 h 7"/>
                  <a:gd name="T18" fmla="*/ 29 w 29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49" name="Freeform 73"/>
              <p:cNvSpPr/>
              <p:nvPr/>
            </p:nvSpPr>
            <p:spPr bwMode="auto">
              <a:xfrm>
                <a:off x="3863" y="519"/>
                <a:ext cx="28" cy="7"/>
              </a:xfrm>
              <a:custGeom>
                <a:avLst/>
                <a:gdLst>
                  <a:gd name="T0" fmla="*/ 0 w 28"/>
                  <a:gd name="T1" fmla="*/ 1 h 7"/>
                  <a:gd name="T2" fmla="*/ 3 w 28"/>
                  <a:gd name="T3" fmla="*/ 3 h 7"/>
                  <a:gd name="T4" fmla="*/ 25 w 28"/>
                  <a:gd name="T5" fmla="*/ 7 h 7"/>
                  <a:gd name="T6" fmla="*/ 25 w 28"/>
                  <a:gd name="T7" fmla="*/ 7 h 7"/>
                  <a:gd name="T8" fmla="*/ 28 w 28"/>
                  <a:gd name="T9" fmla="*/ 7 h 7"/>
                  <a:gd name="T10" fmla="*/ 28 w 28"/>
                  <a:gd name="T11" fmla="*/ 7 h 7"/>
                  <a:gd name="T12" fmla="*/ 16 w 28"/>
                  <a:gd name="T13" fmla="*/ 3 h 7"/>
                  <a:gd name="T14" fmla="*/ 3 w 28"/>
                  <a:gd name="T15" fmla="*/ 0 h 7"/>
                  <a:gd name="T16" fmla="*/ 3 w 28"/>
                  <a:gd name="T17" fmla="*/ 0 h 7"/>
                  <a:gd name="T18" fmla="*/ 0 w 28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50" name="Freeform 74"/>
              <p:cNvSpPr>
                <a:spLocks noEditPoints="1"/>
              </p:cNvSpPr>
              <p:nvPr/>
            </p:nvSpPr>
            <p:spPr bwMode="auto">
              <a:xfrm>
                <a:off x="1973" y="528"/>
                <a:ext cx="368" cy="387"/>
              </a:xfrm>
              <a:custGeom>
                <a:avLst/>
                <a:gdLst>
                  <a:gd name="T0" fmla="*/ 362 w 368"/>
                  <a:gd name="T1" fmla="*/ 30 h 387"/>
                  <a:gd name="T2" fmla="*/ 352 w 368"/>
                  <a:gd name="T3" fmla="*/ 63 h 387"/>
                  <a:gd name="T4" fmla="*/ 295 w 368"/>
                  <a:gd name="T5" fmla="*/ 82 h 387"/>
                  <a:gd name="T6" fmla="*/ 266 w 368"/>
                  <a:gd name="T7" fmla="*/ 77 h 387"/>
                  <a:gd name="T8" fmla="*/ 266 w 368"/>
                  <a:gd name="T9" fmla="*/ 74 h 387"/>
                  <a:gd name="T10" fmla="*/ 307 w 368"/>
                  <a:gd name="T11" fmla="*/ 54 h 387"/>
                  <a:gd name="T12" fmla="*/ 291 w 368"/>
                  <a:gd name="T13" fmla="*/ 30 h 387"/>
                  <a:gd name="T14" fmla="*/ 234 w 368"/>
                  <a:gd name="T15" fmla="*/ 22 h 387"/>
                  <a:gd name="T16" fmla="*/ 173 w 368"/>
                  <a:gd name="T17" fmla="*/ 38 h 387"/>
                  <a:gd name="T18" fmla="*/ 167 w 368"/>
                  <a:gd name="T19" fmla="*/ 54 h 387"/>
                  <a:gd name="T20" fmla="*/ 202 w 368"/>
                  <a:gd name="T21" fmla="*/ 79 h 387"/>
                  <a:gd name="T22" fmla="*/ 170 w 368"/>
                  <a:gd name="T23" fmla="*/ 112 h 387"/>
                  <a:gd name="T24" fmla="*/ 141 w 368"/>
                  <a:gd name="T25" fmla="*/ 115 h 387"/>
                  <a:gd name="T26" fmla="*/ 167 w 368"/>
                  <a:gd name="T27" fmla="*/ 91 h 387"/>
                  <a:gd name="T28" fmla="*/ 135 w 368"/>
                  <a:gd name="T29" fmla="*/ 73 h 387"/>
                  <a:gd name="T30" fmla="*/ 122 w 368"/>
                  <a:gd name="T31" fmla="*/ 83 h 387"/>
                  <a:gd name="T32" fmla="*/ 115 w 368"/>
                  <a:gd name="T33" fmla="*/ 136 h 387"/>
                  <a:gd name="T34" fmla="*/ 138 w 368"/>
                  <a:gd name="T35" fmla="*/ 174 h 387"/>
                  <a:gd name="T36" fmla="*/ 173 w 368"/>
                  <a:gd name="T37" fmla="*/ 162 h 387"/>
                  <a:gd name="T38" fmla="*/ 167 w 368"/>
                  <a:gd name="T39" fmla="*/ 177 h 387"/>
                  <a:gd name="T40" fmla="*/ 167 w 368"/>
                  <a:gd name="T41" fmla="*/ 221 h 387"/>
                  <a:gd name="T42" fmla="*/ 183 w 368"/>
                  <a:gd name="T43" fmla="*/ 259 h 387"/>
                  <a:gd name="T44" fmla="*/ 195 w 368"/>
                  <a:gd name="T45" fmla="*/ 331 h 387"/>
                  <a:gd name="T46" fmla="*/ 147 w 368"/>
                  <a:gd name="T47" fmla="*/ 378 h 387"/>
                  <a:gd name="T48" fmla="*/ 80 w 368"/>
                  <a:gd name="T49" fmla="*/ 387 h 387"/>
                  <a:gd name="T50" fmla="*/ 35 w 368"/>
                  <a:gd name="T51" fmla="*/ 373 h 387"/>
                  <a:gd name="T52" fmla="*/ 29 w 368"/>
                  <a:gd name="T53" fmla="*/ 349 h 387"/>
                  <a:gd name="T54" fmla="*/ 74 w 368"/>
                  <a:gd name="T55" fmla="*/ 335 h 387"/>
                  <a:gd name="T56" fmla="*/ 77 w 368"/>
                  <a:gd name="T57" fmla="*/ 340 h 387"/>
                  <a:gd name="T58" fmla="*/ 64 w 368"/>
                  <a:gd name="T59" fmla="*/ 356 h 387"/>
                  <a:gd name="T60" fmla="*/ 96 w 368"/>
                  <a:gd name="T61" fmla="*/ 370 h 387"/>
                  <a:gd name="T62" fmla="*/ 118 w 368"/>
                  <a:gd name="T63" fmla="*/ 364 h 387"/>
                  <a:gd name="T64" fmla="*/ 144 w 368"/>
                  <a:gd name="T65" fmla="*/ 335 h 387"/>
                  <a:gd name="T66" fmla="*/ 99 w 368"/>
                  <a:gd name="T67" fmla="*/ 308 h 387"/>
                  <a:gd name="T68" fmla="*/ 83 w 368"/>
                  <a:gd name="T69" fmla="*/ 303 h 387"/>
                  <a:gd name="T70" fmla="*/ 118 w 368"/>
                  <a:gd name="T71" fmla="*/ 300 h 387"/>
                  <a:gd name="T72" fmla="*/ 122 w 368"/>
                  <a:gd name="T73" fmla="*/ 290 h 387"/>
                  <a:gd name="T74" fmla="*/ 67 w 368"/>
                  <a:gd name="T75" fmla="*/ 277 h 387"/>
                  <a:gd name="T76" fmla="*/ 74 w 368"/>
                  <a:gd name="T77" fmla="*/ 271 h 387"/>
                  <a:gd name="T78" fmla="*/ 138 w 368"/>
                  <a:gd name="T79" fmla="*/ 279 h 387"/>
                  <a:gd name="T80" fmla="*/ 74 w 368"/>
                  <a:gd name="T81" fmla="*/ 233 h 387"/>
                  <a:gd name="T82" fmla="*/ 19 w 368"/>
                  <a:gd name="T83" fmla="*/ 183 h 387"/>
                  <a:gd name="T84" fmla="*/ 0 w 368"/>
                  <a:gd name="T85" fmla="*/ 147 h 387"/>
                  <a:gd name="T86" fmla="*/ 13 w 368"/>
                  <a:gd name="T87" fmla="*/ 100 h 387"/>
                  <a:gd name="T88" fmla="*/ 29 w 368"/>
                  <a:gd name="T89" fmla="*/ 83 h 387"/>
                  <a:gd name="T90" fmla="*/ 99 w 368"/>
                  <a:gd name="T91" fmla="*/ 54 h 387"/>
                  <a:gd name="T92" fmla="*/ 176 w 368"/>
                  <a:gd name="T93" fmla="*/ 12 h 387"/>
                  <a:gd name="T94" fmla="*/ 256 w 368"/>
                  <a:gd name="T95" fmla="*/ 0 h 387"/>
                  <a:gd name="T96" fmla="*/ 77 w 368"/>
                  <a:gd name="T97" fmla="*/ 121 h 387"/>
                  <a:gd name="T98" fmla="*/ 112 w 368"/>
                  <a:gd name="T99" fmla="*/ 202 h 387"/>
                  <a:gd name="T100" fmla="*/ 138 w 368"/>
                  <a:gd name="T101" fmla="*/ 238 h 387"/>
                  <a:gd name="T102" fmla="*/ 45 w 368"/>
                  <a:gd name="T103" fmla="*/ 164 h 387"/>
                  <a:gd name="T104" fmla="*/ 38 w 368"/>
                  <a:gd name="T105" fmla="*/ 126 h 387"/>
                  <a:gd name="T106" fmla="*/ 70 w 368"/>
                  <a:gd name="T107" fmla="*/ 85 h 387"/>
                  <a:gd name="T108" fmla="*/ 77 w 368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51" name="Freeform 75"/>
              <p:cNvSpPr>
                <a:spLocks noEditPoints="1"/>
              </p:cNvSpPr>
              <p:nvPr/>
            </p:nvSpPr>
            <p:spPr bwMode="auto">
              <a:xfrm>
                <a:off x="4369" y="522"/>
                <a:ext cx="371" cy="387"/>
              </a:xfrm>
              <a:custGeom>
                <a:avLst/>
                <a:gdLst>
                  <a:gd name="T0" fmla="*/ 6 w 371"/>
                  <a:gd name="T1" fmla="*/ 31 h 387"/>
                  <a:gd name="T2" fmla="*/ 16 w 371"/>
                  <a:gd name="T3" fmla="*/ 63 h 387"/>
                  <a:gd name="T4" fmla="*/ 76 w 371"/>
                  <a:gd name="T5" fmla="*/ 82 h 387"/>
                  <a:gd name="T6" fmla="*/ 105 w 371"/>
                  <a:gd name="T7" fmla="*/ 77 h 387"/>
                  <a:gd name="T8" fmla="*/ 102 w 371"/>
                  <a:gd name="T9" fmla="*/ 75 h 387"/>
                  <a:gd name="T10" fmla="*/ 64 w 371"/>
                  <a:gd name="T11" fmla="*/ 54 h 387"/>
                  <a:gd name="T12" fmla="*/ 76 w 371"/>
                  <a:gd name="T13" fmla="*/ 31 h 387"/>
                  <a:gd name="T14" fmla="*/ 137 w 371"/>
                  <a:gd name="T15" fmla="*/ 22 h 387"/>
                  <a:gd name="T16" fmla="*/ 198 w 371"/>
                  <a:gd name="T17" fmla="*/ 39 h 387"/>
                  <a:gd name="T18" fmla="*/ 201 w 371"/>
                  <a:gd name="T19" fmla="*/ 56 h 387"/>
                  <a:gd name="T20" fmla="*/ 166 w 371"/>
                  <a:gd name="T21" fmla="*/ 80 h 387"/>
                  <a:gd name="T22" fmla="*/ 201 w 371"/>
                  <a:gd name="T23" fmla="*/ 113 h 387"/>
                  <a:gd name="T24" fmla="*/ 230 w 371"/>
                  <a:gd name="T25" fmla="*/ 115 h 387"/>
                  <a:gd name="T26" fmla="*/ 204 w 371"/>
                  <a:gd name="T27" fmla="*/ 92 h 387"/>
                  <a:gd name="T28" fmla="*/ 233 w 371"/>
                  <a:gd name="T29" fmla="*/ 72 h 387"/>
                  <a:gd name="T30" fmla="*/ 249 w 371"/>
                  <a:gd name="T31" fmla="*/ 83 h 387"/>
                  <a:gd name="T32" fmla="*/ 253 w 371"/>
                  <a:gd name="T33" fmla="*/ 136 h 387"/>
                  <a:gd name="T34" fmla="*/ 233 w 371"/>
                  <a:gd name="T35" fmla="*/ 174 h 387"/>
                  <a:gd name="T36" fmla="*/ 198 w 371"/>
                  <a:gd name="T37" fmla="*/ 162 h 387"/>
                  <a:gd name="T38" fmla="*/ 204 w 371"/>
                  <a:gd name="T39" fmla="*/ 177 h 387"/>
                  <a:gd name="T40" fmla="*/ 204 w 371"/>
                  <a:gd name="T41" fmla="*/ 221 h 387"/>
                  <a:gd name="T42" fmla="*/ 192 w 371"/>
                  <a:gd name="T43" fmla="*/ 261 h 387"/>
                  <a:gd name="T44" fmla="*/ 179 w 371"/>
                  <a:gd name="T45" fmla="*/ 331 h 387"/>
                  <a:gd name="T46" fmla="*/ 227 w 371"/>
                  <a:gd name="T47" fmla="*/ 378 h 387"/>
                  <a:gd name="T48" fmla="*/ 294 w 371"/>
                  <a:gd name="T49" fmla="*/ 387 h 387"/>
                  <a:gd name="T50" fmla="*/ 342 w 371"/>
                  <a:gd name="T51" fmla="*/ 373 h 387"/>
                  <a:gd name="T52" fmla="*/ 345 w 371"/>
                  <a:gd name="T53" fmla="*/ 349 h 387"/>
                  <a:gd name="T54" fmla="*/ 301 w 371"/>
                  <a:gd name="T55" fmla="*/ 335 h 387"/>
                  <a:gd name="T56" fmla="*/ 297 w 371"/>
                  <a:gd name="T57" fmla="*/ 340 h 387"/>
                  <a:gd name="T58" fmla="*/ 310 w 371"/>
                  <a:gd name="T59" fmla="*/ 356 h 387"/>
                  <a:gd name="T60" fmla="*/ 278 w 371"/>
                  <a:gd name="T61" fmla="*/ 370 h 387"/>
                  <a:gd name="T62" fmla="*/ 256 w 371"/>
                  <a:gd name="T63" fmla="*/ 364 h 387"/>
                  <a:gd name="T64" fmla="*/ 230 w 371"/>
                  <a:gd name="T65" fmla="*/ 337 h 387"/>
                  <a:gd name="T66" fmla="*/ 272 w 371"/>
                  <a:gd name="T67" fmla="*/ 308 h 387"/>
                  <a:gd name="T68" fmla="*/ 288 w 371"/>
                  <a:gd name="T69" fmla="*/ 303 h 387"/>
                  <a:gd name="T70" fmla="*/ 256 w 371"/>
                  <a:gd name="T71" fmla="*/ 300 h 387"/>
                  <a:gd name="T72" fmla="*/ 253 w 371"/>
                  <a:gd name="T73" fmla="*/ 290 h 387"/>
                  <a:gd name="T74" fmla="*/ 307 w 371"/>
                  <a:gd name="T75" fmla="*/ 277 h 387"/>
                  <a:gd name="T76" fmla="*/ 297 w 371"/>
                  <a:gd name="T77" fmla="*/ 271 h 387"/>
                  <a:gd name="T78" fmla="*/ 233 w 371"/>
                  <a:gd name="T79" fmla="*/ 279 h 387"/>
                  <a:gd name="T80" fmla="*/ 301 w 371"/>
                  <a:gd name="T81" fmla="*/ 232 h 387"/>
                  <a:gd name="T82" fmla="*/ 352 w 371"/>
                  <a:gd name="T83" fmla="*/ 183 h 387"/>
                  <a:gd name="T84" fmla="*/ 371 w 371"/>
                  <a:gd name="T85" fmla="*/ 147 h 387"/>
                  <a:gd name="T86" fmla="*/ 358 w 371"/>
                  <a:gd name="T87" fmla="*/ 100 h 387"/>
                  <a:gd name="T88" fmla="*/ 342 w 371"/>
                  <a:gd name="T89" fmla="*/ 83 h 387"/>
                  <a:gd name="T90" fmla="*/ 272 w 371"/>
                  <a:gd name="T91" fmla="*/ 54 h 387"/>
                  <a:gd name="T92" fmla="*/ 192 w 371"/>
                  <a:gd name="T93" fmla="*/ 13 h 387"/>
                  <a:gd name="T94" fmla="*/ 112 w 371"/>
                  <a:gd name="T95" fmla="*/ 0 h 387"/>
                  <a:gd name="T96" fmla="*/ 291 w 371"/>
                  <a:gd name="T97" fmla="*/ 121 h 387"/>
                  <a:gd name="T98" fmla="*/ 259 w 371"/>
                  <a:gd name="T99" fmla="*/ 201 h 387"/>
                  <a:gd name="T100" fmla="*/ 236 w 371"/>
                  <a:gd name="T101" fmla="*/ 239 h 387"/>
                  <a:gd name="T102" fmla="*/ 326 w 371"/>
                  <a:gd name="T103" fmla="*/ 164 h 387"/>
                  <a:gd name="T104" fmla="*/ 333 w 371"/>
                  <a:gd name="T105" fmla="*/ 126 h 387"/>
                  <a:gd name="T106" fmla="*/ 297 w 371"/>
                  <a:gd name="T107" fmla="*/ 85 h 387"/>
                  <a:gd name="T108" fmla="*/ 291 w 371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52" name="Freeform 76"/>
              <p:cNvSpPr/>
              <p:nvPr/>
            </p:nvSpPr>
            <p:spPr bwMode="auto">
              <a:xfrm>
                <a:off x="2082" y="529"/>
                <a:ext cx="253" cy="78"/>
              </a:xfrm>
              <a:custGeom>
                <a:avLst/>
                <a:gdLst>
                  <a:gd name="T0" fmla="*/ 214 w 253"/>
                  <a:gd name="T1" fmla="*/ 11 h 78"/>
                  <a:gd name="T2" fmla="*/ 240 w 253"/>
                  <a:gd name="T3" fmla="*/ 23 h 78"/>
                  <a:gd name="T4" fmla="*/ 246 w 253"/>
                  <a:gd name="T5" fmla="*/ 29 h 78"/>
                  <a:gd name="T6" fmla="*/ 253 w 253"/>
                  <a:gd name="T7" fmla="*/ 38 h 78"/>
                  <a:gd name="T8" fmla="*/ 253 w 253"/>
                  <a:gd name="T9" fmla="*/ 47 h 78"/>
                  <a:gd name="T10" fmla="*/ 240 w 253"/>
                  <a:gd name="T11" fmla="*/ 61 h 78"/>
                  <a:gd name="T12" fmla="*/ 218 w 253"/>
                  <a:gd name="T13" fmla="*/ 72 h 78"/>
                  <a:gd name="T14" fmla="*/ 189 w 253"/>
                  <a:gd name="T15" fmla="*/ 78 h 78"/>
                  <a:gd name="T16" fmla="*/ 176 w 253"/>
                  <a:gd name="T17" fmla="*/ 78 h 78"/>
                  <a:gd name="T18" fmla="*/ 170 w 253"/>
                  <a:gd name="T19" fmla="*/ 76 h 78"/>
                  <a:gd name="T20" fmla="*/ 170 w 253"/>
                  <a:gd name="T21" fmla="*/ 76 h 78"/>
                  <a:gd name="T22" fmla="*/ 186 w 253"/>
                  <a:gd name="T23" fmla="*/ 68 h 78"/>
                  <a:gd name="T24" fmla="*/ 198 w 253"/>
                  <a:gd name="T25" fmla="*/ 59 h 78"/>
                  <a:gd name="T26" fmla="*/ 205 w 253"/>
                  <a:gd name="T27" fmla="*/ 50 h 78"/>
                  <a:gd name="T28" fmla="*/ 205 w 253"/>
                  <a:gd name="T29" fmla="*/ 43 h 78"/>
                  <a:gd name="T30" fmla="*/ 198 w 253"/>
                  <a:gd name="T31" fmla="*/ 35 h 78"/>
                  <a:gd name="T32" fmla="*/ 186 w 253"/>
                  <a:gd name="T33" fmla="*/ 29 h 78"/>
                  <a:gd name="T34" fmla="*/ 170 w 253"/>
                  <a:gd name="T35" fmla="*/ 21 h 78"/>
                  <a:gd name="T36" fmla="*/ 154 w 253"/>
                  <a:gd name="T37" fmla="*/ 18 h 78"/>
                  <a:gd name="T38" fmla="*/ 125 w 253"/>
                  <a:gd name="T39" fmla="*/ 18 h 78"/>
                  <a:gd name="T40" fmla="*/ 90 w 253"/>
                  <a:gd name="T41" fmla="*/ 24 h 78"/>
                  <a:gd name="T42" fmla="*/ 64 w 253"/>
                  <a:gd name="T43" fmla="*/ 35 h 78"/>
                  <a:gd name="T44" fmla="*/ 35 w 253"/>
                  <a:gd name="T45" fmla="*/ 49 h 78"/>
                  <a:gd name="T46" fmla="*/ 9 w 253"/>
                  <a:gd name="T47" fmla="*/ 49 h 78"/>
                  <a:gd name="T48" fmla="*/ 0 w 253"/>
                  <a:gd name="T49" fmla="*/ 50 h 78"/>
                  <a:gd name="T50" fmla="*/ 13 w 253"/>
                  <a:gd name="T51" fmla="*/ 40 h 78"/>
                  <a:gd name="T52" fmla="*/ 54 w 253"/>
                  <a:gd name="T53" fmla="*/ 18 h 78"/>
                  <a:gd name="T54" fmla="*/ 86 w 253"/>
                  <a:gd name="T55" fmla="*/ 9 h 78"/>
                  <a:gd name="T56" fmla="*/ 118 w 253"/>
                  <a:gd name="T57" fmla="*/ 3 h 78"/>
                  <a:gd name="T58" fmla="*/ 118 w 253"/>
                  <a:gd name="T59" fmla="*/ 3 h 78"/>
                  <a:gd name="T60" fmla="*/ 134 w 253"/>
                  <a:gd name="T61" fmla="*/ 2 h 78"/>
                  <a:gd name="T62" fmla="*/ 141 w 253"/>
                  <a:gd name="T63" fmla="*/ 0 h 78"/>
                  <a:gd name="T64" fmla="*/ 179 w 253"/>
                  <a:gd name="T65" fmla="*/ 2 h 78"/>
                  <a:gd name="T66" fmla="*/ 214 w 253"/>
                  <a:gd name="T67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53" name="Freeform 77"/>
              <p:cNvSpPr/>
              <p:nvPr/>
            </p:nvSpPr>
            <p:spPr bwMode="auto">
              <a:xfrm>
                <a:off x="4375" y="525"/>
                <a:ext cx="253" cy="76"/>
              </a:xfrm>
              <a:custGeom>
                <a:avLst/>
                <a:gdLst>
                  <a:gd name="T0" fmla="*/ 38 w 253"/>
                  <a:gd name="T1" fmla="*/ 9 h 76"/>
                  <a:gd name="T2" fmla="*/ 13 w 253"/>
                  <a:gd name="T3" fmla="*/ 22 h 76"/>
                  <a:gd name="T4" fmla="*/ 6 w 253"/>
                  <a:gd name="T5" fmla="*/ 28 h 76"/>
                  <a:gd name="T6" fmla="*/ 0 w 253"/>
                  <a:gd name="T7" fmla="*/ 38 h 76"/>
                  <a:gd name="T8" fmla="*/ 0 w 253"/>
                  <a:gd name="T9" fmla="*/ 47 h 76"/>
                  <a:gd name="T10" fmla="*/ 16 w 253"/>
                  <a:gd name="T11" fmla="*/ 60 h 76"/>
                  <a:gd name="T12" fmla="*/ 38 w 253"/>
                  <a:gd name="T13" fmla="*/ 69 h 76"/>
                  <a:gd name="T14" fmla="*/ 67 w 253"/>
                  <a:gd name="T15" fmla="*/ 76 h 76"/>
                  <a:gd name="T16" fmla="*/ 80 w 253"/>
                  <a:gd name="T17" fmla="*/ 76 h 76"/>
                  <a:gd name="T18" fmla="*/ 83 w 253"/>
                  <a:gd name="T19" fmla="*/ 76 h 76"/>
                  <a:gd name="T20" fmla="*/ 86 w 253"/>
                  <a:gd name="T21" fmla="*/ 76 h 76"/>
                  <a:gd name="T22" fmla="*/ 67 w 253"/>
                  <a:gd name="T23" fmla="*/ 68 h 76"/>
                  <a:gd name="T24" fmla="*/ 58 w 253"/>
                  <a:gd name="T25" fmla="*/ 59 h 76"/>
                  <a:gd name="T26" fmla="*/ 51 w 253"/>
                  <a:gd name="T27" fmla="*/ 50 h 76"/>
                  <a:gd name="T28" fmla="*/ 48 w 253"/>
                  <a:gd name="T29" fmla="*/ 42 h 76"/>
                  <a:gd name="T30" fmla="*/ 54 w 253"/>
                  <a:gd name="T31" fmla="*/ 33 h 76"/>
                  <a:gd name="T32" fmla="*/ 67 w 253"/>
                  <a:gd name="T33" fmla="*/ 27 h 76"/>
                  <a:gd name="T34" fmla="*/ 83 w 253"/>
                  <a:gd name="T35" fmla="*/ 21 h 76"/>
                  <a:gd name="T36" fmla="*/ 99 w 253"/>
                  <a:gd name="T37" fmla="*/ 18 h 76"/>
                  <a:gd name="T38" fmla="*/ 128 w 253"/>
                  <a:gd name="T39" fmla="*/ 16 h 76"/>
                  <a:gd name="T40" fmla="*/ 166 w 253"/>
                  <a:gd name="T41" fmla="*/ 24 h 76"/>
                  <a:gd name="T42" fmla="*/ 192 w 253"/>
                  <a:gd name="T43" fmla="*/ 33 h 76"/>
                  <a:gd name="T44" fmla="*/ 218 w 253"/>
                  <a:gd name="T45" fmla="*/ 47 h 76"/>
                  <a:gd name="T46" fmla="*/ 243 w 253"/>
                  <a:gd name="T47" fmla="*/ 47 h 76"/>
                  <a:gd name="T48" fmla="*/ 253 w 253"/>
                  <a:gd name="T49" fmla="*/ 48 h 76"/>
                  <a:gd name="T50" fmla="*/ 240 w 253"/>
                  <a:gd name="T51" fmla="*/ 38 h 76"/>
                  <a:gd name="T52" fmla="*/ 198 w 253"/>
                  <a:gd name="T53" fmla="*/ 18 h 76"/>
                  <a:gd name="T54" fmla="*/ 166 w 253"/>
                  <a:gd name="T55" fmla="*/ 7 h 76"/>
                  <a:gd name="T56" fmla="*/ 138 w 253"/>
                  <a:gd name="T57" fmla="*/ 1 h 76"/>
                  <a:gd name="T58" fmla="*/ 134 w 253"/>
                  <a:gd name="T59" fmla="*/ 3 h 76"/>
                  <a:gd name="T60" fmla="*/ 118 w 253"/>
                  <a:gd name="T61" fmla="*/ 0 h 76"/>
                  <a:gd name="T62" fmla="*/ 112 w 253"/>
                  <a:gd name="T63" fmla="*/ 0 h 76"/>
                  <a:gd name="T64" fmla="*/ 74 w 253"/>
                  <a:gd name="T65" fmla="*/ 1 h 76"/>
                  <a:gd name="T66" fmla="*/ 38 w 253"/>
                  <a:gd name="T67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54" name="Freeform 78"/>
              <p:cNvSpPr/>
              <p:nvPr/>
            </p:nvSpPr>
            <p:spPr bwMode="auto">
              <a:xfrm>
                <a:off x="3260" y="529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4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7 w 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55" name="Freeform 79"/>
              <p:cNvSpPr/>
              <p:nvPr/>
            </p:nvSpPr>
            <p:spPr bwMode="auto">
              <a:xfrm>
                <a:off x="3446" y="52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6 h 8"/>
                  <a:gd name="T4" fmla="*/ 0 w 3"/>
                  <a:gd name="T5" fmla="*/ 8 h 8"/>
                  <a:gd name="T6" fmla="*/ 3 w 3"/>
                  <a:gd name="T7" fmla="*/ 6 h 8"/>
                  <a:gd name="T8" fmla="*/ 3 w 3"/>
                  <a:gd name="T9" fmla="*/ 0 h 8"/>
                  <a:gd name="T10" fmla="*/ 0 w 3"/>
                  <a:gd name="T11" fmla="*/ 0 h 8"/>
                  <a:gd name="T12" fmla="*/ 0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56" name="Freeform 80"/>
              <p:cNvSpPr/>
              <p:nvPr/>
            </p:nvSpPr>
            <p:spPr bwMode="auto">
              <a:xfrm>
                <a:off x="2777" y="531"/>
                <a:ext cx="25" cy="6"/>
              </a:xfrm>
              <a:custGeom>
                <a:avLst/>
                <a:gdLst>
                  <a:gd name="T0" fmla="*/ 25 w 25"/>
                  <a:gd name="T1" fmla="*/ 1 h 6"/>
                  <a:gd name="T2" fmla="*/ 25 w 25"/>
                  <a:gd name="T3" fmla="*/ 1 h 6"/>
                  <a:gd name="T4" fmla="*/ 6 w 25"/>
                  <a:gd name="T5" fmla="*/ 6 h 6"/>
                  <a:gd name="T6" fmla="*/ 0 w 25"/>
                  <a:gd name="T7" fmla="*/ 6 h 6"/>
                  <a:gd name="T8" fmla="*/ 0 w 25"/>
                  <a:gd name="T9" fmla="*/ 4 h 6"/>
                  <a:gd name="T10" fmla="*/ 0 w 25"/>
                  <a:gd name="T11" fmla="*/ 4 h 6"/>
                  <a:gd name="T12" fmla="*/ 6 w 25"/>
                  <a:gd name="T13" fmla="*/ 3 h 6"/>
                  <a:gd name="T14" fmla="*/ 22 w 25"/>
                  <a:gd name="T15" fmla="*/ 0 h 6"/>
                  <a:gd name="T16" fmla="*/ 25 w 25"/>
                  <a:gd name="T17" fmla="*/ 0 h 6"/>
                  <a:gd name="T18" fmla="*/ 25 w 25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57" name="Freeform 81"/>
              <p:cNvSpPr/>
              <p:nvPr/>
            </p:nvSpPr>
            <p:spPr bwMode="auto">
              <a:xfrm>
                <a:off x="3907" y="528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1 h 6"/>
                  <a:gd name="T4" fmla="*/ 23 w 26"/>
                  <a:gd name="T5" fmla="*/ 6 h 6"/>
                  <a:gd name="T6" fmla="*/ 26 w 26"/>
                  <a:gd name="T7" fmla="*/ 6 h 6"/>
                  <a:gd name="T8" fmla="*/ 26 w 26"/>
                  <a:gd name="T9" fmla="*/ 4 h 6"/>
                  <a:gd name="T10" fmla="*/ 26 w 26"/>
                  <a:gd name="T11" fmla="*/ 4 h 6"/>
                  <a:gd name="T12" fmla="*/ 20 w 26"/>
                  <a:gd name="T13" fmla="*/ 3 h 6"/>
                  <a:gd name="T14" fmla="*/ 4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58" name="Freeform 82"/>
              <p:cNvSpPr/>
              <p:nvPr/>
            </p:nvSpPr>
            <p:spPr bwMode="auto">
              <a:xfrm>
                <a:off x="2614" y="53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59" name="Freeform 83"/>
              <p:cNvSpPr/>
              <p:nvPr/>
            </p:nvSpPr>
            <p:spPr bwMode="auto">
              <a:xfrm>
                <a:off x="4093" y="53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60" name="Freeform 84"/>
              <p:cNvSpPr/>
              <p:nvPr/>
            </p:nvSpPr>
            <p:spPr bwMode="auto">
              <a:xfrm>
                <a:off x="2732" y="537"/>
                <a:ext cx="29" cy="7"/>
              </a:xfrm>
              <a:custGeom>
                <a:avLst/>
                <a:gdLst>
                  <a:gd name="T0" fmla="*/ 29 w 29"/>
                  <a:gd name="T1" fmla="*/ 0 h 7"/>
                  <a:gd name="T2" fmla="*/ 26 w 29"/>
                  <a:gd name="T3" fmla="*/ 3 h 7"/>
                  <a:gd name="T4" fmla="*/ 6 w 29"/>
                  <a:gd name="T5" fmla="*/ 6 h 7"/>
                  <a:gd name="T6" fmla="*/ 3 w 29"/>
                  <a:gd name="T7" fmla="*/ 7 h 7"/>
                  <a:gd name="T8" fmla="*/ 0 w 29"/>
                  <a:gd name="T9" fmla="*/ 7 h 7"/>
                  <a:gd name="T10" fmla="*/ 0 w 29"/>
                  <a:gd name="T11" fmla="*/ 6 h 7"/>
                  <a:gd name="T12" fmla="*/ 19 w 29"/>
                  <a:gd name="T13" fmla="*/ 0 h 7"/>
                  <a:gd name="T14" fmla="*/ 26 w 29"/>
                  <a:gd name="T15" fmla="*/ 0 h 7"/>
                  <a:gd name="T16" fmla="*/ 26 w 29"/>
                  <a:gd name="T17" fmla="*/ 0 h 7"/>
                  <a:gd name="T18" fmla="*/ 29 w 29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61" name="Freeform 85"/>
              <p:cNvSpPr/>
              <p:nvPr/>
            </p:nvSpPr>
            <p:spPr bwMode="auto">
              <a:xfrm>
                <a:off x="3952" y="53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3 w 26"/>
                  <a:gd name="T3" fmla="*/ 1 h 6"/>
                  <a:gd name="T4" fmla="*/ 19 w 26"/>
                  <a:gd name="T5" fmla="*/ 6 h 6"/>
                  <a:gd name="T6" fmla="*/ 23 w 26"/>
                  <a:gd name="T7" fmla="*/ 6 h 6"/>
                  <a:gd name="T8" fmla="*/ 26 w 26"/>
                  <a:gd name="T9" fmla="*/ 6 h 6"/>
                  <a:gd name="T10" fmla="*/ 26 w 26"/>
                  <a:gd name="T11" fmla="*/ 6 h 6"/>
                  <a:gd name="T12" fmla="*/ 7 w 26"/>
                  <a:gd name="T13" fmla="*/ 0 h 6"/>
                  <a:gd name="T14" fmla="*/ 0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62" name="Freeform 86"/>
              <p:cNvSpPr/>
              <p:nvPr/>
            </p:nvSpPr>
            <p:spPr bwMode="auto">
              <a:xfrm>
                <a:off x="2242" y="537"/>
                <a:ext cx="22" cy="7"/>
              </a:xfrm>
              <a:custGeom>
                <a:avLst/>
                <a:gdLst>
                  <a:gd name="T0" fmla="*/ 22 w 22"/>
                  <a:gd name="T1" fmla="*/ 7 h 7"/>
                  <a:gd name="T2" fmla="*/ 22 w 22"/>
                  <a:gd name="T3" fmla="*/ 7 h 7"/>
                  <a:gd name="T4" fmla="*/ 0 w 22"/>
                  <a:gd name="T5" fmla="*/ 1 h 7"/>
                  <a:gd name="T6" fmla="*/ 3 w 22"/>
                  <a:gd name="T7" fmla="*/ 0 h 7"/>
                  <a:gd name="T8" fmla="*/ 19 w 22"/>
                  <a:gd name="T9" fmla="*/ 4 h 7"/>
                  <a:gd name="T10" fmla="*/ 22 w 2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63" name="Freeform 87"/>
              <p:cNvSpPr/>
              <p:nvPr/>
            </p:nvSpPr>
            <p:spPr bwMode="auto">
              <a:xfrm>
                <a:off x="4445" y="53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0 w 23"/>
                  <a:gd name="T3" fmla="*/ 8 h 8"/>
                  <a:gd name="T4" fmla="*/ 23 w 23"/>
                  <a:gd name="T5" fmla="*/ 2 h 8"/>
                  <a:gd name="T6" fmla="*/ 23 w 23"/>
                  <a:gd name="T7" fmla="*/ 0 h 8"/>
                  <a:gd name="T8" fmla="*/ 7 w 23"/>
                  <a:gd name="T9" fmla="*/ 3 h 8"/>
                  <a:gd name="T10" fmla="*/ 0 w 2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64" name="Freeform 88"/>
              <p:cNvSpPr/>
              <p:nvPr/>
            </p:nvSpPr>
            <p:spPr bwMode="auto">
              <a:xfrm>
                <a:off x="2197" y="538"/>
                <a:ext cx="29" cy="5"/>
              </a:xfrm>
              <a:custGeom>
                <a:avLst/>
                <a:gdLst>
                  <a:gd name="T0" fmla="*/ 29 w 29"/>
                  <a:gd name="T1" fmla="*/ 0 h 5"/>
                  <a:gd name="T2" fmla="*/ 19 w 29"/>
                  <a:gd name="T3" fmla="*/ 3 h 5"/>
                  <a:gd name="T4" fmla="*/ 3 w 29"/>
                  <a:gd name="T5" fmla="*/ 5 h 5"/>
                  <a:gd name="T6" fmla="*/ 0 w 29"/>
                  <a:gd name="T7" fmla="*/ 5 h 5"/>
                  <a:gd name="T8" fmla="*/ 0 w 29"/>
                  <a:gd name="T9" fmla="*/ 3 h 5"/>
                  <a:gd name="T10" fmla="*/ 26 w 29"/>
                  <a:gd name="T11" fmla="*/ 0 h 5"/>
                  <a:gd name="T12" fmla="*/ 26 w 29"/>
                  <a:gd name="T13" fmla="*/ 0 h 5"/>
                  <a:gd name="T14" fmla="*/ 29 w 2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65" name="Freeform 89"/>
              <p:cNvSpPr/>
              <p:nvPr/>
            </p:nvSpPr>
            <p:spPr bwMode="auto">
              <a:xfrm>
                <a:off x="4484" y="532"/>
                <a:ext cx="29" cy="5"/>
              </a:xfrm>
              <a:custGeom>
                <a:avLst/>
                <a:gdLst>
                  <a:gd name="T0" fmla="*/ 0 w 29"/>
                  <a:gd name="T1" fmla="*/ 2 h 5"/>
                  <a:gd name="T2" fmla="*/ 9 w 29"/>
                  <a:gd name="T3" fmla="*/ 3 h 5"/>
                  <a:gd name="T4" fmla="*/ 29 w 29"/>
                  <a:gd name="T5" fmla="*/ 5 h 5"/>
                  <a:gd name="T6" fmla="*/ 29 w 29"/>
                  <a:gd name="T7" fmla="*/ 5 h 5"/>
                  <a:gd name="T8" fmla="*/ 29 w 29"/>
                  <a:gd name="T9" fmla="*/ 3 h 5"/>
                  <a:gd name="T10" fmla="*/ 3 w 29"/>
                  <a:gd name="T11" fmla="*/ 0 h 5"/>
                  <a:gd name="T12" fmla="*/ 3 w 29"/>
                  <a:gd name="T13" fmla="*/ 0 h 5"/>
                  <a:gd name="T14" fmla="*/ 0 w 29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66" name="Freeform 90"/>
              <p:cNvSpPr/>
              <p:nvPr/>
            </p:nvSpPr>
            <p:spPr bwMode="auto">
              <a:xfrm>
                <a:off x="2341" y="541"/>
                <a:ext cx="20" cy="9"/>
              </a:xfrm>
              <a:custGeom>
                <a:avLst/>
                <a:gdLst>
                  <a:gd name="T0" fmla="*/ 20 w 20"/>
                  <a:gd name="T1" fmla="*/ 9 h 9"/>
                  <a:gd name="T2" fmla="*/ 16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20 w 20"/>
                  <a:gd name="T9" fmla="*/ 9 h 9"/>
                  <a:gd name="T10" fmla="*/ 20 w 20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67" name="Freeform 91"/>
              <p:cNvSpPr/>
              <p:nvPr/>
            </p:nvSpPr>
            <p:spPr bwMode="auto">
              <a:xfrm>
                <a:off x="4352" y="535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11 h 11"/>
                  <a:gd name="T4" fmla="*/ 17 w 17"/>
                  <a:gd name="T5" fmla="*/ 2 h 11"/>
                  <a:gd name="T6" fmla="*/ 17 w 17"/>
                  <a:gd name="T7" fmla="*/ 0 h 11"/>
                  <a:gd name="T8" fmla="*/ 0 w 17"/>
                  <a:gd name="T9" fmla="*/ 9 h 11"/>
                  <a:gd name="T10" fmla="*/ 0 w 1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68" name="Freeform 92"/>
              <p:cNvSpPr/>
              <p:nvPr/>
            </p:nvSpPr>
            <p:spPr bwMode="auto">
              <a:xfrm>
                <a:off x="2152" y="544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29 w 29"/>
                  <a:gd name="T3" fmla="*/ 0 h 8"/>
                  <a:gd name="T4" fmla="*/ 10 w 29"/>
                  <a:gd name="T5" fmla="*/ 3 h 8"/>
                  <a:gd name="T6" fmla="*/ 4 w 29"/>
                  <a:gd name="T7" fmla="*/ 8 h 8"/>
                  <a:gd name="T8" fmla="*/ 0 w 29"/>
                  <a:gd name="T9" fmla="*/ 8 h 8"/>
                  <a:gd name="T10" fmla="*/ 0 w 29"/>
                  <a:gd name="T11" fmla="*/ 6 h 8"/>
                  <a:gd name="T12" fmla="*/ 13 w 29"/>
                  <a:gd name="T13" fmla="*/ 2 h 8"/>
                  <a:gd name="T14" fmla="*/ 23 w 29"/>
                  <a:gd name="T15" fmla="*/ 0 h 8"/>
                  <a:gd name="T16" fmla="*/ 29 w 29"/>
                  <a:gd name="T17" fmla="*/ 0 h 8"/>
                  <a:gd name="T18" fmla="*/ 29 w 2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69" name="Freeform 93"/>
              <p:cNvSpPr/>
              <p:nvPr/>
            </p:nvSpPr>
            <p:spPr bwMode="auto">
              <a:xfrm>
                <a:off x="4529" y="538"/>
                <a:ext cx="28" cy="8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2 h 8"/>
                  <a:gd name="T4" fmla="*/ 19 w 28"/>
                  <a:gd name="T5" fmla="*/ 5 h 8"/>
                  <a:gd name="T6" fmla="*/ 28 w 28"/>
                  <a:gd name="T7" fmla="*/ 8 h 8"/>
                  <a:gd name="T8" fmla="*/ 28 w 28"/>
                  <a:gd name="T9" fmla="*/ 8 h 8"/>
                  <a:gd name="T10" fmla="*/ 28 w 28"/>
                  <a:gd name="T11" fmla="*/ 8 h 8"/>
                  <a:gd name="T12" fmla="*/ 16 w 28"/>
                  <a:gd name="T13" fmla="*/ 2 h 8"/>
                  <a:gd name="T14" fmla="*/ 6 w 28"/>
                  <a:gd name="T15" fmla="*/ 0 h 8"/>
                  <a:gd name="T16" fmla="*/ 0 w 28"/>
                  <a:gd name="T17" fmla="*/ 0 h 8"/>
                  <a:gd name="T18" fmla="*/ 0 w 2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70" name="Freeform 94"/>
              <p:cNvSpPr/>
              <p:nvPr/>
            </p:nvSpPr>
            <p:spPr bwMode="auto">
              <a:xfrm>
                <a:off x="2681" y="544"/>
                <a:ext cx="32" cy="5"/>
              </a:xfrm>
              <a:custGeom>
                <a:avLst/>
                <a:gdLst>
                  <a:gd name="T0" fmla="*/ 32 w 32"/>
                  <a:gd name="T1" fmla="*/ 0 h 5"/>
                  <a:gd name="T2" fmla="*/ 32 w 32"/>
                  <a:gd name="T3" fmla="*/ 2 h 5"/>
                  <a:gd name="T4" fmla="*/ 0 w 32"/>
                  <a:gd name="T5" fmla="*/ 5 h 5"/>
                  <a:gd name="T6" fmla="*/ 0 w 32"/>
                  <a:gd name="T7" fmla="*/ 5 h 5"/>
                  <a:gd name="T8" fmla="*/ 3 w 32"/>
                  <a:gd name="T9" fmla="*/ 3 h 5"/>
                  <a:gd name="T10" fmla="*/ 19 w 32"/>
                  <a:gd name="T11" fmla="*/ 0 h 5"/>
                  <a:gd name="T12" fmla="*/ 19 w 32"/>
                  <a:gd name="T13" fmla="*/ 0 h 5"/>
                  <a:gd name="T14" fmla="*/ 29 w 32"/>
                  <a:gd name="T15" fmla="*/ 0 h 5"/>
                  <a:gd name="T16" fmla="*/ 32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71" name="Freeform 95"/>
              <p:cNvSpPr/>
              <p:nvPr/>
            </p:nvSpPr>
            <p:spPr bwMode="auto">
              <a:xfrm>
                <a:off x="4000" y="541"/>
                <a:ext cx="32" cy="5"/>
              </a:xfrm>
              <a:custGeom>
                <a:avLst/>
                <a:gdLst>
                  <a:gd name="T0" fmla="*/ 0 w 32"/>
                  <a:gd name="T1" fmla="*/ 0 h 5"/>
                  <a:gd name="T2" fmla="*/ 0 w 32"/>
                  <a:gd name="T3" fmla="*/ 2 h 5"/>
                  <a:gd name="T4" fmla="*/ 29 w 32"/>
                  <a:gd name="T5" fmla="*/ 5 h 5"/>
                  <a:gd name="T6" fmla="*/ 32 w 32"/>
                  <a:gd name="T7" fmla="*/ 3 h 5"/>
                  <a:gd name="T8" fmla="*/ 29 w 32"/>
                  <a:gd name="T9" fmla="*/ 2 h 5"/>
                  <a:gd name="T10" fmla="*/ 10 w 32"/>
                  <a:gd name="T11" fmla="*/ 0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72" name="Freeform 96"/>
              <p:cNvSpPr/>
              <p:nvPr/>
            </p:nvSpPr>
            <p:spPr bwMode="auto">
              <a:xfrm>
                <a:off x="3251" y="544"/>
                <a:ext cx="13" cy="9"/>
              </a:xfrm>
              <a:custGeom>
                <a:avLst/>
                <a:gdLst>
                  <a:gd name="T0" fmla="*/ 6 w 13"/>
                  <a:gd name="T1" fmla="*/ 6 h 9"/>
                  <a:gd name="T2" fmla="*/ 0 w 13"/>
                  <a:gd name="T3" fmla="*/ 9 h 9"/>
                  <a:gd name="T4" fmla="*/ 0 w 13"/>
                  <a:gd name="T5" fmla="*/ 6 h 9"/>
                  <a:gd name="T6" fmla="*/ 9 w 13"/>
                  <a:gd name="T7" fmla="*/ 0 h 9"/>
                  <a:gd name="T8" fmla="*/ 13 w 13"/>
                  <a:gd name="T9" fmla="*/ 0 h 9"/>
                  <a:gd name="T10" fmla="*/ 6 w 13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73" name="Freeform 97"/>
              <p:cNvSpPr/>
              <p:nvPr/>
            </p:nvSpPr>
            <p:spPr bwMode="auto">
              <a:xfrm>
                <a:off x="3449" y="543"/>
                <a:ext cx="10" cy="9"/>
              </a:xfrm>
              <a:custGeom>
                <a:avLst/>
                <a:gdLst>
                  <a:gd name="T0" fmla="*/ 4 w 10"/>
                  <a:gd name="T1" fmla="*/ 6 h 9"/>
                  <a:gd name="T2" fmla="*/ 10 w 10"/>
                  <a:gd name="T3" fmla="*/ 9 h 9"/>
                  <a:gd name="T4" fmla="*/ 10 w 10"/>
                  <a:gd name="T5" fmla="*/ 6 h 9"/>
                  <a:gd name="T6" fmla="*/ 4 w 10"/>
                  <a:gd name="T7" fmla="*/ 0 h 9"/>
                  <a:gd name="T8" fmla="*/ 0 w 10"/>
                  <a:gd name="T9" fmla="*/ 0 h 9"/>
                  <a:gd name="T10" fmla="*/ 4 w 10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74" name="Freeform 98"/>
              <p:cNvSpPr/>
              <p:nvPr/>
            </p:nvSpPr>
            <p:spPr bwMode="auto">
              <a:xfrm>
                <a:off x="2284" y="547"/>
                <a:ext cx="12" cy="8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8 h 8"/>
                  <a:gd name="T4" fmla="*/ 12 w 12"/>
                  <a:gd name="T5" fmla="*/ 8 h 8"/>
                  <a:gd name="T6" fmla="*/ 0 w 12"/>
                  <a:gd name="T7" fmla="*/ 2 h 8"/>
                  <a:gd name="T8" fmla="*/ 0 w 12"/>
                  <a:gd name="T9" fmla="*/ 0 h 8"/>
                  <a:gd name="T10" fmla="*/ 6 w 12"/>
                  <a:gd name="T11" fmla="*/ 3 h 8"/>
                  <a:gd name="T12" fmla="*/ 12 w 12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75" name="Freeform 99"/>
              <p:cNvSpPr/>
              <p:nvPr/>
            </p:nvSpPr>
            <p:spPr bwMode="auto">
              <a:xfrm>
                <a:off x="4413" y="54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0 h 7"/>
                  <a:gd name="T8" fmla="*/ 13 w 16"/>
                  <a:gd name="T9" fmla="*/ 0 h 7"/>
                  <a:gd name="T10" fmla="*/ 7 w 16"/>
                  <a:gd name="T11" fmla="*/ 1 h 7"/>
                  <a:gd name="T12" fmla="*/ 0 w 1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76" name="Freeform 100"/>
              <p:cNvSpPr/>
              <p:nvPr/>
            </p:nvSpPr>
            <p:spPr bwMode="auto">
              <a:xfrm>
                <a:off x="2639" y="549"/>
                <a:ext cx="23" cy="4"/>
              </a:xfrm>
              <a:custGeom>
                <a:avLst/>
                <a:gdLst>
                  <a:gd name="T0" fmla="*/ 23 w 23"/>
                  <a:gd name="T1" fmla="*/ 1 h 4"/>
                  <a:gd name="T2" fmla="*/ 23 w 23"/>
                  <a:gd name="T3" fmla="*/ 1 h 4"/>
                  <a:gd name="T4" fmla="*/ 3 w 23"/>
                  <a:gd name="T5" fmla="*/ 4 h 4"/>
                  <a:gd name="T6" fmla="*/ 0 w 23"/>
                  <a:gd name="T7" fmla="*/ 4 h 4"/>
                  <a:gd name="T8" fmla="*/ 0 w 23"/>
                  <a:gd name="T9" fmla="*/ 4 h 4"/>
                  <a:gd name="T10" fmla="*/ 0 w 23"/>
                  <a:gd name="T11" fmla="*/ 4 h 4"/>
                  <a:gd name="T12" fmla="*/ 7 w 23"/>
                  <a:gd name="T13" fmla="*/ 1 h 4"/>
                  <a:gd name="T14" fmla="*/ 16 w 23"/>
                  <a:gd name="T15" fmla="*/ 0 h 4"/>
                  <a:gd name="T16" fmla="*/ 19 w 23"/>
                  <a:gd name="T17" fmla="*/ 0 h 4"/>
                  <a:gd name="T18" fmla="*/ 23 w 23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77" name="Freeform 101"/>
              <p:cNvSpPr/>
              <p:nvPr/>
            </p:nvSpPr>
            <p:spPr bwMode="auto">
              <a:xfrm>
                <a:off x="4051" y="546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0 w 23"/>
                  <a:gd name="T3" fmla="*/ 1 h 3"/>
                  <a:gd name="T4" fmla="*/ 16 w 23"/>
                  <a:gd name="T5" fmla="*/ 3 h 3"/>
                  <a:gd name="T6" fmla="*/ 20 w 23"/>
                  <a:gd name="T7" fmla="*/ 3 h 3"/>
                  <a:gd name="T8" fmla="*/ 20 w 23"/>
                  <a:gd name="T9" fmla="*/ 3 h 3"/>
                  <a:gd name="T10" fmla="*/ 23 w 23"/>
                  <a:gd name="T11" fmla="*/ 3 h 3"/>
                  <a:gd name="T12" fmla="*/ 13 w 23"/>
                  <a:gd name="T13" fmla="*/ 0 h 3"/>
                  <a:gd name="T14" fmla="*/ 4 w 23"/>
                  <a:gd name="T15" fmla="*/ 0 h 3"/>
                  <a:gd name="T16" fmla="*/ 0 w 23"/>
                  <a:gd name="T17" fmla="*/ 0 h 3"/>
                  <a:gd name="T18" fmla="*/ 0 w 2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78" name="Freeform 102"/>
              <p:cNvSpPr/>
              <p:nvPr/>
            </p:nvSpPr>
            <p:spPr bwMode="auto">
              <a:xfrm>
                <a:off x="2610" y="553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11 h 11"/>
                  <a:gd name="T4" fmla="*/ 0 w 7"/>
                  <a:gd name="T5" fmla="*/ 8 h 11"/>
                  <a:gd name="T6" fmla="*/ 4 w 7"/>
                  <a:gd name="T7" fmla="*/ 2 h 11"/>
                  <a:gd name="T8" fmla="*/ 4 w 7"/>
                  <a:gd name="T9" fmla="*/ 0 h 11"/>
                  <a:gd name="T10" fmla="*/ 7 w 7"/>
                  <a:gd name="T11" fmla="*/ 10 h 11"/>
                  <a:gd name="T12" fmla="*/ 7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79" name="Freeform 103"/>
              <p:cNvSpPr/>
              <p:nvPr/>
            </p:nvSpPr>
            <p:spPr bwMode="auto">
              <a:xfrm>
                <a:off x="4096" y="550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3 w 3"/>
                  <a:gd name="T5" fmla="*/ 8 h 10"/>
                  <a:gd name="T6" fmla="*/ 3 w 3"/>
                  <a:gd name="T7" fmla="*/ 0 h 10"/>
                  <a:gd name="T8" fmla="*/ 0 w 3"/>
                  <a:gd name="T9" fmla="*/ 0 h 10"/>
                  <a:gd name="T10" fmla="*/ 0 w 3"/>
                  <a:gd name="T11" fmla="*/ 8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80" name="Freeform 104"/>
              <p:cNvSpPr/>
              <p:nvPr/>
            </p:nvSpPr>
            <p:spPr bwMode="auto">
              <a:xfrm>
                <a:off x="2377" y="555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3 h 3"/>
                  <a:gd name="T4" fmla="*/ 3 w 25"/>
                  <a:gd name="T5" fmla="*/ 1 h 3"/>
                  <a:gd name="T6" fmla="*/ 0 w 25"/>
                  <a:gd name="T7" fmla="*/ 1 h 3"/>
                  <a:gd name="T8" fmla="*/ 0 w 25"/>
                  <a:gd name="T9" fmla="*/ 0 h 3"/>
                  <a:gd name="T10" fmla="*/ 25 w 25"/>
                  <a:gd name="T11" fmla="*/ 3 h 3"/>
                  <a:gd name="T12" fmla="*/ 25 w 2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81" name="Freeform 105"/>
              <p:cNvSpPr/>
              <p:nvPr/>
            </p:nvSpPr>
            <p:spPr bwMode="auto">
              <a:xfrm>
                <a:off x="4311" y="549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6 w 22"/>
                  <a:gd name="T3" fmla="*/ 4 h 4"/>
                  <a:gd name="T4" fmla="*/ 22 w 22"/>
                  <a:gd name="T5" fmla="*/ 3 h 4"/>
                  <a:gd name="T6" fmla="*/ 22 w 22"/>
                  <a:gd name="T7" fmla="*/ 3 h 4"/>
                  <a:gd name="T8" fmla="*/ 22 w 22"/>
                  <a:gd name="T9" fmla="*/ 0 h 4"/>
                  <a:gd name="T10" fmla="*/ 0 w 22"/>
                  <a:gd name="T11" fmla="*/ 4 h 4"/>
                  <a:gd name="T12" fmla="*/ 0 w 2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82" name="Freeform 106"/>
              <p:cNvSpPr/>
              <p:nvPr/>
            </p:nvSpPr>
            <p:spPr bwMode="auto">
              <a:xfrm>
                <a:off x="2117" y="556"/>
                <a:ext cx="26" cy="10"/>
              </a:xfrm>
              <a:custGeom>
                <a:avLst/>
                <a:gdLst>
                  <a:gd name="T0" fmla="*/ 26 w 26"/>
                  <a:gd name="T1" fmla="*/ 0 h 10"/>
                  <a:gd name="T2" fmla="*/ 3 w 26"/>
                  <a:gd name="T3" fmla="*/ 10 h 10"/>
                  <a:gd name="T4" fmla="*/ 3 w 26"/>
                  <a:gd name="T5" fmla="*/ 10 h 10"/>
                  <a:gd name="T6" fmla="*/ 0 w 26"/>
                  <a:gd name="T7" fmla="*/ 10 h 10"/>
                  <a:gd name="T8" fmla="*/ 23 w 26"/>
                  <a:gd name="T9" fmla="*/ 0 h 10"/>
                  <a:gd name="T10" fmla="*/ 26 w 26"/>
                  <a:gd name="T11" fmla="*/ 0 h 10"/>
                  <a:gd name="T12" fmla="*/ 26 w 2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83" name="Freeform 107"/>
              <p:cNvSpPr/>
              <p:nvPr/>
            </p:nvSpPr>
            <p:spPr bwMode="auto">
              <a:xfrm>
                <a:off x="4567" y="550"/>
                <a:ext cx="26" cy="11"/>
              </a:xfrm>
              <a:custGeom>
                <a:avLst/>
                <a:gdLst>
                  <a:gd name="T0" fmla="*/ 0 w 26"/>
                  <a:gd name="T1" fmla="*/ 0 h 11"/>
                  <a:gd name="T2" fmla="*/ 22 w 26"/>
                  <a:gd name="T3" fmla="*/ 11 h 11"/>
                  <a:gd name="T4" fmla="*/ 26 w 26"/>
                  <a:gd name="T5" fmla="*/ 11 h 11"/>
                  <a:gd name="T6" fmla="*/ 26 w 26"/>
                  <a:gd name="T7" fmla="*/ 10 h 11"/>
                  <a:gd name="T8" fmla="*/ 3 w 26"/>
                  <a:gd name="T9" fmla="*/ 0 h 11"/>
                  <a:gd name="T10" fmla="*/ 3 w 26"/>
                  <a:gd name="T11" fmla="*/ 0 h 11"/>
                  <a:gd name="T12" fmla="*/ 0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84" name="Freeform 108"/>
              <p:cNvSpPr/>
              <p:nvPr/>
            </p:nvSpPr>
            <p:spPr bwMode="auto">
              <a:xfrm>
                <a:off x="2549" y="556"/>
                <a:ext cx="23" cy="5"/>
              </a:xfrm>
              <a:custGeom>
                <a:avLst/>
                <a:gdLst>
                  <a:gd name="T0" fmla="*/ 23 w 23"/>
                  <a:gd name="T1" fmla="*/ 2 h 5"/>
                  <a:gd name="T2" fmla="*/ 23 w 23"/>
                  <a:gd name="T3" fmla="*/ 2 h 5"/>
                  <a:gd name="T4" fmla="*/ 7 w 23"/>
                  <a:gd name="T5" fmla="*/ 5 h 5"/>
                  <a:gd name="T6" fmla="*/ 4 w 23"/>
                  <a:gd name="T7" fmla="*/ 5 h 5"/>
                  <a:gd name="T8" fmla="*/ 0 w 23"/>
                  <a:gd name="T9" fmla="*/ 4 h 5"/>
                  <a:gd name="T10" fmla="*/ 0 w 23"/>
                  <a:gd name="T11" fmla="*/ 4 h 5"/>
                  <a:gd name="T12" fmla="*/ 16 w 23"/>
                  <a:gd name="T13" fmla="*/ 0 h 5"/>
                  <a:gd name="T14" fmla="*/ 20 w 23"/>
                  <a:gd name="T15" fmla="*/ 0 h 5"/>
                  <a:gd name="T16" fmla="*/ 23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85" name="Freeform 109"/>
              <p:cNvSpPr/>
              <p:nvPr/>
            </p:nvSpPr>
            <p:spPr bwMode="auto">
              <a:xfrm>
                <a:off x="4141" y="553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9 w 19"/>
                  <a:gd name="T11" fmla="*/ 2 h 3"/>
                  <a:gd name="T12" fmla="*/ 3 w 19"/>
                  <a:gd name="T13" fmla="*/ 0 h 3"/>
                  <a:gd name="T14" fmla="*/ 0 w 19"/>
                  <a:gd name="T15" fmla="*/ 0 h 3"/>
                  <a:gd name="T16" fmla="*/ 0 w 1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86" name="Freeform 110"/>
              <p:cNvSpPr/>
              <p:nvPr/>
            </p:nvSpPr>
            <p:spPr bwMode="auto">
              <a:xfrm>
                <a:off x="3225" y="558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3 w 16"/>
                  <a:gd name="T3" fmla="*/ 5 h 5"/>
                  <a:gd name="T4" fmla="*/ 0 w 16"/>
                  <a:gd name="T5" fmla="*/ 5 h 5"/>
                  <a:gd name="T6" fmla="*/ 0 w 16"/>
                  <a:gd name="T7" fmla="*/ 5 h 5"/>
                  <a:gd name="T8" fmla="*/ 0 w 16"/>
                  <a:gd name="T9" fmla="*/ 3 h 5"/>
                  <a:gd name="T10" fmla="*/ 16 w 16"/>
                  <a:gd name="T11" fmla="*/ 0 h 5"/>
                  <a:gd name="T12" fmla="*/ 16 w 16"/>
                  <a:gd name="T13" fmla="*/ 0 h 5"/>
                  <a:gd name="T14" fmla="*/ 16 w 1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87" name="Freeform 111"/>
              <p:cNvSpPr/>
              <p:nvPr/>
            </p:nvSpPr>
            <p:spPr bwMode="auto">
              <a:xfrm>
                <a:off x="3469" y="556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16 w 19"/>
                  <a:gd name="T3" fmla="*/ 5 h 5"/>
                  <a:gd name="T4" fmla="*/ 16 w 19"/>
                  <a:gd name="T5" fmla="*/ 5 h 5"/>
                  <a:gd name="T6" fmla="*/ 16 w 19"/>
                  <a:gd name="T7" fmla="*/ 5 h 5"/>
                  <a:gd name="T8" fmla="*/ 19 w 19"/>
                  <a:gd name="T9" fmla="*/ 4 h 5"/>
                  <a:gd name="T10" fmla="*/ 3 w 19"/>
                  <a:gd name="T11" fmla="*/ 0 h 5"/>
                  <a:gd name="T12" fmla="*/ 0 w 19"/>
                  <a:gd name="T13" fmla="*/ 0 h 5"/>
                  <a:gd name="T14" fmla="*/ 0 w 1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88" name="Freeform 112"/>
              <p:cNvSpPr/>
              <p:nvPr/>
            </p:nvSpPr>
            <p:spPr bwMode="auto">
              <a:xfrm>
                <a:off x="2434" y="558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29 w 29"/>
                  <a:gd name="T5" fmla="*/ 3 h 3"/>
                  <a:gd name="T6" fmla="*/ 0 w 29"/>
                  <a:gd name="T7" fmla="*/ 3 h 3"/>
                  <a:gd name="T8" fmla="*/ 0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89" name="Freeform 113"/>
              <p:cNvSpPr/>
              <p:nvPr/>
            </p:nvSpPr>
            <p:spPr bwMode="auto">
              <a:xfrm>
                <a:off x="4247" y="553"/>
                <a:ext cx="29" cy="3"/>
              </a:xfrm>
              <a:custGeom>
                <a:avLst/>
                <a:gdLst>
                  <a:gd name="T0" fmla="*/ 0 w 29"/>
                  <a:gd name="T1" fmla="*/ 2 h 3"/>
                  <a:gd name="T2" fmla="*/ 0 w 29"/>
                  <a:gd name="T3" fmla="*/ 3 h 3"/>
                  <a:gd name="T4" fmla="*/ 0 w 29"/>
                  <a:gd name="T5" fmla="*/ 3 h 3"/>
                  <a:gd name="T6" fmla="*/ 29 w 29"/>
                  <a:gd name="T7" fmla="*/ 3 h 3"/>
                  <a:gd name="T8" fmla="*/ 29 w 29"/>
                  <a:gd name="T9" fmla="*/ 0 h 3"/>
                  <a:gd name="T10" fmla="*/ 3 w 29"/>
                  <a:gd name="T11" fmla="*/ 2 h 3"/>
                  <a:gd name="T12" fmla="*/ 0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90" name="Freeform 114"/>
              <p:cNvSpPr/>
              <p:nvPr/>
            </p:nvSpPr>
            <p:spPr bwMode="auto">
              <a:xfrm>
                <a:off x="2495" y="558"/>
                <a:ext cx="26" cy="3"/>
              </a:xfrm>
              <a:custGeom>
                <a:avLst/>
                <a:gdLst>
                  <a:gd name="T0" fmla="*/ 26 w 26"/>
                  <a:gd name="T1" fmla="*/ 2 h 3"/>
                  <a:gd name="T2" fmla="*/ 26 w 26"/>
                  <a:gd name="T3" fmla="*/ 2 h 3"/>
                  <a:gd name="T4" fmla="*/ 0 w 26"/>
                  <a:gd name="T5" fmla="*/ 3 h 3"/>
                  <a:gd name="T6" fmla="*/ 0 w 26"/>
                  <a:gd name="T7" fmla="*/ 3 h 3"/>
                  <a:gd name="T8" fmla="*/ 0 w 26"/>
                  <a:gd name="T9" fmla="*/ 3 h 3"/>
                  <a:gd name="T10" fmla="*/ 10 w 26"/>
                  <a:gd name="T11" fmla="*/ 0 h 3"/>
                  <a:gd name="T12" fmla="*/ 22 w 26"/>
                  <a:gd name="T13" fmla="*/ 0 h 3"/>
                  <a:gd name="T14" fmla="*/ 26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91" name="Freeform 115"/>
              <p:cNvSpPr/>
              <p:nvPr/>
            </p:nvSpPr>
            <p:spPr bwMode="auto">
              <a:xfrm>
                <a:off x="4192" y="555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0 w 26"/>
                  <a:gd name="T3" fmla="*/ 0 h 1"/>
                  <a:gd name="T4" fmla="*/ 23 w 26"/>
                  <a:gd name="T5" fmla="*/ 1 h 1"/>
                  <a:gd name="T6" fmla="*/ 26 w 26"/>
                  <a:gd name="T7" fmla="*/ 1 h 1"/>
                  <a:gd name="T8" fmla="*/ 26 w 26"/>
                  <a:gd name="T9" fmla="*/ 1 h 1"/>
                  <a:gd name="T10" fmla="*/ 13 w 26"/>
                  <a:gd name="T11" fmla="*/ 0 h 1"/>
                  <a:gd name="T12" fmla="*/ 0 w 26"/>
                  <a:gd name="T13" fmla="*/ 0 h 1"/>
                  <a:gd name="T14" fmla="*/ 0 w 26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92" name="Freeform 116"/>
              <p:cNvSpPr/>
              <p:nvPr/>
            </p:nvSpPr>
            <p:spPr bwMode="auto">
              <a:xfrm>
                <a:off x="2306" y="563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10 h 12"/>
                  <a:gd name="T4" fmla="*/ 3 w 6"/>
                  <a:gd name="T5" fmla="*/ 12 h 12"/>
                  <a:gd name="T6" fmla="*/ 3 w 6"/>
                  <a:gd name="T7" fmla="*/ 12 h 12"/>
                  <a:gd name="T8" fmla="*/ 0 w 6"/>
                  <a:gd name="T9" fmla="*/ 0 h 12"/>
                  <a:gd name="T10" fmla="*/ 3 w 6"/>
                  <a:gd name="T11" fmla="*/ 1 h 12"/>
                  <a:gd name="T12" fmla="*/ 6 w 6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93" name="Freeform 117"/>
              <p:cNvSpPr/>
              <p:nvPr/>
            </p:nvSpPr>
            <p:spPr bwMode="auto">
              <a:xfrm>
                <a:off x="4401" y="556"/>
                <a:ext cx="3" cy="13"/>
              </a:xfrm>
              <a:custGeom>
                <a:avLst/>
                <a:gdLst>
                  <a:gd name="T0" fmla="*/ 0 w 3"/>
                  <a:gd name="T1" fmla="*/ 11 h 13"/>
                  <a:gd name="T2" fmla="*/ 0 w 3"/>
                  <a:gd name="T3" fmla="*/ 13 h 13"/>
                  <a:gd name="T4" fmla="*/ 0 w 3"/>
                  <a:gd name="T5" fmla="*/ 13 h 13"/>
                  <a:gd name="T6" fmla="*/ 3 w 3"/>
                  <a:gd name="T7" fmla="*/ 13 h 13"/>
                  <a:gd name="T8" fmla="*/ 3 w 3"/>
                  <a:gd name="T9" fmla="*/ 0 h 13"/>
                  <a:gd name="T10" fmla="*/ 0 w 3"/>
                  <a:gd name="T11" fmla="*/ 4 h 13"/>
                  <a:gd name="T12" fmla="*/ 0 w 3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94" name="Freeform 118"/>
              <p:cNvSpPr/>
              <p:nvPr/>
            </p:nvSpPr>
            <p:spPr bwMode="auto">
              <a:xfrm>
                <a:off x="3206" y="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6 w 10"/>
                  <a:gd name="T9" fmla="*/ 0 h 2"/>
                  <a:gd name="T10" fmla="*/ 10 w 10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95" name="Freeform 119"/>
              <p:cNvSpPr/>
              <p:nvPr/>
            </p:nvSpPr>
            <p:spPr bwMode="auto">
              <a:xfrm>
                <a:off x="3497" y="5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4 w 10"/>
                  <a:gd name="T3" fmla="*/ 1 h 1"/>
                  <a:gd name="T4" fmla="*/ 10 w 10"/>
                  <a:gd name="T5" fmla="*/ 1 h 1"/>
                  <a:gd name="T6" fmla="*/ 1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96" name="Freeform 120"/>
              <p:cNvSpPr/>
              <p:nvPr/>
            </p:nvSpPr>
            <p:spPr bwMode="auto">
              <a:xfrm>
                <a:off x="2104" y="572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1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97" name="Freeform 121"/>
              <p:cNvSpPr/>
              <p:nvPr/>
            </p:nvSpPr>
            <p:spPr bwMode="auto">
              <a:xfrm>
                <a:off x="4602" y="5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7 w 7"/>
                  <a:gd name="T5" fmla="*/ 4 h 4"/>
                  <a:gd name="T6" fmla="*/ 7 w 7"/>
                  <a:gd name="T7" fmla="*/ 1 h 4"/>
                  <a:gd name="T8" fmla="*/ 3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98" name="Rectangle 122"/>
              <p:cNvSpPr>
                <a:spLocks noChangeArrowheads="1"/>
              </p:cNvSpPr>
              <p:nvPr/>
            </p:nvSpPr>
            <p:spPr bwMode="auto"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699" name="Freeform 123"/>
              <p:cNvSpPr/>
              <p:nvPr/>
            </p:nvSpPr>
            <p:spPr bwMode="auto">
              <a:xfrm>
                <a:off x="4000" y="56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00" name="Freeform 124"/>
              <p:cNvSpPr/>
              <p:nvPr/>
            </p:nvSpPr>
            <p:spPr bwMode="auto">
              <a:xfrm>
                <a:off x="2620" y="573"/>
                <a:ext cx="16" cy="9"/>
              </a:xfrm>
              <a:custGeom>
                <a:avLst/>
                <a:gdLst>
                  <a:gd name="T0" fmla="*/ 3 w 16"/>
                  <a:gd name="T1" fmla="*/ 6 h 9"/>
                  <a:gd name="T2" fmla="*/ 0 w 16"/>
                  <a:gd name="T3" fmla="*/ 3 h 9"/>
                  <a:gd name="T4" fmla="*/ 0 w 16"/>
                  <a:gd name="T5" fmla="*/ 0 h 9"/>
                  <a:gd name="T6" fmla="*/ 16 w 16"/>
                  <a:gd name="T7" fmla="*/ 9 h 9"/>
                  <a:gd name="T8" fmla="*/ 3 w 16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01" name="Freeform 125"/>
              <p:cNvSpPr/>
              <p:nvPr/>
            </p:nvSpPr>
            <p:spPr bwMode="auto">
              <a:xfrm>
                <a:off x="4074" y="570"/>
                <a:ext cx="19" cy="8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2 h 8"/>
                  <a:gd name="T4" fmla="*/ 19 w 19"/>
                  <a:gd name="T5" fmla="*/ 0 h 8"/>
                  <a:gd name="T6" fmla="*/ 0 w 19"/>
                  <a:gd name="T7" fmla="*/ 8 h 8"/>
                  <a:gd name="T8" fmla="*/ 13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02" name="Freeform 126"/>
              <p:cNvSpPr/>
              <p:nvPr/>
            </p:nvSpPr>
            <p:spPr bwMode="auto">
              <a:xfrm>
                <a:off x="2687" y="579"/>
                <a:ext cx="16" cy="6"/>
              </a:xfrm>
              <a:custGeom>
                <a:avLst/>
                <a:gdLst>
                  <a:gd name="T0" fmla="*/ 3 w 16"/>
                  <a:gd name="T1" fmla="*/ 6 h 6"/>
                  <a:gd name="T2" fmla="*/ 0 w 16"/>
                  <a:gd name="T3" fmla="*/ 6 h 6"/>
                  <a:gd name="T4" fmla="*/ 13 w 16"/>
                  <a:gd name="T5" fmla="*/ 2 h 6"/>
                  <a:gd name="T6" fmla="*/ 16 w 16"/>
                  <a:gd name="T7" fmla="*/ 0 h 6"/>
                  <a:gd name="T8" fmla="*/ 16 w 16"/>
                  <a:gd name="T9" fmla="*/ 2 h 6"/>
                  <a:gd name="T10" fmla="*/ 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03" name="Freeform 127"/>
              <p:cNvSpPr/>
              <p:nvPr/>
            </p:nvSpPr>
            <p:spPr bwMode="auto">
              <a:xfrm>
                <a:off x="4010" y="576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13 w 13"/>
                  <a:gd name="T3" fmla="*/ 6 h 6"/>
                  <a:gd name="T4" fmla="*/ 3 w 13"/>
                  <a:gd name="T5" fmla="*/ 2 h 6"/>
                  <a:gd name="T6" fmla="*/ 0 w 13"/>
                  <a:gd name="T7" fmla="*/ 0 h 6"/>
                  <a:gd name="T8" fmla="*/ 0 w 13"/>
                  <a:gd name="T9" fmla="*/ 2 h 6"/>
                  <a:gd name="T10" fmla="*/ 9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04" name="Freeform 128"/>
              <p:cNvSpPr/>
              <p:nvPr/>
            </p:nvSpPr>
            <p:spPr bwMode="auto">
              <a:xfrm>
                <a:off x="1979" y="581"/>
                <a:ext cx="193" cy="331"/>
              </a:xfrm>
              <a:custGeom>
                <a:avLst/>
                <a:gdLst>
                  <a:gd name="T0" fmla="*/ 180 w 193"/>
                  <a:gd name="T1" fmla="*/ 12 h 331"/>
                  <a:gd name="T2" fmla="*/ 193 w 193"/>
                  <a:gd name="T3" fmla="*/ 29 h 331"/>
                  <a:gd name="T4" fmla="*/ 173 w 193"/>
                  <a:gd name="T5" fmla="*/ 53 h 331"/>
                  <a:gd name="T6" fmla="*/ 151 w 193"/>
                  <a:gd name="T7" fmla="*/ 62 h 331"/>
                  <a:gd name="T8" fmla="*/ 148 w 193"/>
                  <a:gd name="T9" fmla="*/ 61 h 331"/>
                  <a:gd name="T10" fmla="*/ 164 w 193"/>
                  <a:gd name="T11" fmla="*/ 53 h 331"/>
                  <a:gd name="T12" fmla="*/ 170 w 193"/>
                  <a:gd name="T13" fmla="*/ 51 h 331"/>
                  <a:gd name="T14" fmla="*/ 164 w 193"/>
                  <a:gd name="T15" fmla="*/ 50 h 331"/>
                  <a:gd name="T16" fmla="*/ 161 w 193"/>
                  <a:gd name="T17" fmla="*/ 29 h 331"/>
                  <a:gd name="T18" fmla="*/ 132 w 193"/>
                  <a:gd name="T19" fmla="*/ 16 h 331"/>
                  <a:gd name="T20" fmla="*/ 116 w 193"/>
                  <a:gd name="T21" fmla="*/ 15 h 331"/>
                  <a:gd name="T22" fmla="*/ 61 w 193"/>
                  <a:gd name="T23" fmla="*/ 29 h 331"/>
                  <a:gd name="T24" fmla="*/ 26 w 193"/>
                  <a:gd name="T25" fmla="*/ 64 h 331"/>
                  <a:gd name="T26" fmla="*/ 39 w 193"/>
                  <a:gd name="T27" fmla="*/ 120 h 331"/>
                  <a:gd name="T28" fmla="*/ 77 w 193"/>
                  <a:gd name="T29" fmla="*/ 153 h 331"/>
                  <a:gd name="T30" fmla="*/ 116 w 193"/>
                  <a:gd name="T31" fmla="*/ 182 h 331"/>
                  <a:gd name="T32" fmla="*/ 135 w 193"/>
                  <a:gd name="T33" fmla="*/ 196 h 331"/>
                  <a:gd name="T34" fmla="*/ 164 w 193"/>
                  <a:gd name="T35" fmla="*/ 220 h 331"/>
                  <a:gd name="T36" fmla="*/ 186 w 193"/>
                  <a:gd name="T37" fmla="*/ 261 h 331"/>
                  <a:gd name="T38" fmla="*/ 183 w 193"/>
                  <a:gd name="T39" fmla="*/ 287 h 331"/>
                  <a:gd name="T40" fmla="*/ 173 w 193"/>
                  <a:gd name="T41" fmla="*/ 300 h 331"/>
                  <a:gd name="T42" fmla="*/ 167 w 193"/>
                  <a:gd name="T43" fmla="*/ 306 h 331"/>
                  <a:gd name="T44" fmla="*/ 129 w 193"/>
                  <a:gd name="T45" fmla="*/ 326 h 331"/>
                  <a:gd name="T46" fmla="*/ 80 w 193"/>
                  <a:gd name="T47" fmla="*/ 331 h 331"/>
                  <a:gd name="T48" fmla="*/ 36 w 193"/>
                  <a:gd name="T49" fmla="*/ 320 h 331"/>
                  <a:gd name="T50" fmla="*/ 26 w 193"/>
                  <a:gd name="T51" fmla="*/ 308 h 331"/>
                  <a:gd name="T52" fmla="*/ 39 w 193"/>
                  <a:gd name="T53" fmla="*/ 290 h 331"/>
                  <a:gd name="T54" fmla="*/ 55 w 193"/>
                  <a:gd name="T55" fmla="*/ 285 h 331"/>
                  <a:gd name="T56" fmla="*/ 58 w 193"/>
                  <a:gd name="T57" fmla="*/ 287 h 331"/>
                  <a:gd name="T58" fmla="*/ 52 w 193"/>
                  <a:gd name="T59" fmla="*/ 303 h 331"/>
                  <a:gd name="T60" fmla="*/ 77 w 193"/>
                  <a:gd name="T61" fmla="*/ 319 h 331"/>
                  <a:gd name="T62" fmla="*/ 96 w 193"/>
                  <a:gd name="T63" fmla="*/ 319 h 331"/>
                  <a:gd name="T64" fmla="*/ 135 w 193"/>
                  <a:gd name="T65" fmla="*/ 303 h 331"/>
                  <a:gd name="T66" fmla="*/ 145 w 193"/>
                  <a:gd name="T67" fmla="*/ 281 h 331"/>
                  <a:gd name="T68" fmla="*/ 119 w 193"/>
                  <a:gd name="T69" fmla="*/ 259 h 331"/>
                  <a:gd name="T70" fmla="*/ 87 w 193"/>
                  <a:gd name="T71" fmla="*/ 250 h 331"/>
                  <a:gd name="T72" fmla="*/ 112 w 193"/>
                  <a:gd name="T73" fmla="*/ 250 h 331"/>
                  <a:gd name="T74" fmla="*/ 135 w 193"/>
                  <a:gd name="T75" fmla="*/ 253 h 331"/>
                  <a:gd name="T76" fmla="*/ 145 w 193"/>
                  <a:gd name="T77" fmla="*/ 252 h 331"/>
                  <a:gd name="T78" fmla="*/ 119 w 193"/>
                  <a:gd name="T79" fmla="*/ 235 h 331"/>
                  <a:gd name="T80" fmla="*/ 74 w 193"/>
                  <a:gd name="T81" fmla="*/ 223 h 331"/>
                  <a:gd name="T82" fmla="*/ 77 w 193"/>
                  <a:gd name="T83" fmla="*/ 221 h 331"/>
                  <a:gd name="T84" fmla="*/ 116 w 193"/>
                  <a:gd name="T85" fmla="*/ 224 h 331"/>
                  <a:gd name="T86" fmla="*/ 138 w 193"/>
                  <a:gd name="T87" fmla="*/ 234 h 331"/>
                  <a:gd name="T88" fmla="*/ 141 w 193"/>
                  <a:gd name="T89" fmla="*/ 235 h 331"/>
                  <a:gd name="T90" fmla="*/ 148 w 193"/>
                  <a:gd name="T91" fmla="*/ 234 h 331"/>
                  <a:gd name="T92" fmla="*/ 138 w 193"/>
                  <a:gd name="T93" fmla="*/ 224 h 331"/>
                  <a:gd name="T94" fmla="*/ 80 w 193"/>
                  <a:gd name="T95" fmla="*/ 183 h 331"/>
                  <a:gd name="T96" fmla="*/ 39 w 193"/>
                  <a:gd name="T97" fmla="*/ 156 h 331"/>
                  <a:gd name="T98" fmla="*/ 10 w 193"/>
                  <a:gd name="T99" fmla="*/ 117 h 331"/>
                  <a:gd name="T100" fmla="*/ 0 w 193"/>
                  <a:gd name="T101" fmla="*/ 74 h 331"/>
                  <a:gd name="T102" fmla="*/ 20 w 193"/>
                  <a:gd name="T103" fmla="*/ 38 h 331"/>
                  <a:gd name="T104" fmla="*/ 26 w 193"/>
                  <a:gd name="T105" fmla="*/ 32 h 331"/>
                  <a:gd name="T106" fmla="*/ 68 w 193"/>
                  <a:gd name="T107" fmla="*/ 9 h 331"/>
                  <a:gd name="T108" fmla="*/ 80 w 193"/>
                  <a:gd name="T109" fmla="*/ 4 h 331"/>
                  <a:gd name="T110" fmla="*/ 122 w 193"/>
                  <a:gd name="T111" fmla="*/ 0 h 331"/>
                  <a:gd name="T112" fmla="*/ 154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05" name="Freeform 129"/>
              <p:cNvSpPr/>
              <p:nvPr/>
            </p:nvSpPr>
            <p:spPr bwMode="auto">
              <a:xfrm>
                <a:off x="4541" y="575"/>
                <a:ext cx="193" cy="331"/>
              </a:xfrm>
              <a:custGeom>
                <a:avLst/>
                <a:gdLst>
                  <a:gd name="T0" fmla="*/ 13 w 193"/>
                  <a:gd name="T1" fmla="*/ 13 h 331"/>
                  <a:gd name="T2" fmla="*/ 0 w 193"/>
                  <a:gd name="T3" fmla="*/ 29 h 331"/>
                  <a:gd name="T4" fmla="*/ 16 w 193"/>
                  <a:gd name="T5" fmla="*/ 54 h 331"/>
                  <a:gd name="T6" fmla="*/ 42 w 193"/>
                  <a:gd name="T7" fmla="*/ 62 h 331"/>
                  <a:gd name="T8" fmla="*/ 45 w 193"/>
                  <a:gd name="T9" fmla="*/ 62 h 331"/>
                  <a:gd name="T10" fmla="*/ 29 w 193"/>
                  <a:gd name="T11" fmla="*/ 53 h 331"/>
                  <a:gd name="T12" fmla="*/ 23 w 193"/>
                  <a:gd name="T13" fmla="*/ 51 h 331"/>
                  <a:gd name="T14" fmla="*/ 29 w 193"/>
                  <a:gd name="T15" fmla="*/ 50 h 331"/>
                  <a:gd name="T16" fmla="*/ 29 w 193"/>
                  <a:gd name="T17" fmla="*/ 29 h 331"/>
                  <a:gd name="T18" fmla="*/ 58 w 193"/>
                  <a:gd name="T19" fmla="*/ 16 h 331"/>
                  <a:gd name="T20" fmla="*/ 77 w 193"/>
                  <a:gd name="T21" fmla="*/ 15 h 331"/>
                  <a:gd name="T22" fmla="*/ 132 w 193"/>
                  <a:gd name="T23" fmla="*/ 29 h 331"/>
                  <a:gd name="T24" fmla="*/ 167 w 193"/>
                  <a:gd name="T25" fmla="*/ 63 h 331"/>
                  <a:gd name="T26" fmla="*/ 154 w 193"/>
                  <a:gd name="T27" fmla="*/ 118 h 331"/>
                  <a:gd name="T28" fmla="*/ 116 w 193"/>
                  <a:gd name="T29" fmla="*/ 153 h 331"/>
                  <a:gd name="T30" fmla="*/ 77 w 193"/>
                  <a:gd name="T31" fmla="*/ 182 h 331"/>
                  <a:gd name="T32" fmla="*/ 61 w 193"/>
                  <a:gd name="T33" fmla="*/ 196 h 331"/>
                  <a:gd name="T34" fmla="*/ 32 w 193"/>
                  <a:gd name="T35" fmla="*/ 220 h 331"/>
                  <a:gd name="T36" fmla="*/ 10 w 193"/>
                  <a:gd name="T37" fmla="*/ 261 h 331"/>
                  <a:gd name="T38" fmla="*/ 13 w 193"/>
                  <a:gd name="T39" fmla="*/ 287 h 331"/>
                  <a:gd name="T40" fmla="*/ 26 w 193"/>
                  <a:gd name="T41" fmla="*/ 300 h 331"/>
                  <a:gd name="T42" fmla="*/ 32 w 193"/>
                  <a:gd name="T43" fmla="*/ 308 h 331"/>
                  <a:gd name="T44" fmla="*/ 68 w 193"/>
                  <a:gd name="T45" fmla="*/ 326 h 331"/>
                  <a:gd name="T46" fmla="*/ 116 w 193"/>
                  <a:gd name="T47" fmla="*/ 331 h 331"/>
                  <a:gd name="T48" fmla="*/ 161 w 193"/>
                  <a:gd name="T49" fmla="*/ 320 h 331"/>
                  <a:gd name="T50" fmla="*/ 170 w 193"/>
                  <a:gd name="T51" fmla="*/ 308 h 331"/>
                  <a:gd name="T52" fmla="*/ 157 w 193"/>
                  <a:gd name="T53" fmla="*/ 290 h 331"/>
                  <a:gd name="T54" fmla="*/ 141 w 193"/>
                  <a:gd name="T55" fmla="*/ 285 h 331"/>
                  <a:gd name="T56" fmla="*/ 138 w 193"/>
                  <a:gd name="T57" fmla="*/ 287 h 331"/>
                  <a:gd name="T58" fmla="*/ 145 w 193"/>
                  <a:gd name="T59" fmla="*/ 303 h 331"/>
                  <a:gd name="T60" fmla="*/ 122 w 193"/>
                  <a:gd name="T61" fmla="*/ 319 h 331"/>
                  <a:gd name="T62" fmla="*/ 100 w 193"/>
                  <a:gd name="T63" fmla="*/ 320 h 331"/>
                  <a:gd name="T64" fmla="*/ 61 w 193"/>
                  <a:gd name="T65" fmla="*/ 303 h 331"/>
                  <a:gd name="T66" fmla="*/ 52 w 193"/>
                  <a:gd name="T67" fmla="*/ 281 h 331"/>
                  <a:gd name="T68" fmla="*/ 77 w 193"/>
                  <a:gd name="T69" fmla="*/ 259 h 331"/>
                  <a:gd name="T70" fmla="*/ 109 w 193"/>
                  <a:gd name="T71" fmla="*/ 250 h 331"/>
                  <a:gd name="T72" fmla="*/ 84 w 193"/>
                  <a:gd name="T73" fmla="*/ 250 h 331"/>
                  <a:gd name="T74" fmla="*/ 61 w 193"/>
                  <a:gd name="T75" fmla="*/ 255 h 331"/>
                  <a:gd name="T76" fmla="*/ 52 w 193"/>
                  <a:gd name="T77" fmla="*/ 252 h 331"/>
                  <a:gd name="T78" fmla="*/ 77 w 193"/>
                  <a:gd name="T79" fmla="*/ 235 h 331"/>
                  <a:gd name="T80" fmla="*/ 122 w 193"/>
                  <a:gd name="T81" fmla="*/ 223 h 331"/>
                  <a:gd name="T82" fmla="*/ 119 w 193"/>
                  <a:gd name="T83" fmla="*/ 221 h 331"/>
                  <a:gd name="T84" fmla="*/ 81 w 193"/>
                  <a:gd name="T85" fmla="*/ 224 h 331"/>
                  <a:gd name="T86" fmla="*/ 58 w 193"/>
                  <a:gd name="T87" fmla="*/ 234 h 331"/>
                  <a:gd name="T88" fmla="*/ 55 w 193"/>
                  <a:gd name="T89" fmla="*/ 237 h 331"/>
                  <a:gd name="T90" fmla="*/ 48 w 193"/>
                  <a:gd name="T91" fmla="*/ 234 h 331"/>
                  <a:gd name="T92" fmla="*/ 58 w 193"/>
                  <a:gd name="T93" fmla="*/ 224 h 331"/>
                  <a:gd name="T94" fmla="*/ 113 w 193"/>
                  <a:gd name="T95" fmla="*/ 183 h 331"/>
                  <a:gd name="T96" fmla="*/ 154 w 193"/>
                  <a:gd name="T97" fmla="*/ 155 h 331"/>
                  <a:gd name="T98" fmla="*/ 183 w 193"/>
                  <a:gd name="T99" fmla="*/ 117 h 331"/>
                  <a:gd name="T100" fmla="*/ 193 w 193"/>
                  <a:gd name="T101" fmla="*/ 73 h 331"/>
                  <a:gd name="T102" fmla="*/ 173 w 193"/>
                  <a:gd name="T103" fmla="*/ 36 h 331"/>
                  <a:gd name="T104" fmla="*/ 167 w 193"/>
                  <a:gd name="T105" fmla="*/ 32 h 331"/>
                  <a:gd name="T106" fmla="*/ 122 w 193"/>
                  <a:gd name="T107" fmla="*/ 9 h 331"/>
                  <a:gd name="T108" fmla="*/ 113 w 193"/>
                  <a:gd name="T109" fmla="*/ 4 h 331"/>
                  <a:gd name="T110" fmla="*/ 68 w 193"/>
                  <a:gd name="T111" fmla="*/ 0 h 331"/>
                  <a:gd name="T112" fmla="*/ 36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06" name="Freeform 130"/>
              <p:cNvSpPr/>
              <p:nvPr/>
            </p:nvSpPr>
            <p:spPr bwMode="auto">
              <a:xfrm>
                <a:off x="2290" y="582"/>
                <a:ext cx="16" cy="11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9 h 11"/>
                  <a:gd name="T4" fmla="*/ 3 w 16"/>
                  <a:gd name="T5" fmla="*/ 11 h 11"/>
                  <a:gd name="T6" fmla="*/ 0 w 16"/>
                  <a:gd name="T7" fmla="*/ 11 h 11"/>
                  <a:gd name="T8" fmla="*/ 0 w 16"/>
                  <a:gd name="T9" fmla="*/ 11 h 11"/>
                  <a:gd name="T10" fmla="*/ 16 w 16"/>
                  <a:gd name="T11" fmla="*/ 0 h 11"/>
                  <a:gd name="T12" fmla="*/ 16 w 16"/>
                  <a:gd name="T13" fmla="*/ 0 h 11"/>
                  <a:gd name="T14" fmla="*/ 16 w 16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07" name="Freeform 131"/>
              <p:cNvSpPr/>
              <p:nvPr/>
            </p:nvSpPr>
            <p:spPr bwMode="auto">
              <a:xfrm>
                <a:off x="4404" y="578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3 w 19"/>
                  <a:gd name="T3" fmla="*/ 9 h 10"/>
                  <a:gd name="T4" fmla="*/ 16 w 19"/>
                  <a:gd name="T5" fmla="*/ 10 h 10"/>
                  <a:gd name="T6" fmla="*/ 16 w 19"/>
                  <a:gd name="T7" fmla="*/ 10 h 10"/>
                  <a:gd name="T8" fmla="*/ 19 w 19"/>
                  <a:gd name="T9" fmla="*/ 9 h 10"/>
                  <a:gd name="T10" fmla="*/ 3 w 19"/>
                  <a:gd name="T11" fmla="*/ 0 h 10"/>
                  <a:gd name="T12" fmla="*/ 0 w 19"/>
                  <a:gd name="T13" fmla="*/ 0 h 10"/>
                  <a:gd name="T14" fmla="*/ 0 w 1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08" name="Freeform 132"/>
              <p:cNvSpPr/>
              <p:nvPr/>
            </p:nvSpPr>
            <p:spPr bwMode="auto">
              <a:xfrm>
                <a:off x="2652" y="585"/>
                <a:ext cx="26" cy="3"/>
              </a:xfrm>
              <a:custGeom>
                <a:avLst/>
                <a:gdLst>
                  <a:gd name="T0" fmla="*/ 22 w 26"/>
                  <a:gd name="T1" fmla="*/ 2 h 3"/>
                  <a:gd name="T2" fmla="*/ 22 w 26"/>
                  <a:gd name="T3" fmla="*/ 2 h 3"/>
                  <a:gd name="T4" fmla="*/ 26 w 26"/>
                  <a:gd name="T5" fmla="*/ 2 h 3"/>
                  <a:gd name="T6" fmla="*/ 16 w 26"/>
                  <a:gd name="T7" fmla="*/ 3 h 3"/>
                  <a:gd name="T8" fmla="*/ 0 w 26"/>
                  <a:gd name="T9" fmla="*/ 2 h 3"/>
                  <a:gd name="T10" fmla="*/ 0 w 26"/>
                  <a:gd name="T11" fmla="*/ 0 h 3"/>
                  <a:gd name="T12" fmla="*/ 16 w 26"/>
                  <a:gd name="T13" fmla="*/ 2 h 3"/>
                  <a:gd name="T14" fmla="*/ 22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09" name="Freeform 133"/>
              <p:cNvSpPr/>
              <p:nvPr/>
            </p:nvSpPr>
            <p:spPr bwMode="auto">
              <a:xfrm>
                <a:off x="4035" y="581"/>
                <a:ext cx="26" cy="3"/>
              </a:xfrm>
              <a:custGeom>
                <a:avLst/>
                <a:gdLst>
                  <a:gd name="T0" fmla="*/ 4 w 26"/>
                  <a:gd name="T1" fmla="*/ 3 h 3"/>
                  <a:gd name="T2" fmla="*/ 0 w 26"/>
                  <a:gd name="T3" fmla="*/ 1 h 3"/>
                  <a:gd name="T4" fmla="*/ 0 w 26"/>
                  <a:gd name="T5" fmla="*/ 3 h 3"/>
                  <a:gd name="T6" fmla="*/ 10 w 26"/>
                  <a:gd name="T7" fmla="*/ 3 h 3"/>
                  <a:gd name="T8" fmla="*/ 23 w 26"/>
                  <a:gd name="T9" fmla="*/ 1 h 3"/>
                  <a:gd name="T10" fmla="*/ 26 w 26"/>
                  <a:gd name="T11" fmla="*/ 0 h 3"/>
                  <a:gd name="T12" fmla="*/ 7 w 26"/>
                  <a:gd name="T13" fmla="*/ 3 h 3"/>
                  <a:gd name="T14" fmla="*/ 4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10" name="Freeform 134"/>
              <p:cNvSpPr/>
              <p:nvPr/>
            </p:nvSpPr>
            <p:spPr bwMode="auto">
              <a:xfrm>
                <a:off x="2104" y="587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4 w 13"/>
                  <a:gd name="T3" fmla="*/ 3 h 4"/>
                  <a:gd name="T4" fmla="*/ 0 w 13"/>
                  <a:gd name="T5" fmla="*/ 1 h 4"/>
                  <a:gd name="T6" fmla="*/ 4 w 13"/>
                  <a:gd name="T7" fmla="*/ 0 h 4"/>
                  <a:gd name="T8" fmla="*/ 13 w 13"/>
                  <a:gd name="T9" fmla="*/ 3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11" name="Freeform 135"/>
              <p:cNvSpPr/>
              <p:nvPr/>
            </p:nvSpPr>
            <p:spPr bwMode="auto">
              <a:xfrm>
                <a:off x="4596" y="582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12" name="Freeform 136"/>
              <p:cNvSpPr/>
              <p:nvPr/>
            </p:nvSpPr>
            <p:spPr bwMode="auto">
              <a:xfrm>
                <a:off x="2072" y="590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0 w 13"/>
                  <a:gd name="T5" fmla="*/ 1 h 3"/>
                  <a:gd name="T6" fmla="*/ 7 w 13"/>
                  <a:gd name="T7" fmla="*/ 0 h 3"/>
                  <a:gd name="T8" fmla="*/ 13 w 13"/>
                  <a:gd name="T9" fmla="*/ 0 h 3"/>
                  <a:gd name="T10" fmla="*/ 13 w 13"/>
                  <a:gd name="T11" fmla="*/ 1 h 3"/>
                  <a:gd name="T12" fmla="*/ 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13" name="Freeform 137"/>
              <p:cNvSpPr/>
              <p:nvPr/>
            </p:nvSpPr>
            <p:spPr bwMode="auto">
              <a:xfrm>
                <a:off x="4628" y="584"/>
                <a:ext cx="13" cy="3"/>
              </a:xfrm>
              <a:custGeom>
                <a:avLst/>
                <a:gdLst>
                  <a:gd name="T0" fmla="*/ 10 w 13"/>
                  <a:gd name="T1" fmla="*/ 3 h 3"/>
                  <a:gd name="T2" fmla="*/ 10 w 13"/>
                  <a:gd name="T3" fmla="*/ 3 h 3"/>
                  <a:gd name="T4" fmla="*/ 13 w 13"/>
                  <a:gd name="T5" fmla="*/ 3 h 3"/>
                  <a:gd name="T6" fmla="*/ 3 w 13"/>
                  <a:gd name="T7" fmla="*/ 0 h 3"/>
                  <a:gd name="T8" fmla="*/ 0 w 13"/>
                  <a:gd name="T9" fmla="*/ 0 h 3"/>
                  <a:gd name="T10" fmla="*/ 0 w 13"/>
                  <a:gd name="T11" fmla="*/ 1 h 3"/>
                  <a:gd name="T12" fmla="*/ 1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14" name="Freeform 138"/>
              <p:cNvSpPr/>
              <p:nvPr/>
            </p:nvSpPr>
            <p:spPr bwMode="auto">
              <a:xfrm>
                <a:off x="2130" y="594"/>
                <a:ext cx="10" cy="7"/>
              </a:xfrm>
              <a:custGeom>
                <a:avLst/>
                <a:gdLst>
                  <a:gd name="T0" fmla="*/ 10 w 10"/>
                  <a:gd name="T1" fmla="*/ 3 h 7"/>
                  <a:gd name="T2" fmla="*/ 10 w 10"/>
                  <a:gd name="T3" fmla="*/ 7 h 7"/>
                  <a:gd name="T4" fmla="*/ 6 w 10"/>
                  <a:gd name="T5" fmla="*/ 7 h 7"/>
                  <a:gd name="T6" fmla="*/ 0 w 10"/>
                  <a:gd name="T7" fmla="*/ 0 h 7"/>
                  <a:gd name="T8" fmla="*/ 3 w 10"/>
                  <a:gd name="T9" fmla="*/ 0 h 7"/>
                  <a:gd name="T10" fmla="*/ 10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15" name="Freeform 139"/>
              <p:cNvSpPr/>
              <p:nvPr/>
            </p:nvSpPr>
            <p:spPr bwMode="auto">
              <a:xfrm>
                <a:off x="4573" y="588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4 w 7"/>
                  <a:gd name="T9" fmla="*/ 0 h 6"/>
                  <a:gd name="T10" fmla="*/ 0 w 7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16" name="Freeform 140"/>
              <p:cNvSpPr/>
              <p:nvPr/>
            </p:nvSpPr>
            <p:spPr bwMode="auto">
              <a:xfrm>
                <a:off x="2040" y="594"/>
                <a:ext cx="16" cy="7"/>
              </a:xfrm>
              <a:custGeom>
                <a:avLst/>
                <a:gdLst>
                  <a:gd name="T0" fmla="*/ 3 w 16"/>
                  <a:gd name="T1" fmla="*/ 7 h 7"/>
                  <a:gd name="T2" fmla="*/ 0 w 16"/>
                  <a:gd name="T3" fmla="*/ 7 h 7"/>
                  <a:gd name="T4" fmla="*/ 0 w 16"/>
                  <a:gd name="T5" fmla="*/ 5 h 7"/>
                  <a:gd name="T6" fmla="*/ 16 w 16"/>
                  <a:gd name="T7" fmla="*/ 0 h 7"/>
                  <a:gd name="T8" fmla="*/ 16 w 16"/>
                  <a:gd name="T9" fmla="*/ 2 h 7"/>
                  <a:gd name="T10" fmla="*/ 3 w 1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17" name="Freeform 141"/>
              <p:cNvSpPr/>
              <p:nvPr/>
            </p:nvSpPr>
            <p:spPr bwMode="auto">
              <a:xfrm>
                <a:off x="4657" y="5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5 h 6"/>
                  <a:gd name="T6" fmla="*/ 0 w 13"/>
                  <a:gd name="T7" fmla="*/ 0 h 6"/>
                  <a:gd name="T8" fmla="*/ 0 w 13"/>
                  <a:gd name="T9" fmla="*/ 2 h 6"/>
                  <a:gd name="T10" fmla="*/ 13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18" name="Freeform 142"/>
              <p:cNvSpPr/>
              <p:nvPr/>
            </p:nvSpPr>
            <p:spPr bwMode="auto">
              <a:xfrm>
                <a:off x="2056" y="599"/>
                <a:ext cx="112" cy="229"/>
              </a:xfrm>
              <a:custGeom>
                <a:avLst/>
                <a:gdLst>
                  <a:gd name="T0" fmla="*/ 42 w 112"/>
                  <a:gd name="T1" fmla="*/ 2 h 229"/>
                  <a:gd name="T2" fmla="*/ 35 w 112"/>
                  <a:gd name="T3" fmla="*/ 8 h 229"/>
                  <a:gd name="T4" fmla="*/ 26 w 112"/>
                  <a:gd name="T5" fmla="*/ 27 h 229"/>
                  <a:gd name="T6" fmla="*/ 26 w 112"/>
                  <a:gd name="T7" fmla="*/ 49 h 229"/>
                  <a:gd name="T8" fmla="*/ 29 w 112"/>
                  <a:gd name="T9" fmla="*/ 68 h 229"/>
                  <a:gd name="T10" fmla="*/ 39 w 112"/>
                  <a:gd name="T11" fmla="*/ 88 h 229"/>
                  <a:gd name="T12" fmla="*/ 52 w 112"/>
                  <a:gd name="T13" fmla="*/ 103 h 229"/>
                  <a:gd name="T14" fmla="*/ 55 w 112"/>
                  <a:gd name="T15" fmla="*/ 109 h 229"/>
                  <a:gd name="T16" fmla="*/ 58 w 112"/>
                  <a:gd name="T17" fmla="*/ 109 h 229"/>
                  <a:gd name="T18" fmla="*/ 74 w 112"/>
                  <a:gd name="T19" fmla="*/ 99 h 229"/>
                  <a:gd name="T20" fmla="*/ 84 w 112"/>
                  <a:gd name="T21" fmla="*/ 96 h 229"/>
                  <a:gd name="T22" fmla="*/ 87 w 112"/>
                  <a:gd name="T23" fmla="*/ 94 h 229"/>
                  <a:gd name="T24" fmla="*/ 84 w 112"/>
                  <a:gd name="T25" fmla="*/ 100 h 229"/>
                  <a:gd name="T26" fmla="*/ 77 w 112"/>
                  <a:gd name="T27" fmla="*/ 111 h 229"/>
                  <a:gd name="T28" fmla="*/ 77 w 112"/>
                  <a:gd name="T29" fmla="*/ 146 h 229"/>
                  <a:gd name="T30" fmla="*/ 84 w 112"/>
                  <a:gd name="T31" fmla="*/ 162 h 229"/>
                  <a:gd name="T32" fmla="*/ 93 w 112"/>
                  <a:gd name="T33" fmla="*/ 187 h 229"/>
                  <a:gd name="T34" fmla="*/ 109 w 112"/>
                  <a:gd name="T35" fmla="*/ 214 h 229"/>
                  <a:gd name="T36" fmla="*/ 112 w 112"/>
                  <a:gd name="T37" fmla="*/ 228 h 229"/>
                  <a:gd name="T38" fmla="*/ 112 w 112"/>
                  <a:gd name="T39" fmla="*/ 229 h 229"/>
                  <a:gd name="T40" fmla="*/ 103 w 112"/>
                  <a:gd name="T41" fmla="*/ 211 h 229"/>
                  <a:gd name="T42" fmla="*/ 80 w 112"/>
                  <a:gd name="T43" fmla="*/ 187 h 229"/>
                  <a:gd name="T44" fmla="*/ 68 w 112"/>
                  <a:gd name="T45" fmla="*/ 178 h 229"/>
                  <a:gd name="T46" fmla="*/ 52 w 112"/>
                  <a:gd name="T47" fmla="*/ 155 h 229"/>
                  <a:gd name="T48" fmla="*/ 42 w 112"/>
                  <a:gd name="T49" fmla="*/ 141 h 229"/>
                  <a:gd name="T50" fmla="*/ 32 w 112"/>
                  <a:gd name="T51" fmla="*/ 124 h 229"/>
                  <a:gd name="T52" fmla="*/ 23 w 112"/>
                  <a:gd name="T53" fmla="*/ 109 h 229"/>
                  <a:gd name="T54" fmla="*/ 13 w 112"/>
                  <a:gd name="T55" fmla="*/ 91 h 229"/>
                  <a:gd name="T56" fmla="*/ 3 w 112"/>
                  <a:gd name="T57" fmla="*/ 64 h 229"/>
                  <a:gd name="T58" fmla="*/ 0 w 112"/>
                  <a:gd name="T59" fmla="*/ 39 h 229"/>
                  <a:gd name="T60" fmla="*/ 0 w 112"/>
                  <a:gd name="T61" fmla="*/ 27 h 229"/>
                  <a:gd name="T62" fmla="*/ 3 w 112"/>
                  <a:gd name="T63" fmla="*/ 20 h 229"/>
                  <a:gd name="T64" fmla="*/ 10 w 112"/>
                  <a:gd name="T65" fmla="*/ 6 h 229"/>
                  <a:gd name="T66" fmla="*/ 19 w 112"/>
                  <a:gd name="T67" fmla="*/ 3 h 229"/>
                  <a:gd name="T68" fmla="*/ 32 w 112"/>
                  <a:gd name="T69" fmla="*/ 2 h 229"/>
                  <a:gd name="T70" fmla="*/ 39 w 112"/>
                  <a:gd name="T71" fmla="*/ 0 h 229"/>
                  <a:gd name="T72" fmla="*/ 39 w 112"/>
                  <a:gd name="T73" fmla="*/ 0 h 229"/>
                  <a:gd name="T74" fmla="*/ 42 w 112"/>
                  <a:gd name="T75" fmla="*/ 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19" name="Freeform 143"/>
              <p:cNvSpPr/>
              <p:nvPr/>
            </p:nvSpPr>
            <p:spPr bwMode="auto">
              <a:xfrm>
                <a:off x="4548" y="593"/>
                <a:ext cx="106" cy="229"/>
              </a:xfrm>
              <a:custGeom>
                <a:avLst/>
                <a:gdLst>
                  <a:gd name="T0" fmla="*/ 64 w 106"/>
                  <a:gd name="T1" fmla="*/ 1 h 229"/>
                  <a:gd name="T2" fmla="*/ 74 w 106"/>
                  <a:gd name="T3" fmla="*/ 8 h 229"/>
                  <a:gd name="T4" fmla="*/ 83 w 106"/>
                  <a:gd name="T5" fmla="*/ 27 h 229"/>
                  <a:gd name="T6" fmla="*/ 83 w 106"/>
                  <a:gd name="T7" fmla="*/ 49 h 229"/>
                  <a:gd name="T8" fmla="*/ 80 w 106"/>
                  <a:gd name="T9" fmla="*/ 68 h 229"/>
                  <a:gd name="T10" fmla="*/ 70 w 106"/>
                  <a:gd name="T11" fmla="*/ 88 h 229"/>
                  <a:gd name="T12" fmla="*/ 57 w 106"/>
                  <a:gd name="T13" fmla="*/ 103 h 229"/>
                  <a:gd name="T14" fmla="*/ 54 w 106"/>
                  <a:gd name="T15" fmla="*/ 109 h 229"/>
                  <a:gd name="T16" fmla="*/ 51 w 106"/>
                  <a:gd name="T17" fmla="*/ 109 h 229"/>
                  <a:gd name="T18" fmla="*/ 35 w 106"/>
                  <a:gd name="T19" fmla="*/ 99 h 229"/>
                  <a:gd name="T20" fmla="*/ 25 w 106"/>
                  <a:gd name="T21" fmla="*/ 96 h 229"/>
                  <a:gd name="T22" fmla="*/ 22 w 106"/>
                  <a:gd name="T23" fmla="*/ 94 h 229"/>
                  <a:gd name="T24" fmla="*/ 25 w 106"/>
                  <a:gd name="T25" fmla="*/ 100 h 229"/>
                  <a:gd name="T26" fmla="*/ 32 w 106"/>
                  <a:gd name="T27" fmla="*/ 111 h 229"/>
                  <a:gd name="T28" fmla="*/ 35 w 106"/>
                  <a:gd name="T29" fmla="*/ 147 h 229"/>
                  <a:gd name="T30" fmla="*/ 25 w 106"/>
                  <a:gd name="T31" fmla="*/ 162 h 229"/>
                  <a:gd name="T32" fmla="*/ 16 w 106"/>
                  <a:gd name="T33" fmla="*/ 187 h 229"/>
                  <a:gd name="T34" fmla="*/ 3 w 106"/>
                  <a:gd name="T35" fmla="*/ 216 h 229"/>
                  <a:gd name="T36" fmla="*/ 0 w 106"/>
                  <a:gd name="T37" fmla="*/ 229 h 229"/>
                  <a:gd name="T38" fmla="*/ 0 w 106"/>
                  <a:gd name="T39" fmla="*/ 229 h 229"/>
                  <a:gd name="T40" fmla="*/ 6 w 106"/>
                  <a:gd name="T41" fmla="*/ 212 h 229"/>
                  <a:gd name="T42" fmla="*/ 32 w 106"/>
                  <a:gd name="T43" fmla="*/ 187 h 229"/>
                  <a:gd name="T44" fmla="*/ 41 w 106"/>
                  <a:gd name="T45" fmla="*/ 178 h 229"/>
                  <a:gd name="T46" fmla="*/ 57 w 106"/>
                  <a:gd name="T47" fmla="*/ 155 h 229"/>
                  <a:gd name="T48" fmla="*/ 67 w 106"/>
                  <a:gd name="T49" fmla="*/ 141 h 229"/>
                  <a:gd name="T50" fmla="*/ 80 w 106"/>
                  <a:gd name="T51" fmla="*/ 124 h 229"/>
                  <a:gd name="T52" fmla="*/ 86 w 106"/>
                  <a:gd name="T53" fmla="*/ 109 h 229"/>
                  <a:gd name="T54" fmla="*/ 99 w 106"/>
                  <a:gd name="T55" fmla="*/ 91 h 229"/>
                  <a:gd name="T56" fmla="*/ 106 w 106"/>
                  <a:gd name="T57" fmla="*/ 64 h 229"/>
                  <a:gd name="T58" fmla="*/ 106 w 106"/>
                  <a:gd name="T59" fmla="*/ 39 h 229"/>
                  <a:gd name="T60" fmla="*/ 106 w 106"/>
                  <a:gd name="T61" fmla="*/ 27 h 229"/>
                  <a:gd name="T62" fmla="*/ 102 w 106"/>
                  <a:gd name="T63" fmla="*/ 20 h 229"/>
                  <a:gd name="T64" fmla="*/ 99 w 106"/>
                  <a:gd name="T65" fmla="*/ 6 h 229"/>
                  <a:gd name="T66" fmla="*/ 90 w 106"/>
                  <a:gd name="T67" fmla="*/ 3 h 229"/>
                  <a:gd name="T68" fmla="*/ 77 w 106"/>
                  <a:gd name="T69" fmla="*/ 1 h 229"/>
                  <a:gd name="T70" fmla="*/ 70 w 106"/>
                  <a:gd name="T71" fmla="*/ 0 h 229"/>
                  <a:gd name="T72" fmla="*/ 67 w 106"/>
                  <a:gd name="T73" fmla="*/ 0 h 229"/>
                  <a:gd name="T74" fmla="*/ 64 w 106"/>
                  <a:gd name="T75" fmla="*/ 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20" name="Freeform 144"/>
              <p:cNvSpPr/>
              <p:nvPr/>
            </p:nvSpPr>
            <p:spPr bwMode="auto">
              <a:xfrm>
                <a:off x="2075" y="605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5 h 9"/>
                  <a:gd name="T4" fmla="*/ 4 w 7"/>
                  <a:gd name="T5" fmla="*/ 9 h 9"/>
                  <a:gd name="T6" fmla="*/ 4 w 7"/>
                  <a:gd name="T7" fmla="*/ 9 h 9"/>
                  <a:gd name="T8" fmla="*/ 0 w 7"/>
                  <a:gd name="T9" fmla="*/ 9 h 9"/>
                  <a:gd name="T10" fmla="*/ 0 w 7"/>
                  <a:gd name="T11" fmla="*/ 3 h 9"/>
                  <a:gd name="T12" fmla="*/ 7 w 7"/>
                  <a:gd name="T13" fmla="*/ 0 h 9"/>
                  <a:gd name="T14" fmla="*/ 7 w 7"/>
                  <a:gd name="T15" fmla="*/ 0 h 9"/>
                  <a:gd name="T16" fmla="*/ 7 w 7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21" name="Freeform 145"/>
              <p:cNvSpPr/>
              <p:nvPr/>
            </p:nvSpPr>
            <p:spPr bwMode="auto">
              <a:xfrm>
                <a:off x="4628" y="599"/>
                <a:ext cx="6" cy="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5 h 9"/>
                  <a:gd name="T4" fmla="*/ 6 w 6"/>
                  <a:gd name="T5" fmla="*/ 9 h 9"/>
                  <a:gd name="T6" fmla="*/ 6 w 6"/>
                  <a:gd name="T7" fmla="*/ 9 h 9"/>
                  <a:gd name="T8" fmla="*/ 6 w 6"/>
                  <a:gd name="T9" fmla="*/ 9 h 9"/>
                  <a:gd name="T10" fmla="*/ 6 w 6"/>
                  <a:gd name="T11" fmla="*/ 3 h 9"/>
                  <a:gd name="T12" fmla="*/ 3 w 6"/>
                  <a:gd name="T13" fmla="*/ 0 h 9"/>
                  <a:gd name="T14" fmla="*/ 0 w 6"/>
                  <a:gd name="T15" fmla="*/ 0 h 9"/>
                  <a:gd name="T16" fmla="*/ 0 w 6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22" name="Freeform 146"/>
              <p:cNvSpPr/>
              <p:nvPr/>
            </p:nvSpPr>
            <p:spPr bwMode="auto">
              <a:xfrm>
                <a:off x="2149" y="607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9 h 9"/>
                  <a:gd name="T4" fmla="*/ 3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7 w 7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23" name="Freeform 147"/>
              <p:cNvSpPr/>
              <p:nvPr/>
            </p:nvSpPr>
            <p:spPr bwMode="auto">
              <a:xfrm>
                <a:off x="4557" y="601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4 w 4"/>
                  <a:gd name="T9" fmla="*/ 0 h 9"/>
                  <a:gd name="T10" fmla="*/ 0 w 4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24" name="Freeform 148"/>
              <p:cNvSpPr/>
              <p:nvPr/>
            </p:nvSpPr>
            <p:spPr bwMode="auto">
              <a:xfrm>
                <a:off x="2018" y="60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2 h 5"/>
                  <a:gd name="T8" fmla="*/ 6 w 6"/>
                  <a:gd name="T9" fmla="*/ 0 h 5"/>
                  <a:gd name="T10" fmla="*/ 6 w 6"/>
                  <a:gd name="T11" fmla="*/ 3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25" name="Freeform 149"/>
              <p:cNvSpPr/>
              <p:nvPr/>
            </p:nvSpPr>
            <p:spPr bwMode="auto">
              <a:xfrm>
                <a:off x="4689" y="602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6 w 6"/>
                  <a:gd name="T5" fmla="*/ 5 h 5"/>
                  <a:gd name="T6" fmla="*/ 6 w 6"/>
                  <a:gd name="T7" fmla="*/ 2 h 5"/>
                  <a:gd name="T8" fmla="*/ 0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26" name="Freeform 150"/>
              <p:cNvSpPr/>
              <p:nvPr/>
            </p:nvSpPr>
            <p:spPr bwMode="auto">
              <a:xfrm>
                <a:off x="2069" y="619"/>
                <a:ext cx="6" cy="13"/>
              </a:xfrm>
              <a:custGeom>
                <a:avLst/>
                <a:gdLst>
                  <a:gd name="T0" fmla="*/ 6 w 6"/>
                  <a:gd name="T1" fmla="*/ 3 h 13"/>
                  <a:gd name="T2" fmla="*/ 0 w 6"/>
                  <a:gd name="T3" fmla="*/ 13 h 13"/>
                  <a:gd name="T4" fmla="*/ 0 w 6"/>
                  <a:gd name="T5" fmla="*/ 13 h 13"/>
                  <a:gd name="T6" fmla="*/ 0 w 6"/>
                  <a:gd name="T7" fmla="*/ 4 h 13"/>
                  <a:gd name="T8" fmla="*/ 3 w 6"/>
                  <a:gd name="T9" fmla="*/ 0 h 13"/>
                  <a:gd name="T10" fmla="*/ 6 w 6"/>
                  <a:gd name="T11" fmla="*/ 0 h 13"/>
                  <a:gd name="T12" fmla="*/ 6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27" name="Freeform 151"/>
              <p:cNvSpPr/>
              <p:nvPr/>
            </p:nvSpPr>
            <p:spPr bwMode="auto">
              <a:xfrm>
                <a:off x="4638" y="613"/>
                <a:ext cx="6" cy="13"/>
              </a:xfrm>
              <a:custGeom>
                <a:avLst/>
                <a:gdLst>
                  <a:gd name="T0" fmla="*/ 0 w 6"/>
                  <a:gd name="T1" fmla="*/ 3 h 13"/>
                  <a:gd name="T2" fmla="*/ 3 w 6"/>
                  <a:gd name="T3" fmla="*/ 13 h 13"/>
                  <a:gd name="T4" fmla="*/ 6 w 6"/>
                  <a:gd name="T5" fmla="*/ 13 h 13"/>
                  <a:gd name="T6" fmla="*/ 6 w 6"/>
                  <a:gd name="T7" fmla="*/ 6 h 13"/>
                  <a:gd name="T8" fmla="*/ 0 w 6"/>
                  <a:gd name="T9" fmla="*/ 0 h 13"/>
                  <a:gd name="T10" fmla="*/ 0 w 6"/>
                  <a:gd name="T11" fmla="*/ 0 h 13"/>
                  <a:gd name="T12" fmla="*/ 0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28" name="Freeform 152"/>
              <p:cNvSpPr/>
              <p:nvPr/>
            </p:nvSpPr>
            <p:spPr bwMode="auto">
              <a:xfrm>
                <a:off x="2002" y="62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3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29" name="Freeform 153"/>
              <p:cNvSpPr/>
              <p:nvPr/>
            </p:nvSpPr>
            <p:spPr bwMode="auto">
              <a:xfrm>
                <a:off x="4702" y="616"/>
                <a:ext cx="6" cy="4"/>
              </a:xfrm>
              <a:custGeom>
                <a:avLst/>
                <a:gdLst>
                  <a:gd name="T0" fmla="*/ 3 w 6"/>
                  <a:gd name="T1" fmla="*/ 3 h 4"/>
                  <a:gd name="T2" fmla="*/ 6 w 6"/>
                  <a:gd name="T3" fmla="*/ 4 h 4"/>
                  <a:gd name="T4" fmla="*/ 6 w 6"/>
                  <a:gd name="T5" fmla="*/ 3 h 4"/>
                  <a:gd name="T6" fmla="*/ 3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30" name="Freeform 154"/>
              <p:cNvSpPr/>
              <p:nvPr/>
            </p:nvSpPr>
            <p:spPr bwMode="auto">
              <a:xfrm>
                <a:off x="2149" y="62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31" name="Freeform 155"/>
              <p:cNvSpPr/>
              <p:nvPr/>
            </p:nvSpPr>
            <p:spPr bwMode="auto">
              <a:xfrm>
                <a:off x="4561" y="617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32" name="Freeform 156"/>
              <p:cNvSpPr/>
              <p:nvPr/>
            </p:nvSpPr>
            <p:spPr bwMode="auto">
              <a:xfrm>
                <a:off x="1995" y="637"/>
                <a:ext cx="4" cy="6"/>
              </a:xfrm>
              <a:custGeom>
                <a:avLst/>
                <a:gdLst>
                  <a:gd name="T0" fmla="*/ 4 w 4"/>
                  <a:gd name="T1" fmla="*/ 5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1 h 6"/>
                  <a:gd name="T8" fmla="*/ 0 w 4"/>
                  <a:gd name="T9" fmla="*/ 0 h 6"/>
                  <a:gd name="T10" fmla="*/ 4 w 4"/>
                  <a:gd name="T11" fmla="*/ 0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33" name="Freeform 157"/>
              <p:cNvSpPr/>
              <p:nvPr/>
            </p:nvSpPr>
            <p:spPr bwMode="auto">
              <a:xfrm>
                <a:off x="4714" y="63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1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34" name="Freeform 158"/>
              <p:cNvSpPr/>
              <p:nvPr/>
            </p:nvSpPr>
            <p:spPr bwMode="auto">
              <a:xfrm>
                <a:off x="2069" y="640"/>
                <a:ext cx="6" cy="15"/>
              </a:xfrm>
              <a:custGeom>
                <a:avLst/>
                <a:gdLst>
                  <a:gd name="T0" fmla="*/ 6 w 6"/>
                  <a:gd name="T1" fmla="*/ 14 h 15"/>
                  <a:gd name="T2" fmla="*/ 3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6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35" name="Freeform 159"/>
              <p:cNvSpPr/>
              <p:nvPr/>
            </p:nvSpPr>
            <p:spPr bwMode="auto">
              <a:xfrm>
                <a:off x="4638" y="634"/>
                <a:ext cx="6" cy="15"/>
              </a:xfrm>
              <a:custGeom>
                <a:avLst/>
                <a:gdLst>
                  <a:gd name="T0" fmla="*/ 0 w 6"/>
                  <a:gd name="T1" fmla="*/ 14 h 15"/>
                  <a:gd name="T2" fmla="*/ 0 w 6"/>
                  <a:gd name="T3" fmla="*/ 15 h 15"/>
                  <a:gd name="T4" fmla="*/ 6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0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36" name="Freeform 160"/>
              <p:cNvSpPr/>
              <p:nvPr/>
            </p:nvSpPr>
            <p:spPr bwMode="auto">
              <a:xfrm>
                <a:off x="1989" y="6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2 h 9"/>
                  <a:gd name="T6" fmla="*/ 0 w 3"/>
                  <a:gd name="T7" fmla="*/ 0 h 9"/>
                  <a:gd name="T8" fmla="*/ 3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37" name="Freeform 161"/>
              <p:cNvSpPr/>
              <p:nvPr/>
            </p:nvSpPr>
            <p:spPr bwMode="auto">
              <a:xfrm>
                <a:off x="4721" y="6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9 h 9"/>
                  <a:gd name="T4" fmla="*/ 3 w 3"/>
                  <a:gd name="T5" fmla="*/ 2 h 9"/>
                  <a:gd name="T6" fmla="*/ 3 w 3"/>
                  <a:gd name="T7" fmla="*/ 0 h 9"/>
                  <a:gd name="T8" fmla="*/ 0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38" name="Freeform 162"/>
              <p:cNvSpPr/>
              <p:nvPr/>
            </p:nvSpPr>
            <p:spPr bwMode="auto">
              <a:xfrm>
                <a:off x="2072" y="663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7 h 9"/>
                  <a:gd name="T4" fmla="*/ 3 w 7"/>
                  <a:gd name="T5" fmla="*/ 9 h 9"/>
                  <a:gd name="T6" fmla="*/ 3 w 7"/>
                  <a:gd name="T7" fmla="*/ 9 h 9"/>
                  <a:gd name="T8" fmla="*/ 0 w 7"/>
                  <a:gd name="T9" fmla="*/ 0 h 9"/>
                  <a:gd name="T10" fmla="*/ 3 w 7"/>
                  <a:gd name="T11" fmla="*/ 0 h 9"/>
                  <a:gd name="T12" fmla="*/ 7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39" name="Freeform 163"/>
              <p:cNvSpPr/>
              <p:nvPr/>
            </p:nvSpPr>
            <p:spPr bwMode="auto">
              <a:xfrm>
                <a:off x="4634" y="657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9 h 9"/>
                  <a:gd name="T8" fmla="*/ 4 w 4"/>
                  <a:gd name="T9" fmla="*/ 0 h 9"/>
                  <a:gd name="T10" fmla="*/ 4 w 4"/>
                  <a:gd name="T11" fmla="*/ 0 h 9"/>
                  <a:gd name="T12" fmla="*/ 0 w 4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40" name="Freeform 164"/>
              <p:cNvSpPr/>
              <p:nvPr/>
            </p:nvSpPr>
            <p:spPr bwMode="auto">
              <a:xfrm>
                <a:off x="1989" y="67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  <a:gd name="T8" fmla="*/ 6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41" name="Freeform 165"/>
              <p:cNvSpPr/>
              <p:nvPr/>
            </p:nvSpPr>
            <p:spPr bwMode="auto">
              <a:xfrm>
                <a:off x="4718" y="67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3 h 8"/>
                  <a:gd name="T4" fmla="*/ 3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42" name="Freeform 166"/>
              <p:cNvSpPr/>
              <p:nvPr/>
            </p:nvSpPr>
            <p:spPr bwMode="auto">
              <a:xfrm>
                <a:off x="2079" y="679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11 h 11"/>
                  <a:gd name="T4" fmla="*/ 9 w 9"/>
                  <a:gd name="T5" fmla="*/ 11 h 11"/>
                  <a:gd name="T6" fmla="*/ 6 w 9"/>
                  <a:gd name="T7" fmla="*/ 11 h 11"/>
                  <a:gd name="T8" fmla="*/ 0 w 9"/>
                  <a:gd name="T9" fmla="*/ 2 h 11"/>
                  <a:gd name="T10" fmla="*/ 0 w 9"/>
                  <a:gd name="T11" fmla="*/ 0 h 11"/>
                  <a:gd name="T12" fmla="*/ 3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43" name="Freeform 167"/>
              <p:cNvSpPr/>
              <p:nvPr/>
            </p:nvSpPr>
            <p:spPr bwMode="auto">
              <a:xfrm>
                <a:off x="4625" y="67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1 h 11"/>
                  <a:gd name="T4" fmla="*/ 0 w 9"/>
                  <a:gd name="T5" fmla="*/ 11 h 11"/>
                  <a:gd name="T6" fmla="*/ 3 w 9"/>
                  <a:gd name="T7" fmla="*/ 11 h 11"/>
                  <a:gd name="T8" fmla="*/ 9 w 9"/>
                  <a:gd name="T9" fmla="*/ 2 h 11"/>
                  <a:gd name="T10" fmla="*/ 9 w 9"/>
                  <a:gd name="T11" fmla="*/ 0 h 11"/>
                  <a:gd name="T12" fmla="*/ 6 w 9"/>
                  <a:gd name="T13" fmla="*/ 0 h 11"/>
                  <a:gd name="T14" fmla="*/ 0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44" name="Freeform 168"/>
              <p:cNvSpPr/>
              <p:nvPr/>
            </p:nvSpPr>
            <p:spPr bwMode="auto">
              <a:xfrm>
                <a:off x="2002" y="698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6 h 6"/>
                  <a:gd name="T4" fmla="*/ 0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45" name="Freeform 169"/>
              <p:cNvSpPr/>
              <p:nvPr/>
            </p:nvSpPr>
            <p:spPr bwMode="auto">
              <a:xfrm>
                <a:off x="4705" y="690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8 h 8"/>
                  <a:gd name="T4" fmla="*/ 6 w 9"/>
                  <a:gd name="T5" fmla="*/ 5 h 8"/>
                  <a:gd name="T6" fmla="*/ 9 w 9"/>
                  <a:gd name="T7" fmla="*/ 0 h 8"/>
                  <a:gd name="T8" fmla="*/ 6 w 9"/>
                  <a:gd name="T9" fmla="*/ 0 h 8"/>
                  <a:gd name="T10" fmla="*/ 0 w 9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46" name="Freeform 170"/>
              <p:cNvSpPr/>
              <p:nvPr/>
            </p:nvSpPr>
            <p:spPr bwMode="auto">
              <a:xfrm>
                <a:off x="2091" y="701"/>
                <a:ext cx="10" cy="15"/>
              </a:xfrm>
              <a:custGeom>
                <a:avLst/>
                <a:gdLst>
                  <a:gd name="T0" fmla="*/ 7 w 10"/>
                  <a:gd name="T1" fmla="*/ 1 h 15"/>
                  <a:gd name="T2" fmla="*/ 10 w 10"/>
                  <a:gd name="T3" fmla="*/ 15 h 15"/>
                  <a:gd name="T4" fmla="*/ 7 w 10"/>
                  <a:gd name="T5" fmla="*/ 15 h 15"/>
                  <a:gd name="T6" fmla="*/ 7 w 10"/>
                  <a:gd name="T7" fmla="*/ 15 h 15"/>
                  <a:gd name="T8" fmla="*/ 0 w 10"/>
                  <a:gd name="T9" fmla="*/ 1 h 15"/>
                  <a:gd name="T10" fmla="*/ 0 w 10"/>
                  <a:gd name="T11" fmla="*/ 1 h 15"/>
                  <a:gd name="T12" fmla="*/ 0 w 10"/>
                  <a:gd name="T13" fmla="*/ 0 h 15"/>
                  <a:gd name="T14" fmla="*/ 4 w 10"/>
                  <a:gd name="T15" fmla="*/ 0 h 15"/>
                  <a:gd name="T16" fmla="*/ 7 w 10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47" name="Freeform 171"/>
              <p:cNvSpPr/>
              <p:nvPr/>
            </p:nvSpPr>
            <p:spPr bwMode="auto">
              <a:xfrm>
                <a:off x="4615" y="695"/>
                <a:ext cx="7" cy="16"/>
              </a:xfrm>
              <a:custGeom>
                <a:avLst/>
                <a:gdLst>
                  <a:gd name="T0" fmla="*/ 0 w 7"/>
                  <a:gd name="T1" fmla="*/ 3 h 16"/>
                  <a:gd name="T2" fmla="*/ 0 w 7"/>
                  <a:gd name="T3" fmla="*/ 15 h 16"/>
                  <a:gd name="T4" fmla="*/ 0 w 7"/>
                  <a:gd name="T5" fmla="*/ 16 h 16"/>
                  <a:gd name="T6" fmla="*/ 0 w 7"/>
                  <a:gd name="T7" fmla="*/ 15 h 16"/>
                  <a:gd name="T8" fmla="*/ 7 w 7"/>
                  <a:gd name="T9" fmla="*/ 1 h 16"/>
                  <a:gd name="T10" fmla="*/ 7 w 7"/>
                  <a:gd name="T11" fmla="*/ 1 h 16"/>
                  <a:gd name="T12" fmla="*/ 7 w 7"/>
                  <a:gd name="T13" fmla="*/ 0 h 16"/>
                  <a:gd name="T14" fmla="*/ 3 w 7"/>
                  <a:gd name="T15" fmla="*/ 0 h 16"/>
                  <a:gd name="T16" fmla="*/ 0 w 7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48" name="Freeform 172"/>
              <p:cNvSpPr/>
              <p:nvPr/>
            </p:nvSpPr>
            <p:spPr bwMode="auto">
              <a:xfrm>
                <a:off x="2018" y="71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49" name="Freeform 173"/>
              <p:cNvSpPr/>
              <p:nvPr/>
            </p:nvSpPr>
            <p:spPr bwMode="auto">
              <a:xfrm>
                <a:off x="4689" y="71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6 w 9"/>
                  <a:gd name="T5" fmla="*/ 5 h 5"/>
                  <a:gd name="T6" fmla="*/ 9 w 9"/>
                  <a:gd name="T7" fmla="*/ 0 h 5"/>
                  <a:gd name="T8" fmla="*/ 3 w 9"/>
                  <a:gd name="T9" fmla="*/ 2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50" name="Freeform 174"/>
              <p:cNvSpPr/>
              <p:nvPr/>
            </p:nvSpPr>
            <p:spPr bwMode="auto">
              <a:xfrm>
                <a:off x="2101" y="727"/>
                <a:ext cx="10" cy="15"/>
              </a:xfrm>
              <a:custGeom>
                <a:avLst/>
                <a:gdLst>
                  <a:gd name="T0" fmla="*/ 10 w 10"/>
                  <a:gd name="T1" fmla="*/ 13 h 15"/>
                  <a:gd name="T2" fmla="*/ 10 w 10"/>
                  <a:gd name="T3" fmla="*/ 15 h 15"/>
                  <a:gd name="T4" fmla="*/ 3 w 10"/>
                  <a:gd name="T5" fmla="*/ 10 h 15"/>
                  <a:gd name="T6" fmla="*/ 0 w 10"/>
                  <a:gd name="T7" fmla="*/ 1 h 15"/>
                  <a:gd name="T8" fmla="*/ 0 w 10"/>
                  <a:gd name="T9" fmla="*/ 0 h 15"/>
                  <a:gd name="T10" fmla="*/ 0 w 10"/>
                  <a:gd name="T11" fmla="*/ 0 h 15"/>
                  <a:gd name="T12" fmla="*/ 10 w 10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51" name="Freeform 175"/>
              <p:cNvSpPr/>
              <p:nvPr/>
            </p:nvSpPr>
            <p:spPr bwMode="auto">
              <a:xfrm>
                <a:off x="4602" y="720"/>
                <a:ext cx="13" cy="16"/>
              </a:xfrm>
              <a:custGeom>
                <a:avLst/>
                <a:gdLst>
                  <a:gd name="T0" fmla="*/ 0 w 13"/>
                  <a:gd name="T1" fmla="*/ 14 h 16"/>
                  <a:gd name="T2" fmla="*/ 0 w 13"/>
                  <a:gd name="T3" fmla="*/ 16 h 16"/>
                  <a:gd name="T4" fmla="*/ 10 w 13"/>
                  <a:gd name="T5" fmla="*/ 11 h 16"/>
                  <a:gd name="T6" fmla="*/ 13 w 13"/>
                  <a:gd name="T7" fmla="*/ 2 h 16"/>
                  <a:gd name="T8" fmla="*/ 10 w 13"/>
                  <a:gd name="T9" fmla="*/ 0 h 16"/>
                  <a:gd name="T10" fmla="*/ 10 w 13"/>
                  <a:gd name="T11" fmla="*/ 0 h 16"/>
                  <a:gd name="T12" fmla="*/ 0 w 13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52" name="Freeform 176"/>
              <p:cNvSpPr/>
              <p:nvPr/>
            </p:nvSpPr>
            <p:spPr bwMode="auto">
              <a:xfrm>
                <a:off x="2040" y="736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4 h 6"/>
                  <a:gd name="T4" fmla="*/ 7 w 7"/>
                  <a:gd name="T5" fmla="*/ 6 h 6"/>
                  <a:gd name="T6" fmla="*/ 0 w 7"/>
                  <a:gd name="T7" fmla="*/ 3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53" name="Freeform 177"/>
              <p:cNvSpPr/>
              <p:nvPr/>
            </p:nvSpPr>
            <p:spPr bwMode="auto">
              <a:xfrm>
                <a:off x="4666" y="73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0 w 10"/>
                  <a:gd name="T3" fmla="*/ 3 h 6"/>
                  <a:gd name="T4" fmla="*/ 0 w 10"/>
                  <a:gd name="T5" fmla="*/ 6 h 6"/>
                  <a:gd name="T6" fmla="*/ 10 w 10"/>
                  <a:gd name="T7" fmla="*/ 3 h 6"/>
                  <a:gd name="T8" fmla="*/ 10 w 10"/>
                  <a:gd name="T9" fmla="*/ 0 h 6"/>
                  <a:gd name="T10" fmla="*/ 7 w 10"/>
                  <a:gd name="T11" fmla="*/ 0 h 6"/>
                  <a:gd name="T12" fmla="*/ 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54" name="Freeform 178"/>
              <p:cNvSpPr/>
              <p:nvPr/>
            </p:nvSpPr>
            <p:spPr bwMode="auto">
              <a:xfrm>
                <a:off x="2114" y="748"/>
                <a:ext cx="10" cy="13"/>
              </a:xfrm>
              <a:custGeom>
                <a:avLst/>
                <a:gdLst>
                  <a:gd name="T0" fmla="*/ 10 w 10"/>
                  <a:gd name="T1" fmla="*/ 12 h 13"/>
                  <a:gd name="T2" fmla="*/ 6 w 10"/>
                  <a:gd name="T3" fmla="*/ 13 h 13"/>
                  <a:gd name="T4" fmla="*/ 6 w 10"/>
                  <a:gd name="T5" fmla="*/ 13 h 13"/>
                  <a:gd name="T6" fmla="*/ 3 w 10"/>
                  <a:gd name="T7" fmla="*/ 9 h 13"/>
                  <a:gd name="T8" fmla="*/ 0 w 10"/>
                  <a:gd name="T9" fmla="*/ 0 h 13"/>
                  <a:gd name="T10" fmla="*/ 3 w 10"/>
                  <a:gd name="T11" fmla="*/ 1 h 13"/>
                  <a:gd name="T12" fmla="*/ 10 w 10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55" name="Freeform 179"/>
              <p:cNvSpPr/>
              <p:nvPr/>
            </p:nvSpPr>
            <p:spPr bwMode="auto">
              <a:xfrm>
                <a:off x="4593" y="742"/>
                <a:ext cx="6" cy="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13 h 13"/>
                  <a:gd name="T4" fmla="*/ 3 w 6"/>
                  <a:gd name="T5" fmla="*/ 13 h 13"/>
                  <a:gd name="T6" fmla="*/ 6 w 6"/>
                  <a:gd name="T7" fmla="*/ 9 h 13"/>
                  <a:gd name="T8" fmla="*/ 6 w 6"/>
                  <a:gd name="T9" fmla="*/ 0 h 13"/>
                  <a:gd name="T10" fmla="*/ 3 w 6"/>
                  <a:gd name="T11" fmla="*/ 1 h 13"/>
                  <a:gd name="T12" fmla="*/ 0 w 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56" name="Freeform 180"/>
              <p:cNvSpPr/>
              <p:nvPr/>
            </p:nvSpPr>
            <p:spPr bwMode="auto">
              <a:xfrm>
                <a:off x="2059" y="751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7 h 7"/>
                  <a:gd name="T4" fmla="*/ 0 w 10"/>
                  <a:gd name="T5" fmla="*/ 1 h 7"/>
                  <a:gd name="T6" fmla="*/ 4 w 10"/>
                  <a:gd name="T7" fmla="*/ 0 h 7"/>
                  <a:gd name="T8" fmla="*/ 10 w 10"/>
                  <a:gd name="T9" fmla="*/ 7 h 7"/>
                  <a:gd name="T10" fmla="*/ 1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57" name="Freeform 181"/>
              <p:cNvSpPr/>
              <p:nvPr/>
            </p:nvSpPr>
            <p:spPr bwMode="auto">
              <a:xfrm>
                <a:off x="4644" y="745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6 w 10"/>
                  <a:gd name="T3" fmla="*/ 7 h 7"/>
                  <a:gd name="T4" fmla="*/ 10 w 10"/>
                  <a:gd name="T5" fmla="*/ 1 h 7"/>
                  <a:gd name="T6" fmla="*/ 10 w 10"/>
                  <a:gd name="T7" fmla="*/ 0 h 7"/>
                  <a:gd name="T8" fmla="*/ 0 w 10"/>
                  <a:gd name="T9" fmla="*/ 7 h 7"/>
                  <a:gd name="T10" fmla="*/ 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58" name="Freeform 182"/>
              <p:cNvSpPr/>
              <p:nvPr/>
            </p:nvSpPr>
            <p:spPr bwMode="auto">
              <a:xfrm>
                <a:off x="2127" y="769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6 w 9"/>
                  <a:gd name="T5" fmla="*/ 8 h 9"/>
                  <a:gd name="T6" fmla="*/ 0 w 9"/>
                  <a:gd name="T7" fmla="*/ 0 h 9"/>
                  <a:gd name="T8" fmla="*/ 3 w 9"/>
                  <a:gd name="T9" fmla="*/ 0 h 9"/>
                  <a:gd name="T10" fmla="*/ 6 w 9"/>
                  <a:gd name="T11" fmla="*/ 3 h 9"/>
                  <a:gd name="T12" fmla="*/ 9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59" name="Freeform 183"/>
              <p:cNvSpPr/>
              <p:nvPr/>
            </p:nvSpPr>
            <p:spPr bwMode="auto">
              <a:xfrm>
                <a:off x="4577" y="763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9 h 9"/>
                  <a:gd name="T4" fmla="*/ 6 w 9"/>
                  <a:gd name="T5" fmla="*/ 8 h 9"/>
                  <a:gd name="T6" fmla="*/ 9 w 9"/>
                  <a:gd name="T7" fmla="*/ 0 h 9"/>
                  <a:gd name="T8" fmla="*/ 9 w 9"/>
                  <a:gd name="T9" fmla="*/ 0 h 9"/>
                  <a:gd name="T10" fmla="*/ 3 w 9"/>
                  <a:gd name="T11" fmla="*/ 3 h 9"/>
                  <a:gd name="T12" fmla="*/ 0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60" name="Freeform 184"/>
              <p:cNvSpPr/>
              <p:nvPr/>
            </p:nvSpPr>
            <p:spPr bwMode="auto">
              <a:xfrm>
                <a:off x="2098" y="775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6 w 10"/>
                  <a:gd name="T3" fmla="*/ 6 h 6"/>
                  <a:gd name="T4" fmla="*/ 0 w 10"/>
                  <a:gd name="T5" fmla="*/ 2 h 6"/>
                  <a:gd name="T6" fmla="*/ 3 w 10"/>
                  <a:gd name="T7" fmla="*/ 0 h 6"/>
                  <a:gd name="T8" fmla="*/ 10 w 10"/>
                  <a:gd name="T9" fmla="*/ 6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61" name="Freeform 185"/>
              <p:cNvSpPr/>
              <p:nvPr/>
            </p:nvSpPr>
            <p:spPr bwMode="auto">
              <a:xfrm>
                <a:off x="4605" y="769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7 w 13"/>
                  <a:gd name="T3" fmla="*/ 8 h 8"/>
                  <a:gd name="T4" fmla="*/ 13 w 13"/>
                  <a:gd name="T5" fmla="*/ 2 h 8"/>
                  <a:gd name="T6" fmla="*/ 10 w 13"/>
                  <a:gd name="T7" fmla="*/ 0 h 8"/>
                  <a:gd name="T8" fmla="*/ 4 w 13"/>
                  <a:gd name="T9" fmla="*/ 6 h 8"/>
                  <a:gd name="T10" fmla="*/ 0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62" name="Freeform 186"/>
              <p:cNvSpPr/>
              <p:nvPr/>
            </p:nvSpPr>
            <p:spPr bwMode="auto">
              <a:xfrm>
                <a:off x="2120" y="793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4 w 7"/>
                  <a:gd name="T5" fmla="*/ 5 h 6"/>
                  <a:gd name="T6" fmla="*/ 0 w 7"/>
                  <a:gd name="T7" fmla="*/ 3 h 6"/>
                  <a:gd name="T8" fmla="*/ 0 w 7"/>
                  <a:gd name="T9" fmla="*/ 0 h 6"/>
                  <a:gd name="T10" fmla="*/ 4 w 7"/>
                  <a:gd name="T11" fmla="*/ 0 h 6"/>
                  <a:gd name="T12" fmla="*/ 7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63" name="Freeform 187"/>
              <p:cNvSpPr/>
              <p:nvPr/>
            </p:nvSpPr>
            <p:spPr bwMode="auto">
              <a:xfrm>
                <a:off x="4589" y="78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5 h 6"/>
                  <a:gd name="T6" fmla="*/ 4 w 7"/>
                  <a:gd name="T7" fmla="*/ 3 h 6"/>
                  <a:gd name="T8" fmla="*/ 7 w 7"/>
                  <a:gd name="T9" fmla="*/ 0 h 6"/>
                  <a:gd name="T10" fmla="*/ 4 w 7"/>
                  <a:gd name="T11" fmla="*/ 0 h 6"/>
                  <a:gd name="T12" fmla="*/ 0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64" name="Freeform 188"/>
              <p:cNvSpPr/>
              <p:nvPr/>
            </p:nvSpPr>
            <p:spPr bwMode="auto">
              <a:xfrm>
                <a:off x="2146" y="816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65" name="Freeform 189"/>
              <p:cNvSpPr/>
              <p:nvPr/>
            </p:nvSpPr>
            <p:spPr bwMode="auto">
              <a:xfrm>
                <a:off x="4567" y="810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66" name="Freeform 190"/>
              <p:cNvSpPr/>
              <p:nvPr/>
            </p:nvSpPr>
            <p:spPr bwMode="auto">
              <a:xfrm>
                <a:off x="2152" y="834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8 h 11"/>
                  <a:gd name="T4" fmla="*/ 0 w 4"/>
                  <a:gd name="T5" fmla="*/ 0 h 11"/>
                  <a:gd name="T6" fmla="*/ 4 w 4"/>
                  <a:gd name="T7" fmla="*/ 3 h 11"/>
                  <a:gd name="T8" fmla="*/ 4 w 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67" name="Freeform 191"/>
              <p:cNvSpPr/>
              <p:nvPr/>
            </p:nvSpPr>
            <p:spPr bwMode="auto">
              <a:xfrm>
                <a:off x="4561" y="83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1 h 9"/>
                  <a:gd name="T8" fmla="*/ 0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68" name="Freeform 192"/>
              <p:cNvSpPr/>
              <p:nvPr/>
            </p:nvSpPr>
            <p:spPr bwMode="auto">
              <a:xfrm>
                <a:off x="2104" y="853"/>
                <a:ext cx="42" cy="45"/>
              </a:xfrm>
              <a:custGeom>
                <a:avLst/>
                <a:gdLst>
                  <a:gd name="T0" fmla="*/ 42 w 42"/>
                  <a:gd name="T1" fmla="*/ 7 h 45"/>
                  <a:gd name="T2" fmla="*/ 32 w 42"/>
                  <a:gd name="T3" fmla="*/ 27 h 45"/>
                  <a:gd name="T4" fmla="*/ 26 w 42"/>
                  <a:gd name="T5" fmla="*/ 34 h 45"/>
                  <a:gd name="T6" fmla="*/ 7 w 42"/>
                  <a:gd name="T7" fmla="*/ 45 h 45"/>
                  <a:gd name="T8" fmla="*/ 0 w 42"/>
                  <a:gd name="T9" fmla="*/ 45 h 45"/>
                  <a:gd name="T10" fmla="*/ 0 w 42"/>
                  <a:gd name="T11" fmla="*/ 42 h 45"/>
                  <a:gd name="T12" fmla="*/ 16 w 42"/>
                  <a:gd name="T13" fmla="*/ 33 h 45"/>
                  <a:gd name="T14" fmla="*/ 26 w 42"/>
                  <a:gd name="T15" fmla="*/ 21 h 45"/>
                  <a:gd name="T16" fmla="*/ 23 w 42"/>
                  <a:gd name="T17" fmla="*/ 4 h 45"/>
                  <a:gd name="T18" fmla="*/ 29 w 42"/>
                  <a:gd name="T19" fmla="*/ 0 h 45"/>
                  <a:gd name="T20" fmla="*/ 32 w 42"/>
                  <a:gd name="T21" fmla="*/ 0 h 45"/>
                  <a:gd name="T22" fmla="*/ 42 w 42"/>
                  <a:gd name="T23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69" name="Freeform 193"/>
              <p:cNvSpPr/>
              <p:nvPr/>
            </p:nvSpPr>
            <p:spPr bwMode="auto">
              <a:xfrm>
                <a:off x="4570" y="846"/>
                <a:ext cx="42" cy="46"/>
              </a:xfrm>
              <a:custGeom>
                <a:avLst/>
                <a:gdLst>
                  <a:gd name="T0" fmla="*/ 0 w 42"/>
                  <a:gd name="T1" fmla="*/ 8 h 46"/>
                  <a:gd name="T2" fmla="*/ 10 w 42"/>
                  <a:gd name="T3" fmla="*/ 28 h 46"/>
                  <a:gd name="T4" fmla="*/ 19 w 42"/>
                  <a:gd name="T5" fmla="*/ 35 h 46"/>
                  <a:gd name="T6" fmla="*/ 39 w 42"/>
                  <a:gd name="T7" fmla="*/ 46 h 46"/>
                  <a:gd name="T8" fmla="*/ 42 w 42"/>
                  <a:gd name="T9" fmla="*/ 46 h 46"/>
                  <a:gd name="T10" fmla="*/ 42 w 42"/>
                  <a:gd name="T11" fmla="*/ 43 h 46"/>
                  <a:gd name="T12" fmla="*/ 26 w 42"/>
                  <a:gd name="T13" fmla="*/ 34 h 46"/>
                  <a:gd name="T14" fmla="*/ 19 w 42"/>
                  <a:gd name="T15" fmla="*/ 22 h 46"/>
                  <a:gd name="T16" fmla="*/ 19 w 42"/>
                  <a:gd name="T17" fmla="*/ 5 h 46"/>
                  <a:gd name="T18" fmla="*/ 13 w 42"/>
                  <a:gd name="T19" fmla="*/ 0 h 46"/>
                  <a:gd name="T20" fmla="*/ 10 w 42"/>
                  <a:gd name="T21" fmla="*/ 0 h 46"/>
                  <a:gd name="T22" fmla="*/ 0 w 42"/>
                  <a:gd name="T2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70" name="Freeform 194"/>
              <p:cNvSpPr/>
              <p:nvPr/>
            </p:nvSpPr>
            <p:spPr bwMode="auto">
              <a:xfrm>
                <a:off x="2149" y="8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71" name="Freeform 195"/>
              <p:cNvSpPr/>
              <p:nvPr/>
            </p:nvSpPr>
            <p:spPr bwMode="auto">
              <a:xfrm>
                <a:off x="4564" y="84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72" name="Freeform 196"/>
              <p:cNvSpPr/>
              <p:nvPr/>
            </p:nvSpPr>
            <p:spPr bwMode="auto">
              <a:xfrm>
                <a:off x="2124" y="854"/>
                <a:ext cx="16" cy="32"/>
              </a:xfrm>
              <a:custGeom>
                <a:avLst/>
                <a:gdLst>
                  <a:gd name="T0" fmla="*/ 9 w 16"/>
                  <a:gd name="T1" fmla="*/ 24 h 32"/>
                  <a:gd name="T2" fmla="*/ 0 w 16"/>
                  <a:gd name="T3" fmla="*/ 32 h 32"/>
                  <a:gd name="T4" fmla="*/ 9 w 16"/>
                  <a:gd name="T5" fmla="*/ 20 h 32"/>
                  <a:gd name="T6" fmla="*/ 9 w 16"/>
                  <a:gd name="T7" fmla="*/ 2 h 32"/>
                  <a:gd name="T8" fmla="*/ 9 w 16"/>
                  <a:gd name="T9" fmla="*/ 0 h 32"/>
                  <a:gd name="T10" fmla="*/ 16 w 16"/>
                  <a:gd name="T11" fmla="*/ 8 h 32"/>
                  <a:gd name="T12" fmla="*/ 9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73" name="Freeform 197"/>
              <p:cNvSpPr/>
              <p:nvPr/>
            </p:nvSpPr>
            <p:spPr bwMode="auto">
              <a:xfrm>
                <a:off x="4577" y="848"/>
                <a:ext cx="16" cy="32"/>
              </a:xfrm>
              <a:custGeom>
                <a:avLst/>
                <a:gdLst>
                  <a:gd name="T0" fmla="*/ 6 w 16"/>
                  <a:gd name="T1" fmla="*/ 24 h 32"/>
                  <a:gd name="T2" fmla="*/ 16 w 16"/>
                  <a:gd name="T3" fmla="*/ 32 h 32"/>
                  <a:gd name="T4" fmla="*/ 6 w 16"/>
                  <a:gd name="T5" fmla="*/ 21 h 32"/>
                  <a:gd name="T6" fmla="*/ 6 w 16"/>
                  <a:gd name="T7" fmla="*/ 3 h 32"/>
                  <a:gd name="T8" fmla="*/ 6 w 16"/>
                  <a:gd name="T9" fmla="*/ 0 h 32"/>
                  <a:gd name="T10" fmla="*/ 0 w 16"/>
                  <a:gd name="T11" fmla="*/ 8 h 32"/>
                  <a:gd name="T12" fmla="*/ 6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74" name="Freeform 198"/>
              <p:cNvSpPr/>
              <p:nvPr/>
            </p:nvSpPr>
            <p:spPr bwMode="auto">
              <a:xfrm>
                <a:off x="2011" y="877"/>
                <a:ext cx="64" cy="30"/>
              </a:xfrm>
              <a:custGeom>
                <a:avLst/>
                <a:gdLst>
                  <a:gd name="T0" fmla="*/ 13 w 64"/>
                  <a:gd name="T1" fmla="*/ 9 h 30"/>
                  <a:gd name="T2" fmla="*/ 16 w 64"/>
                  <a:gd name="T3" fmla="*/ 15 h 30"/>
                  <a:gd name="T4" fmla="*/ 23 w 64"/>
                  <a:gd name="T5" fmla="*/ 21 h 30"/>
                  <a:gd name="T6" fmla="*/ 45 w 64"/>
                  <a:gd name="T7" fmla="*/ 27 h 30"/>
                  <a:gd name="T8" fmla="*/ 61 w 64"/>
                  <a:gd name="T9" fmla="*/ 27 h 30"/>
                  <a:gd name="T10" fmla="*/ 64 w 64"/>
                  <a:gd name="T11" fmla="*/ 29 h 30"/>
                  <a:gd name="T12" fmla="*/ 61 w 64"/>
                  <a:gd name="T13" fmla="*/ 30 h 30"/>
                  <a:gd name="T14" fmla="*/ 20 w 64"/>
                  <a:gd name="T15" fmla="*/ 29 h 30"/>
                  <a:gd name="T16" fmla="*/ 13 w 64"/>
                  <a:gd name="T17" fmla="*/ 27 h 30"/>
                  <a:gd name="T18" fmla="*/ 10 w 64"/>
                  <a:gd name="T19" fmla="*/ 26 h 30"/>
                  <a:gd name="T20" fmla="*/ 13 w 64"/>
                  <a:gd name="T21" fmla="*/ 24 h 30"/>
                  <a:gd name="T22" fmla="*/ 0 w 64"/>
                  <a:gd name="T23" fmla="*/ 10 h 30"/>
                  <a:gd name="T24" fmla="*/ 4 w 64"/>
                  <a:gd name="T25" fmla="*/ 3 h 30"/>
                  <a:gd name="T26" fmla="*/ 10 w 64"/>
                  <a:gd name="T27" fmla="*/ 0 h 30"/>
                  <a:gd name="T28" fmla="*/ 10 w 64"/>
                  <a:gd name="T29" fmla="*/ 0 h 30"/>
                  <a:gd name="T30" fmla="*/ 13 w 64"/>
                  <a:gd name="T3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75" name="Freeform 199"/>
              <p:cNvSpPr/>
              <p:nvPr/>
            </p:nvSpPr>
            <p:spPr bwMode="auto">
              <a:xfrm>
                <a:off x="4641" y="869"/>
                <a:ext cx="64" cy="32"/>
              </a:xfrm>
              <a:custGeom>
                <a:avLst/>
                <a:gdLst>
                  <a:gd name="T0" fmla="*/ 51 w 64"/>
                  <a:gd name="T1" fmla="*/ 11 h 32"/>
                  <a:gd name="T2" fmla="*/ 48 w 64"/>
                  <a:gd name="T3" fmla="*/ 17 h 32"/>
                  <a:gd name="T4" fmla="*/ 41 w 64"/>
                  <a:gd name="T5" fmla="*/ 21 h 32"/>
                  <a:gd name="T6" fmla="*/ 22 w 64"/>
                  <a:gd name="T7" fmla="*/ 29 h 32"/>
                  <a:gd name="T8" fmla="*/ 3 w 64"/>
                  <a:gd name="T9" fmla="*/ 29 h 32"/>
                  <a:gd name="T10" fmla="*/ 0 w 64"/>
                  <a:gd name="T11" fmla="*/ 31 h 32"/>
                  <a:gd name="T12" fmla="*/ 6 w 64"/>
                  <a:gd name="T13" fmla="*/ 32 h 32"/>
                  <a:gd name="T14" fmla="*/ 45 w 64"/>
                  <a:gd name="T15" fmla="*/ 31 h 32"/>
                  <a:gd name="T16" fmla="*/ 51 w 64"/>
                  <a:gd name="T17" fmla="*/ 29 h 32"/>
                  <a:gd name="T18" fmla="*/ 54 w 64"/>
                  <a:gd name="T19" fmla="*/ 28 h 32"/>
                  <a:gd name="T20" fmla="*/ 54 w 64"/>
                  <a:gd name="T21" fmla="*/ 26 h 32"/>
                  <a:gd name="T22" fmla="*/ 64 w 64"/>
                  <a:gd name="T23" fmla="*/ 12 h 32"/>
                  <a:gd name="T24" fmla="*/ 61 w 64"/>
                  <a:gd name="T25" fmla="*/ 5 h 32"/>
                  <a:gd name="T26" fmla="*/ 54 w 64"/>
                  <a:gd name="T27" fmla="*/ 0 h 32"/>
                  <a:gd name="T28" fmla="*/ 54 w 64"/>
                  <a:gd name="T29" fmla="*/ 0 h 32"/>
                  <a:gd name="T30" fmla="*/ 51 w 64"/>
                  <a:gd name="T3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76" name="Freeform 200"/>
              <p:cNvSpPr/>
              <p:nvPr/>
            </p:nvSpPr>
            <p:spPr bwMode="auto">
              <a:xfrm>
                <a:off x="2018" y="881"/>
                <a:ext cx="29" cy="25"/>
              </a:xfrm>
              <a:custGeom>
                <a:avLst/>
                <a:gdLst>
                  <a:gd name="T0" fmla="*/ 6 w 29"/>
                  <a:gd name="T1" fmla="*/ 11 h 25"/>
                  <a:gd name="T2" fmla="*/ 6 w 29"/>
                  <a:gd name="T3" fmla="*/ 13 h 25"/>
                  <a:gd name="T4" fmla="*/ 22 w 29"/>
                  <a:gd name="T5" fmla="*/ 20 h 25"/>
                  <a:gd name="T6" fmla="*/ 29 w 29"/>
                  <a:gd name="T7" fmla="*/ 25 h 25"/>
                  <a:gd name="T8" fmla="*/ 13 w 29"/>
                  <a:gd name="T9" fmla="*/ 23 h 25"/>
                  <a:gd name="T10" fmla="*/ 9 w 29"/>
                  <a:gd name="T11" fmla="*/ 22 h 25"/>
                  <a:gd name="T12" fmla="*/ 9 w 29"/>
                  <a:gd name="T13" fmla="*/ 19 h 25"/>
                  <a:gd name="T14" fmla="*/ 0 w 29"/>
                  <a:gd name="T15" fmla="*/ 8 h 25"/>
                  <a:gd name="T16" fmla="*/ 0 w 29"/>
                  <a:gd name="T17" fmla="*/ 0 h 25"/>
                  <a:gd name="T18" fmla="*/ 0 w 29"/>
                  <a:gd name="T19" fmla="*/ 5 h 25"/>
                  <a:gd name="T20" fmla="*/ 6 w 29"/>
                  <a:gd name="T2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77" name="Freeform 201"/>
              <p:cNvSpPr/>
              <p:nvPr/>
            </p:nvSpPr>
            <p:spPr bwMode="auto">
              <a:xfrm>
                <a:off x="4670" y="875"/>
                <a:ext cx="32" cy="23"/>
              </a:xfrm>
              <a:custGeom>
                <a:avLst/>
                <a:gdLst>
                  <a:gd name="T0" fmla="*/ 25 w 32"/>
                  <a:gd name="T1" fmla="*/ 11 h 23"/>
                  <a:gd name="T2" fmla="*/ 25 w 32"/>
                  <a:gd name="T3" fmla="*/ 12 h 23"/>
                  <a:gd name="T4" fmla="*/ 9 w 32"/>
                  <a:gd name="T5" fmla="*/ 20 h 23"/>
                  <a:gd name="T6" fmla="*/ 0 w 32"/>
                  <a:gd name="T7" fmla="*/ 23 h 23"/>
                  <a:gd name="T8" fmla="*/ 16 w 32"/>
                  <a:gd name="T9" fmla="*/ 23 h 23"/>
                  <a:gd name="T10" fmla="*/ 19 w 32"/>
                  <a:gd name="T11" fmla="*/ 22 h 23"/>
                  <a:gd name="T12" fmla="*/ 19 w 32"/>
                  <a:gd name="T13" fmla="*/ 19 h 23"/>
                  <a:gd name="T14" fmla="*/ 32 w 32"/>
                  <a:gd name="T15" fmla="*/ 8 h 23"/>
                  <a:gd name="T16" fmla="*/ 28 w 32"/>
                  <a:gd name="T17" fmla="*/ 0 h 23"/>
                  <a:gd name="T18" fmla="*/ 28 w 32"/>
                  <a:gd name="T19" fmla="*/ 5 h 23"/>
                  <a:gd name="T20" fmla="*/ 25 w 32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78" name="Freeform 202"/>
              <p:cNvSpPr>
                <a:spLocks noEditPoints="1"/>
              </p:cNvSpPr>
              <p:nvPr/>
            </p:nvSpPr>
            <p:spPr bwMode="auto">
              <a:xfrm>
                <a:off x="2095" y="895"/>
                <a:ext cx="1274" cy="205"/>
              </a:xfrm>
              <a:custGeom>
                <a:avLst/>
                <a:gdLst>
                  <a:gd name="T0" fmla="*/ 1271 w 1274"/>
                  <a:gd name="T1" fmla="*/ 134 h 205"/>
                  <a:gd name="T2" fmla="*/ 1239 w 1274"/>
                  <a:gd name="T3" fmla="*/ 115 h 205"/>
                  <a:gd name="T4" fmla="*/ 1207 w 1274"/>
                  <a:gd name="T5" fmla="*/ 112 h 205"/>
                  <a:gd name="T6" fmla="*/ 1271 w 1274"/>
                  <a:gd name="T7" fmla="*/ 176 h 205"/>
                  <a:gd name="T8" fmla="*/ 1172 w 1274"/>
                  <a:gd name="T9" fmla="*/ 203 h 205"/>
                  <a:gd name="T10" fmla="*/ 1133 w 1274"/>
                  <a:gd name="T11" fmla="*/ 166 h 205"/>
                  <a:gd name="T12" fmla="*/ 1204 w 1274"/>
                  <a:gd name="T13" fmla="*/ 178 h 205"/>
                  <a:gd name="T14" fmla="*/ 1217 w 1274"/>
                  <a:gd name="T15" fmla="*/ 141 h 205"/>
                  <a:gd name="T16" fmla="*/ 1111 w 1274"/>
                  <a:gd name="T17" fmla="*/ 131 h 205"/>
                  <a:gd name="T18" fmla="*/ 928 w 1274"/>
                  <a:gd name="T19" fmla="*/ 179 h 205"/>
                  <a:gd name="T20" fmla="*/ 611 w 1274"/>
                  <a:gd name="T21" fmla="*/ 159 h 205"/>
                  <a:gd name="T22" fmla="*/ 451 w 1274"/>
                  <a:gd name="T23" fmla="*/ 140 h 205"/>
                  <a:gd name="T24" fmla="*/ 346 w 1274"/>
                  <a:gd name="T25" fmla="*/ 131 h 205"/>
                  <a:gd name="T26" fmla="*/ 205 w 1274"/>
                  <a:gd name="T27" fmla="*/ 68 h 205"/>
                  <a:gd name="T28" fmla="*/ 144 w 1274"/>
                  <a:gd name="T29" fmla="*/ 50 h 205"/>
                  <a:gd name="T30" fmla="*/ 77 w 1274"/>
                  <a:gd name="T31" fmla="*/ 36 h 205"/>
                  <a:gd name="T32" fmla="*/ 51 w 1274"/>
                  <a:gd name="T33" fmla="*/ 68 h 205"/>
                  <a:gd name="T34" fmla="*/ 112 w 1274"/>
                  <a:gd name="T35" fmla="*/ 71 h 205"/>
                  <a:gd name="T36" fmla="*/ 61 w 1274"/>
                  <a:gd name="T37" fmla="*/ 96 h 205"/>
                  <a:gd name="T38" fmla="*/ 0 w 1274"/>
                  <a:gd name="T39" fmla="*/ 59 h 205"/>
                  <a:gd name="T40" fmla="*/ 99 w 1274"/>
                  <a:gd name="T41" fmla="*/ 14 h 205"/>
                  <a:gd name="T42" fmla="*/ 298 w 1274"/>
                  <a:gd name="T43" fmla="*/ 36 h 205"/>
                  <a:gd name="T44" fmla="*/ 317 w 1274"/>
                  <a:gd name="T45" fmla="*/ 46 h 205"/>
                  <a:gd name="T46" fmla="*/ 416 w 1274"/>
                  <a:gd name="T47" fmla="*/ 87 h 205"/>
                  <a:gd name="T48" fmla="*/ 490 w 1274"/>
                  <a:gd name="T49" fmla="*/ 108 h 205"/>
                  <a:gd name="T50" fmla="*/ 538 w 1274"/>
                  <a:gd name="T51" fmla="*/ 93 h 205"/>
                  <a:gd name="T52" fmla="*/ 496 w 1274"/>
                  <a:gd name="T53" fmla="*/ 61 h 205"/>
                  <a:gd name="T54" fmla="*/ 464 w 1274"/>
                  <a:gd name="T55" fmla="*/ 82 h 205"/>
                  <a:gd name="T56" fmla="*/ 477 w 1274"/>
                  <a:gd name="T57" fmla="*/ 38 h 205"/>
                  <a:gd name="T58" fmla="*/ 608 w 1274"/>
                  <a:gd name="T59" fmla="*/ 68 h 205"/>
                  <a:gd name="T60" fmla="*/ 563 w 1274"/>
                  <a:gd name="T61" fmla="*/ 123 h 205"/>
                  <a:gd name="T62" fmla="*/ 647 w 1274"/>
                  <a:gd name="T63" fmla="*/ 143 h 205"/>
                  <a:gd name="T64" fmla="*/ 723 w 1274"/>
                  <a:gd name="T65" fmla="*/ 138 h 205"/>
                  <a:gd name="T66" fmla="*/ 800 w 1274"/>
                  <a:gd name="T67" fmla="*/ 141 h 205"/>
                  <a:gd name="T68" fmla="*/ 813 w 1274"/>
                  <a:gd name="T69" fmla="*/ 159 h 205"/>
                  <a:gd name="T70" fmla="*/ 903 w 1274"/>
                  <a:gd name="T71" fmla="*/ 152 h 205"/>
                  <a:gd name="T72" fmla="*/ 909 w 1274"/>
                  <a:gd name="T73" fmla="*/ 126 h 205"/>
                  <a:gd name="T74" fmla="*/ 922 w 1274"/>
                  <a:gd name="T75" fmla="*/ 114 h 205"/>
                  <a:gd name="T76" fmla="*/ 967 w 1274"/>
                  <a:gd name="T77" fmla="*/ 152 h 205"/>
                  <a:gd name="T78" fmla="*/ 996 w 1274"/>
                  <a:gd name="T79" fmla="*/ 149 h 205"/>
                  <a:gd name="T80" fmla="*/ 1050 w 1274"/>
                  <a:gd name="T81" fmla="*/ 96 h 205"/>
                  <a:gd name="T82" fmla="*/ 1018 w 1274"/>
                  <a:gd name="T83" fmla="*/ 102 h 205"/>
                  <a:gd name="T84" fmla="*/ 1005 w 1274"/>
                  <a:gd name="T85" fmla="*/ 112 h 205"/>
                  <a:gd name="T86" fmla="*/ 992 w 1274"/>
                  <a:gd name="T87" fmla="*/ 68 h 205"/>
                  <a:gd name="T88" fmla="*/ 1105 w 1274"/>
                  <a:gd name="T89" fmla="*/ 94 h 205"/>
                  <a:gd name="T90" fmla="*/ 1130 w 1274"/>
                  <a:gd name="T91" fmla="*/ 111 h 205"/>
                  <a:gd name="T92" fmla="*/ 1133 w 1274"/>
                  <a:gd name="T93" fmla="*/ 108 h 205"/>
                  <a:gd name="T94" fmla="*/ 1041 w 1274"/>
                  <a:gd name="T95" fmla="*/ 49 h 205"/>
                  <a:gd name="T96" fmla="*/ 1076 w 1274"/>
                  <a:gd name="T97" fmla="*/ 44 h 205"/>
                  <a:gd name="T98" fmla="*/ 1140 w 1274"/>
                  <a:gd name="T99" fmla="*/ 52 h 205"/>
                  <a:gd name="T100" fmla="*/ 1204 w 1274"/>
                  <a:gd name="T101" fmla="*/ 33 h 205"/>
                  <a:gd name="T102" fmla="*/ 1262 w 1274"/>
                  <a:gd name="T103" fmla="*/ 3 h 205"/>
                  <a:gd name="T104" fmla="*/ 1271 w 1274"/>
                  <a:gd name="T105" fmla="*/ 70 h 205"/>
                  <a:gd name="T106" fmla="*/ 458 w 1274"/>
                  <a:gd name="T107" fmla="*/ 117 h 205"/>
                  <a:gd name="T108" fmla="*/ 301 w 1274"/>
                  <a:gd name="T109" fmla="*/ 9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79" name="Freeform 203"/>
              <p:cNvSpPr>
                <a:spLocks noEditPoints="1"/>
              </p:cNvSpPr>
              <p:nvPr/>
            </p:nvSpPr>
            <p:spPr bwMode="auto">
              <a:xfrm>
                <a:off x="3350" y="894"/>
                <a:ext cx="1275" cy="204"/>
              </a:xfrm>
              <a:custGeom>
                <a:avLst/>
                <a:gdLst>
                  <a:gd name="T0" fmla="*/ 3 w 1275"/>
                  <a:gd name="T1" fmla="*/ 133 h 204"/>
                  <a:gd name="T2" fmla="*/ 35 w 1275"/>
                  <a:gd name="T3" fmla="*/ 115 h 204"/>
                  <a:gd name="T4" fmla="*/ 67 w 1275"/>
                  <a:gd name="T5" fmla="*/ 113 h 204"/>
                  <a:gd name="T6" fmla="*/ 3 w 1275"/>
                  <a:gd name="T7" fmla="*/ 176 h 204"/>
                  <a:gd name="T8" fmla="*/ 106 w 1275"/>
                  <a:gd name="T9" fmla="*/ 203 h 204"/>
                  <a:gd name="T10" fmla="*/ 141 w 1275"/>
                  <a:gd name="T11" fmla="*/ 165 h 204"/>
                  <a:gd name="T12" fmla="*/ 71 w 1275"/>
                  <a:gd name="T13" fmla="*/ 177 h 204"/>
                  <a:gd name="T14" fmla="*/ 58 w 1275"/>
                  <a:gd name="T15" fmla="*/ 141 h 204"/>
                  <a:gd name="T16" fmla="*/ 163 w 1275"/>
                  <a:gd name="T17" fmla="*/ 130 h 204"/>
                  <a:gd name="T18" fmla="*/ 346 w 1275"/>
                  <a:gd name="T19" fmla="*/ 179 h 204"/>
                  <a:gd name="T20" fmla="*/ 663 w 1275"/>
                  <a:gd name="T21" fmla="*/ 157 h 204"/>
                  <a:gd name="T22" fmla="*/ 823 w 1275"/>
                  <a:gd name="T23" fmla="*/ 136 h 204"/>
                  <a:gd name="T24" fmla="*/ 929 w 1275"/>
                  <a:gd name="T25" fmla="*/ 127 h 204"/>
                  <a:gd name="T26" fmla="*/ 1070 w 1275"/>
                  <a:gd name="T27" fmla="*/ 65 h 204"/>
                  <a:gd name="T28" fmla="*/ 1127 w 1275"/>
                  <a:gd name="T29" fmla="*/ 45 h 204"/>
                  <a:gd name="T30" fmla="*/ 1198 w 1275"/>
                  <a:gd name="T31" fmla="*/ 31 h 204"/>
                  <a:gd name="T32" fmla="*/ 1220 w 1275"/>
                  <a:gd name="T33" fmla="*/ 63 h 204"/>
                  <a:gd name="T34" fmla="*/ 1163 w 1275"/>
                  <a:gd name="T35" fmla="*/ 66 h 204"/>
                  <a:gd name="T36" fmla="*/ 1214 w 1275"/>
                  <a:gd name="T37" fmla="*/ 91 h 204"/>
                  <a:gd name="T38" fmla="*/ 1275 w 1275"/>
                  <a:gd name="T39" fmla="*/ 54 h 204"/>
                  <a:gd name="T40" fmla="*/ 1175 w 1275"/>
                  <a:gd name="T41" fmla="*/ 10 h 204"/>
                  <a:gd name="T42" fmla="*/ 977 w 1275"/>
                  <a:gd name="T43" fmla="*/ 33 h 204"/>
                  <a:gd name="T44" fmla="*/ 954 w 1275"/>
                  <a:gd name="T45" fmla="*/ 42 h 204"/>
                  <a:gd name="T46" fmla="*/ 858 w 1275"/>
                  <a:gd name="T47" fmla="*/ 83 h 204"/>
                  <a:gd name="T48" fmla="*/ 785 w 1275"/>
                  <a:gd name="T49" fmla="*/ 104 h 204"/>
                  <a:gd name="T50" fmla="*/ 737 w 1275"/>
                  <a:gd name="T51" fmla="*/ 89 h 204"/>
                  <a:gd name="T52" fmla="*/ 775 w 1275"/>
                  <a:gd name="T53" fmla="*/ 59 h 204"/>
                  <a:gd name="T54" fmla="*/ 810 w 1275"/>
                  <a:gd name="T55" fmla="*/ 80 h 204"/>
                  <a:gd name="T56" fmla="*/ 798 w 1275"/>
                  <a:gd name="T57" fmla="*/ 34 h 204"/>
                  <a:gd name="T58" fmla="*/ 663 w 1275"/>
                  <a:gd name="T59" fmla="*/ 65 h 204"/>
                  <a:gd name="T60" fmla="*/ 711 w 1275"/>
                  <a:gd name="T61" fmla="*/ 121 h 204"/>
                  <a:gd name="T62" fmla="*/ 628 w 1275"/>
                  <a:gd name="T63" fmla="*/ 141 h 204"/>
                  <a:gd name="T64" fmla="*/ 551 w 1275"/>
                  <a:gd name="T65" fmla="*/ 136 h 204"/>
                  <a:gd name="T66" fmla="*/ 474 w 1275"/>
                  <a:gd name="T67" fmla="*/ 139 h 204"/>
                  <a:gd name="T68" fmla="*/ 464 w 1275"/>
                  <a:gd name="T69" fmla="*/ 157 h 204"/>
                  <a:gd name="T70" fmla="*/ 372 w 1275"/>
                  <a:gd name="T71" fmla="*/ 151 h 204"/>
                  <a:gd name="T72" fmla="*/ 365 w 1275"/>
                  <a:gd name="T73" fmla="*/ 124 h 204"/>
                  <a:gd name="T74" fmla="*/ 352 w 1275"/>
                  <a:gd name="T75" fmla="*/ 113 h 204"/>
                  <a:gd name="T76" fmla="*/ 308 w 1275"/>
                  <a:gd name="T77" fmla="*/ 150 h 204"/>
                  <a:gd name="T78" fmla="*/ 282 w 1275"/>
                  <a:gd name="T79" fmla="*/ 148 h 204"/>
                  <a:gd name="T80" fmla="*/ 221 w 1275"/>
                  <a:gd name="T81" fmla="*/ 95 h 204"/>
                  <a:gd name="T82" fmla="*/ 256 w 1275"/>
                  <a:gd name="T83" fmla="*/ 101 h 204"/>
                  <a:gd name="T84" fmla="*/ 269 w 1275"/>
                  <a:gd name="T85" fmla="*/ 112 h 204"/>
                  <a:gd name="T86" fmla="*/ 282 w 1275"/>
                  <a:gd name="T87" fmla="*/ 68 h 204"/>
                  <a:gd name="T88" fmla="*/ 170 w 1275"/>
                  <a:gd name="T89" fmla="*/ 94 h 204"/>
                  <a:gd name="T90" fmla="*/ 144 w 1275"/>
                  <a:gd name="T91" fmla="*/ 110 h 204"/>
                  <a:gd name="T92" fmla="*/ 138 w 1275"/>
                  <a:gd name="T93" fmla="*/ 107 h 204"/>
                  <a:gd name="T94" fmla="*/ 234 w 1275"/>
                  <a:gd name="T95" fmla="*/ 48 h 204"/>
                  <a:gd name="T96" fmla="*/ 195 w 1275"/>
                  <a:gd name="T97" fmla="*/ 44 h 204"/>
                  <a:gd name="T98" fmla="*/ 131 w 1275"/>
                  <a:gd name="T99" fmla="*/ 53 h 204"/>
                  <a:gd name="T100" fmla="*/ 67 w 1275"/>
                  <a:gd name="T101" fmla="*/ 34 h 204"/>
                  <a:gd name="T102" fmla="*/ 10 w 1275"/>
                  <a:gd name="T103" fmla="*/ 3 h 204"/>
                  <a:gd name="T104" fmla="*/ 0 w 1275"/>
                  <a:gd name="T105" fmla="*/ 69 h 204"/>
                  <a:gd name="T106" fmla="*/ 817 w 1275"/>
                  <a:gd name="T107" fmla="*/ 113 h 204"/>
                  <a:gd name="T108" fmla="*/ 974 w 1275"/>
                  <a:gd name="T109" fmla="*/ 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80" name="Freeform 204"/>
              <p:cNvSpPr/>
              <p:nvPr/>
            </p:nvSpPr>
            <p:spPr bwMode="auto">
              <a:xfrm>
                <a:off x="2101" y="912"/>
                <a:ext cx="327" cy="76"/>
              </a:xfrm>
              <a:custGeom>
                <a:avLst/>
                <a:gdLst>
                  <a:gd name="T0" fmla="*/ 173 w 327"/>
                  <a:gd name="T1" fmla="*/ 7 h 76"/>
                  <a:gd name="T2" fmla="*/ 221 w 327"/>
                  <a:gd name="T3" fmla="*/ 19 h 76"/>
                  <a:gd name="T4" fmla="*/ 250 w 327"/>
                  <a:gd name="T5" fmla="*/ 23 h 76"/>
                  <a:gd name="T6" fmla="*/ 285 w 327"/>
                  <a:gd name="T7" fmla="*/ 23 h 76"/>
                  <a:gd name="T8" fmla="*/ 327 w 327"/>
                  <a:gd name="T9" fmla="*/ 16 h 76"/>
                  <a:gd name="T10" fmla="*/ 317 w 327"/>
                  <a:gd name="T11" fmla="*/ 23 h 76"/>
                  <a:gd name="T12" fmla="*/ 288 w 327"/>
                  <a:gd name="T13" fmla="*/ 33 h 76"/>
                  <a:gd name="T14" fmla="*/ 279 w 327"/>
                  <a:gd name="T15" fmla="*/ 36 h 76"/>
                  <a:gd name="T16" fmla="*/ 260 w 327"/>
                  <a:gd name="T17" fmla="*/ 38 h 76"/>
                  <a:gd name="T18" fmla="*/ 256 w 327"/>
                  <a:gd name="T19" fmla="*/ 39 h 76"/>
                  <a:gd name="T20" fmla="*/ 237 w 327"/>
                  <a:gd name="T21" fmla="*/ 41 h 76"/>
                  <a:gd name="T22" fmla="*/ 215 w 327"/>
                  <a:gd name="T23" fmla="*/ 41 h 76"/>
                  <a:gd name="T24" fmla="*/ 205 w 327"/>
                  <a:gd name="T25" fmla="*/ 42 h 76"/>
                  <a:gd name="T26" fmla="*/ 183 w 327"/>
                  <a:gd name="T27" fmla="*/ 56 h 76"/>
                  <a:gd name="T28" fmla="*/ 167 w 327"/>
                  <a:gd name="T29" fmla="*/ 62 h 76"/>
                  <a:gd name="T30" fmla="*/ 163 w 327"/>
                  <a:gd name="T31" fmla="*/ 64 h 76"/>
                  <a:gd name="T32" fmla="*/ 167 w 327"/>
                  <a:gd name="T33" fmla="*/ 51 h 76"/>
                  <a:gd name="T34" fmla="*/ 157 w 327"/>
                  <a:gd name="T35" fmla="*/ 41 h 76"/>
                  <a:gd name="T36" fmla="*/ 144 w 327"/>
                  <a:gd name="T37" fmla="*/ 33 h 76"/>
                  <a:gd name="T38" fmla="*/ 119 w 327"/>
                  <a:gd name="T39" fmla="*/ 21 h 76"/>
                  <a:gd name="T40" fmla="*/ 99 w 327"/>
                  <a:gd name="T41" fmla="*/ 16 h 76"/>
                  <a:gd name="T42" fmla="*/ 67 w 327"/>
                  <a:gd name="T43" fmla="*/ 16 h 76"/>
                  <a:gd name="T44" fmla="*/ 48 w 327"/>
                  <a:gd name="T45" fmla="*/ 23 h 76"/>
                  <a:gd name="T46" fmla="*/ 35 w 327"/>
                  <a:gd name="T47" fmla="*/ 29 h 76"/>
                  <a:gd name="T48" fmla="*/ 29 w 327"/>
                  <a:gd name="T49" fmla="*/ 36 h 76"/>
                  <a:gd name="T50" fmla="*/ 29 w 327"/>
                  <a:gd name="T51" fmla="*/ 44 h 76"/>
                  <a:gd name="T52" fmla="*/ 35 w 327"/>
                  <a:gd name="T53" fmla="*/ 50 h 76"/>
                  <a:gd name="T54" fmla="*/ 58 w 327"/>
                  <a:gd name="T55" fmla="*/ 57 h 76"/>
                  <a:gd name="T56" fmla="*/ 74 w 327"/>
                  <a:gd name="T57" fmla="*/ 59 h 76"/>
                  <a:gd name="T58" fmla="*/ 99 w 327"/>
                  <a:gd name="T59" fmla="*/ 57 h 76"/>
                  <a:gd name="T60" fmla="*/ 90 w 327"/>
                  <a:gd name="T61" fmla="*/ 65 h 76"/>
                  <a:gd name="T62" fmla="*/ 83 w 327"/>
                  <a:gd name="T63" fmla="*/ 70 h 76"/>
                  <a:gd name="T64" fmla="*/ 83 w 327"/>
                  <a:gd name="T65" fmla="*/ 71 h 76"/>
                  <a:gd name="T66" fmla="*/ 61 w 327"/>
                  <a:gd name="T67" fmla="*/ 76 h 76"/>
                  <a:gd name="T68" fmla="*/ 42 w 327"/>
                  <a:gd name="T69" fmla="*/ 76 h 76"/>
                  <a:gd name="T70" fmla="*/ 19 w 327"/>
                  <a:gd name="T71" fmla="*/ 70 h 76"/>
                  <a:gd name="T72" fmla="*/ 7 w 327"/>
                  <a:gd name="T73" fmla="*/ 62 h 76"/>
                  <a:gd name="T74" fmla="*/ 0 w 327"/>
                  <a:gd name="T75" fmla="*/ 53 h 76"/>
                  <a:gd name="T76" fmla="*/ 0 w 327"/>
                  <a:gd name="T77" fmla="*/ 36 h 76"/>
                  <a:gd name="T78" fmla="*/ 10 w 327"/>
                  <a:gd name="T79" fmla="*/ 19 h 76"/>
                  <a:gd name="T80" fmla="*/ 23 w 327"/>
                  <a:gd name="T81" fmla="*/ 10 h 76"/>
                  <a:gd name="T82" fmla="*/ 39 w 327"/>
                  <a:gd name="T83" fmla="*/ 6 h 76"/>
                  <a:gd name="T84" fmla="*/ 67 w 327"/>
                  <a:gd name="T85" fmla="*/ 1 h 76"/>
                  <a:gd name="T86" fmla="*/ 83 w 327"/>
                  <a:gd name="T87" fmla="*/ 0 h 76"/>
                  <a:gd name="T88" fmla="*/ 125 w 327"/>
                  <a:gd name="T89" fmla="*/ 0 h 76"/>
                  <a:gd name="T90" fmla="*/ 173 w 327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81" name="Freeform 205"/>
              <p:cNvSpPr/>
              <p:nvPr/>
            </p:nvSpPr>
            <p:spPr bwMode="auto">
              <a:xfrm>
                <a:off x="4292" y="906"/>
                <a:ext cx="326" cy="76"/>
              </a:xfrm>
              <a:custGeom>
                <a:avLst/>
                <a:gdLst>
                  <a:gd name="T0" fmla="*/ 153 w 326"/>
                  <a:gd name="T1" fmla="*/ 7 h 76"/>
                  <a:gd name="T2" fmla="*/ 105 w 326"/>
                  <a:gd name="T3" fmla="*/ 19 h 76"/>
                  <a:gd name="T4" fmla="*/ 73 w 326"/>
                  <a:gd name="T5" fmla="*/ 22 h 76"/>
                  <a:gd name="T6" fmla="*/ 41 w 326"/>
                  <a:gd name="T7" fmla="*/ 22 h 76"/>
                  <a:gd name="T8" fmla="*/ 0 w 326"/>
                  <a:gd name="T9" fmla="*/ 18 h 76"/>
                  <a:gd name="T10" fmla="*/ 6 w 326"/>
                  <a:gd name="T11" fmla="*/ 24 h 76"/>
                  <a:gd name="T12" fmla="*/ 35 w 326"/>
                  <a:gd name="T13" fmla="*/ 35 h 76"/>
                  <a:gd name="T14" fmla="*/ 48 w 326"/>
                  <a:gd name="T15" fmla="*/ 38 h 76"/>
                  <a:gd name="T16" fmla="*/ 67 w 326"/>
                  <a:gd name="T17" fmla="*/ 39 h 76"/>
                  <a:gd name="T18" fmla="*/ 70 w 326"/>
                  <a:gd name="T19" fmla="*/ 41 h 76"/>
                  <a:gd name="T20" fmla="*/ 86 w 326"/>
                  <a:gd name="T21" fmla="*/ 42 h 76"/>
                  <a:gd name="T22" fmla="*/ 112 w 326"/>
                  <a:gd name="T23" fmla="*/ 42 h 76"/>
                  <a:gd name="T24" fmla="*/ 118 w 326"/>
                  <a:gd name="T25" fmla="*/ 44 h 76"/>
                  <a:gd name="T26" fmla="*/ 144 w 326"/>
                  <a:gd name="T27" fmla="*/ 57 h 76"/>
                  <a:gd name="T28" fmla="*/ 160 w 326"/>
                  <a:gd name="T29" fmla="*/ 63 h 76"/>
                  <a:gd name="T30" fmla="*/ 163 w 326"/>
                  <a:gd name="T31" fmla="*/ 63 h 76"/>
                  <a:gd name="T32" fmla="*/ 160 w 326"/>
                  <a:gd name="T33" fmla="*/ 51 h 76"/>
                  <a:gd name="T34" fmla="*/ 169 w 326"/>
                  <a:gd name="T35" fmla="*/ 41 h 76"/>
                  <a:gd name="T36" fmla="*/ 179 w 326"/>
                  <a:gd name="T37" fmla="*/ 33 h 76"/>
                  <a:gd name="T38" fmla="*/ 208 w 326"/>
                  <a:gd name="T39" fmla="*/ 21 h 76"/>
                  <a:gd name="T40" fmla="*/ 224 w 326"/>
                  <a:gd name="T41" fmla="*/ 16 h 76"/>
                  <a:gd name="T42" fmla="*/ 259 w 326"/>
                  <a:gd name="T43" fmla="*/ 18 h 76"/>
                  <a:gd name="T44" fmla="*/ 278 w 326"/>
                  <a:gd name="T45" fmla="*/ 22 h 76"/>
                  <a:gd name="T46" fmla="*/ 291 w 326"/>
                  <a:gd name="T47" fmla="*/ 29 h 76"/>
                  <a:gd name="T48" fmla="*/ 294 w 326"/>
                  <a:gd name="T49" fmla="*/ 36 h 76"/>
                  <a:gd name="T50" fmla="*/ 294 w 326"/>
                  <a:gd name="T51" fmla="*/ 45 h 76"/>
                  <a:gd name="T52" fmla="*/ 288 w 326"/>
                  <a:gd name="T53" fmla="*/ 50 h 76"/>
                  <a:gd name="T54" fmla="*/ 269 w 326"/>
                  <a:gd name="T55" fmla="*/ 57 h 76"/>
                  <a:gd name="T56" fmla="*/ 249 w 326"/>
                  <a:gd name="T57" fmla="*/ 60 h 76"/>
                  <a:gd name="T58" fmla="*/ 227 w 326"/>
                  <a:gd name="T59" fmla="*/ 57 h 76"/>
                  <a:gd name="T60" fmla="*/ 233 w 326"/>
                  <a:gd name="T61" fmla="*/ 66 h 76"/>
                  <a:gd name="T62" fmla="*/ 243 w 326"/>
                  <a:gd name="T63" fmla="*/ 71 h 76"/>
                  <a:gd name="T64" fmla="*/ 243 w 326"/>
                  <a:gd name="T65" fmla="*/ 71 h 76"/>
                  <a:gd name="T66" fmla="*/ 265 w 326"/>
                  <a:gd name="T67" fmla="*/ 76 h 76"/>
                  <a:gd name="T68" fmla="*/ 285 w 326"/>
                  <a:gd name="T69" fmla="*/ 76 h 76"/>
                  <a:gd name="T70" fmla="*/ 304 w 326"/>
                  <a:gd name="T71" fmla="*/ 70 h 76"/>
                  <a:gd name="T72" fmla="*/ 320 w 326"/>
                  <a:gd name="T73" fmla="*/ 62 h 76"/>
                  <a:gd name="T74" fmla="*/ 326 w 326"/>
                  <a:gd name="T75" fmla="*/ 53 h 76"/>
                  <a:gd name="T76" fmla="*/ 326 w 326"/>
                  <a:gd name="T77" fmla="*/ 36 h 76"/>
                  <a:gd name="T78" fmla="*/ 313 w 326"/>
                  <a:gd name="T79" fmla="*/ 21 h 76"/>
                  <a:gd name="T80" fmla="*/ 301 w 326"/>
                  <a:gd name="T81" fmla="*/ 10 h 76"/>
                  <a:gd name="T82" fmla="*/ 288 w 326"/>
                  <a:gd name="T83" fmla="*/ 6 h 76"/>
                  <a:gd name="T84" fmla="*/ 259 w 326"/>
                  <a:gd name="T85" fmla="*/ 1 h 76"/>
                  <a:gd name="T86" fmla="*/ 243 w 326"/>
                  <a:gd name="T87" fmla="*/ 0 h 76"/>
                  <a:gd name="T88" fmla="*/ 198 w 326"/>
                  <a:gd name="T89" fmla="*/ 1 h 76"/>
                  <a:gd name="T90" fmla="*/ 153 w 326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82" name="Freeform 206"/>
              <p:cNvSpPr/>
              <p:nvPr/>
            </p:nvSpPr>
            <p:spPr bwMode="auto">
              <a:xfrm>
                <a:off x="2152" y="916"/>
                <a:ext cx="244" cy="49"/>
              </a:xfrm>
              <a:custGeom>
                <a:avLst/>
                <a:gdLst>
                  <a:gd name="T0" fmla="*/ 90 w 244"/>
                  <a:gd name="T1" fmla="*/ 3 h 49"/>
                  <a:gd name="T2" fmla="*/ 93 w 244"/>
                  <a:gd name="T3" fmla="*/ 6 h 49"/>
                  <a:gd name="T4" fmla="*/ 138 w 244"/>
                  <a:gd name="T5" fmla="*/ 15 h 49"/>
                  <a:gd name="T6" fmla="*/ 151 w 244"/>
                  <a:gd name="T7" fmla="*/ 19 h 49"/>
                  <a:gd name="T8" fmla="*/ 189 w 244"/>
                  <a:gd name="T9" fmla="*/ 20 h 49"/>
                  <a:gd name="T10" fmla="*/ 244 w 244"/>
                  <a:gd name="T11" fmla="*/ 20 h 49"/>
                  <a:gd name="T12" fmla="*/ 234 w 244"/>
                  <a:gd name="T13" fmla="*/ 25 h 49"/>
                  <a:gd name="T14" fmla="*/ 215 w 244"/>
                  <a:gd name="T15" fmla="*/ 29 h 49"/>
                  <a:gd name="T16" fmla="*/ 192 w 244"/>
                  <a:gd name="T17" fmla="*/ 31 h 49"/>
                  <a:gd name="T18" fmla="*/ 176 w 244"/>
                  <a:gd name="T19" fmla="*/ 32 h 49"/>
                  <a:gd name="T20" fmla="*/ 154 w 244"/>
                  <a:gd name="T21" fmla="*/ 32 h 49"/>
                  <a:gd name="T22" fmla="*/ 132 w 244"/>
                  <a:gd name="T23" fmla="*/ 47 h 49"/>
                  <a:gd name="T24" fmla="*/ 128 w 244"/>
                  <a:gd name="T25" fmla="*/ 49 h 49"/>
                  <a:gd name="T26" fmla="*/ 122 w 244"/>
                  <a:gd name="T27" fmla="*/ 47 h 49"/>
                  <a:gd name="T28" fmla="*/ 122 w 244"/>
                  <a:gd name="T29" fmla="*/ 41 h 49"/>
                  <a:gd name="T30" fmla="*/ 119 w 244"/>
                  <a:gd name="T31" fmla="*/ 35 h 49"/>
                  <a:gd name="T32" fmla="*/ 87 w 244"/>
                  <a:gd name="T33" fmla="*/ 15 h 49"/>
                  <a:gd name="T34" fmla="*/ 61 w 244"/>
                  <a:gd name="T35" fmla="*/ 8 h 49"/>
                  <a:gd name="T36" fmla="*/ 32 w 244"/>
                  <a:gd name="T37" fmla="*/ 9 h 49"/>
                  <a:gd name="T38" fmla="*/ 0 w 244"/>
                  <a:gd name="T39" fmla="*/ 12 h 49"/>
                  <a:gd name="T40" fmla="*/ 0 w 244"/>
                  <a:gd name="T41" fmla="*/ 11 h 49"/>
                  <a:gd name="T42" fmla="*/ 13 w 244"/>
                  <a:gd name="T43" fmla="*/ 5 h 49"/>
                  <a:gd name="T44" fmla="*/ 42 w 244"/>
                  <a:gd name="T45" fmla="*/ 0 h 49"/>
                  <a:gd name="T46" fmla="*/ 52 w 244"/>
                  <a:gd name="T47" fmla="*/ 0 h 49"/>
                  <a:gd name="T48" fmla="*/ 84 w 244"/>
                  <a:gd name="T49" fmla="*/ 0 h 49"/>
                  <a:gd name="T50" fmla="*/ 90 w 244"/>
                  <a:gd name="T51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83" name="Freeform 207"/>
              <p:cNvSpPr/>
              <p:nvPr/>
            </p:nvSpPr>
            <p:spPr bwMode="auto">
              <a:xfrm>
                <a:off x="4320" y="910"/>
                <a:ext cx="244" cy="50"/>
              </a:xfrm>
              <a:custGeom>
                <a:avLst/>
                <a:gdLst>
                  <a:gd name="T0" fmla="*/ 154 w 244"/>
                  <a:gd name="T1" fmla="*/ 3 h 50"/>
                  <a:gd name="T2" fmla="*/ 151 w 244"/>
                  <a:gd name="T3" fmla="*/ 8 h 50"/>
                  <a:gd name="T4" fmla="*/ 109 w 244"/>
                  <a:gd name="T5" fmla="*/ 15 h 50"/>
                  <a:gd name="T6" fmla="*/ 97 w 244"/>
                  <a:gd name="T7" fmla="*/ 18 h 50"/>
                  <a:gd name="T8" fmla="*/ 58 w 244"/>
                  <a:gd name="T9" fmla="*/ 21 h 50"/>
                  <a:gd name="T10" fmla="*/ 0 w 244"/>
                  <a:gd name="T11" fmla="*/ 21 h 50"/>
                  <a:gd name="T12" fmla="*/ 10 w 244"/>
                  <a:gd name="T13" fmla="*/ 26 h 50"/>
                  <a:gd name="T14" fmla="*/ 29 w 244"/>
                  <a:gd name="T15" fmla="*/ 29 h 50"/>
                  <a:gd name="T16" fmla="*/ 52 w 244"/>
                  <a:gd name="T17" fmla="*/ 31 h 50"/>
                  <a:gd name="T18" fmla="*/ 71 w 244"/>
                  <a:gd name="T19" fmla="*/ 34 h 50"/>
                  <a:gd name="T20" fmla="*/ 93 w 244"/>
                  <a:gd name="T21" fmla="*/ 32 h 50"/>
                  <a:gd name="T22" fmla="*/ 113 w 244"/>
                  <a:gd name="T23" fmla="*/ 49 h 50"/>
                  <a:gd name="T24" fmla="*/ 119 w 244"/>
                  <a:gd name="T25" fmla="*/ 50 h 50"/>
                  <a:gd name="T26" fmla="*/ 122 w 244"/>
                  <a:gd name="T27" fmla="*/ 49 h 50"/>
                  <a:gd name="T28" fmla="*/ 125 w 244"/>
                  <a:gd name="T29" fmla="*/ 43 h 50"/>
                  <a:gd name="T30" fmla="*/ 125 w 244"/>
                  <a:gd name="T31" fmla="*/ 35 h 50"/>
                  <a:gd name="T32" fmla="*/ 157 w 244"/>
                  <a:gd name="T33" fmla="*/ 15 h 50"/>
                  <a:gd name="T34" fmla="*/ 183 w 244"/>
                  <a:gd name="T35" fmla="*/ 8 h 50"/>
                  <a:gd name="T36" fmla="*/ 212 w 244"/>
                  <a:gd name="T37" fmla="*/ 9 h 50"/>
                  <a:gd name="T38" fmla="*/ 244 w 244"/>
                  <a:gd name="T39" fmla="*/ 12 h 50"/>
                  <a:gd name="T40" fmla="*/ 244 w 244"/>
                  <a:gd name="T41" fmla="*/ 11 h 50"/>
                  <a:gd name="T42" fmla="*/ 231 w 244"/>
                  <a:gd name="T43" fmla="*/ 6 h 50"/>
                  <a:gd name="T44" fmla="*/ 205 w 244"/>
                  <a:gd name="T45" fmla="*/ 2 h 50"/>
                  <a:gd name="T46" fmla="*/ 193 w 244"/>
                  <a:gd name="T47" fmla="*/ 0 h 50"/>
                  <a:gd name="T48" fmla="*/ 164 w 244"/>
                  <a:gd name="T49" fmla="*/ 0 h 50"/>
                  <a:gd name="T50" fmla="*/ 154 w 244"/>
                  <a:gd name="T5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84" name="Freeform 208"/>
              <p:cNvSpPr/>
              <p:nvPr/>
            </p:nvSpPr>
            <p:spPr bwMode="auto">
              <a:xfrm>
                <a:off x="2162" y="918"/>
                <a:ext cx="218" cy="45"/>
              </a:xfrm>
              <a:custGeom>
                <a:avLst/>
                <a:gdLst>
                  <a:gd name="T0" fmla="*/ 77 w 218"/>
                  <a:gd name="T1" fmla="*/ 6 h 45"/>
                  <a:gd name="T2" fmla="*/ 86 w 218"/>
                  <a:gd name="T3" fmla="*/ 9 h 45"/>
                  <a:gd name="T4" fmla="*/ 118 w 218"/>
                  <a:gd name="T5" fmla="*/ 13 h 45"/>
                  <a:gd name="T6" fmla="*/ 138 w 218"/>
                  <a:gd name="T7" fmla="*/ 18 h 45"/>
                  <a:gd name="T8" fmla="*/ 195 w 218"/>
                  <a:gd name="T9" fmla="*/ 21 h 45"/>
                  <a:gd name="T10" fmla="*/ 218 w 218"/>
                  <a:gd name="T11" fmla="*/ 21 h 45"/>
                  <a:gd name="T12" fmla="*/ 166 w 218"/>
                  <a:gd name="T13" fmla="*/ 27 h 45"/>
                  <a:gd name="T14" fmla="*/ 141 w 218"/>
                  <a:gd name="T15" fmla="*/ 27 h 45"/>
                  <a:gd name="T16" fmla="*/ 118 w 218"/>
                  <a:gd name="T17" fmla="*/ 45 h 45"/>
                  <a:gd name="T18" fmla="*/ 115 w 218"/>
                  <a:gd name="T19" fmla="*/ 42 h 45"/>
                  <a:gd name="T20" fmla="*/ 115 w 218"/>
                  <a:gd name="T21" fmla="*/ 33 h 45"/>
                  <a:gd name="T22" fmla="*/ 109 w 218"/>
                  <a:gd name="T23" fmla="*/ 27 h 45"/>
                  <a:gd name="T24" fmla="*/ 80 w 218"/>
                  <a:gd name="T25" fmla="*/ 10 h 45"/>
                  <a:gd name="T26" fmla="*/ 51 w 218"/>
                  <a:gd name="T27" fmla="*/ 3 h 45"/>
                  <a:gd name="T28" fmla="*/ 22 w 218"/>
                  <a:gd name="T29" fmla="*/ 6 h 45"/>
                  <a:gd name="T30" fmla="*/ 0 w 218"/>
                  <a:gd name="T31" fmla="*/ 7 h 45"/>
                  <a:gd name="T32" fmla="*/ 22 w 218"/>
                  <a:gd name="T33" fmla="*/ 3 h 45"/>
                  <a:gd name="T34" fmla="*/ 42 w 218"/>
                  <a:gd name="T35" fmla="*/ 0 h 45"/>
                  <a:gd name="T36" fmla="*/ 74 w 218"/>
                  <a:gd name="T37" fmla="*/ 0 h 45"/>
                  <a:gd name="T38" fmla="*/ 77 w 218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85" name="Freeform 209"/>
              <p:cNvSpPr/>
              <p:nvPr/>
            </p:nvSpPr>
            <p:spPr bwMode="auto">
              <a:xfrm>
                <a:off x="4336" y="912"/>
                <a:ext cx="221" cy="45"/>
              </a:xfrm>
              <a:custGeom>
                <a:avLst/>
                <a:gdLst>
                  <a:gd name="T0" fmla="*/ 141 w 221"/>
                  <a:gd name="T1" fmla="*/ 6 h 45"/>
                  <a:gd name="T2" fmla="*/ 135 w 221"/>
                  <a:gd name="T3" fmla="*/ 9 h 45"/>
                  <a:gd name="T4" fmla="*/ 100 w 221"/>
                  <a:gd name="T5" fmla="*/ 15 h 45"/>
                  <a:gd name="T6" fmla="*/ 81 w 221"/>
                  <a:gd name="T7" fmla="*/ 19 h 45"/>
                  <a:gd name="T8" fmla="*/ 26 w 221"/>
                  <a:gd name="T9" fmla="*/ 23 h 45"/>
                  <a:gd name="T10" fmla="*/ 0 w 221"/>
                  <a:gd name="T11" fmla="*/ 23 h 45"/>
                  <a:gd name="T12" fmla="*/ 52 w 221"/>
                  <a:gd name="T13" fmla="*/ 29 h 45"/>
                  <a:gd name="T14" fmla="*/ 77 w 221"/>
                  <a:gd name="T15" fmla="*/ 29 h 45"/>
                  <a:gd name="T16" fmla="*/ 103 w 221"/>
                  <a:gd name="T17" fmla="*/ 45 h 45"/>
                  <a:gd name="T18" fmla="*/ 103 w 221"/>
                  <a:gd name="T19" fmla="*/ 44 h 45"/>
                  <a:gd name="T20" fmla="*/ 106 w 221"/>
                  <a:gd name="T21" fmla="*/ 33 h 45"/>
                  <a:gd name="T22" fmla="*/ 113 w 221"/>
                  <a:gd name="T23" fmla="*/ 29 h 45"/>
                  <a:gd name="T24" fmla="*/ 141 w 221"/>
                  <a:gd name="T25" fmla="*/ 12 h 45"/>
                  <a:gd name="T26" fmla="*/ 167 w 221"/>
                  <a:gd name="T27" fmla="*/ 3 h 45"/>
                  <a:gd name="T28" fmla="*/ 196 w 221"/>
                  <a:gd name="T29" fmla="*/ 6 h 45"/>
                  <a:gd name="T30" fmla="*/ 221 w 221"/>
                  <a:gd name="T31" fmla="*/ 7 h 45"/>
                  <a:gd name="T32" fmla="*/ 196 w 221"/>
                  <a:gd name="T33" fmla="*/ 3 h 45"/>
                  <a:gd name="T34" fmla="*/ 177 w 221"/>
                  <a:gd name="T35" fmla="*/ 0 h 45"/>
                  <a:gd name="T36" fmla="*/ 148 w 221"/>
                  <a:gd name="T37" fmla="*/ 1 h 45"/>
                  <a:gd name="T38" fmla="*/ 141 w 221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86" name="Freeform 210"/>
              <p:cNvSpPr/>
              <p:nvPr/>
            </p:nvSpPr>
            <p:spPr bwMode="auto">
              <a:xfrm>
                <a:off x="2108" y="922"/>
                <a:ext cx="83" cy="60"/>
              </a:xfrm>
              <a:custGeom>
                <a:avLst/>
                <a:gdLst>
                  <a:gd name="T0" fmla="*/ 38 w 83"/>
                  <a:gd name="T1" fmla="*/ 5 h 60"/>
                  <a:gd name="T2" fmla="*/ 28 w 83"/>
                  <a:gd name="T3" fmla="*/ 11 h 60"/>
                  <a:gd name="T4" fmla="*/ 22 w 83"/>
                  <a:gd name="T5" fmla="*/ 20 h 60"/>
                  <a:gd name="T6" fmla="*/ 16 w 83"/>
                  <a:gd name="T7" fmla="*/ 25 h 60"/>
                  <a:gd name="T8" fmla="*/ 16 w 83"/>
                  <a:gd name="T9" fmla="*/ 34 h 60"/>
                  <a:gd name="T10" fmla="*/ 25 w 83"/>
                  <a:gd name="T11" fmla="*/ 43 h 60"/>
                  <a:gd name="T12" fmla="*/ 51 w 83"/>
                  <a:gd name="T13" fmla="*/ 54 h 60"/>
                  <a:gd name="T14" fmla="*/ 70 w 83"/>
                  <a:gd name="T15" fmla="*/ 54 h 60"/>
                  <a:gd name="T16" fmla="*/ 76 w 83"/>
                  <a:gd name="T17" fmla="*/ 52 h 60"/>
                  <a:gd name="T18" fmla="*/ 80 w 83"/>
                  <a:gd name="T19" fmla="*/ 52 h 60"/>
                  <a:gd name="T20" fmla="*/ 83 w 83"/>
                  <a:gd name="T21" fmla="*/ 54 h 60"/>
                  <a:gd name="T22" fmla="*/ 70 w 83"/>
                  <a:gd name="T23" fmla="*/ 58 h 60"/>
                  <a:gd name="T24" fmla="*/ 60 w 83"/>
                  <a:gd name="T25" fmla="*/ 60 h 60"/>
                  <a:gd name="T26" fmla="*/ 25 w 83"/>
                  <a:gd name="T27" fmla="*/ 60 h 60"/>
                  <a:gd name="T28" fmla="*/ 16 w 83"/>
                  <a:gd name="T29" fmla="*/ 57 h 60"/>
                  <a:gd name="T30" fmla="*/ 3 w 83"/>
                  <a:gd name="T31" fmla="*/ 46 h 60"/>
                  <a:gd name="T32" fmla="*/ 3 w 83"/>
                  <a:gd name="T33" fmla="*/ 41 h 60"/>
                  <a:gd name="T34" fmla="*/ 0 w 83"/>
                  <a:gd name="T35" fmla="*/ 35 h 60"/>
                  <a:gd name="T36" fmla="*/ 3 w 83"/>
                  <a:gd name="T37" fmla="*/ 19 h 60"/>
                  <a:gd name="T38" fmla="*/ 25 w 83"/>
                  <a:gd name="T39" fmla="*/ 3 h 60"/>
                  <a:gd name="T40" fmla="*/ 32 w 83"/>
                  <a:gd name="T41" fmla="*/ 0 h 60"/>
                  <a:gd name="T42" fmla="*/ 38 w 83"/>
                  <a:gd name="T43" fmla="*/ 0 h 60"/>
                  <a:gd name="T44" fmla="*/ 38 w 83"/>
                  <a:gd name="T45" fmla="*/ 0 h 60"/>
                  <a:gd name="T46" fmla="*/ 38 w 83"/>
                  <a:gd name="T4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87" name="Freeform 211"/>
              <p:cNvSpPr/>
              <p:nvPr/>
            </p:nvSpPr>
            <p:spPr bwMode="auto">
              <a:xfrm>
                <a:off x="4529" y="916"/>
                <a:ext cx="80" cy="61"/>
              </a:xfrm>
              <a:custGeom>
                <a:avLst/>
                <a:gdLst>
                  <a:gd name="T0" fmla="*/ 41 w 80"/>
                  <a:gd name="T1" fmla="*/ 6 h 61"/>
                  <a:gd name="T2" fmla="*/ 51 w 80"/>
                  <a:gd name="T3" fmla="*/ 11 h 61"/>
                  <a:gd name="T4" fmla="*/ 57 w 80"/>
                  <a:gd name="T5" fmla="*/ 20 h 61"/>
                  <a:gd name="T6" fmla="*/ 64 w 80"/>
                  <a:gd name="T7" fmla="*/ 25 h 61"/>
                  <a:gd name="T8" fmla="*/ 64 w 80"/>
                  <a:gd name="T9" fmla="*/ 34 h 61"/>
                  <a:gd name="T10" fmla="*/ 54 w 80"/>
                  <a:gd name="T11" fmla="*/ 43 h 61"/>
                  <a:gd name="T12" fmla="*/ 32 w 80"/>
                  <a:gd name="T13" fmla="*/ 53 h 61"/>
                  <a:gd name="T14" fmla="*/ 12 w 80"/>
                  <a:gd name="T15" fmla="*/ 53 h 61"/>
                  <a:gd name="T16" fmla="*/ 6 w 80"/>
                  <a:gd name="T17" fmla="*/ 53 h 61"/>
                  <a:gd name="T18" fmla="*/ 0 w 80"/>
                  <a:gd name="T19" fmla="*/ 53 h 61"/>
                  <a:gd name="T20" fmla="*/ 0 w 80"/>
                  <a:gd name="T21" fmla="*/ 53 h 61"/>
                  <a:gd name="T22" fmla="*/ 12 w 80"/>
                  <a:gd name="T23" fmla="*/ 58 h 61"/>
                  <a:gd name="T24" fmla="*/ 19 w 80"/>
                  <a:gd name="T25" fmla="*/ 61 h 61"/>
                  <a:gd name="T26" fmla="*/ 54 w 80"/>
                  <a:gd name="T27" fmla="*/ 60 h 61"/>
                  <a:gd name="T28" fmla="*/ 67 w 80"/>
                  <a:gd name="T29" fmla="*/ 56 h 61"/>
                  <a:gd name="T30" fmla="*/ 76 w 80"/>
                  <a:gd name="T31" fmla="*/ 47 h 61"/>
                  <a:gd name="T32" fmla="*/ 76 w 80"/>
                  <a:gd name="T33" fmla="*/ 41 h 61"/>
                  <a:gd name="T34" fmla="*/ 80 w 80"/>
                  <a:gd name="T35" fmla="*/ 37 h 61"/>
                  <a:gd name="T36" fmla="*/ 76 w 80"/>
                  <a:gd name="T37" fmla="*/ 19 h 61"/>
                  <a:gd name="T38" fmla="*/ 54 w 80"/>
                  <a:gd name="T39" fmla="*/ 3 h 61"/>
                  <a:gd name="T40" fmla="*/ 48 w 80"/>
                  <a:gd name="T41" fmla="*/ 0 h 61"/>
                  <a:gd name="T42" fmla="*/ 44 w 80"/>
                  <a:gd name="T43" fmla="*/ 0 h 61"/>
                  <a:gd name="T44" fmla="*/ 41 w 80"/>
                  <a:gd name="T45" fmla="*/ 0 h 61"/>
                  <a:gd name="T46" fmla="*/ 41 w 80"/>
                  <a:gd name="T4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88" name="Freeform 212"/>
              <p:cNvSpPr/>
              <p:nvPr/>
            </p:nvSpPr>
            <p:spPr bwMode="auto">
              <a:xfrm>
                <a:off x="2114" y="927"/>
                <a:ext cx="64" cy="53"/>
              </a:xfrm>
              <a:custGeom>
                <a:avLst/>
                <a:gdLst>
                  <a:gd name="T0" fmla="*/ 10 w 64"/>
                  <a:gd name="T1" fmla="*/ 17 h 53"/>
                  <a:gd name="T2" fmla="*/ 6 w 64"/>
                  <a:gd name="T3" fmla="*/ 20 h 53"/>
                  <a:gd name="T4" fmla="*/ 6 w 64"/>
                  <a:gd name="T5" fmla="*/ 30 h 53"/>
                  <a:gd name="T6" fmla="*/ 19 w 64"/>
                  <a:gd name="T7" fmla="*/ 39 h 53"/>
                  <a:gd name="T8" fmla="*/ 42 w 64"/>
                  <a:gd name="T9" fmla="*/ 50 h 53"/>
                  <a:gd name="T10" fmla="*/ 64 w 64"/>
                  <a:gd name="T11" fmla="*/ 50 h 53"/>
                  <a:gd name="T12" fmla="*/ 64 w 64"/>
                  <a:gd name="T13" fmla="*/ 50 h 53"/>
                  <a:gd name="T14" fmla="*/ 54 w 64"/>
                  <a:gd name="T15" fmla="*/ 53 h 53"/>
                  <a:gd name="T16" fmla="*/ 19 w 64"/>
                  <a:gd name="T17" fmla="*/ 52 h 53"/>
                  <a:gd name="T18" fmla="*/ 13 w 64"/>
                  <a:gd name="T19" fmla="*/ 50 h 53"/>
                  <a:gd name="T20" fmla="*/ 3 w 64"/>
                  <a:gd name="T21" fmla="*/ 44 h 53"/>
                  <a:gd name="T22" fmla="*/ 0 w 64"/>
                  <a:gd name="T23" fmla="*/ 33 h 53"/>
                  <a:gd name="T24" fmla="*/ 3 w 64"/>
                  <a:gd name="T25" fmla="*/ 15 h 53"/>
                  <a:gd name="T26" fmla="*/ 10 w 64"/>
                  <a:gd name="T27" fmla="*/ 8 h 53"/>
                  <a:gd name="T28" fmla="*/ 22 w 64"/>
                  <a:gd name="T29" fmla="*/ 0 h 53"/>
                  <a:gd name="T30" fmla="*/ 26 w 64"/>
                  <a:gd name="T31" fmla="*/ 0 h 53"/>
                  <a:gd name="T32" fmla="*/ 19 w 64"/>
                  <a:gd name="T33" fmla="*/ 6 h 53"/>
                  <a:gd name="T34" fmla="*/ 10 w 64"/>
                  <a:gd name="T35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89" name="Freeform 213"/>
              <p:cNvSpPr/>
              <p:nvPr/>
            </p:nvSpPr>
            <p:spPr bwMode="auto">
              <a:xfrm>
                <a:off x="4538" y="921"/>
                <a:ext cx="64" cy="55"/>
              </a:xfrm>
              <a:custGeom>
                <a:avLst/>
                <a:gdLst>
                  <a:gd name="T0" fmla="*/ 55 w 64"/>
                  <a:gd name="T1" fmla="*/ 17 h 55"/>
                  <a:gd name="T2" fmla="*/ 61 w 64"/>
                  <a:gd name="T3" fmla="*/ 20 h 55"/>
                  <a:gd name="T4" fmla="*/ 61 w 64"/>
                  <a:gd name="T5" fmla="*/ 30 h 55"/>
                  <a:gd name="T6" fmla="*/ 48 w 64"/>
                  <a:gd name="T7" fmla="*/ 39 h 55"/>
                  <a:gd name="T8" fmla="*/ 23 w 64"/>
                  <a:gd name="T9" fmla="*/ 51 h 55"/>
                  <a:gd name="T10" fmla="*/ 3 w 64"/>
                  <a:gd name="T11" fmla="*/ 51 h 55"/>
                  <a:gd name="T12" fmla="*/ 0 w 64"/>
                  <a:gd name="T13" fmla="*/ 50 h 55"/>
                  <a:gd name="T14" fmla="*/ 13 w 64"/>
                  <a:gd name="T15" fmla="*/ 55 h 55"/>
                  <a:gd name="T16" fmla="*/ 45 w 64"/>
                  <a:gd name="T17" fmla="*/ 53 h 55"/>
                  <a:gd name="T18" fmla="*/ 55 w 64"/>
                  <a:gd name="T19" fmla="*/ 50 h 55"/>
                  <a:gd name="T20" fmla="*/ 61 w 64"/>
                  <a:gd name="T21" fmla="*/ 44 h 55"/>
                  <a:gd name="T22" fmla="*/ 64 w 64"/>
                  <a:gd name="T23" fmla="*/ 35 h 55"/>
                  <a:gd name="T24" fmla="*/ 64 w 64"/>
                  <a:gd name="T25" fmla="*/ 15 h 55"/>
                  <a:gd name="T26" fmla="*/ 55 w 64"/>
                  <a:gd name="T27" fmla="*/ 7 h 55"/>
                  <a:gd name="T28" fmla="*/ 42 w 64"/>
                  <a:gd name="T29" fmla="*/ 0 h 55"/>
                  <a:gd name="T30" fmla="*/ 39 w 64"/>
                  <a:gd name="T31" fmla="*/ 0 h 55"/>
                  <a:gd name="T32" fmla="*/ 48 w 64"/>
                  <a:gd name="T33" fmla="*/ 6 h 55"/>
                  <a:gd name="T34" fmla="*/ 55 w 64"/>
                  <a:gd name="T3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90" name="Freeform 214"/>
              <p:cNvSpPr/>
              <p:nvPr/>
            </p:nvSpPr>
            <p:spPr bwMode="auto">
              <a:xfrm>
                <a:off x="2543" y="931"/>
                <a:ext cx="157" cy="89"/>
              </a:xfrm>
              <a:custGeom>
                <a:avLst/>
                <a:gdLst>
                  <a:gd name="T0" fmla="*/ 87 w 157"/>
                  <a:gd name="T1" fmla="*/ 2 h 89"/>
                  <a:gd name="T2" fmla="*/ 90 w 157"/>
                  <a:gd name="T3" fmla="*/ 2 h 89"/>
                  <a:gd name="T4" fmla="*/ 103 w 157"/>
                  <a:gd name="T5" fmla="*/ 4 h 89"/>
                  <a:gd name="T6" fmla="*/ 115 w 157"/>
                  <a:gd name="T7" fmla="*/ 8 h 89"/>
                  <a:gd name="T8" fmla="*/ 138 w 157"/>
                  <a:gd name="T9" fmla="*/ 17 h 89"/>
                  <a:gd name="T10" fmla="*/ 151 w 157"/>
                  <a:gd name="T11" fmla="*/ 26 h 89"/>
                  <a:gd name="T12" fmla="*/ 157 w 157"/>
                  <a:gd name="T13" fmla="*/ 38 h 89"/>
                  <a:gd name="T14" fmla="*/ 154 w 157"/>
                  <a:gd name="T15" fmla="*/ 55 h 89"/>
                  <a:gd name="T16" fmla="*/ 138 w 157"/>
                  <a:gd name="T17" fmla="*/ 75 h 89"/>
                  <a:gd name="T18" fmla="*/ 125 w 157"/>
                  <a:gd name="T19" fmla="*/ 81 h 89"/>
                  <a:gd name="T20" fmla="*/ 103 w 157"/>
                  <a:gd name="T21" fmla="*/ 89 h 89"/>
                  <a:gd name="T22" fmla="*/ 64 w 157"/>
                  <a:gd name="T23" fmla="*/ 79 h 89"/>
                  <a:gd name="T24" fmla="*/ 51 w 157"/>
                  <a:gd name="T25" fmla="*/ 75 h 89"/>
                  <a:gd name="T26" fmla="*/ 77 w 157"/>
                  <a:gd name="T27" fmla="*/ 69 h 89"/>
                  <a:gd name="T28" fmla="*/ 96 w 157"/>
                  <a:gd name="T29" fmla="*/ 58 h 89"/>
                  <a:gd name="T30" fmla="*/ 103 w 157"/>
                  <a:gd name="T31" fmla="*/ 43 h 89"/>
                  <a:gd name="T32" fmla="*/ 96 w 157"/>
                  <a:gd name="T33" fmla="*/ 35 h 89"/>
                  <a:gd name="T34" fmla="*/ 83 w 157"/>
                  <a:gd name="T35" fmla="*/ 26 h 89"/>
                  <a:gd name="T36" fmla="*/ 64 w 157"/>
                  <a:gd name="T37" fmla="*/ 22 h 89"/>
                  <a:gd name="T38" fmla="*/ 42 w 157"/>
                  <a:gd name="T39" fmla="*/ 23 h 89"/>
                  <a:gd name="T40" fmla="*/ 29 w 157"/>
                  <a:gd name="T41" fmla="*/ 26 h 89"/>
                  <a:gd name="T42" fmla="*/ 13 w 157"/>
                  <a:gd name="T43" fmla="*/ 35 h 89"/>
                  <a:gd name="T44" fmla="*/ 13 w 157"/>
                  <a:gd name="T45" fmla="*/ 38 h 89"/>
                  <a:gd name="T46" fmla="*/ 13 w 157"/>
                  <a:gd name="T47" fmla="*/ 40 h 89"/>
                  <a:gd name="T48" fmla="*/ 3 w 157"/>
                  <a:gd name="T49" fmla="*/ 34 h 89"/>
                  <a:gd name="T50" fmla="*/ 0 w 157"/>
                  <a:gd name="T51" fmla="*/ 28 h 89"/>
                  <a:gd name="T52" fmla="*/ 3 w 157"/>
                  <a:gd name="T53" fmla="*/ 17 h 89"/>
                  <a:gd name="T54" fmla="*/ 10 w 157"/>
                  <a:gd name="T55" fmla="*/ 11 h 89"/>
                  <a:gd name="T56" fmla="*/ 35 w 157"/>
                  <a:gd name="T57" fmla="*/ 2 h 89"/>
                  <a:gd name="T58" fmla="*/ 51 w 157"/>
                  <a:gd name="T59" fmla="*/ 0 h 89"/>
                  <a:gd name="T60" fmla="*/ 83 w 157"/>
                  <a:gd name="T61" fmla="*/ 0 h 89"/>
                  <a:gd name="T62" fmla="*/ 87 w 157"/>
                  <a:gd name="T6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91" name="Freeform 215"/>
              <p:cNvSpPr/>
              <p:nvPr/>
            </p:nvSpPr>
            <p:spPr bwMode="auto">
              <a:xfrm>
                <a:off x="4019" y="927"/>
                <a:ext cx="157" cy="88"/>
              </a:xfrm>
              <a:custGeom>
                <a:avLst/>
                <a:gdLst>
                  <a:gd name="T0" fmla="*/ 68 w 157"/>
                  <a:gd name="T1" fmla="*/ 3 h 88"/>
                  <a:gd name="T2" fmla="*/ 68 w 157"/>
                  <a:gd name="T3" fmla="*/ 3 h 88"/>
                  <a:gd name="T4" fmla="*/ 55 w 157"/>
                  <a:gd name="T5" fmla="*/ 4 h 88"/>
                  <a:gd name="T6" fmla="*/ 39 w 157"/>
                  <a:gd name="T7" fmla="*/ 8 h 88"/>
                  <a:gd name="T8" fmla="*/ 16 w 157"/>
                  <a:gd name="T9" fmla="*/ 17 h 88"/>
                  <a:gd name="T10" fmla="*/ 4 w 157"/>
                  <a:gd name="T11" fmla="*/ 27 h 88"/>
                  <a:gd name="T12" fmla="*/ 0 w 157"/>
                  <a:gd name="T13" fmla="*/ 39 h 88"/>
                  <a:gd name="T14" fmla="*/ 0 w 157"/>
                  <a:gd name="T15" fmla="*/ 56 h 88"/>
                  <a:gd name="T16" fmla="*/ 20 w 157"/>
                  <a:gd name="T17" fmla="*/ 74 h 88"/>
                  <a:gd name="T18" fmla="*/ 32 w 157"/>
                  <a:gd name="T19" fmla="*/ 80 h 88"/>
                  <a:gd name="T20" fmla="*/ 55 w 157"/>
                  <a:gd name="T21" fmla="*/ 88 h 88"/>
                  <a:gd name="T22" fmla="*/ 93 w 157"/>
                  <a:gd name="T23" fmla="*/ 79 h 88"/>
                  <a:gd name="T24" fmla="*/ 106 w 157"/>
                  <a:gd name="T25" fmla="*/ 74 h 88"/>
                  <a:gd name="T26" fmla="*/ 80 w 157"/>
                  <a:gd name="T27" fmla="*/ 68 h 88"/>
                  <a:gd name="T28" fmla="*/ 61 w 157"/>
                  <a:gd name="T29" fmla="*/ 58 h 88"/>
                  <a:gd name="T30" fmla="*/ 55 w 157"/>
                  <a:gd name="T31" fmla="*/ 44 h 88"/>
                  <a:gd name="T32" fmla="*/ 58 w 157"/>
                  <a:gd name="T33" fmla="*/ 35 h 88"/>
                  <a:gd name="T34" fmla="*/ 74 w 157"/>
                  <a:gd name="T35" fmla="*/ 27 h 88"/>
                  <a:gd name="T36" fmla="*/ 93 w 157"/>
                  <a:gd name="T37" fmla="*/ 23 h 88"/>
                  <a:gd name="T38" fmla="*/ 113 w 157"/>
                  <a:gd name="T39" fmla="*/ 23 h 88"/>
                  <a:gd name="T40" fmla="*/ 129 w 157"/>
                  <a:gd name="T41" fmla="*/ 26 h 88"/>
                  <a:gd name="T42" fmla="*/ 145 w 157"/>
                  <a:gd name="T43" fmla="*/ 35 h 88"/>
                  <a:gd name="T44" fmla="*/ 145 w 157"/>
                  <a:gd name="T45" fmla="*/ 39 h 88"/>
                  <a:gd name="T46" fmla="*/ 145 w 157"/>
                  <a:gd name="T47" fmla="*/ 41 h 88"/>
                  <a:gd name="T48" fmla="*/ 154 w 157"/>
                  <a:gd name="T49" fmla="*/ 33 h 88"/>
                  <a:gd name="T50" fmla="*/ 157 w 157"/>
                  <a:gd name="T51" fmla="*/ 27 h 88"/>
                  <a:gd name="T52" fmla="*/ 154 w 157"/>
                  <a:gd name="T53" fmla="*/ 17 h 88"/>
                  <a:gd name="T54" fmla="*/ 148 w 157"/>
                  <a:gd name="T55" fmla="*/ 11 h 88"/>
                  <a:gd name="T56" fmla="*/ 119 w 157"/>
                  <a:gd name="T57" fmla="*/ 3 h 88"/>
                  <a:gd name="T58" fmla="*/ 106 w 157"/>
                  <a:gd name="T59" fmla="*/ 0 h 88"/>
                  <a:gd name="T60" fmla="*/ 71 w 157"/>
                  <a:gd name="T61" fmla="*/ 1 h 88"/>
                  <a:gd name="T62" fmla="*/ 68 w 157"/>
                  <a:gd name="T6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92" name="Freeform 216"/>
              <p:cNvSpPr/>
              <p:nvPr/>
            </p:nvSpPr>
            <p:spPr bwMode="auto">
              <a:xfrm>
                <a:off x="2585" y="939"/>
                <a:ext cx="22" cy="6"/>
              </a:xfrm>
              <a:custGeom>
                <a:avLst/>
                <a:gdLst>
                  <a:gd name="T0" fmla="*/ 22 w 22"/>
                  <a:gd name="T1" fmla="*/ 3 h 6"/>
                  <a:gd name="T2" fmla="*/ 22 w 22"/>
                  <a:gd name="T3" fmla="*/ 3 h 6"/>
                  <a:gd name="T4" fmla="*/ 16 w 22"/>
                  <a:gd name="T5" fmla="*/ 3 h 6"/>
                  <a:gd name="T6" fmla="*/ 12 w 22"/>
                  <a:gd name="T7" fmla="*/ 3 h 6"/>
                  <a:gd name="T8" fmla="*/ 0 w 22"/>
                  <a:gd name="T9" fmla="*/ 6 h 6"/>
                  <a:gd name="T10" fmla="*/ 0 w 22"/>
                  <a:gd name="T11" fmla="*/ 6 h 6"/>
                  <a:gd name="T12" fmla="*/ 9 w 22"/>
                  <a:gd name="T13" fmla="*/ 0 h 6"/>
                  <a:gd name="T14" fmla="*/ 22 w 22"/>
                  <a:gd name="T15" fmla="*/ 3 h 6"/>
                  <a:gd name="T16" fmla="*/ 22 w 2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93" name="Freeform 217"/>
              <p:cNvSpPr/>
              <p:nvPr/>
            </p:nvSpPr>
            <p:spPr bwMode="auto">
              <a:xfrm>
                <a:off x="4112" y="936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0 w 23"/>
                  <a:gd name="T3" fmla="*/ 3 h 5"/>
                  <a:gd name="T4" fmla="*/ 4 w 23"/>
                  <a:gd name="T5" fmla="*/ 3 h 5"/>
                  <a:gd name="T6" fmla="*/ 10 w 23"/>
                  <a:gd name="T7" fmla="*/ 2 h 5"/>
                  <a:gd name="T8" fmla="*/ 20 w 23"/>
                  <a:gd name="T9" fmla="*/ 5 h 5"/>
                  <a:gd name="T10" fmla="*/ 23 w 23"/>
                  <a:gd name="T11" fmla="*/ 5 h 5"/>
                  <a:gd name="T12" fmla="*/ 10 w 23"/>
                  <a:gd name="T13" fmla="*/ 0 h 5"/>
                  <a:gd name="T14" fmla="*/ 0 w 23"/>
                  <a:gd name="T15" fmla="*/ 2 h 5"/>
                  <a:gd name="T16" fmla="*/ 0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94" name="Freeform 218"/>
              <p:cNvSpPr/>
              <p:nvPr/>
            </p:nvSpPr>
            <p:spPr bwMode="auto">
              <a:xfrm>
                <a:off x="2623" y="945"/>
                <a:ext cx="26" cy="6"/>
              </a:xfrm>
              <a:custGeom>
                <a:avLst/>
                <a:gdLst>
                  <a:gd name="T0" fmla="*/ 26 w 26"/>
                  <a:gd name="T1" fmla="*/ 5 h 6"/>
                  <a:gd name="T2" fmla="*/ 26 w 26"/>
                  <a:gd name="T3" fmla="*/ 6 h 6"/>
                  <a:gd name="T4" fmla="*/ 26 w 26"/>
                  <a:gd name="T5" fmla="*/ 6 h 6"/>
                  <a:gd name="T6" fmla="*/ 16 w 26"/>
                  <a:gd name="T7" fmla="*/ 3 h 6"/>
                  <a:gd name="T8" fmla="*/ 3 w 26"/>
                  <a:gd name="T9" fmla="*/ 2 h 6"/>
                  <a:gd name="T10" fmla="*/ 0 w 26"/>
                  <a:gd name="T11" fmla="*/ 0 h 6"/>
                  <a:gd name="T12" fmla="*/ 3 w 26"/>
                  <a:gd name="T13" fmla="*/ 0 h 6"/>
                  <a:gd name="T14" fmla="*/ 23 w 26"/>
                  <a:gd name="T15" fmla="*/ 3 h 6"/>
                  <a:gd name="T16" fmla="*/ 26 w 2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95" name="Freeform 219"/>
              <p:cNvSpPr/>
              <p:nvPr/>
            </p:nvSpPr>
            <p:spPr bwMode="auto">
              <a:xfrm>
                <a:off x="4067" y="941"/>
                <a:ext cx="26" cy="7"/>
              </a:xfrm>
              <a:custGeom>
                <a:avLst/>
                <a:gdLst>
                  <a:gd name="T0" fmla="*/ 0 w 26"/>
                  <a:gd name="T1" fmla="*/ 6 h 7"/>
                  <a:gd name="T2" fmla="*/ 0 w 26"/>
                  <a:gd name="T3" fmla="*/ 6 h 7"/>
                  <a:gd name="T4" fmla="*/ 4 w 26"/>
                  <a:gd name="T5" fmla="*/ 7 h 7"/>
                  <a:gd name="T6" fmla="*/ 10 w 26"/>
                  <a:gd name="T7" fmla="*/ 4 h 7"/>
                  <a:gd name="T8" fmla="*/ 23 w 26"/>
                  <a:gd name="T9" fmla="*/ 3 h 7"/>
                  <a:gd name="T10" fmla="*/ 26 w 26"/>
                  <a:gd name="T11" fmla="*/ 1 h 7"/>
                  <a:gd name="T12" fmla="*/ 26 w 26"/>
                  <a:gd name="T13" fmla="*/ 0 h 7"/>
                  <a:gd name="T14" fmla="*/ 7 w 26"/>
                  <a:gd name="T15" fmla="*/ 3 h 7"/>
                  <a:gd name="T16" fmla="*/ 0 w 26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96" name="Freeform 220"/>
              <p:cNvSpPr/>
              <p:nvPr/>
            </p:nvSpPr>
            <p:spPr bwMode="auto">
              <a:xfrm>
                <a:off x="2556" y="945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0 w 19"/>
                  <a:gd name="T3" fmla="*/ 14 h 14"/>
                  <a:gd name="T4" fmla="*/ 0 w 19"/>
                  <a:gd name="T5" fmla="*/ 14 h 14"/>
                  <a:gd name="T6" fmla="*/ 0 w 19"/>
                  <a:gd name="T7" fmla="*/ 11 h 14"/>
                  <a:gd name="T8" fmla="*/ 13 w 19"/>
                  <a:gd name="T9" fmla="*/ 0 h 14"/>
                  <a:gd name="T10" fmla="*/ 16 w 19"/>
                  <a:gd name="T11" fmla="*/ 0 h 14"/>
                  <a:gd name="T12" fmla="*/ 19 w 19"/>
                  <a:gd name="T13" fmla="*/ 0 h 14"/>
                  <a:gd name="T14" fmla="*/ 19 w 19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97" name="Freeform 221"/>
              <p:cNvSpPr/>
              <p:nvPr/>
            </p:nvSpPr>
            <p:spPr bwMode="auto">
              <a:xfrm>
                <a:off x="4144" y="941"/>
                <a:ext cx="20" cy="13"/>
              </a:xfrm>
              <a:custGeom>
                <a:avLst/>
                <a:gdLst>
                  <a:gd name="T0" fmla="*/ 0 w 20"/>
                  <a:gd name="T1" fmla="*/ 1 h 13"/>
                  <a:gd name="T2" fmla="*/ 16 w 20"/>
                  <a:gd name="T3" fmla="*/ 13 h 13"/>
                  <a:gd name="T4" fmla="*/ 20 w 20"/>
                  <a:gd name="T5" fmla="*/ 13 h 13"/>
                  <a:gd name="T6" fmla="*/ 20 w 20"/>
                  <a:gd name="T7" fmla="*/ 12 h 13"/>
                  <a:gd name="T8" fmla="*/ 4 w 20"/>
                  <a:gd name="T9" fmla="*/ 1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98" name="Freeform 222"/>
              <p:cNvSpPr/>
              <p:nvPr/>
            </p:nvSpPr>
            <p:spPr bwMode="auto">
              <a:xfrm>
                <a:off x="2351" y="951"/>
                <a:ext cx="849" cy="128"/>
              </a:xfrm>
              <a:custGeom>
                <a:avLst/>
                <a:gdLst>
                  <a:gd name="T0" fmla="*/ 160 w 849"/>
                  <a:gd name="T1" fmla="*/ 32 h 128"/>
                  <a:gd name="T2" fmla="*/ 275 w 849"/>
                  <a:gd name="T3" fmla="*/ 67 h 128"/>
                  <a:gd name="T4" fmla="*/ 323 w 849"/>
                  <a:gd name="T5" fmla="*/ 79 h 128"/>
                  <a:gd name="T6" fmla="*/ 394 w 849"/>
                  <a:gd name="T7" fmla="*/ 90 h 128"/>
                  <a:gd name="T8" fmla="*/ 439 w 849"/>
                  <a:gd name="T9" fmla="*/ 84 h 128"/>
                  <a:gd name="T10" fmla="*/ 464 w 849"/>
                  <a:gd name="T11" fmla="*/ 84 h 128"/>
                  <a:gd name="T12" fmla="*/ 461 w 849"/>
                  <a:gd name="T13" fmla="*/ 96 h 128"/>
                  <a:gd name="T14" fmla="*/ 522 w 849"/>
                  <a:gd name="T15" fmla="*/ 94 h 128"/>
                  <a:gd name="T16" fmla="*/ 557 w 849"/>
                  <a:gd name="T17" fmla="*/ 87 h 128"/>
                  <a:gd name="T18" fmla="*/ 557 w 849"/>
                  <a:gd name="T19" fmla="*/ 85 h 128"/>
                  <a:gd name="T20" fmla="*/ 557 w 849"/>
                  <a:gd name="T21" fmla="*/ 96 h 128"/>
                  <a:gd name="T22" fmla="*/ 557 w 849"/>
                  <a:gd name="T23" fmla="*/ 110 h 128"/>
                  <a:gd name="T24" fmla="*/ 618 w 849"/>
                  <a:gd name="T25" fmla="*/ 106 h 128"/>
                  <a:gd name="T26" fmla="*/ 666 w 849"/>
                  <a:gd name="T27" fmla="*/ 91 h 128"/>
                  <a:gd name="T28" fmla="*/ 672 w 849"/>
                  <a:gd name="T29" fmla="*/ 82 h 128"/>
                  <a:gd name="T30" fmla="*/ 679 w 849"/>
                  <a:gd name="T31" fmla="*/ 79 h 128"/>
                  <a:gd name="T32" fmla="*/ 663 w 849"/>
                  <a:gd name="T33" fmla="*/ 70 h 128"/>
                  <a:gd name="T34" fmla="*/ 653 w 849"/>
                  <a:gd name="T35" fmla="*/ 64 h 128"/>
                  <a:gd name="T36" fmla="*/ 679 w 849"/>
                  <a:gd name="T37" fmla="*/ 59 h 128"/>
                  <a:gd name="T38" fmla="*/ 701 w 849"/>
                  <a:gd name="T39" fmla="*/ 73 h 128"/>
                  <a:gd name="T40" fmla="*/ 704 w 849"/>
                  <a:gd name="T41" fmla="*/ 94 h 128"/>
                  <a:gd name="T42" fmla="*/ 692 w 849"/>
                  <a:gd name="T43" fmla="*/ 103 h 128"/>
                  <a:gd name="T44" fmla="*/ 698 w 849"/>
                  <a:gd name="T45" fmla="*/ 105 h 128"/>
                  <a:gd name="T46" fmla="*/ 788 w 849"/>
                  <a:gd name="T47" fmla="*/ 75 h 128"/>
                  <a:gd name="T48" fmla="*/ 807 w 849"/>
                  <a:gd name="T49" fmla="*/ 52 h 128"/>
                  <a:gd name="T50" fmla="*/ 797 w 849"/>
                  <a:gd name="T51" fmla="*/ 37 h 128"/>
                  <a:gd name="T52" fmla="*/ 772 w 849"/>
                  <a:gd name="T53" fmla="*/ 34 h 128"/>
                  <a:gd name="T54" fmla="*/ 756 w 849"/>
                  <a:gd name="T55" fmla="*/ 44 h 128"/>
                  <a:gd name="T56" fmla="*/ 759 w 849"/>
                  <a:gd name="T57" fmla="*/ 53 h 128"/>
                  <a:gd name="T58" fmla="*/ 756 w 849"/>
                  <a:gd name="T59" fmla="*/ 55 h 128"/>
                  <a:gd name="T60" fmla="*/ 724 w 849"/>
                  <a:gd name="T61" fmla="*/ 40 h 128"/>
                  <a:gd name="T62" fmla="*/ 724 w 849"/>
                  <a:gd name="T63" fmla="*/ 21 h 128"/>
                  <a:gd name="T64" fmla="*/ 769 w 849"/>
                  <a:gd name="T65" fmla="*/ 9 h 128"/>
                  <a:gd name="T66" fmla="*/ 801 w 849"/>
                  <a:gd name="T67" fmla="*/ 12 h 128"/>
                  <a:gd name="T68" fmla="*/ 836 w 849"/>
                  <a:gd name="T69" fmla="*/ 34 h 128"/>
                  <a:gd name="T70" fmla="*/ 849 w 849"/>
                  <a:gd name="T71" fmla="*/ 56 h 128"/>
                  <a:gd name="T72" fmla="*/ 839 w 849"/>
                  <a:gd name="T73" fmla="*/ 73 h 128"/>
                  <a:gd name="T74" fmla="*/ 807 w 849"/>
                  <a:gd name="T75" fmla="*/ 90 h 128"/>
                  <a:gd name="T76" fmla="*/ 749 w 849"/>
                  <a:gd name="T77" fmla="*/ 110 h 128"/>
                  <a:gd name="T78" fmla="*/ 672 w 849"/>
                  <a:gd name="T79" fmla="*/ 122 h 128"/>
                  <a:gd name="T80" fmla="*/ 580 w 849"/>
                  <a:gd name="T81" fmla="*/ 128 h 128"/>
                  <a:gd name="T82" fmla="*/ 535 w 849"/>
                  <a:gd name="T83" fmla="*/ 126 h 128"/>
                  <a:gd name="T84" fmla="*/ 400 w 849"/>
                  <a:gd name="T85" fmla="*/ 110 h 128"/>
                  <a:gd name="T86" fmla="*/ 307 w 849"/>
                  <a:gd name="T87" fmla="*/ 90 h 128"/>
                  <a:gd name="T88" fmla="*/ 218 w 849"/>
                  <a:gd name="T89" fmla="*/ 62 h 128"/>
                  <a:gd name="T90" fmla="*/ 211 w 849"/>
                  <a:gd name="T91" fmla="*/ 61 h 128"/>
                  <a:gd name="T92" fmla="*/ 186 w 849"/>
                  <a:gd name="T93" fmla="*/ 55 h 128"/>
                  <a:gd name="T94" fmla="*/ 109 w 849"/>
                  <a:gd name="T95" fmla="*/ 31 h 128"/>
                  <a:gd name="T96" fmla="*/ 54 w 849"/>
                  <a:gd name="T97" fmla="*/ 15 h 128"/>
                  <a:gd name="T98" fmla="*/ 22 w 849"/>
                  <a:gd name="T99" fmla="*/ 8 h 128"/>
                  <a:gd name="T100" fmla="*/ 6 w 849"/>
                  <a:gd name="T101" fmla="*/ 3 h 128"/>
                  <a:gd name="T102" fmla="*/ 26 w 849"/>
                  <a:gd name="T103" fmla="*/ 0 h 128"/>
                  <a:gd name="T104" fmla="*/ 122 w 849"/>
                  <a:gd name="T105" fmla="*/ 2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799" name="Freeform 223"/>
              <p:cNvSpPr/>
              <p:nvPr/>
            </p:nvSpPr>
            <p:spPr bwMode="auto">
              <a:xfrm>
                <a:off x="3520" y="947"/>
                <a:ext cx="849" cy="129"/>
              </a:xfrm>
              <a:custGeom>
                <a:avLst/>
                <a:gdLst>
                  <a:gd name="T0" fmla="*/ 685 w 849"/>
                  <a:gd name="T1" fmla="*/ 32 h 129"/>
                  <a:gd name="T2" fmla="*/ 573 w 849"/>
                  <a:gd name="T3" fmla="*/ 66 h 129"/>
                  <a:gd name="T4" fmla="*/ 525 w 849"/>
                  <a:gd name="T5" fmla="*/ 80 h 129"/>
                  <a:gd name="T6" fmla="*/ 455 w 849"/>
                  <a:gd name="T7" fmla="*/ 91 h 129"/>
                  <a:gd name="T8" fmla="*/ 410 w 849"/>
                  <a:gd name="T9" fmla="*/ 85 h 129"/>
                  <a:gd name="T10" fmla="*/ 384 w 849"/>
                  <a:gd name="T11" fmla="*/ 83 h 129"/>
                  <a:gd name="T12" fmla="*/ 387 w 849"/>
                  <a:gd name="T13" fmla="*/ 97 h 129"/>
                  <a:gd name="T14" fmla="*/ 326 w 849"/>
                  <a:gd name="T15" fmla="*/ 95 h 129"/>
                  <a:gd name="T16" fmla="*/ 291 w 849"/>
                  <a:gd name="T17" fmla="*/ 88 h 129"/>
                  <a:gd name="T18" fmla="*/ 294 w 849"/>
                  <a:gd name="T19" fmla="*/ 86 h 129"/>
                  <a:gd name="T20" fmla="*/ 291 w 849"/>
                  <a:gd name="T21" fmla="*/ 97 h 129"/>
                  <a:gd name="T22" fmla="*/ 291 w 849"/>
                  <a:gd name="T23" fmla="*/ 110 h 129"/>
                  <a:gd name="T24" fmla="*/ 230 w 849"/>
                  <a:gd name="T25" fmla="*/ 107 h 129"/>
                  <a:gd name="T26" fmla="*/ 182 w 849"/>
                  <a:gd name="T27" fmla="*/ 94 h 129"/>
                  <a:gd name="T28" fmla="*/ 176 w 849"/>
                  <a:gd name="T29" fmla="*/ 85 h 129"/>
                  <a:gd name="T30" fmla="*/ 170 w 849"/>
                  <a:gd name="T31" fmla="*/ 80 h 129"/>
                  <a:gd name="T32" fmla="*/ 186 w 849"/>
                  <a:gd name="T33" fmla="*/ 71 h 129"/>
                  <a:gd name="T34" fmla="*/ 195 w 849"/>
                  <a:gd name="T35" fmla="*/ 66 h 129"/>
                  <a:gd name="T36" fmla="*/ 170 w 849"/>
                  <a:gd name="T37" fmla="*/ 62 h 129"/>
                  <a:gd name="T38" fmla="*/ 147 w 849"/>
                  <a:gd name="T39" fmla="*/ 76 h 129"/>
                  <a:gd name="T40" fmla="*/ 144 w 849"/>
                  <a:gd name="T41" fmla="*/ 97 h 129"/>
                  <a:gd name="T42" fmla="*/ 157 w 849"/>
                  <a:gd name="T43" fmla="*/ 104 h 129"/>
                  <a:gd name="T44" fmla="*/ 150 w 849"/>
                  <a:gd name="T45" fmla="*/ 106 h 129"/>
                  <a:gd name="T46" fmla="*/ 61 w 849"/>
                  <a:gd name="T47" fmla="*/ 77 h 129"/>
                  <a:gd name="T48" fmla="*/ 38 w 849"/>
                  <a:gd name="T49" fmla="*/ 54 h 129"/>
                  <a:gd name="T50" fmla="*/ 51 w 849"/>
                  <a:gd name="T51" fmla="*/ 39 h 129"/>
                  <a:gd name="T52" fmla="*/ 73 w 849"/>
                  <a:gd name="T53" fmla="*/ 36 h 129"/>
                  <a:gd name="T54" fmla="*/ 93 w 849"/>
                  <a:gd name="T55" fmla="*/ 45 h 129"/>
                  <a:gd name="T56" fmla="*/ 90 w 849"/>
                  <a:gd name="T57" fmla="*/ 56 h 129"/>
                  <a:gd name="T58" fmla="*/ 93 w 849"/>
                  <a:gd name="T59" fmla="*/ 56 h 129"/>
                  <a:gd name="T60" fmla="*/ 125 w 849"/>
                  <a:gd name="T61" fmla="*/ 41 h 129"/>
                  <a:gd name="T62" fmla="*/ 122 w 849"/>
                  <a:gd name="T63" fmla="*/ 22 h 129"/>
                  <a:gd name="T64" fmla="*/ 80 w 849"/>
                  <a:gd name="T65" fmla="*/ 12 h 129"/>
                  <a:gd name="T66" fmla="*/ 45 w 849"/>
                  <a:gd name="T67" fmla="*/ 15 h 129"/>
                  <a:gd name="T68" fmla="*/ 13 w 849"/>
                  <a:gd name="T69" fmla="*/ 35 h 129"/>
                  <a:gd name="T70" fmla="*/ 0 w 849"/>
                  <a:gd name="T71" fmla="*/ 59 h 129"/>
                  <a:gd name="T72" fmla="*/ 9 w 849"/>
                  <a:gd name="T73" fmla="*/ 76 h 129"/>
                  <a:gd name="T74" fmla="*/ 41 w 849"/>
                  <a:gd name="T75" fmla="*/ 92 h 129"/>
                  <a:gd name="T76" fmla="*/ 99 w 849"/>
                  <a:gd name="T77" fmla="*/ 112 h 129"/>
                  <a:gd name="T78" fmla="*/ 176 w 849"/>
                  <a:gd name="T79" fmla="*/ 123 h 129"/>
                  <a:gd name="T80" fmla="*/ 269 w 849"/>
                  <a:gd name="T81" fmla="*/ 129 h 129"/>
                  <a:gd name="T82" fmla="*/ 314 w 849"/>
                  <a:gd name="T83" fmla="*/ 127 h 129"/>
                  <a:gd name="T84" fmla="*/ 451 w 849"/>
                  <a:gd name="T85" fmla="*/ 110 h 129"/>
                  <a:gd name="T86" fmla="*/ 541 w 849"/>
                  <a:gd name="T87" fmla="*/ 89 h 129"/>
                  <a:gd name="T88" fmla="*/ 631 w 849"/>
                  <a:gd name="T89" fmla="*/ 63 h 129"/>
                  <a:gd name="T90" fmla="*/ 634 w 849"/>
                  <a:gd name="T91" fmla="*/ 60 h 129"/>
                  <a:gd name="T92" fmla="*/ 663 w 849"/>
                  <a:gd name="T93" fmla="*/ 54 h 129"/>
                  <a:gd name="T94" fmla="*/ 740 w 849"/>
                  <a:gd name="T95" fmla="*/ 30 h 129"/>
                  <a:gd name="T96" fmla="*/ 794 w 849"/>
                  <a:gd name="T97" fmla="*/ 15 h 129"/>
                  <a:gd name="T98" fmla="*/ 823 w 849"/>
                  <a:gd name="T99" fmla="*/ 7 h 129"/>
                  <a:gd name="T100" fmla="*/ 842 w 849"/>
                  <a:gd name="T101" fmla="*/ 3 h 129"/>
                  <a:gd name="T102" fmla="*/ 823 w 849"/>
                  <a:gd name="T103" fmla="*/ 0 h 129"/>
                  <a:gd name="T104" fmla="*/ 727 w 849"/>
                  <a:gd name="T105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00" name="Freeform 224"/>
              <p:cNvSpPr/>
              <p:nvPr/>
            </p:nvSpPr>
            <p:spPr bwMode="auto">
              <a:xfrm>
                <a:off x="2367" y="953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13 w 13"/>
                  <a:gd name="T3" fmla="*/ 3 h 3"/>
                  <a:gd name="T4" fmla="*/ 3 w 13"/>
                  <a:gd name="T5" fmla="*/ 3 h 3"/>
                  <a:gd name="T6" fmla="*/ 0 w 13"/>
                  <a:gd name="T7" fmla="*/ 0 h 3"/>
                  <a:gd name="T8" fmla="*/ 10 w 13"/>
                  <a:gd name="T9" fmla="*/ 1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01" name="Freeform 225"/>
              <p:cNvSpPr/>
              <p:nvPr/>
            </p:nvSpPr>
            <p:spPr bwMode="auto">
              <a:xfrm>
                <a:off x="4340" y="948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02" name="Freeform 226"/>
              <p:cNvSpPr/>
              <p:nvPr/>
            </p:nvSpPr>
            <p:spPr bwMode="auto">
              <a:xfrm>
                <a:off x="2662" y="95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0 w 12"/>
                  <a:gd name="T5" fmla="*/ 1 h 7"/>
                  <a:gd name="T6" fmla="*/ 0 w 12"/>
                  <a:gd name="T7" fmla="*/ 0 h 7"/>
                  <a:gd name="T8" fmla="*/ 12 w 12"/>
                  <a:gd name="T9" fmla="*/ 6 h 7"/>
                  <a:gd name="T10" fmla="*/ 12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03" name="Freeform 227"/>
              <p:cNvSpPr/>
              <p:nvPr/>
            </p:nvSpPr>
            <p:spPr bwMode="auto">
              <a:xfrm>
                <a:off x="4045" y="951"/>
                <a:ext cx="13" cy="9"/>
              </a:xfrm>
              <a:custGeom>
                <a:avLst/>
                <a:gdLst>
                  <a:gd name="T0" fmla="*/ 0 w 13"/>
                  <a:gd name="T1" fmla="*/ 8 h 9"/>
                  <a:gd name="T2" fmla="*/ 0 w 13"/>
                  <a:gd name="T3" fmla="*/ 9 h 9"/>
                  <a:gd name="T4" fmla="*/ 13 w 13"/>
                  <a:gd name="T5" fmla="*/ 3 h 9"/>
                  <a:gd name="T6" fmla="*/ 13 w 13"/>
                  <a:gd name="T7" fmla="*/ 0 h 9"/>
                  <a:gd name="T8" fmla="*/ 0 w 13"/>
                  <a:gd name="T9" fmla="*/ 8 h 9"/>
                  <a:gd name="T10" fmla="*/ 0 w 13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04" name="Freeform 228"/>
              <p:cNvSpPr/>
              <p:nvPr/>
            </p:nvSpPr>
            <p:spPr bwMode="auto">
              <a:xfrm>
                <a:off x="2306" y="956"/>
                <a:ext cx="298" cy="76"/>
              </a:xfrm>
              <a:custGeom>
                <a:avLst/>
                <a:gdLst>
                  <a:gd name="T0" fmla="*/ 55 w 298"/>
                  <a:gd name="T1" fmla="*/ 26 h 76"/>
                  <a:gd name="T2" fmla="*/ 83 w 298"/>
                  <a:gd name="T3" fmla="*/ 39 h 76"/>
                  <a:gd name="T4" fmla="*/ 119 w 298"/>
                  <a:gd name="T5" fmla="*/ 50 h 76"/>
                  <a:gd name="T6" fmla="*/ 144 w 298"/>
                  <a:gd name="T7" fmla="*/ 56 h 76"/>
                  <a:gd name="T8" fmla="*/ 160 w 298"/>
                  <a:gd name="T9" fmla="*/ 59 h 76"/>
                  <a:gd name="T10" fmla="*/ 189 w 298"/>
                  <a:gd name="T11" fmla="*/ 62 h 76"/>
                  <a:gd name="T12" fmla="*/ 218 w 298"/>
                  <a:gd name="T13" fmla="*/ 64 h 76"/>
                  <a:gd name="T14" fmla="*/ 247 w 298"/>
                  <a:gd name="T15" fmla="*/ 62 h 76"/>
                  <a:gd name="T16" fmla="*/ 253 w 298"/>
                  <a:gd name="T17" fmla="*/ 60 h 76"/>
                  <a:gd name="T18" fmla="*/ 282 w 298"/>
                  <a:gd name="T19" fmla="*/ 68 h 76"/>
                  <a:gd name="T20" fmla="*/ 298 w 298"/>
                  <a:gd name="T21" fmla="*/ 73 h 76"/>
                  <a:gd name="T22" fmla="*/ 256 w 298"/>
                  <a:gd name="T23" fmla="*/ 76 h 76"/>
                  <a:gd name="T24" fmla="*/ 202 w 298"/>
                  <a:gd name="T25" fmla="*/ 76 h 76"/>
                  <a:gd name="T26" fmla="*/ 151 w 298"/>
                  <a:gd name="T27" fmla="*/ 70 h 76"/>
                  <a:gd name="T28" fmla="*/ 128 w 298"/>
                  <a:gd name="T29" fmla="*/ 65 h 76"/>
                  <a:gd name="T30" fmla="*/ 87 w 298"/>
                  <a:gd name="T31" fmla="*/ 54 h 76"/>
                  <a:gd name="T32" fmla="*/ 51 w 298"/>
                  <a:gd name="T33" fmla="*/ 41 h 76"/>
                  <a:gd name="T34" fmla="*/ 22 w 298"/>
                  <a:gd name="T35" fmla="*/ 23 h 76"/>
                  <a:gd name="T36" fmla="*/ 6 w 298"/>
                  <a:gd name="T37" fmla="*/ 12 h 76"/>
                  <a:gd name="T38" fmla="*/ 0 w 298"/>
                  <a:gd name="T39" fmla="*/ 6 h 76"/>
                  <a:gd name="T40" fmla="*/ 0 w 298"/>
                  <a:gd name="T41" fmla="*/ 3 h 76"/>
                  <a:gd name="T42" fmla="*/ 10 w 298"/>
                  <a:gd name="T43" fmla="*/ 0 h 76"/>
                  <a:gd name="T44" fmla="*/ 19 w 298"/>
                  <a:gd name="T45" fmla="*/ 0 h 76"/>
                  <a:gd name="T46" fmla="*/ 55 w 298"/>
                  <a:gd name="T4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05" name="Freeform 229"/>
              <p:cNvSpPr/>
              <p:nvPr/>
            </p:nvSpPr>
            <p:spPr bwMode="auto">
              <a:xfrm>
                <a:off x="4116" y="951"/>
                <a:ext cx="297" cy="78"/>
              </a:xfrm>
              <a:custGeom>
                <a:avLst/>
                <a:gdLst>
                  <a:gd name="T0" fmla="*/ 240 w 297"/>
                  <a:gd name="T1" fmla="*/ 26 h 78"/>
                  <a:gd name="T2" fmla="*/ 211 w 297"/>
                  <a:gd name="T3" fmla="*/ 40 h 78"/>
                  <a:gd name="T4" fmla="*/ 179 w 297"/>
                  <a:gd name="T5" fmla="*/ 50 h 78"/>
                  <a:gd name="T6" fmla="*/ 153 w 297"/>
                  <a:gd name="T7" fmla="*/ 56 h 78"/>
                  <a:gd name="T8" fmla="*/ 137 w 297"/>
                  <a:gd name="T9" fmla="*/ 59 h 78"/>
                  <a:gd name="T10" fmla="*/ 108 w 297"/>
                  <a:gd name="T11" fmla="*/ 62 h 78"/>
                  <a:gd name="T12" fmla="*/ 80 w 297"/>
                  <a:gd name="T13" fmla="*/ 64 h 78"/>
                  <a:gd name="T14" fmla="*/ 51 w 297"/>
                  <a:gd name="T15" fmla="*/ 62 h 78"/>
                  <a:gd name="T16" fmla="*/ 44 w 297"/>
                  <a:gd name="T17" fmla="*/ 61 h 78"/>
                  <a:gd name="T18" fmla="*/ 16 w 297"/>
                  <a:gd name="T19" fmla="*/ 69 h 78"/>
                  <a:gd name="T20" fmla="*/ 0 w 297"/>
                  <a:gd name="T21" fmla="*/ 73 h 78"/>
                  <a:gd name="T22" fmla="*/ 41 w 297"/>
                  <a:gd name="T23" fmla="*/ 78 h 78"/>
                  <a:gd name="T24" fmla="*/ 96 w 297"/>
                  <a:gd name="T25" fmla="*/ 76 h 78"/>
                  <a:gd name="T26" fmla="*/ 147 w 297"/>
                  <a:gd name="T27" fmla="*/ 70 h 78"/>
                  <a:gd name="T28" fmla="*/ 169 w 297"/>
                  <a:gd name="T29" fmla="*/ 65 h 78"/>
                  <a:gd name="T30" fmla="*/ 211 w 297"/>
                  <a:gd name="T31" fmla="*/ 55 h 78"/>
                  <a:gd name="T32" fmla="*/ 246 w 297"/>
                  <a:gd name="T33" fmla="*/ 41 h 78"/>
                  <a:gd name="T34" fmla="*/ 275 w 297"/>
                  <a:gd name="T35" fmla="*/ 23 h 78"/>
                  <a:gd name="T36" fmla="*/ 288 w 297"/>
                  <a:gd name="T37" fmla="*/ 12 h 78"/>
                  <a:gd name="T38" fmla="*/ 297 w 297"/>
                  <a:gd name="T39" fmla="*/ 5 h 78"/>
                  <a:gd name="T40" fmla="*/ 297 w 297"/>
                  <a:gd name="T41" fmla="*/ 3 h 78"/>
                  <a:gd name="T42" fmla="*/ 285 w 297"/>
                  <a:gd name="T43" fmla="*/ 0 h 78"/>
                  <a:gd name="T44" fmla="*/ 275 w 297"/>
                  <a:gd name="T45" fmla="*/ 0 h 78"/>
                  <a:gd name="T46" fmla="*/ 240 w 297"/>
                  <a:gd name="T47" fmla="*/ 2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06" name="Freeform 230"/>
              <p:cNvSpPr/>
              <p:nvPr/>
            </p:nvSpPr>
            <p:spPr bwMode="auto">
              <a:xfrm>
                <a:off x="2402" y="959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4 h 4"/>
                  <a:gd name="T4" fmla="*/ 0 w 10"/>
                  <a:gd name="T5" fmla="*/ 3 h 4"/>
                  <a:gd name="T6" fmla="*/ 0 w 10"/>
                  <a:gd name="T7" fmla="*/ 0 h 4"/>
                  <a:gd name="T8" fmla="*/ 3 w 10"/>
                  <a:gd name="T9" fmla="*/ 0 h 4"/>
                  <a:gd name="T10" fmla="*/ 10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07" name="Freeform 231"/>
              <p:cNvSpPr/>
              <p:nvPr/>
            </p:nvSpPr>
            <p:spPr bwMode="auto">
              <a:xfrm>
                <a:off x="4308" y="954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3 w 9"/>
                  <a:gd name="T3" fmla="*/ 3 h 5"/>
                  <a:gd name="T4" fmla="*/ 9 w 9"/>
                  <a:gd name="T5" fmla="*/ 3 h 5"/>
                  <a:gd name="T6" fmla="*/ 9 w 9"/>
                  <a:gd name="T7" fmla="*/ 0 h 5"/>
                  <a:gd name="T8" fmla="*/ 6 w 9"/>
                  <a:gd name="T9" fmla="*/ 0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08" name="Freeform 232"/>
              <p:cNvSpPr/>
              <p:nvPr/>
            </p:nvSpPr>
            <p:spPr bwMode="auto">
              <a:xfrm>
                <a:off x="2322" y="965"/>
                <a:ext cx="13" cy="9"/>
              </a:xfrm>
              <a:custGeom>
                <a:avLst/>
                <a:gdLst>
                  <a:gd name="T0" fmla="*/ 13 w 13"/>
                  <a:gd name="T1" fmla="*/ 7 h 9"/>
                  <a:gd name="T2" fmla="*/ 10 w 13"/>
                  <a:gd name="T3" fmla="*/ 9 h 9"/>
                  <a:gd name="T4" fmla="*/ 3 w 13"/>
                  <a:gd name="T5" fmla="*/ 4 h 9"/>
                  <a:gd name="T6" fmla="*/ 0 w 13"/>
                  <a:gd name="T7" fmla="*/ 1 h 9"/>
                  <a:gd name="T8" fmla="*/ 0 w 13"/>
                  <a:gd name="T9" fmla="*/ 0 h 9"/>
                  <a:gd name="T10" fmla="*/ 3 w 13"/>
                  <a:gd name="T11" fmla="*/ 0 h 9"/>
                  <a:gd name="T12" fmla="*/ 13 w 13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09" name="Freeform 233"/>
              <p:cNvSpPr/>
              <p:nvPr/>
            </p:nvSpPr>
            <p:spPr bwMode="auto">
              <a:xfrm>
                <a:off x="4385" y="959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6 w 12"/>
                  <a:gd name="T5" fmla="*/ 6 h 9"/>
                  <a:gd name="T6" fmla="*/ 12 w 12"/>
                  <a:gd name="T7" fmla="*/ 3 h 9"/>
                  <a:gd name="T8" fmla="*/ 9 w 12"/>
                  <a:gd name="T9" fmla="*/ 0 h 9"/>
                  <a:gd name="T10" fmla="*/ 9 w 12"/>
                  <a:gd name="T11" fmla="*/ 0 h 9"/>
                  <a:gd name="T12" fmla="*/ 0 w 1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10" name="Freeform 234"/>
              <p:cNvSpPr/>
              <p:nvPr/>
            </p:nvSpPr>
            <p:spPr bwMode="auto">
              <a:xfrm>
                <a:off x="3116" y="966"/>
                <a:ext cx="13" cy="5"/>
              </a:xfrm>
              <a:custGeom>
                <a:avLst/>
                <a:gdLst>
                  <a:gd name="T0" fmla="*/ 13 w 13"/>
                  <a:gd name="T1" fmla="*/ 2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2 h 5"/>
                  <a:gd name="T8" fmla="*/ 7 w 13"/>
                  <a:gd name="T9" fmla="*/ 0 h 5"/>
                  <a:gd name="T10" fmla="*/ 10 w 13"/>
                  <a:gd name="T11" fmla="*/ 0 h 5"/>
                  <a:gd name="T12" fmla="*/ 13 w 13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11" name="Freeform 235"/>
              <p:cNvSpPr/>
              <p:nvPr/>
            </p:nvSpPr>
            <p:spPr bwMode="auto">
              <a:xfrm>
                <a:off x="3590" y="965"/>
                <a:ext cx="13" cy="3"/>
              </a:xfrm>
              <a:custGeom>
                <a:avLst/>
                <a:gdLst>
                  <a:gd name="T0" fmla="*/ 0 w 13"/>
                  <a:gd name="T1" fmla="*/ 1 h 3"/>
                  <a:gd name="T2" fmla="*/ 10 w 13"/>
                  <a:gd name="T3" fmla="*/ 3 h 3"/>
                  <a:gd name="T4" fmla="*/ 13 w 13"/>
                  <a:gd name="T5" fmla="*/ 3 h 3"/>
                  <a:gd name="T6" fmla="*/ 13 w 13"/>
                  <a:gd name="T7" fmla="*/ 1 h 3"/>
                  <a:gd name="T8" fmla="*/ 7 w 13"/>
                  <a:gd name="T9" fmla="*/ 0 h 3"/>
                  <a:gd name="T10" fmla="*/ 0 w 13"/>
                  <a:gd name="T11" fmla="*/ 0 h 3"/>
                  <a:gd name="T12" fmla="*/ 0 w 1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12" name="Freeform 236"/>
              <p:cNvSpPr/>
              <p:nvPr/>
            </p:nvSpPr>
            <p:spPr bwMode="auto">
              <a:xfrm>
                <a:off x="2428" y="96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6 w 13"/>
                  <a:gd name="T3" fmla="*/ 3 h 3"/>
                  <a:gd name="T4" fmla="*/ 0 w 13"/>
                  <a:gd name="T5" fmla="*/ 0 h 3"/>
                  <a:gd name="T6" fmla="*/ 3 w 13"/>
                  <a:gd name="T7" fmla="*/ 0 h 3"/>
                  <a:gd name="T8" fmla="*/ 13 w 13"/>
                  <a:gd name="T9" fmla="*/ 3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13" name="Freeform 237"/>
              <p:cNvSpPr/>
              <p:nvPr/>
            </p:nvSpPr>
            <p:spPr bwMode="auto">
              <a:xfrm>
                <a:off x="4279" y="96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14" name="Freeform 238"/>
              <p:cNvSpPr/>
              <p:nvPr/>
            </p:nvSpPr>
            <p:spPr bwMode="auto">
              <a:xfrm>
                <a:off x="2678" y="969"/>
                <a:ext cx="3" cy="16"/>
              </a:xfrm>
              <a:custGeom>
                <a:avLst/>
                <a:gdLst>
                  <a:gd name="T0" fmla="*/ 3 w 3"/>
                  <a:gd name="T1" fmla="*/ 14 h 16"/>
                  <a:gd name="T2" fmla="*/ 3 w 3"/>
                  <a:gd name="T3" fmla="*/ 16 h 16"/>
                  <a:gd name="T4" fmla="*/ 0 w 3"/>
                  <a:gd name="T5" fmla="*/ 16 h 16"/>
                  <a:gd name="T6" fmla="*/ 3 w 3"/>
                  <a:gd name="T7" fmla="*/ 0 h 16"/>
                  <a:gd name="T8" fmla="*/ 3 w 3"/>
                  <a:gd name="T9" fmla="*/ 0 h 16"/>
                  <a:gd name="T10" fmla="*/ 3 w 3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15" name="Freeform 239"/>
              <p:cNvSpPr/>
              <p:nvPr/>
            </p:nvSpPr>
            <p:spPr bwMode="auto">
              <a:xfrm>
                <a:off x="4035" y="966"/>
                <a:ext cx="7" cy="16"/>
              </a:xfrm>
              <a:custGeom>
                <a:avLst/>
                <a:gdLst>
                  <a:gd name="T0" fmla="*/ 0 w 7"/>
                  <a:gd name="T1" fmla="*/ 13 h 16"/>
                  <a:gd name="T2" fmla="*/ 4 w 7"/>
                  <a:gd name="T3" fmla="*/ 16 h 16"/>
                  <a:gd name="T4" fmla="*/ 7 w 7"/>
                  <a:gd name="T5" fmla="*/ 16 h 16"/>
                  <a:gd name="T6" fmla="*/ 4 w 7"/>
                  <a:gd name="T7" fmla="*/ 0 h 16"/>
                  <a:gd name="T8" fmla="*/ 4 w 7"/>
                  <a:gd name="T9" fmla="*/ 0 h 16"/>
                  <a:gd name="T10" fmla="*/ 0 w 7"/>
                  <a:gd name="T1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16" name="Freeform 240"/>
              <p:cNvSpPr/>
              <p:nvPr/>
            </p:nvSpPr>
            <p:spPr bwMode="auto">
              <a:xfrm>
                <a:off x="3094" y="97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0 w 9"/>
                  <a:gd name="T3" fmla="*/ 6 h 6"/>
                  <a:gd name="T4" fmla="*/ 0 w 9"/>
                  <a:gd name="T5" fmla="*/ 6 h 6"/>
                  <a:gd name="T6" fmla="*/ 0 w 9"/>
                  <a:gd name="T7" fmla="*/ 6 h 6"/>
                  <a:gd name="T8" fmla="*/ 3 w 9"/>
                  <a:gd name="T9" fmla="*/ 1 h 6"/>
                  <a:gd name="T10" fmla="*/ 6 w 9"/>
                  <a:gd name="T11" fmla="*/ 0 h 6"/>
                  <a:gd name="T12" fmla="*/ 9 w 9"/>
                  <a:gd name="T13" fmla="*/ 0 h 6"/>
                  <a:gd name="T14" fmla="*/ 6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17" name="Freeform 241"/>
              <p:cNvSpPr/>
              <p:nvPr/>
            </p:nvSpPr>
            <p:spPr bwMode="auto">
              <a:xfrm>
                <a:off x="3616" y="968"/>
                <a:ext cx="10" cy="8"/>
              </a:xfrm>
              <a:custGeom>
                <a:avLst/>
                <a:gdLst>
                  <a:gd name="T0" fmla="*/ 3 w 10"/>
                  <a:gd name="T1" fmla="*/ 4 h 8"/>
                  <a:gd name="T2" fmla="*/ 10 w 10"/>
                  <a:gd name="T3" fmla="*/ 8 h 8"/>
                  <a:gd name="T4" fmla="*/ 10 w 10"/>
                  <a:gd name="T5" fmla="*/ 8 h 8"/>
                  <a:gd name="T6" fmla="*/ 10 w 10"/>
                  <a:gd name="T7" fmla="*/ 6 h 8"/>
                  <a:gd name="T8" fmla="*/ 6 w 10"/>
                  <a:gd name="T9" fmla="*/ 3 h 8"/>
                  <a:gd name="T10" fmla="*/ 3 w 10"/>
                  <a:gd name="T11" fmla="*/ 0 h 8"/>
                  <a:gd name="T12" fmla="*/ 0 w 10"/>
                  <a:gd name="T13" fmla="*/ 0 h 8"/>
                  <a:gd name="T14" fmla="*/ 3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18" name="Freeform 242"/>
              <p:cNvSpPr/>
              <p:nvPr/>
            </p:nvSpPr>
            <p:spPr bwMode="auto">
              <a:xfrm>
                <a:off x="3139" y="97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1 h 1"/>
                  <a:gd name="T4" fmla="*/ 6 w 13"/>
                  <a:gd name="T5" fmla="*/ 1 h 1"/>
                  <a:gd name="T6" fmla="*/ 0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19" name="Freeform 243"/>
              <p:cNvSpPr/>
              <p:nvPr/>
            </p:nvSpPr>
            <p:spPr bwMode="auto">
              <a:xfrm>
                <a:off x="3565" y="968"/>
                <a:ext cx="12" cy="3"/>
              </a:xfrm>
              <a:custGeom>
                <a:avLst/>
                <a:gdLst>
                  <a:gd name="T0" fmla="*/ 3 w 12"/>
                  <a:gd name="T1" fmla="*/ 1 h 3"/>
                  <a:gd name="T2" fmla="*/ 0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3 w 12"/>
                  <a:gd name="T9" fmla="*/ 1 h 3"/>
                  <a:gd name="T10" fmla="*/ 3 w 1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20" name="Freeform 244"/>
              <p:cNvSpPr/>
              <p:nvPr/>
            </p:nvSpPr>
            <p:spPr bwMode="auto">
              <a:xfrm>
                <a:off x="2460" y="977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0 w 13"/>
                  <a:gd name="T9" fmla="*/ 0 h 5"/>
                  <a:gd name="T10" fmla="*/ 6 w 13"/>
                  <a:gd name="T11" fmla="*/ 2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21" name="Freeform 245"/>
              <p:cNvSpPr/>
              <p:nvPr/>
            </p:nvSpPr>
            <p:spPr bwMode="auto">
              <a:xfrm>
                <a:off x="4247" y="972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6 w 13"/>
                  <a:gd name="T5" fmla="*/ 4 h 5"/>
                  <a:gd name="T6" fmla="*/ 13 w 13"/>
                  <a:gd name="T7" fmla="*/ 2 h 5"/>
                  <a:gd name="T8" fmla="*/ 9 w 13"/>
                  <a:gd name="T9" fmla="*/ 0 h 5"/>
                  <a:gd name="T10" fmla="*/ 3 w 13"/>
                  <a:gd name="T11" fmla="*/ 2 h 5"/>
                  <a:gd name="T12" fmla="*/ 0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22" name="Freeform 246"/>
              <p:cNvSpPr/>
              <p:nvPr/>
            </p:nvSpPr>
            <p:spPr bwMode="auto">
              <a:xfrm>
                <a:off x="3164" y="979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6 h 6"/>
                  <a:gd name="T4" fmla="*/ 0 w 10"/>
                  <a:gd name="T5" fmla="*/ 1 h 6"/>
                  <a:gd name="T6" fmla="*/ 0 w 10"/>
                  <a:gd name="T7" fmla="*/ 0 h 6"/>
                  <a:gd name="T8" fmla="*/ 10 w 10"/>
                  <a:gd name="T9" fmla="*/ 4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23" name="Freeform 247"/>
              <p:cNvSpPr/>
              <p:nvPr/>
            </p:nvSpPr>
            <p:spPr bwMode="auto">
              <a:xfrm>
                <a:off x="3545" y="97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5 h 5"/>
                  <a:gd name="T4" fmla="*/ 10 w 10"/>
                  <a:gd name="T5" fmla="*/ 2 h 5"/>
                  <a:gd name="T6" fmla="*/ 10 w 10"/>
                  <a:gd name="T7" fmla="*/ 0 h 5"/>
                  <a:gd name="T8" fmla="*/ 0 w 10"/>
                  <a:gd name="T9" fmla="*/ 5 h 5"/>
                  <a:gd name="T10" fmla="*/ 0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24" name="Freeform 248"/>
              <p:cNvSpPr/>
              <p:nvPr/>
            </p:nvSpPr>
            <p:spPr bwMode="auto">
              <a:xfrm>
                <a:off x="2341" y="979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13 w 13"/>
                  <a:gd name="T3" fmla="*/ 9 h 9"/>
                  <a:gd name="T4" fmla="*/ 3 w 13"/>
                  <a:gd name="T5" fmla="*/ 4 h 9"/>
                  <a:gd name="T6" fmla="*/ 0 w 13"/>
                  <a:gd name="T7" fmla="*/ 0 h 9"/>
                  <a:gd name="T8" fmla="*/ 0 w 13"/>
                  <a:gd name="T9" fmla="*/ 0 h 9"/>
                  <a:gd name="T10" fmla="*/ 13 w 13"/>
                  <a:gd name="T11" fmla="*/ 9 h 9"/>
                  <a:gd name="T12" fmla="*/ 13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25" name="Freeform 249"/>
              <p:cNvSpPr/>
              <p:nvPr/>
            </p:nvSpPr>
            <p:spPr bwMode="auto">
              <a:xfrm>
                <a:off x="4365" y="97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0 w 13"/>
                  <a:gd name="T3" fmla="*/ 9 h 9"/>
                  <a:gd name="T4" fmla="*/ 10 w 13"/>
                  <a:gd name="T5" fmla="*/ 5 h 9"/>
                  <a:gd name="T6" fmla="*/ 13 w 13"/>
                  <a:gd name="T7" fmla="*/ 0 h 9"/>
                  <a:gd name="T8" fmla="*/ 13 w 13"/>
                  <a:gd name="T9" fmla="*/ 0 h 9"/>
                  <a:gd name="T10" fmla="*/ 0 w 13"/>
                  <a:gd name="T11" fmla="*/ 8 h 9"/>
                  <a:gd name="T12" fmla="*/ 0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26" name="Freeform 250"/>
              <p:cNvSpPr/>
              <p:nvPr/>
            </p:nvSpPr>
            <p:spPr bwMode="auto">
              <a:xfrm>
                <a:off x="3084" y="982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0 w 3"/>
                  <a:gd name="T3" fmla="*/ 0 h 7"/>
                  <a:gd name="T4" fmla="*/ 3 w 3"/>
                  <a:gd name="T5" fmla="*/ 0 h 7"/>
                  <a:gd name="T6" fmla="*/ 3 w 3"/>
                  <a:gd name="T7" fmla="*/ 7 h 7"/>
                  <a:gd name="T8" fmla="*/ 0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27" name="Freeform 251"/>
              <p:cNvSpPr/>
              <p:nvPr/>
            </p:nvSpPr>
            <p:spPr bwMode="auto">
              <a:xfrm>
                <a:off x="3632" y="979"/>
                <a:ext cx="3" cy="7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1 h 7"/>
                  <a:gd name="T4" fmla="*/ 0 w 3"/>
                  <a:gd name="T5" fmla="*/ 0 h 7"/>
                  <a:gd name="T6" fmla="*/ 0 w 3"/>
                  <a:gd name="T7" fmla="*/ 7 h 7"/>
                  <a:gd name="T8" fmla="*/ 3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28" name="Freeform 252"/>
              <p:cNvSpPr/>
              <p:nvPr/>
            </p:nvSpPr>
            <p:spPr bwMode="auto">
              <a:xfrm>
                <a:off x="2489" y="986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16 w 19"/>
                  <a:gd name="T3" fmla="*/ 6 h 6"/>
                  <a:gd name="T4" fmla="*/ 3 w 19"/>
                  <a:gd name="T5" fmla="*/ 3 h 6"/>
                  <a:gd name="T6" fmla="*/ 0 w 19"/>
                  <a:gd name="T7" fmla="*/ 2 h 6"/>
                  <a:gd name="T8" fmla="*/ 3 w 19"/>
                  <a:gd name="T9" fmla="*/ 0 h 6"/>
                  <a:gd name="T10" fmla="*/ 19 w 19"/>
                  <a:gd name="T11" fmla="*/ 5 h 6"/>
                  <a:gd name="T12" fmla="*/ 19 w 1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29" name="Freeform 253"/>
              <p:cNvSpPr/>
              <p:nvPr/>
            </p:nvSpPr>
            <p:spPr bwMode="auto">
              <a:xfrm>
                <a:off x="4212" y="982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3 w 16"/>
                  <a:gd name="T3" fmla="*/ 6 h 6"/>
                  <a:gd name="T4" fmla="*/ 16 w 16"/>
                  <a:gd name="T5" fmla="*/ 3 h 6"/>
                  <a:gd name="T6" fmla="*/ 16 w 16"/>
                  <a:gd name="T7" fmla="*/ 1 h 6"/>
                  <a:gd name="T8" fmla="*/ 16 w 16"/>
                  <a:gd name="T9" fmla="*/ 0 h 6"/>
                  <a:gd name="T10" fmla="*/ 0 w 16"/>
                  <a:gd name="T11" fmla="*/ 4 h 6"/>
                  <a:gd name="T12" fmla="*/ 0 w 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30" name="Freeform 254"/>
              <p:cNvSpPr/>
              <p:nvPr/>
            </p:nvSpPr>
            <p:spPr bwMode="auto">
              <a:xfrm>
                <a:off x="2662" y="991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3 w 12"/>
                  <a:gd name="T3" fmla="*/ 9 h 9"/>
                  <a:gd name="T4" fmla="*/ 0 w 12"/>
                  <a:gd name="T5" fmla="*/ 9 h 9"/>
                  <a:gd name="T6" fmla="*/ 0 w 12"/>
                  <a:gd name="T7" fmla="*/ 9 h 9"/>
                  <a:gd name="T8" fmla="*/ 0 w 12"/>
                  <a:gd name="T9" fmla="*/ 9 h 9"/>
                  <a:gd name="T10" fmla="*/ 9 w 12"/>
                  <a:gd name="T11" fmla="*/ 0 h 9"/>
                  <a:gd name="T12" fmla="*/ 12 w 12"/>
                  <a:gd name="T13" fmla="*/ 0 h 9"/>
                  <a:gd name="T14" fmla="*/ 12 w 12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31" name="Freeform 255"/>
              <p:cNvSpPr/>
              <p:nvPr/>
            </p:nvSpPr>
            <p:spPr bwMode="auto">
              <a:xfrm>
                <a:off x="4045" y="988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0 w 13"/>
                  <a:gd name="T3" fmla="*/ 9 h 9"/>
                  <a:gd name="T4" fmla="*/ 10 w 13"/>
                  <a:gd name="T5" fmla="*/ 9 h 9"/>
                  <a:gd name="T6" fmla="*/ 13 w 13"/>
                  <a:gd name="T7" fmla="*/ 9 h 9"/>
                  <a:gd name="T8" fmla="*/ 13 w 13"/>
                  <a:gd name="T9" fmla="*/ 9 h 9"/>
                  <a:gd name="T10" fmla="*/ 3 w 13"/>
                  <a:gd name="T11" fmla="*/ 0 h 9"/>
                  <a:gd name="T12" fmla="*/ 0 w 13"/>
                  <a:gd name="T13" fmla="*/ 0 h 9"/>
                  <a:gd name="T14" fmla="*/ 0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32" name="Freeform 256"/>
              <p:cNvSpPr/>
              <p:nvPr/>
            </p:nvSpPr>
            <p:spPr bwMode="auto">
              <a:xfrm>
                <a:off x="3084" y="992"/>
                <a:ext cx="13" cy="8"/>
              </a:xfrm>
              <a:custGeom>
                <a:avLst/>
                <a:gdLst>
                  <a:gd name="T0" fmla="*/ 7 w 13"/>
                  <a:gd name="T1" fmla="*/ 5 h 8"/>
                  <a:gd name="T2" fmla="*/ 13 w 13"/>
                  <a:gd name="T3" fmla="*/ 8 h 8"/>
                  <a:gd name="T4" fmla="*/ 13 w 13"/>
                  <a:gd name="T5" fmla="*/ 8 h 8"/>
                  <a:gd name="T6" fmla="*/ 7 w 13"/>
                  <a:gd name="T7" fmla="*/ 6 h 8"/>
                  <a:gd name="T8" fmla="*/ 0 w 13"/>
                  <a:gd name="T9" fmla="*/ 3 h 8"/>
                  <a:gd name="T10" fmla="*/ 0 w 13"/>
                  <a:gd name="T11" fmla="*/ 0 h 8"/>
                  <a:gd name="T12" fmla="*/ 3 w 13"/>
                  <a:gd name="T13" fmla="*/ 0 h 8"/>
                  <a:gd name="T14" fmla="*/ 7 w 13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33" name="Freeform 257"/>
              <p:cNvSpPr/>
              <p:nvPr/>
            </p:nvSpPr>
            <p:spPr bwMode="auto">
              <a:xfrm>
                <a:off x="3622" y="991"/>
                <a:ext cx="10" cy="7"/>
              </a:xfrm>
              <a:custGeom>
                <a:avLst/>
                <a:gdLst>
                  <a:gd name="T0" fmla="*/ 4 w 10"/>
                  <a:gd name="T1" fmla="*/ 3 h 7"/>
                  <a:gd name="T2" fmla="*/ 0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3 h 7"/>
                  <a:gd name="T10" fmla="*/ 10 w 10"/>
                  <a:gd name="T11" fmla="*/ 0 h 7"/>
                  <a:gd name="T12" fmla="*/ 10 w 10"/>
                  <a:gd name="T13" fmla="*/ 0 h 7"/>
                  <a:gd name="T14" fmla="*/ 4 w 10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34" name="Freeform 258"/>
              <p:cNvSpPr/>
              <p:nvPr/>
            </p:nvSpPr>
            <p:spPr bwMode="auto">
              <a:xfrm>
                <a:off x="2367" y="992"/>
                <a:ext cx="22" cy="11"/>
              </a:xfrm>
              <a:custGeom>
                <a:avLst/>
                <a:gdLst>
                  <a:gd name="T0" fmla="*/ 22 w 22"/>
                  <a:gd name="T1" fmla="*/ 9 h 11"/>
                  <a:gd name="T2" fmla="*/ 22 w 22"/>
                  <a:gd name="T3" fmla="*/ 9 h 11"/>
                  <a:gd name="T4" fmla="*/ 19 w 22"/>
                  <a:gd name="T5" fmla="*/ 11 h 11"/>
                  <a:gd name="T6" fmla="*/ 0 w 22"/>
                  <a:gd name="T7" fmla="*/ 2 h 11"/>
                  <a:gd name="T8" fmla="*/ 0 w 22"/>
                  <a:gd name="T9" fmla="*/ 0 h 11"/>
                  <a:gd name="T10" fmla="*/ 16 w 22"/>
                  <a:gd name="T11" fmla="*/ 6 h 11"/>
                  <a:gd name="T12" fmla="*/ 22 w 22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35" name="Freeform 259"/>
              <p:cNvSpPr/>
              <p:nvPr/>
            </p:nvSpPr>
            <p:spPr bwMode="auto">
              <a:xfrm>
                <a:off x="4330" y="988"/>
                <a:ext cx="22" cy="9"/>
              </a:xfrm>
              <a:custGeom>
                <a:avLst/>
                <a:gdLst>
                  <a:gd name="T0" fmla="*/ 0 w 22"/>
                  <a:gd name="T1" fmla="*/ 9 h 9"/>
                  <a:gd name="T2" fmla="*/ 0 w 22"/>
                  <a:gd name="T3" fmla="*/ 9 h 9"/>
                  <a:gd name="T4" fmla="*/ 3 w 22"/>
                  <a:gd name="T5" fmla="*/ 9 h 9"/>
                  <a:gd name="T6" fmla="*/ 22 w 22"/>
                  <a:gd name="T7" fmla="*/ 1 h 9"/>
                  <a:gd name="T8" fmla="*/ 22 w 22"/>
                  <a:gd name="T9" fmla="*/ 0 h 9"/>
                  <a:gd name="T10" fmla="*/ 6 w 22"/>
                  <a:gd name="T11" fmla="*/ 6 h 9"/>
                  <a:gd name="T12" fmla="*/ 0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36" name="Freeform 260"/>
              <p:cNvSpPr/>
              <p:nvPr/>
            </p:nvSpPr>
            <p:spPr bwMode="auto">
              <a:xfrm>
                <a:off x="3180" y="992"/>
                <a:ext cx="4" cy="8"/>
              </a:xfrm>
              <a:custGeom>
                <a:avLst/>
                <a:gdLst>
                  <a:gd name="T0" fmla="*/ 4 w 4"/>
                  <a:gd name="T1" fmla="*/ 6 h 8"/>
                  <a:gd name="T2" fmla="*/ 4 w 4"/>
                  <a:gd name="T3" fmla="*/ 6 h 8"/>
                  <a:gd name="T4" fmla="*/ 4 w 4"/>
                  <a:gd name="T5" fmla="*/ 8 h 8"/>
                  <a:gd name="T6" fmla="*/ 0 w 4"/>
                  <a:gd name="T7" fmla="*/ 5 h 8"/>
                  <a:gd name="T8" fmla="*/ 0 w 4"/>
                  <a:gd name="T9" fmla="*/ 0 h 8"/>
                  <a:gd name="T10" fmla="*/ 4 w 4"/>
                  <a:gd name="T11" fmla="*/ 3 h 8"/>
                  <a:gd name="T12" fmla="*/ 4 w 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37" name="Freeform 261"/>
              <p:cNvSpPr/>
              <p:nvPr/>
            </p:nvSpPr>
            <p:spPr bwMode="auto">
              <a:xfrm>
                <a:off x="3533" y="991"/>
                <a:ext cx="6" cy="7"/>
              </a:xfrm>
              <a:custGeom>
                <a:avLst/>
                <a:gdLst>
                  <a:gd name="T0" fmla="*/ 3 w 6"/>
                  <a:gd name="T1" fmla="*/ 6 h 7"/>
                  <a:gd name="T2" fmla="*/ 0 w 6"/>
                  <a:gd name="T3" fmla="*/ 6 h 7"/>
                  <a:gd name="T4" fmla="*/ 3 w 6"/>
                  <a:gd name="T5" fmla="*/ 7 h 7"/>
                  <a:gd name="T6" fmla="*/ 6 w 6"/>
                  <a:gd name="T7" fmla="*/ 4 h 7"/>
                  <a:gd name="T8" fmla="*/ 6 w 6"/>
                  <a:gd name="T9" fmla="*/ 0 h 7"/>
                  <a:gd name="T10" fmla="*/ 3 w 6"/>
                  <a:gd name="T11" fmla="*/ 3 h 7"/>
                  <a:gd name="T12" fmla="*/ 3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38" name="Freeform 262"/>
              <p:cNvSpPr/>
              <p:nvPr/>
            </p:nvSpPr>
            <p:spPr bwMode="auto">
              <a:xfrm>
                <a:off x="2530" y="998"/>
                <a:ext cx="16" cy="5"/>
              </a:xfrm>
              <a:custGeom>
                <a:avLst/>
                <a:gdLst>
                  <a:gd name="T0" fmla="*/ 13 w 16"/>
                  <a:gd name="T1" fmla="*/ 5 h 5"/>
                  <a:gd name="T2" fmla="*/ 16 w 16"/>
                  <a:gd name="T3" fmla="*/ 5 h 5"/>
                  <a:gd name="T4" fmla="*/ 16 w 16"/>
                  <a:gd name="T5" fmla="*/ 5 h 5"/>
                  <a:gd name="T6" fmla="*/ 7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3 w 1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39" name="Freeform 263"/>
              <p:cNvSpPr/>
              <p:nvPr/>
            </p:nvSpPr>
            <p:spPr bwMode="auto">
              <a:xfrm>
                <a:off x="4173" y="994"/>
                <a:ext cx="16" cy="6"/>
              </a:xfrm>
              <a:custGeom>
                <a:avLst/>
                <a:gdLst>
                  <a:gd name="T0" fmla="*/ 3 w 16"/>
                  <a:gd name="T1" fmla="*/ 4 h 6"/>
                  <a:gd name="T2" fmla="*/ 0 w 16"/>
                  <a:gd name="T3" fmla="*/ 4 h 6"/>
                  <a:gd name="T4" fmla="*/ 0 w 16"/>
                  <a:gd name="T5" fmla="*/ 6 h 6"/>
                  <a:gd name="T6" fmla="*/ 10 w 16"/>
                  <a:gd name="T7" fmla="*/ 4 h 6"/>
                  <a:gd name="T8" fmla="*/ 16 w 16"/>
                  <a:gd name="T9" fmla="*/ 0 h 6"/>
                  <a:gd name="T10" fmla="*/ 10 w 16"/>
                  <a:gd name="T11" fmla="*/ 0 h 6"/>
                  <a:gd name="T12" fmla="*/ 3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40" name="Freeform 264"/>
              <p:cNvSpPr/>
              <p:nvPr/>
            </p:nvSpPr>
            <p:spPr bwMode="auto">
              <a:xfrm>
                <a:off x="2399" y="1004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6 w 16"/>
                  <a:gd name="T5" fmla="*/ 8 h 8"/>
                  <a:gd name="T6" fmla="*/ 3 w 16"/>
                  <a:gd name="T7" fmla="*/ 3 h 8"/>
                  <a:gd name="T8" fmla="*/ 0 w 16"/>
                  <a:gd name="T9" fmla="*/ 2 h 8"/>
                  <a:gd name="T10" fmla="*/ 3 w 16"/>
                  <a:gd name="T11" fmla="*/ 0 h 8"/>
                  <a:gd name="T12" fmla="*/ 16 w 16"/>
                  <a:gd name="T13" fmla="*/ 6 h 8"/>
                  <a:gd name="T14" fmla="*/ 16 w 16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41" name="Freeform 265"/>
              <p:cNvSpPr/>
              <p:nvPr/>
            </p:nvSpPr>
            <p:spPr bwMode="auto">
              <a:xfrm>
                <a:off x="4304" y="1000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3 w 16"/>
                  <a:gd name="T7" fmla="*/ 3 h 7"/>
                  <a:gd name="T8" fmla="*/ 16 w 16"/>
                  <a:gd name="T9" fmla="*/ 0 h 7"/>
                  <a:gd name="T10" fmla="*/ 13 w 16"/>
                  <a:gd name="T11" fmla="*/ 0 h 7"/>
                  <a:gd name="T12" fmla="*/ 0 w 16"/>
                  <a:gd name="T13" fmla="*/ 6 h 7"/>
                  <a:gd name="T14" fmla="*/ 0 w 16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42" name="Freeform 266"/>
              <p:cNvSpPr/>
              <p:nvPr/>
            </p:nvSpPr>
            <p:spPr bwMode="auto">
              <a:xfrm>
                <a:off x="2630" y="1004"/>
                <a:ext cx="22" cy="6"/>
              </a:xfrm>
              <a:custGeom>
                <a:avLst/>
                <a:gdLst>
                  <a:gd name="T0" fmla="*/ 22 w 22"/>
                  <a:gd name="T1" fmla="*/ 0 h 6"/>
                  <a:gd name="T2" fmla="*/ 9 w 22"/>
                  <a:gd name="T3" fmla="*/ 5 h 6"/>
                  <a:gd name="T4" fmla="*/ 6 w 22"/>
                  <a:gd name="T5" fmla="*/ 5 h 6"/>
                  <a:gd name="T6" fmla="*/ 0 w 22"/>
                  <a:gd name="T7" fmla="*/ 6 h 6"/>
                  <a:gd name="T8" fmla="*/ 0 w 22"/>
                  <a:gd name="T9" fmla="*/ 6 h 6"/>
                  <a:gd name="T10" fmla="*/ 0 w 22"/>
                  <a:gd name="T11" fmla="*/ 6 h 6"/>
                  <a:gd name="T12" fmla="*/ 6 w 22"/>
                  <a:gd name="T13" fmla="*/ 3 h 6"/>
                  <a:gd name="T14" fmla="*/ 19 w 22"/>
                  <a:gd name="T15" fmla="*/ 0 h 6"/>
                  <a:gd name="T16" fmla="*/ 22 w 22"/>
                  <a:gd name="T17" fmla="*/ 0 h 6"/>
                  <a:gd name="T18" fmla="*/ 22 w 22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43" name="Freeform 267"/>
              <p:cNvSpPr/>
              <p:nvPr/>
            </p:nvSpPr>
            <p:spPr bwMode="auto">
              <a:xfrm>
                <a:off x="4067" y="1000"/>
                <a:ext cx="23" cy="7"/>
              </a:xfrm>
              <a:custGeom>
                <a:avLst/>
                <a:gdLst>
                  <a:gd name="T0" fmla="*/ 0 w 23"/>
                  <a:gd name="T1" fmla="*/ 1 h 7"/>
                  <a:gd name="T2" fmla="*/ 13 w 23"/>
                  <a:gd name="T3" fmla="*/ 4 h 7"/>
                  <a:gd name="T4" fmla="*/ 16 w 23"/>
                  <a:gd name="T5" fmla="*/ 4 h 7"/>
                  <a:gd name="T6" fmla="*/ 23 w 23"/>
                  <a:gd name="T7" fmla="*/ 7 h 7"/>
                  <a:gd name="T8" fmla="*/ 23 w 23"/>
                  <a:gd name="T9" fmla="*/ 7 h 7"/>
                  <a:gd name="T10" fmla="*/ 23 w 23"/>
                  <a:gd name="T11" fmla="*/ 6 h 7"/>
                  <a:gd name="T12" fmla="*/ 16 w 23"/>
                  <a:gd name="T13" fmla="*/ 3 h 7"/>
                  <a:gd name="T14" fmla="*/ 4 w 23"/>
                  <a:gd name="T15" fmla="*/ 0 h 7"/>
                  <a:gd name="T16" fmla="*/ 0 w 23"/>
                  <a:gd name="T17" fmla="*/ 0 h 7"/>
                  <a:gd name="T18" fmla="*/ 0 w 23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44" name="Freeform 268"/>
              <p:cNvSpPr/>
              <p:nvPr/>
            </p:nvSpPr>
            <p:spPr bwMode="auto">
              <a:xfrm>
                <a:off x="3180" y="1006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9 h 9"/>
                  <a:gd name="T4" fmla="*/ 0 w 4"/>
                  <a:gd name="T5" fmla="*/ 1 h 9"/>
                  <a:gd name="T6" fmla="*/ 4 w 4"/>
                  <a:gd name="T7" fmla="*/ 0 h 9"/>
                  <a:gd name="T8" fmla="*/ 4 w 4"/>
                  <a:gd name="T9" fmla="*/ 7 h 9"/>
                  <a:gd name="T10" fmla="*/ 4 w 4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45" name="Freeform 269"/>
              <p:cNvSpPr/>
              <p:nvPr/>
            </p:nvSpPr>
            <p:spPr bwMode="auto">
              <a:xfrm>
                <a:off x="3533" y="1003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10 h 10"/>
                  <a:gd name="T4" fmla="*/ 6 w 6"/>
                  <a:gd name="T5" fmla="*/ 3 h 10"/>
                  <a:gd name="T6" fmla="*/ 0 w 6"/>
                  <a:gd name="T7" fmla="*/ 0 h 10"/>
                  <a:gd name="T8" fmla="*/ 0 w 6"/>
                  <a:gd name="T9" fmla="*/ 9 h 10"/>
                  <a:gd name="T10" fmla="*/ 3 w 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46" name="Freeform 270"/>
              <p:cNvSpPr/>
              <p:nvPr/>
            </p:nvSpPr>
            <p:spPr bwMode="auto">
              <a:xfrm>
                <a:off x="3200" y="1007"/>
                <a:ext cx="163" cy="90"/>
              </a:xfrm>
              <a:custGeom>
                <a:avLst/>
                <a:gdLst>
                  <a:gd name="T0" fmla="*/ 124 w 163"/>
                  <a:gd name="T1" fmla="*/ 9 h 90"/>
                  <a:gd name="T2" fmla="*/ 144 w 163"/>
                  <a:gd name="T3" fmla="*/ 20 h 90"/>
                  <a:gd name="T4" fmla="*/ 157 w 163"/>
                  <a:gd name="T5" fmla="*/ 35 h 90"/>
                  <a:gd name="T6" fmla="*/ 163 w 163"/>
                  <a:gd name="T7" fmla="*/ 57 h 90"/>
                  <a:gd name="T8" fmla="*/ 157 w 163"/>
                  <a:gd name="T9" fmla="*/ 66 h 90"/>
                  <a:gd name="T10" fmla="*/ 140 w 163"/>
                  <a:gd name="T11" fmla="*/ 78 h 90"/>
                  <a:gd name="T12" fmla="*/ 124 w 163"/>
                  <a:gd name="T13" fmla="*/ 85 h 90"/>
                  <a:gd name="T14" fmla="*/ 118 w 163"/>
                  <a:gd name="T15" fmla="*/ 85 h 90"/>
                  <a:gd name="T16" fmla="*/ 105 w 163"/>
                  <a:gd name="T17" fmla="*/ 88 h 90"/>
                  <a:gd name="T18" fmla="*/ 89 w 163"/>
                  <a:gd name="T19" fmla="*/ 90 h 90"/>
                  <a:gd name="T20" fmla="*/ 73 w 163"/>
                  <a:gd name="T21" fmla="*/ 90 h 90"/>
                  <a:gd name="T22" fmla="*/ 64 w 163"/>
                  <a:gd name="T23" fmla="*/ 88 h 90"/>
                  <a:gd name="T24" fmla="*/ 48 w 163"/>
                  <a:gd name="T25" fmla="*/ 82 h 90"/>
                  <a:gd name="T26" fmla="*/ 32 w 163"/>
                  <a:gd name="T27" fmla="*/ 69 h 90"/>
                  <a:gd name="T28" fmla="*/ 28 w 163"/>
                  <a:gd name="T29" fmla="*/ 60 h 90"/>
                  <a:gd name="T30" fmla="*/ 32 w 163"/>
                  <a:gd name="T31" fmla="*/ 57 h 90"/>
                  <a:gd name="T32" fmla="*/ 28 w 163"/>
                  <a:gd name="T33" fmla="*/ 57 h 90"/>
                  <a:gd name="T34" fmla="*/ 54 w 163"/>
                  <a:gd name="T35" fmla="*/ 67 h 90"/>
                  <a:gd name="T36" fmla="*/ 67 w 163"/>
                  <a:gd name="T37" fmla="*/ 69 h 90"/>
                  <a:gd name="T38" fmla="*/ 99 w 163"/>
                  <a:gd name="T39" fmla="*/ 69 h 90"/>
                  <a:gd name="T40" fmla="*/ 108 w 163"/>
                  <a:gd name="T41" fmla="*/ 67 h 90"/>
                  <a:gd name="T42" fmla="*/ 124 w 163"/>
                  <a:gd name="T43" fmla="*/ 58 h 90"/>
                  <a:gd name="T44" fmla="*/ 131 w 163"/>
                  <a:gd name="T45" fmla="*/ 50 h 90"/>
                  <a:gd name="T46" fmla="*/ 131 w 163"/>
                  <a:gd name="T47" fmla="*/ 38 h 90"/>
                  <a:gd name="T48" fmla="*/ 118 w 163"/>
                  <a:gd name="T49" fmla="*/ 29 h 90"/>
                  <a:gd name="T50" fmla="*/ 96 w 163"/>
                  <a:gd name="T51" fmla="*/ 20 h 90"/>
                  <a:gd name="T52" fmla="*/ 73 w 163"/>
                  <a:gd name="T53" fmla="*/ 17 h 90"/>
                  <a:gd name="T54" fmla="*/ 35 w 163"/>
                  <a:gd name="T55" fmla="*/ 14 h 90"/>
                  <a:gd name="T56" fmla="*/ 12 w 163"/>
                  <a:gd name="T57" fmla="*/ 14 h 90"/>
                  <a:gd name="T58" fmla="*/ 9 w 163"/>
                  <a:gd name="T59" fmla="*/ 16 h 90"/>
                  <a:gd name="T60" fmla="*/ 3 w 163"/>
                  <a:gd name="T61" fmla="*/ 16 h 90"/>
                  <a:gd name="T62" fmla="*/ 0 w 163"/>
                  <a:gd name="T63" fmla="*/ 17 h 90"/>
                  <a:gd name="T64" fmla="*/ 6 w 163"/>
                  <a:gd name="T65" fmla="*/ 9 h 90"/>
                  <a:gd name="T66" fmla="*/ 6 w 163"/>
                  <a:gd name="T67" fmla="*/ 6 h 90"/>
                  <a:gd name="T68" fmla="*/ 25 w 163"/>
                  <a:gd name="T69" fmla="*/ 2 h 90"/>
                  <a:gd name="T70" fmla="*/ 60 w 163"/>
                  <a:gd name="T71" fmla="*/ 0 h 90"/>
                  <a:gd name="T72" fmla="*/ 96 w 163"/>
                  <a:gd name="T73" fmla="*/ 3 h 90"/>
                  <a:gd name="T74" fmla="*/ 124 w 163"/>
                  <a:gd name="T75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47" name="Freeform 271"/>
              <p:cNvSpPr/>
              <p:nvPr/>
            </p:nvSpPr>
            <p:spPr bwMode="auto">
              <a:xfrm>
                <a:off x="3360" y="1006"/>
                <a:ext cx="160" cy="89"/>
              </a:xfrm>
              <a:custGeom>
                <a:avLst/>
                <a:gdLst>
                  <a:gd name="T0" fmla="*/ 35 w 160"/>
                  <a:gd name="T1" fmla="*/ 10 h 89"/>
                  <a:gd name="T2" fmla="*/ 16 w 160"/>
                  <a:gd name="T3" fmla="*/ 20 h 89"/>
                  <a:gd name="T4" fmla="*/ 3 w 160"/>
                  <a:gd name="T5" fmla="*/ 35 h 89"/>
                  <a:gd name="T6" fmla="*/ 0 w 160"/>
                  <a:gd name="T7" fmla="*/ 56 h 89"/>
                  <a:gd name="T8" fmla="*/ 3 w 160"/>
                  <a:gd name="T9" fmla="*/ 65 h 89"/>
                  <a:gd name="T10" fmla="*/ 19 w 160"/>
                  <a:gd name="T11" fmla="*/ 79 h 89"/>
                  <a:gd name="T12" fmla="*/ 35 w 160"/>
                  <a:gd name="T13" fmla="*/ 85 h 89"/>
                  <a:gd name="T14" fmla="*/ 41 w 160"/>
                  <a:gd name="T15" fmla="*/ 85 h 89"/>
                  <a:gd name="T16" fmla="*/ 54 w 160"/>
                  <a:gd name="T17" fmla="*/ 88 h 89"/>
                  <a:gd name="T18" fmla="*/ 70 w 160"/>
                  <a:gd name="T19" fmla="*/ 89 h 89"/>
                  <a:gd name="T20" fmla="*/ 86 w 160"/>
                  <a:gd name="T21" fmla="*/ 89 h 89"/>
                  <a:gd name="T22" fmla="*/ 96 w 160"/>
                  <a:gd name="T23" fmla="*/ 88 h 89"/>
                  <a:gd name="T24" fmla="*/ 112 w 160"/>
                  <a:gd name="T25" fmla="*/ 82 h 89"/>
                  <a:gd name="T26" fmla="*/ 128 w 160"/>
                  <a:gd name="T27" fmla="*/ 70 h 89"/>
                  <a:gd name="T28" fmla="*/ 131 w 160"/>
                  <a:gd name="T29" fmla="*/ 59 h 89"/>
                  <a:gd name="T30" fmla="*/ 128 w 160"/>
                  <a:gd name="T31" fmla="*/ 56 h 89"/>
                  <a:gd name="T32" fmla="*/ 131 w 160"/>
                  <a:gd name="T33" fmla="*/ 56 h 89"/>
                  <a:gd name="T34" fmla="*/ 105 w 160"/>
                  <a:gd name="T35" fmla="*/ 67 h 89"/>
                  <a:gd name="T36" fmla="*/ 93 w 160"/>
                  <a:gd name="T37" fmla="*/ 70 h 89"/>
                  <a:gd name="T38" fmla="*/ 61 w 160"/>
                  <a:gd name="T39" fmla="*/ 68 h 89"/>
                  <a:gd name="T40" fmla="*/ 51 w 160"/>
                  <a:gd name="T41" fmla="*/ 67 h 89"/>
                  <a:gd name="T42" fmla="*/ 35 w 160"/>
                  <a:gd name="T43" fmla="*/ 58 h 89"/>
                  <a:gd name="T44" fmla="*/ 29 w 160"/>
                  <a:gd name="T45" fmla="*/ 50 h 89"/>
                  <a:gd name="T46" fmla="*/ 32 w 160"/>
                  <a:gd name="T47" fmla="*/ 39 h 89"/>
                  <a:gd name="T48" fmla="*/ 41 w 160"/>
                  <a:gd name="T49" fmla="*/ 29 h 89"/>
                  <a:gd name="T50" fmla="*/ 64 w 160"/>
                  <a:gd name="T51" fmla="*/ 20 h 89"/>
                  <a:gd name="T52" fmla="*/ 86 w 160"/>
                  <a:gd name="T53" fmla="*/ 17 h 89"/>
                  <a:gd name="T54" fmla="*/ 125 w 160"/>
                  <a:gd name="T55" fmla="*/ 14 h 89"/>
                  <a:gd name="T56" fmla="*/ 147 w 160"/>
                  <a:gd name="T57" fmla="*/ 14 h 89"/>
                  <a:gd name="T58" fmla="*/ 150 w 160"/>
                  <a:gd name="T59" fmla="*/ 15 h 89"/>
                  <a:gd name="T60" fmla="*/ 157 w 160"/>
                  <a:gd name="T61" fmla="*/ 15 h 89"/>
                  <a:gd name="T62" fmla="*/ 160 w 160"/>
                  <a:gd name="T63" fmla="*/ 17 h 89"/>
                  <a:gd name="T64" fmla="*/ 153 w 160"/>
                  <a:gd name="T65" fmla="*/ 9 h 89"/>
                  <a:gd name="T66" fmla="*/ 153 w 160"/>
                  <a:gd name="T67" fmla="*/ 6 h 89"/>
                  <a:gd name="T68" fmla="*/ 134 w 160"/>
                  <a:gd name="T69" fmla="*/ 1 h 89"/>
                  <a:gd name="T70" fmla="*/ 99 w 160"/>
                  <a:gd name="T71" fmla="*/ 0 h 89"/>
                  <a:gd name="T72" fmla="*/ 64 w 160"/>
                  <a:gd name="T73" fmla="*/ 3 h 89"/>
                  <a:gd name="T74" fmla="*/ 35 w 160"/>
                  <a:gd name="T75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48" name="Freeform 272"/>
              <p:cNvSpPr/>
              <p:nvPr/>
            </p:nvSpPr>
            <p:spPr bwMode="auto">
              <a:xfrm>
                <a:off x="2569" y="1010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6 w 12"/>
                  <a:gd name="T3" fmla="*/ 3 h 3"/>
                  <a:gd name="T4" fmla="*/ 0 w 12"/>
                  <a:gd name="T5" fmla="*/ 3 h 3"/>
                  <a:gd name="T6" fmla="*/ 0 w 12"/>
                  <a:gd name="T7" fmla="*/ 2 h 3"/>
                  <a:gd name="T8" fmla="*/ 0 w 12"/>
                  <a:gd name="T9" fmla="*/ 0 h 3"/>
                  <a:gd name="T10" fmla="*/ 6 w 12"/>
                  <a:gd name="T11" fmla="*/ 0 h 3"/>
                  <a:gd name="T12" fmla="*/ 12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49" name="Freeform 273"/>
              <p:cNvSpPr/>
              <p:nvPr/>
            </p:nvSpPr>
            <p:spPr bwMode="auto">
              <a:xfrm>
                <a:off x="4138" y="1006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4 h 4"/>
                  <a:gd name="T4" fmla="*/ 13 w 13"/>
                  <a:gd name="T5" fmla="*/ 3 h 4"/>
                  <a:gd name="T6" fmla="*/ 13 w 13"/>
                  <a:gd name="T7" fmla="*/ 3 h 4"/>
                  <a:gd name="T8" fmla="*/ 13 w 13"/>
                  <a:gd name="T9" fmla="*/ 0 h 4"/>
                  <a:gd name="T10" fmla="*/ 6 w 13"/>
                  <a:gd name="T11" fmla="*/ 1 h 4"/>
                  <a:gd name="T12" fmla="*/ 0 w 1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50" name="Freeform 274"/>
              <p:cNvSpPr/>
              <p:nvPr/>
            </p:nvSpPr>
            <p:spPr bwMode="auto">
              <a:xfrm>
                <a:off x="2434" y="1013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19 w 19"/>
                  <a:gd name="T3" fmla="*/ 5 h 7"/>
                  <a:gd name="T4" fmla="*/ 19 w 19"/>
                  <a:gd name="T5" fmla="*/ 7 h 7"/>
                  <a:gd name="T6" fmla="*/ 13 w 19"/>
                  <a:gd name="T7" fmla="*/ 7 h 7"/>
                  <a:gd name="T8" fmla="*/ 0 w 19"/>
                  <a:gd name="T9" fmla="*/ 0 h 7"/>
                  <a:gd name="T10" fmla="*/ 0 w 19"/>
                  <a:gd name="T11" fmla="*/ 0 h 7"/>
                  <a:gd name="T12" fmla="*/ 16 w 19"/>
                  <a:gd name="T13" fmla="*/ 5 h 7"/>
                  <a:gd name="T14" fmla="*/ 19 w 19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51" name="Freeform 275"/>
              <p:cNvSpPr/>
              <p:nvPr/>
            </p:nvSpPr>
            <p:spPr bwMode="auto">
              <a:xfrm>
                <a:off x="4266" y="1009"/>
                <a:ext cx="19" cy="6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6 h 6"/>
                  <a:gd name="T6" fmla="*/ 6 w 19"/>
                  <a:gd name="T7" fmla="*/ 6 h 6"/>
                  <a:gd name="T8" fmla="*/ 19 w 19"/>
                  <a:gd name="T9" fmla="*/ 0 h 6"/>
                  <a:gd name="T10" fmla="*/ 16 w 19"/>
                  <a:gd name="T11" fmla="*/ 0 h 6"/>
                  <a:gd name="T12" fmla="*/ 3 w 19"/>
                  <a:gd name="T13" fmla="*/ 4 h 6"/>
                  <a:gd name="T14" fmla="*/ 0 w 1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52" name="Freeform 276"/>
              <p:cNvSpPr/>
              <p:nvPr/>
            </p:nvSpPr>
            <p:spPr bwMode="auto">
              <a:xfrm>
                <a:off x="3260" y="1015"/>
                <a:ext cx="23" cy="6"/>
              </a:xfrm>
              <a:custGeom>
                <a:avLst/>
                <a:gdLst>
                  <a:gd name="T0" fmla="*/ 23 w 23"/>
                  <a:gd name="T1" fmla="*/ 5 h 6"/>
                  <a:gd name="T2" fmla="*/ 23 w 23"/>
                  <a:gd name="T3" fmla="*/ 6 h 6"/>
                  <a:gd name="T4" fmla="*/ 20 w 23"/>
                  <a:gd name="T5" fmla="*/ 6 h 6"/>
                  <a:gd name="T6" fmla="*/ 7 w 23"/>
                  <a:gd name="T7" fmla="*/ 1 h 6"/>
                  <a:gd name="T8" fmla="*/ 0 w 23"/>
                  <a:gd name="T9" fmla="*/ 1 h 6"/>
                  <a:gd name="T10" fmla="*/ 0 w 23"/>
                  <a:gd name="T11" fmla="*/ 0 h 6"/>
                  <a:gd name="T12" fmla="*/ 20 w 23"/>
                  <a:gd name="T13" fmla="*/ 3 h 6"/>
                  <a:gd name="T14" fmla="*/ 23 w 2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53" name="Freeform 277"/>
              <p:cNvSpPr/>
              <p:nvPr/>
            </p:nvSpPr>
            <p:spPr bwMode="auto">
              <a:xfrm>
                <a:off x="3437" y="1013"/>
                <a:ext cx="22" cy="7"/>
              </a:xfrm>
              <a:custGeom>
                <a:avLst/>
                <a:gdLst>
                  <a:gd name="T0" fmla="*/ 0 w 22"/>
                  <a:gd name="T1" fmla="*/ 5 h 7"/>
                  <a:gd name="T2" fmla="*/ 0 w 22"/>
                  <a:gd name="T3" fmla="*/ 7 h 7"/>
                  <a:gd name="T4" fmla="*/ 3 w 22"/>
                  <a:gd name="T5" fmla="*/ 7 h 7"/>
                  <a:gd name="T6" fmla="*/ 16 w 22"/>
                  <a:gd name="T7" fmla="*/ 2 h 7"/>
                  <a:gd name="T8" fmla="*/ 22 w 22"/>
                  <a:gd name="T9" fmla="*/ 2 h 7"/>
                  <a:gd name="T10" fmla="*/ 22 w 22"/>
                  <a:gd name="T11" fmla="*/ 0 h 7"/>
                  <a:gd name="T12" fmla="*/ 3 w 22"/>
                  <a:gd name="T13" fmla="*/ 3 h 7"/>
                  <a:gd name="T14" fmla="*/ 0 w 22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54" name="Freeform 278"/>
              <p:cNvSpPr/>
              <p:nvPr/>
            </p:nvSpPr>
            <p:spPr bwMode="auto">
              <a:xfrm>
                <a:off x="3225" y="1016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3 w 23"/>
                  <a:gd name="T3" fmla="*/ 2 h 2"/>
                  <a:gd name="T4" fmla="*/ 0 w 23"/>
                  <a:gd name="T5" fmla="*/ 2 h 2"/>
                  <a:gd name="T6" fmla="*/ 0 w 23"/>
                  <a:gd name="T7" fmla="*/ 0 h 2"/>
                  <a:gd name="T8" fmla="*/ 19 w 23"/>
                  <a:gd name="T9" fmla="*/ 2 h 2"/>
                  <a:gd name="T10" fmla="*/ 23 w 2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55" name="Freeform 279"/>
              <p:cNvSpPr/>
              <p:nvPr/>
            </p:nvSpPr>
            <p:spPr bwMode="auto">
              <a:xfrm>
                <a:off x="3472" y="1015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0 w 22"/>
                  <a:gd name="T3" fmla="*/ 3 h 3"/>
                  <a:gd name="T4" fmla="*/ 22 w 22"/>
                  <a:gd name="T5" fmla="*/ 1 h 3"/>
                  <a:gd name="T6" fmla="*/ 22 w 22"/>
                  <a:gd name="T7" fmla="*/ 0 h 3"/>
                  <a:gd name="T8" fmla="*/ 3 w 22"/>
                  <a:gd name="T9" fmla="*/ 1 h 3"/>
                  <a:gd name="T10" fmla="*/ 0 w 2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56" name="Freeform 280"/>
              <p:cNvSpPr/>
              <p:nvPr/>
            </p:nvSpPr>
            <p:spPr bwMode="auto">
              <a:xfrm>
                <a:off x="2601" y="1018"/>
                <a:ext cx="16" cy="8"/>
              </a:xfrm>
              <a:custGeom>
                <a:avLst/>
                <a:gdLst>
                  <a:gd name="T0" fmla="*/ 16 w 16"/>
                  <a:gd name="T1" fmla="*/ 8 h 8"/>
                  <a:gd name="T2" fmla="*/ 9 w 16"/>
                  <a:gd name="T3" fmla="*/ 6 h 8"/>
                  <a:gd name="T4" fmla="*/ 0 w 16"/>
                  <a:gd name="T5" fmla="*/ 3 h 8"/>
                  <a:gd name="T6" fmla="*/ 3 w 16"/>
                  <a:gd name="T7" fmla="*/ 0 h 8"/>
                  <a:gd name="T8" fmla="*/ 16 w 16"/>
                  <a:gd name="T9" fmla="*/ 6 h 8"/>
                  <a:gd name="T10" fmla="*/ 16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57" name="Freeform 281"/>
              <p:cNvSpPr/>
              <p:nvPr/>
            </p:nvSpPr>
            <p:spPr bwMode="auto">
              <a:xfrm>
                <a:off x="4099" y="1015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5 h 6"/>
                  <a:gd name="T4" fmla="*/ 17 w 17"/>
                  <a:gd name="T5" fmla="*/ 1 h 6"/>
                  <a:gd name="T6" fmla="*/ 17 w 17"/>
                  <a:gd name="T7" fmla="*/ 0 h 6"/>
                  <a:gd name="T8" fmla="*/ 0 w 17"/>
                  <a:gd name="T9" fmla="*/ 5 h 6"/>
                  <a:gd name="T10" fmla="*/ 0 w 1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58" name="Freeform 282"/>
              <p:cNvSpPr/>
              <p:nvPr/>
            </p:nvSpPr>
            <p:spPr bwMode="auto">
              <a:xfrm>
                <a:off x="3299" y="1020"/>
                <a:ext cx="22" cy="7"/>
              </a:xfrm>
              <a:custGeom>
                <a:avLst/>
                <a:gdLst>
                  <a:gd name="T0" fmla="*/ 22 w 22"/>
                  <a:gd name="T1" fmla="*/ 6 h 7"/>
                  <a:gd name="T2" fmla="*/ 22 w 22"/>
                  <a:gd name="T3" fmla="*/ 6 h 7"/>
                  <a:gd name="T4" fmla="*/ 19 w 22"/>
                  <a:gd name="T5" fmla="*/ 7 h 7"/>
                  <a:gd name="T6" fmla="*/ 13 w 22"/>
                  <a:gd name="T7" fmla="*/ 4 h 7"/>
                  <a:gd name="T8" fmla="*/ 0 w 22"/>
                  <a:gd name="T9" fmla="*/ 1 h 7"/>
                  <a:gd name="T10" fmla="*/ 0 w 22"/>
                  <a:gd name="T11" fmla="*/ 0 h 7"/>
                  <a:gd name="T12" fmla="*/ 16 w 22"/>
                  <a:gd name="T13" fmla="*/ 4 h 7"/>
                  <a:gd name="T14" fmla="*/ 22 w 22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59" name="Freeform 283"/>
              <p:cNvSpPr/>
              <p:nvPr/>
            </p:nvSpPr>
            <p:spPr bwMode="auto">
              <a:xfrm>
                <a:off x="3398" y="1018"/>
                <a:ext cx="23" cy="8"/>
              </a:xfrm>
              <a:custGeom>
                <a:avLst/>
                <a:gdLst>
                  <a:gd name="T0" fmla="*/ 0 w 23"/>
                  <a:gd name="T1" fmla="*/ 6 h 8"/>
                  <a:gd name="T2" fmla="*/ 0 w 23"/>
                  <a:gd name="T3" fmla="*/ 8 h 8"/>
                  <a:gd name="T4" fmla="*/ 3 w 23"/>
                  <a:gd name="T5" fmla="*/ 8 h 8"/>
                  <a:gd name="T6" fmla="*/ 10 w 23"/>
                  <a:gd name="T7" fmla="*/ 5 h 8"/>
                  <a:gd name="T8" fmla="*/ 23 w 23"/>
                  <a:gd name="T9" fmla="*/ 3 h 8"/>
                  <a:gd name="T10" fmla="*/ 23 w 23"/>
                  <a:gd name="T11" fmla="*/ 0 h 8"/>
                  <a:gd name="T12" fmla="*/ 7 w 23"/>
                  <a:gd name="T13" fmla="*/ 5 h 8"/>
                  <a:gd name="T14" fmla="*/ 0 w 23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60" name="Freeform 284"/>
              <p:cNvSpPr/>
              <p:nvPr/>
            </p:nvSpPr>
            <p:spPr bwMode="auto">
              <a:xfrm>
                <a:off x="3168" y="1021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0 w 6"/>
                  <a:gd name="T3" fmla="*/ 8 h 8"/>
                  <a:gd name="T4" fmla="*/ 0 w 6"/>
                  <a:gd name="T5" fmla="*/ 5 h 8"/>
                  <a:gd name="T6" fmla="*/ 6 w 6"/>
                  <a:gd name="T7" fmla="*/ 0 h 8"/>
                  <a:gd name="T8" fmla="*/ 6 w 6"/>
                  <a:gd name="T9" fmla="*/ 3 h 8"/>
                  <a:gd name="T10" fmla="*/ 3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61" name="Freeform 285"/>
              <p:cNvSpPr/>
              <p:nvPr/>
            </p:nvSpPr>
            <p:spPr bwMode="auto">
              <a:xfrm>
                <a:off x="3545" y="1020"/>
                <a:ext cx="7" cy="7"/>
              </a:xfrm>
              <a:custGeom>
                <a:avLst/>
                <a:gdLst>
                  <a:gd name="T0" fmla="*/ 4 w 7"/>
                  <a:gd name="T1" fmla="*/ 7 h 7"/>
                  <a:gd name="T2" fmla="*/ 7 w 7"/>
                  <a:gd name="T3" fmla="*/ 7 h 7"/>
                  <a:gd name="T4" fmla="*/ 7 w 7"/>
                  <a:gd name="T5" fmla="*/ 4 h 7"/>
                  <a:gd name="T6" fmla="*/ 0 w 7"/>
                  <a:gd name="T7" fmla="*/ 0 h 7"/>
                  <a:gd name="T8" fmla="*/ 0 w 7"/>
                  <a:gd name="T9" fmla="*/ 3 h 7"/>
                  <a:gd name="T10" fmla="*/ 4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62" name="Freeform 286"/>
              <p:cNvSpPr/>
              <p:nvPr/>
            </p:nvSpPr>
            <p:spPr bwMode="auto">
              <a:xfrm>
                <a:off x="2479" y="1021"/>
                <a:ext cx="26" cy="3"/>
              </a:xfrm>
              <a:custGeom>
                <a:avLst/>
                <a:gdLst>
                  <a:gd name="T0" fmla="*/ 26 w 26"/>
                  <a:gd name="T1" fmla="*/ 3 h 3"/>
                  <a:gd name="T2" fmla="*/ 26 w 26"/>
                  <a:gd name="T3" fmla="*/ 3 h 3"/>
                  <a:gd name="T4" fmla="*/ 26 w 26"/>
                  <a:gd name="T5" fmla="*/ 3 h 3"/>
                  <a:gd name="T6" fmla="*/ 6 w 26"/>
                  <a:gd name="T7" fmla="*/ 3 h 3"/>
                  <a:gd name="T8" fmla="*/ 0 w 26"/>
                  <a:gd name="T9" fmla="*/ 2 h 3"/>
                  <a:gd name="T10" fmla="*/ 3 w 26"/>
                  <a:gd name="T11" fmla="*/ 0 h 3"/>
                  <a:gd name="T12" fmla="*/ 16 w 26"/>
                  <a:gd name="T13" fmla="*/ 3 h 3"/>
                  <a:gd name="T14" fmla="*/ 26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63" name="Freeform 287"/>
              <p:cNvSpPr/>
              <p:nvPr/>
            </p:nvSpPr>
            <p:spPr bwMode="auto">
              <a:xfrm>
                <a:off x="4215" y="1016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0 w 25"/>
                  <a:gd name="T3" fmla="*/ 4 h 4"/>
                  <a:gd name="T4" fmla="*/ 0 w 25"/>
                  <a:gd name="T5" fmla="*/ 4 h 4"/>
                  <a:gd name="T6" fmla="*/ 19 w 25"/>
                  <a:gd name="T7" fmla="*/ 4 h 4"/>
                  <a:gd name="T8" fmla="*/ 25 w 25"/>
                  <a:gd name="T9" fmla="*/ 2 h 4"/>
                  <a:gd name="T10" fmla="*/ 22 w 25"/>
                  <a:gd name="T11" fmla="*/ 0 h 4"/>
                  <a:gd name="T12" fmla="*/ 9 w 25"/>
                  <a:gd name="T13" fmla="*/ 4 h 4"/>
                  <a:gd name="T14" fmla="*/ 0 w 2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64" name="Freeform 288"/>
              <p:cNvSpPr/>
              <p:nvPr/>
            </p:nvSpPr>
            <p:spPr bwMode="auto">
              <a:xfrm>
                <a:off x="2556" y="1024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25 w 25"/>
                  <a:gd name="T3" fmla="*/ 0 h 2"/>
                  <a:gd name="T4" fmla="*/ 13 w 25"/>
                  <a:gd name="T5" fmla="*/ 2 h 2"/>
                  <a:gd name="T6" fmla="*/ 3 w 25"/>
                  <a:gd name="T7" fmla="*/ 2 h 2"/>
                  <a:gd name="T8" fmla="*/ 0 w 25"/>
                  <a:gd name="T9" fmla="*/ 2 h 2"/>
                  <a:gd name="T10" fmla="*/ 0 w 25"/>
                  <a:gd name="T11" fmla="*/ 2 h 2"/>
                  <a:gd name="T12" fmla="*/ 19 w 25"/>
                  <a:gd name="T13" fmla="*/ 0 h 2"/>
                  <a:gd name="T14" fmla="*/ 22 w 25"/>
                  <a:gd name="T15" fmla="*/ 0 h 2"/>
                  <a:gd name="T16" fmla="*/ 25 w 2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65" name="Freeform 289"/>
              <p:cNvSpPr/>
              <p:nvPr/>
            </p:nvSpPr>
            <p:spPr bwMode="auto">
              <a:xfrm>
                <a:off x="4138" y="1020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0 w 26"/>
                  <a:gd name="T3" fmla="*/ 1 h 3"/>
                  <a:gd name="T4" fmla="*/ 13 w 26"/>
                  <a:gd name="T5" fmla="*/ 3 h 3"/>
                  <a:gd name="T6" fmla="*/ 22 w 26"/>
                  <a:gd name="T7" fmla="*/ 3 h 3"/>
                  <a:gd name="T8" fmla="*/ 26 w 26"/>
                  <a:gd name="T9" fmla="*/ 1 h 3"/>
                  <a:gd name="T10" fmla="*/ 26 w 26"/>
                  <a:gd name="T11" fmla="*/ 1 h 3"/>
                  <a:gd name="T12" fmla="*/ 6 w 26"/>
                  <a:gd name="T13" fmla="*/ 0 h 3"/>
                  <a:gd name="T14" fmla="*/ 3 w 26"/>
                  <a:gd name="T15" fmla="*/ 0 h 3"/>
                  <a:gd name="T16" fmla="*/ 0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66" name="Freeform 290"/>
              <p:cNvSpPr/>
              <p:nvPr/>
            </p:nvSpPr>
            <p:spPr bwMode="auto">
              <a:xfrm>
                <a:off x="2517" y="1024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13 w 29"/>
                  <a:gd name="T5" fmla="*/ 2 h 3"/>
                  <a:gd name="T6" fmla="*/ 0 w 29"/>
                  <a:gd name="T7" fmla="*/ 2 h 3"/>
                  <a:gd name="T8" fmla="*/ 4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67" name="Freeform 291"/>
              <p:cNvSpPr/>
              <p:nvPr/>
            </p:nvSpPr>
            <p:spPr bwMode="auto">
              <a:xfrm>
                <a:off x="4173" y="1020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0 w 29"/>
                  <a:gd name="T3" fmla="*/ 3 h 3"/>
                  <a:gd name="T4" fmla="*/ 16 w 29"/>
                  <a:gd name="T5" fmla="*/ 3 h 3"/>
                  <a:gd name="T6" fmla="*/ 29 w 29"/>
                  <a:gd name="T7" fmla="*/ 1 h 3"/>
                  <a:gd name="T8" fmla="*/ 26 w 29"/>
                  <a:gd name="T9" fmla="*/ 0 h 3"/>
                  <a:gd name="T10" fmla="*/ 3 w 29"/>
                  <a:gd name="T11" fmla="*/ 1 h 3"/>
                  <a:gd name="T12" fmla="*/ 0 w 2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68" name="Freeform 292"/>
              <p:cNvSpPr/>
              <p:nvPr/>
            </p:nvSpPr>
            <p:spPr bwMode="auto">
              <a:xfrm>
                <a:off x="2646" y="1032"/>
                <a:ext cx="16" cy="6"/>
              </a:xfrm>
              <a:custGeom>
                <a:avLst/>
                <a:gdLst>
                  <a:gd name="T0" fmla="*/ 16 w 16"/>
                  <a:gd name="T1" fmla="*/ 4 h 6"/>
                  <a:gd name="T2" fmla="*/ 16 w 16"/>
                  <a:gd name="T3" fmla="*/ 6 h 6"/>
                  <a:gd name="T4" fmla="*/ 12 w 16"/>
                  <a:gd name="T5" fmla="*/ 6 h 6"/>
                  <a:gd name="T6" fmla="*/ 6 w 16"/>
                  <a:gd name="T7" fmla="*/ 4 h 6"/>
                  <a:gd name="T8" fmla="*/ 6 w 16"/>
                  <a:gd name="T9" fmla="*/ 4 h 6"/>
                  <a:gd name="T10" fmla="*/ 0 w 16"/>
                  <a:gd name="T11" fmla="*/ 3 h 6"/>
                  <a:gd name="T12" fmla="*/ 3 w 16"/>
                  <a:gd name="T13" fmla="*/ 0 h 6"/>
                  <a:gd name="T14" fmla="*/ 16 w 16"/>
                  <a:gd name="T15" fmla="*/ 4 h 6"/>
                  <a:gd name="T16" fmla="*/ 16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69" name="Freeform 293"/>
              <p:cNvSpPr/>
              <p:nvPr/>
            </p:nvSpPr>
            <p:spPr bwMode="auto">
              <a:xfrm>
                <a:off x="4058" y="1029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6 h 6"/>
                  <a:gd name="T4" fmla="*/ 6 w 16"/>
                  <a:gd name="T5" fmla="*/ 6 h 6"/>
                  <a:gd name="T6" fmla="*/ 9 w 16"/>
                  <a:gd name="T7" fmla="*/ 4 h 6"/>
                  <a:gd name="T8" fmla="*/ 9 w 16"/>
                  <a:gd name="T9" fmla="*/ 3 h 6"/>
                  <a:gd name="T10" fmla="*/ 16 w 16"/>
                  <a:gd name="T11" fmla="*/ 1 h 6"/>
                  <a:gd name="T12" fmla="*/ 13 w 16"/>
                  <a:gd name="T13" fmla="*/ 0 h 6"/>
                  <a:gd name="T14" fmla="*/ 0 w 16"/>
                  <a:gd name="T15" fmla="*/ 4 h 6"/>
                  <a:gd name="T16" fmla="*/ 0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70" name="Freeform 294"/>
              <p:cNvSpPr/>
              <p:nvPr/>
            </p:nvSpPr>
            <p:spPr bwMode="auto">
              <a:xfrm>
                <a:off x="3331" y="1032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9 w 9"/>
                  <a:gd name="T3" fmla="*/ 10 h 10"/>
                  <a:gd name="T4" fmla="*/ 6 w 9"/>
                  <a:gd name="T5" fmla="*/ 10 h 10"/>
                  <a:gd name="T6" fmla="*/ 0 w 9"/>
                  <a:gd name="T7" fmla="*/ 1 h 10"/>
                  <a:gd name="T8" fmla="*/ 0 w 9"/>
                  <a:gd name="T9" fmla="*/ 0 h 10"/>
                  <a:gd name="T10" fmla="*/ 6 w 9"/>
                  <a:gd name="T11" fmla="*/ 4 h 10"/>
                  <a:gd name="T12" fmla="*/ 9 w 9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71" name="Freeform 295"/>
              <p:cNvSpPr/>
              <p:nvPr/>
            </p:nvSpPr>
            <p:spPr bwMode="auto">
              <a:xfrm>
                <a:off x="3379" y="103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9 h 9"/>
                  <a:gd name="T4" fmla="*/ 3 w 10"/>
                  <a:gd name="T5" fmla="*/ 9 h 9"/>
                  <a:gd name="T6" fmla="*/ 10 w 10"/>
                  <a:gd name="T7" fmla="*/ 0 h 9"/>
                  <a:gd name="T8" fmla="*/ 10 w 10"/>
                  <a:gd name="T9" fmla="*/ 0 h 9"/>
                  <a:gd name="T10" fmla="*/ 3 w 10"/>
                  <a:gd name="T11" fmla="*/ 3 h 9"/>
                  <a:gd name="T12" fmla="*/ 0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72" name="Freeform 296"/>
              <p:cNvSpPr/>
              <p:nvPr/>
            </p:nvSpPr>
            <p:spPr bwMode="auto">
              <a:xfrm>
                <a:off x="3142" y="1035"/>
                <a:ext cx="13" cy="6"/>
              </a:xfrm>
              <a:custGeom>
                <a:avLst/>
                <a:gdLst>
                  <a:gd name="T0" fmla="*/ 3 w 13"/>
                  <a:gd name="T1" fmla="*/ 6 h 6"/>
                  <a:gd name="T2" fmla="*/ 3 w 13"/>
                  <a:gd name="T3" fmla="*/ 6 h 6"/>
                  <a:gd name="T4" fmla="*/ 0 w 13"/>
                  <a:gd name="T5" fmla="*/ 4 h 6"/>
                  <a:gd name="T6" fmla="*/ 0 w 13"/>
                  <a:gd name="T7" fmla="*/ 3 h 6"/>
                  <a:gd name="T8" fmla="*/ 13 w 13"/>
                  <a:gd name="T9" fmla="*/ 0 h 6"/>
                  <a:gd name="T10" fmla="*/ 13 w 13"/>
                  <a:gd name="T11" fmla="*/ 1 h 6"/>
                  <a:gd name="T12" fmla="*/ 3 w 1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73" name="Freeform 297"/>
              <p:cNvSpPr/>
              <p:nvPr/>
            </p:nvSpPr>
            <p:spPr bwMode="auto">
              <a:xfrm>
                <a:off x="3565" y="1032"/>
                <a:ext cx="12" cy="7"/>
              </a:xfrm>
              <a:custGeom>
                <a:avLst/>
                <a:gdLst>
                  <a:gd name="T0" fmla="*/ 9 w 12"/>
                  <a:gd name="T1" fmla="*/ 7 h 7"/>
                  <a:gd name="T2" fmla="*/ 9 w 12"/>
                  <a:gd name="T3" fmla="*/ 7 h 7"/>
                  <a:gd name="T4" fmla="*/ 12 w 12"/>
                  <a:gd name="T5" fmla="*/ 6 h 7"/>
                  <a:gd name="T6" fmla="*/ 12 w 12"/>
                  <a:gd name="T7" fmla="*/ 4 h 7"/>
                  <a:gd name="T8" fmla="*/ 0 w 12"/>
                  <a:gd name="T9" fmla="*/ 0 h 7"/>
                  <a:gd name="T10" fmla="*/ 0 w 12"/>
                  <a:gd name="T11" fmla="*/ 3 h 7"/>
                  <a:gd name="T12" fmla="*/ 9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74" name="Freeform 298"/>
              <p:cNvSpPr/>
              <p:nvPr/>
            </p:nvSpPr>
            <p:spPr bwMode="auto">
              <a:xfrm>
                <a:off x="2684" y="104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6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3 w 13"/>
                  <a:gd name="T9" fmla="*/ 0 h 5"/>
                  <a:gd name="T10" fmla="*/ 13 w 13"/>
                  <a:gd name="T11" fmla="*/ 3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75" name="Freeform 299"/>
              <p:cNvSpPr/>
              <p:nvPr/>
            </p:nvSpPr>
            <p:spPr bwMode="auto">
              <a:xfrm>
                <a:off x="4023" y="1039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6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9 w 12"/>
                  <a:gd name="T9" fmla="*/ 0 h 3"/>
                  <a:gd name="T10" fmla="*/ 0 w 12"/>
                  <a:gd name="T11" fmla="*/ 3 h 3"/>
                  <a:gd name="T12" fmla="*/ 0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76" name="Freeform 300"/>
              <p:cNvSpPr/>
              <p:nvPr/>
            </p:nvSpPr>
            <p:spPr bwMode="auto">
              <a:xfrm>
                <a:off x="3113" y="1047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6 h 6"/>
                  <a:gd name="T8" fmla="*/ 0 w 13"/>
                  <a:gd name="T9" fmla="*/ 4 h 6"/>
                  <a:gd name="T10" fmla="*/ 10 w 13"/>
                  <a:gd name="T11" fmla="*/ 0 h 6"/>
                  <a:gd name="T12" fmla="*/ 13 w 13"/>
                  <a:gd name="T13" fmla="*/ 0 h 6"/>
                  <a:gd name="T14" fmla="*/ 10 w 1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77" name="Freeform 301"/>
              <p:cNvSpPr/>
              <p:nvPr/>
            </p:nvSpPr>
            <p:spPr bwMode="auto">
              <a:xfrm>
                <a:off x="3593" y="1045"/>
                <a:ext cx="17" cy="6"/>
              </a:xfrm>
              <a:custGeom>
                <a:avLst/>
                <a:gdLst>
                  <a:gd name="T0" fmla="*/ 4 w 17"/>
                  <a:gd name="T1" fmla="*/ 5 h 6"/>
                  <a:gd name="T2" fmla="*/ 13 w 17"/>
                  <a:gd name="T3" fmla="*/ 6 h 6"/>
                  <a:gd name="T4" fmla="*/ 13 w 17"/>
                  <a:gd name="T5" fmla="*/ 6 h 6"/>
                  <a:gd name="T6" fmla="*/ 17 w 17"/>
                  <a:gd name="T7" fmla="*/ 6 h 6"/>
                  <a:gd name="T8" fmla="*/ 17 w 17"/>
                  <a:gd name="T9" fmla="*/ 5 h 6"/>
                  <a:gd name="T10" fmla="*/ 4 w 17"/>
                  <a:gd name="T11" fmla="*/ 0 h 6"/>
                  <a:gd name="T12" fmla="*/ 0 w 17"/>
                  <a:gd name="T13" fmla="*/ 0 h 6"/>
                  <a:gd name="T14" fmla="*/ 4 w 1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78" name="Freeform 302"/>
              <p:cNvSpPr/>
              <p:nvPr/>
            </p:nvSpPr>
            <p:spPr bwMode="auto">
              <a:xfrm>
                <a:off x="2722" y="1050"/>
                <a:ext cx="26" cy="6"/>
              </a:xfrm>
              <a:custGeom>
                <a:avLst/>
                <a:gdLst>
                  <a:gd name="T0" fmla="*/ 23 w 26"/>
                  <a:gd name="T1" fmla="*/ 4 h 6"/>
                  <a:gd name="T2" fmla="*/ 26 w 26"/>
                  <a:gd name="T3" fmla="*/ 6 h 6"/>
                  <a:gd name="T4" fmla="*/ 26 w 26"/>
                  <a:gd name="T5" fmla="*/ 6 h 6"/>
                  <a:gd name="T6" fmla="*/ 7 w 26"/>
                  <a:gd name="T7" fmla="*/ 4 h 6"/>
                  <a:gd name="T8" fmla="*/ 0 w 26"/>
                  <a:gd name="T9" fmla="*/ 1 h 6"/>
                  <a:gd name="T10" fmla="*/ 0 w 26"/>
                  <a:gd name="T11" fmla="*/ 0 h 6"/>
                  <a:gd name="T12" fmla="*/ 16 w 26"/>
                  <a:gd name="T13" fmla="*/ 4 h 6"/>
                  <a:gd name="T14" fmla="*/ 23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79" name="Freeform 303"/>
              <p:cNvSpPr/>
              <p:nvPr/>
            </p:nvSpPr>
            <p:spPr bwMode="auto">
              <a:xfrm>
                <a:off x="3971" y="1047"/>
                <a:ext cx="26" cy="6"/>
              </a:xfrm>
              <a:custGeom>
                <a:avLst/>
                <a:gdLst>
                  <a:gd name="T0" fmla="*/ 4 w 26"/>
                  <a:gd name="T1" fmla="*/ 4 h 6"/>
                  <a:gd name="T2" fmla="*/ 0 w 26"/>
                  <a:gd name="T3" fmla="*/ 4 h 6"/>
                  <a:gd name="T4" fmla="*/ 0 w 26"/>
                  <a:gd name="T5" fmla="*/ 6 h 6"/>
                  <a:gd name="T6" fmla="*/ 20 w 26"/>
                  <a:gd name="T7" fmla="*/ 4 h 6"/>
                  <a:gd name="T8" fmla="*/ 26 w 26"/>
                  <a:gd name="T9" fmla="*/ 1 h 6"/>
                  <a:gd name="T10" fmla="*/ 26 w 26"/>
                  <a:gd name="T11" fmla="*/ 0 h 6"/>
                  <a:gd name="T12" fmla="*/ 10 w 26"/>
                  <a:gd name="T13" fmla="*/ 4 h 6"/>
                  <a:gd name="T14" fmla="*/ 4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80" name="Freeform 304"/>
              <p:cNvSpPr/>
              <p:nvPr/>
            </p:nvSpPr>
            <p:spPr bwMode="auto">
              <a:xfrm>
                <a:off x="3248" y="1051"/>
                <a:ext cx="105" cy="40"/>
              </a:xfrm>
              <a:custGeom>
                <a:avLst/>
                <a:gdLst>
                  <a:gd name="T0" fmla="*/ 102 w 105"/>
                  <a:gd name="T1" fmla="*/ 16 h 40"/>
                  <a:gd name="T2" fmla="*/ 92 w 105"/>
                  <a:gd name="T3" fmla="*/ 28 h 40"/>
                  <a:gd name="T4" fmla="*/ 76 w 105"/>
                  <a:gd name="T5" fmla="*/ 34 h 40"/>
                  <a:gd name="T6" fmla="*/ 57 w 105"/>
                  <a:gd name="T7" fmla="*/ 38 h 40"/>
                  <a:gd name="T8" fmla="*/ 38 w 105"/>
                  <a:gd name="T9" fmla="*/ 40 h 40"/>
                  <a:gd name="T10" fmla="*/ 25 w 105"/>
                  <a:gd name="T11" fmla="*/ 38 h 40"/>
                  <a:gd name="T12" fmla="*/ 16 w 105"/>
                  <a:gd name="T13" fmla="*/ 35 h 40"/>
                  <a:gd name="T14" fmla="*/ 0 w 105"/>
                  <a:gd name="T15" fmla="*/ 28 h 40"/>
                  <a:gd name="T16" fmla="*/ 0 w 105"/>
                  <a:gd name="T17" fmla="*/ 26 h 40"/>
                  <a:gd name="T18" fmla="*/ 0 w 105"/>
                  <a:gd name="T19" fmla="*/ 26 h 40"/>
                  <a:gd name="T20" fmla="*/ 9 w 105"/>
                  <a:gd name="T21" fmla="*/ 28 h 40"/>
                  <a:gd name="T22" fmla="*/ 57 w 105"/>
                  <a:gd name="T23" fmla="*/ 28 h 40"/>
                  <a:gd name="T24" fmla="*/ 76 w 105"/>
                  <a:gd name="T25" fmla="*/ 23 h 40"/>
                  <a:gd name="T26" fmla="*/ 86 w 105"/>
                  <a:gd name="T27" fmla="*/ 13 h 40"/>
                  <a:gd name="T28" fmla="*/ 96 w 105"/>
                  <a:gd name="T29" fmla="*/ 6 h 40"/>
                  <a:gd name="T30" fmla="*/ 99 w 105"/>
                  <a:gd name="T31" fmla="*/ 0 h 40"/>
                  <a:gd name="T32" fmla="*/ 105 w 105"/>
                  <a:gd name="T33" fmla="*/ 0 h 40"/>
                  <a:gd name="T34" fmla="*/ 102 w 105"/>
                  <a:gd name="T3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81" name="Freeform 305"/>
              <p:cNvSpPr/>
              <p:nvPr/>
            </p:nvSpPr>
            <p:spPr bwMode="auto">
              <a:xfrm>
                <a:off x="3369" y="1050"/>
                <a:ext cx="103" cy="39"/>
              </a:xfrm>
              <a:custGeom>
                <a:avLst/>
                <a:gdLst>
                  <a:gd name="T0" fmla="*/ 0 w 103"/>
                  <a:gd name="T1" fmla="*/ 17 h 39"/>
                  <a:gd name="T2" fmla="*/ 13 w 103"/>
                  <a:gd name="T3" fmla="*/ 27 h 39"/>
                  <a:gd name="T4" fmla="*/ 29 w 103"/>
                  <a:gd name="T5" fmla="*/ 35 h 39"/>
                  <a:gd name="T6" fmla="*/ 48 w 103"/>
                  <a:gd name="T7" fmla="*/ 38 h 39"/>
                  <a:gd name="T8" fmla="*/ 64 w 103"/>
                  <a:gd name="T9" fmla="*/ 39 h 39"/>
                  <a:gd name="T10" fmla="*/ 77 w 103"/>
                  <a:gd name="T11" fmla="*/ 39 h 39"/>
                  <a:gd name="T12" fmla="*/ 90 w 103"/>
                  <a:gd name="T13" fmla="*/ 35 h 39"/>
                  <a:gd name="T14" fmla="*/ 103 w 103"/>
                  <a:gd name="T15" fmla="*/ 27 h 39"/>
                  <a:gd name="T16" fmla="*/ 103 w 103"/>
                  <a:gd name="T17" fmla="*/ 26 h 39"/>
                  <a:gd name="T18" fmla="*/ 103 w 103"/>
                  <a:gd name="T19" fmla="*/ 26 h 39"/>
                  <a:gd name="T20" fmla="*/ 93 w 103"/>
                  <a:gd name="T21" fmla="*/ 29 h 39"/>
                  <a:gd name="T22" fmla="*/ 45 w 103"/>
                  <a:gd name="T23" fmla="*/ 27 h 39"/>
                  <a:gd name="T24" fmla="*/ 26 w 103"/>
                  <a:gd name="T25" fmla="*/ 23 h 39"/>
                  <a:gd name="T26" fmla="*/ 16 w 103"/>
                  <a:gd name="T27" fmla="*/ 12 h 39"/>
                  <a:gd name="T28" fmla="*/ 7 w 103"/>
                  <a:gd name="T29" fmla="*/ 6 h 39"/>
                  <a:gd name="T30" fmla="*/ 4 w 103"/>
                  <a:gd name="T31" fmla="*/ 0 h 39"/>
                  <a:gd name="T32" fmla="*/ 0 w 103"/>
                  <a:gd name="T33" fmla="*/ 1 h 39"/>
                  <a:gd name="T34" fmla="*/ 0 w 103"/>
                  <a:gd name="T3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82" name="Freeform 306"/>
              <p:cNvSpPr/>
              <p:nvPr/>
            </p:nvSpPr>
            <p:spPr bwMode="auto">
              <a:xfrm>
                <a:off x="3087" y="1054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4 w 10"/>
                  <a:gd name="T3" fmla="*/ 5 h 5"/>
                  <a:gd name="T4" fmla="*/ 0 w 10"/>
                  <a:gd name="T5" fmla="*/ 3 h 5"/>
                  <a:gd name="T6" fmla="*/ 0 w 10"/>
                  <a:gd name="T7" fmla="*/ 3 h 5"/>
                  <a:gd name="T8" fmla="*/ 7 w 10"/>
                  <a:gd name="T9" fmla="*/ 2 h 5"/>
                  <a:gd name="T10" fmla="*/ 10 w 10"/>
                  <a:gd name="T11" fmla="*/ 0 h 5"/>
                  <a:gd name="T12" fmla="*/ 10 w 10"/>
                  <a:gd name="T13" fmla="*/ 2 h 5"/>
                  <a:gd name="T14" fmla="*/ 10 w 1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83" name="Freeform 307"/>
              <p:cNvSpPr/>
              <p:nvPr/>
            </p:nvSpPr>
            <p:spPr bwMode="auto">
              <a:xfrm>
                <a:off x="3622" y="1053"/>
                <a:ext cx="10" cy="4"/>
              </a:xfrm>
              <a:custGeom>
                <a:avLst/>
                <a:gdLst>
                  <a:gd name="T0" fmla="*/ 0 w 10"/>
                  <a:gd name="T1" fmla="*/ 1 h 4"/>
                  <a:gd name="T2" fmla="*/ 7 w 10"/>
                  <a:gd name="T3" fmla="*/ 4 h 4"/>
                  <a:gd name="T4" fmla="*/ 10 w 10"/>
                  <a:gd name="T5" fmla="*/ 3 h 4"/>
                  <a:gd name="T6" fmla="*/ 10 w 10"/>
                  <a:gd name="T7" fmla="*/ 1 h 4"/>
                  <a:gd name="T8" fmla="*/ 4 w 10"/>
                  <a:gd name="T9" fmla="*/ 1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84" name="Freeform 308"/>
              <p:cNvSpPr/>
              <p:nvPr/>
            </p:nvSpPr>
            <p:spPr bwMode="auto">
              <a:xfrm>
                <a:off x="3260" y="1057"/>
                <a:ext cx="87" cy="31"/>
              </a:xfrm>
              <a:custGeom>
                <a:avLst/>
                <a:gdLst>
                  <a:gd name="T0" fmla="*/ 74 w 87"/>
                  <a:gd name="T1" fmla="*/ 20 h 31"/>
                  <a:gd name="T2" fmla="*/ 61 w 87"/>
                  <a:gd name="T3" fmla="*/ 26 h 31"/>
                  <a:gd name="T4" fmla="*/ 45 w 87"/>
                  <a:gd name="T5" fmla="*/ 29 h 31"/>
                  <a:gd name="T6" fmla="*/ 20 w 87"/>
                  <a:gd name="T7" fmla="*/ 31 h 31"/>
                  <a:gd name="T8" fmla="*/ 7 w 87"/>
                  <a:gd name="T9" fmla="*/ 28 h 31"/>
                  <a:gd name="T10" fmla="*/ 0 w 87"/>
                  <a:gd name="T11" fmla="*/ 25 h 31"/>
                  <a:gd name="T12" fmla="*/ 45 w 87"/>
                  <a:gd name="T13" fmla="*/ 25 h 31"/>
                  <a:gd name="T14" fmla="*/ 68 w 87"/>
                  <a:gd name="T15" fmla="*/ 19 h 31"/>
                  <a:gd name="T16" fmla="*/ 77 w 87"/>
                  <a:gd name="T17" fmla="*/ 10 h 31"/>
                  <a:gd name="T18" fmla="*/ 77 w 87"/>
                  <a:gd name="T19" fmla="*/ 8 h 31"/>
                  <a:gd name="T20" fmla="*/ 87 w 87"/>
                  <a:gd name="T21" fmla="*/ 0 h 31"/>
                  <a:gd name="T22" fmla="*/ 87 w 87"/>
                  <a:gd name="T23" fmla="*/ 10 h 31"/>
                  <a:gd name="T24" fmla="*/ 74 w 87"/>
                  <a:gd name="T2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85" name="Freeform 309"/>
              <p:cNvSpPr/>
              <p:nvPr/>
            </p:nvSpPr>
            <p:spPr bwMode="auto">
              <a:xfrm>
                <a:off x="3373" y="1057"/>
                <a:ext cx="86" cy="29"/>
              </a:xfrm>
              <a:custGeom>
                <a:avLst/>
                <a:gdLst>
                  <a:gd name="T0" fmla="*/ 12 w 86"/>
                  <a:gd name="T1" fmla="*/ 19 h 29"/>
                  <a:gd name="T2" fmla="*/ 28 w 86"/>
                  <a:gd name="T3" fmla="*/ 25 h 29"/>
                  <a:gd name="T4" fmla="*/ 44 w 86"/>
                  <a:gd name="T5" fmla="*/ 29 h 29"/>
                  <a:gd name="T6" fmla="*/ 70 w 86"/>
                  <a:gd name="T7" fmla="*/ 29 h 29"/>
                  <a:gd name="T8" fmla="*/ 83 w 86"/>
                  <a:gd name="T9" fmla="*/ 26 h 29"/>
                  <a:gd name="T10" fmla="*/ 86 w 86"/>
                  <a:gd name="T11" fmla="*/ 23 h 29"/>
                  <a:gd name="T12" fmla="*/ 41 w 86"/>
                  <a:gd name="T13" fmla="*/ 23 h 29"/>
                  <a:gd name="T14" fmla="*/ 19 w 86"/>
                  <a:gd name="T15" fmla="*/ 17 h 29"/>
                  <a:gd name="T16" fmla="*/ 9 w 86"/>
                  <a:gd name="T17" fmla="*/ 10 h 29"/>
                  <a:gd name="T18" fmla="*/ 9 w 86"/>
                  <a:gd name="T19" fmla="*/ 7 h 29"/>
                  <a:gd name="T20" fmla="*/ 0 w 86"/>
                  <a:gd name="T21" fmla="*/ 0 h 29"/>
                  <a:gd name="T22" fmla="*/ 3 w 86"/>
                  <a:gd name="T23" fmla="*/ 10 h 29"/>
                  <a:gd name="T24" fmla="*/ 12 w 86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86" name="Freeform 310"/>
              <p:cNvSpPr/>
              <p:nvPr/>
            </p:nvSpPr>
            <p:spPr bwMode="auto">
              <a:xfrm>
                <a:off x="2767" y="1059"/>
                <a:ext cx="23" cy="5"/>
              </a:xfrm>
              <a:custGeom>
                <a:avLst/>
                <a:gdLst>
                  <a:gd name="T0" fmla="*/ 23 w 23"/>
                  <a:gd name="T1" fmla="*/ 5 h 5"/>
                  <a:gd name="T2" fmla="*/ 23 w 23"/>
                  <a:gd name="T3" fmla="*/ 5 h 5"/>
                  <a:gd name="T4" fmla="*/ 3 w 23"/>
                  <a:gd name="T5" fmla="*/ 3 h 5"/>
                  <a:gd name="T6" fmla="*/ 0 w 23"/>
                  <a:gd name="T7" fmla="*/ 2 h 5"/>
                  <a:gd name="T8" fmla="*/ 3 w 23"/>
                  <a:gd name="T9" fmla="*/ 0 h 5"/>
                  <a:gd name="T10" fmla="*/ 19 w 23"/>
                  <a:gd name="T11" fmla="*/ 3 h 5"/>
                  <a:gd name="T12" fmla="*/ 23 w 2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87" name="Freeform 311"/>
              <p:cNvSpPr/>
              <p:nvPr/>
            </p:nvSpPr>
            <p:spPr bwMode="auto">
              <a:xfrm>
                <a:off x="3930" y="1056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19 w 22"/>
                  <a:gd name="T5" fmla="*/ 3 h 5"/>
                  <a:gd name="T6" fmla="*/ 22 w 22"/>
                  <a:gd name="T7" fmla="*/ 1 h 5"/>
                  <a:gd name="T8" fmla="*/ 19 w 22"/>
                  <a:gd name="T9" fmla="*/ 0 h 5"/>
                  <a:gd name="T10" fmla="*/ 3 w 22"/>
                  <a:gd name="T11" fmla="*/ 3 h 5"/>
                  <a:gd name="T12" fmla="*/ 0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88" name="Freeform 312"/>
              <p:cNvSpPr/>
              <p:nvPr/>
            </p:nvSpPr>
            <p:spPr bwMode="auto">
              <a:xfrm>
                <a:off x="3046" y="1062"/>
                <a:ext cx="19" cy="3"/>
              </a:xfrm>
              <a:custGeom>
                <a:avLst/>
                <a:gdLst>
                  <a:gd name="T0" fmla="*/ 9 w 19"/>
                  <a:gd name="T1" fmla="*/ 3 h 3"/>
                  <a:gd name="T2" fmla="*/ 0 w 19"/>
                  <a:gd name="T3" fmla="*/ 3 h 3"/>
                  <a:gd name="T4" fmla="*/ 0 w 19"/>
                  <a:gd name="T5" fmla="*/ 2 h 3"/>
                  <a:gd name="T6" fmla="*/ 13 w 19"/>
                  <a:gd name="T7" fmla="*/ 0 h 3"/>
                  <a:gd name="T8" fmla="*/ 19 w 19"/>
                  <a:gd name="T9" fmla="*/ 0 h 3"/>
                  <a:gd name="T10" fmla="*/ 9 w 1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89" name="Freeform 313"/>
              <p:cNvSpPr/>
              <p:nvPr/>
            </p:nvSpPr>
            <p:spPr bwMode="auto">
              <a:xfrm>
                <a:off x="3654" y="1059"/>
                <a:ext cx="23" cy="3"/>
              </a:xfrm>
              <a:custGeom>
                <a:avLst/>
                <a:gdLst>
                  <a:gd name="T0" fmla="*/ 10 w 23"/>
                  <a:gd name="T1" fmla="*/ 3 h 3"/>
                  <a:gd name="T2" fmla="*/ 20 w 23"/>
                  <a:gd name="T3" fmla="*/ 3 h 3"/>
                  <a:gd name="T4" fmla="*/ 23 w 23"/>
                  <a:gd name="T5" fmla="*/ 3 h 3"/>
                  <a:gd name="T6" fmla="*/ 7 w 23"/>
                  <a:gd name="T7" fmla="*/ 0 h 3"/>
                  <a:gd name="T8" fmla="*/ 0 w 23"/>
                  <a:gd name="T9" fmla="*/ 2 h 3"/>
                  <a:gd name="T10" fmla="*/ 10 w 2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90" name="Freeform 314"/>
              <p:cNvSpPr/>
              <p:nvPr/>
            </p:nvSpPr>
            <p:spPr bwMode="auto">
              <a:xfrm>
                <a:off x="2812" y="1064"/>
                <a:ext cx="19" cy="4"/>
              </a:xfrm>
              <a:custGeom>
                <a:avLst/>
                <a:gdLst>
                  <a:gd name="T0" fmla="*/ 13 w 19"/>
                  <a:gd name="T1" fmla="*/ 3 h 4"/>
                  <a:gd name="T2" fmla="*/ 16 w 19"/>
                  <a:gd name="T3" fmla="*/ 1 h 4"/>
                  <a:gd name="T4" fmla="*/ 16 w 19"/>
                  <a:gd name="T5" fmla="*/ 3 h 4"/>
                  <a:gd name="T6" fmla="*/ 16 w 19"/>
                  <a:gd name="T7" fmla="*/ 3 h 4"/>
                  <a:gd name="T8" fmla="*/ 19 w 19"/>
                  <a:gd name="T9" fmla="*/ 3 h 4"/>
                  <a:gd name="T10" fmla="*/ 16 w 19"/>
                  <a:gd name="T11" fmla="*/ 4 h 4"/>
                  <a:gd name="T12" fmla="*/ 6 w 19"/>
                  <a:gd name="T13" fmla="*/ 3 h 4"/>
                  <a:gd name="T14" fmla="*/ 0 w 19"/>
                  <a:gd name="T15" fmla="*/ 1 h 4"/>
                  <a:gd name="T16" fmla="*/ 0 w 19"/>
                  <a:gd name="T17" fmla="*/ 0 h 4"/>
                  <a:gd name="T18" fmla="*/ 13 w 19"/>
                  <a:gd name="T19" fmla="*/ 3 h 4"/>
                  <a:gd name="T20" fmla="*/ 13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91" name="Freeform 315"/>
              <p:cNvSpPr/>
              <p:nvPr/>
            </p:nvSpPr>
            <p:spPr bwMode="auto">
              <a:xfrm>
                <a:off x="3888" y="1061"/>
                <a:ext cx="19" cy="4"/>
              </a:xfrm>
              <a:custGeom>
                <a:avLst/>
                <a:gdLst>
                  <a:gd name="T0" fmla="*/ 7 w 19"/>
                  <a:gd name="T1" fmla="*/ 3 h 4"/>
                  <a:gd name="T2" fmla="*/ 7 w 19"/>
                  <a:gd name="T3" fmla="*/ 1 h 4"/>
                  <a:gd name="T4" fmla="*/ 7 w 19"/>
                  <a:gd name="T5" fmla="*/ 3 h 4"/>
                  <a:gd name="T6" fmla="*/ 3 w 19"/>
                  <a:gd name="T7" fmla="*/ 3 h 4"/>
                  <a:gd name="T8" fmla="*/ 0 w 19"/>
                  <a:gd name="T9" fmla="*/ 3 h 4"/>
                  <a:gd name="T10" fmla="*/ 3 w 19"/>
                  <a:gd name="T11" fmla="*/ 4 h 4"/>
                  <a:gd name="T12" fmla="*/ 13 w 19"/>
                  <a:gd name="T13" fmla="*/ 3 h 4"/>
                  <a:gd name="T14" fmla="*/ 19 w 19"/>
                  <a:gd name="T15" fmla="*/ 1 h 4"/>
                  <a:gd name="T16" fmla="*/ 19 w 19"/>
                  <a:gd name="T17" fmla="*/ 0 h 4"/>
                  <a:gd name="T18" fmla="*/ 7 w 19"/>
                  <a:gd name="T19" fmla="*/ 3 h 4"/>
                  <a:gd name="T20" fmla="*/ 7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92" name="Freeform 316"/>
              <p:cNvSpPr/>
              <p:nvPr/>
            </p:nvSpPr>
            <p:spPr bwMode="auto">
              <a:xfrm>
                <a:off x="3007" y="1067"/>
                <a:ext cx="16" cy="4"/>
              </a:xfrm>
              <a:custGeom>
                <a:avLst/>
                <a:gdLst>
                  <a:gd name="T0" fmla="*/ 16 w 16"/>
                  <a:gd name="T1" fmla="*/ 1 h 4"/>
                  <a:gd name="T2" fmla="*/ 4 w 16"/>
                  <a:gd name="T3" fmla="*/ 4 h 4"/>
                  <a:gd name="T4" fmla="*/ 0 w 16"/>
                  <a:gd name="T5" fmla="*/ 4 h 4"/>
                  <a:gd name="T6" fmla="*/ 0 w 16"/>
                  <a:gd name="T7" fmla="*/ 4 h 4"/>
                  <a:gd name="T8" fmla="*/ 0 w 16"/>
                  <a:gd name="T9" fmla="*/ 3 h 4"/>
                  <a:gd name="T10" fmla="*/ 0 w 16"/>
                  <a:gd name="T11" fmla="*/ 1 h 4"/>
                  <a:gd name="T12" fmla="*/ 13 w 16"/>
                  <a:gd name="T13" fmla="*/ 1 h 4"/>
                  <a:gd name="T14" fmla="*/ 16 w 16"/>
                  <a:gd name="T15" fmla="*/ 0 h 4"/>
                  <a:gd name="T16" fmla="*/ 16 w 16"/>
                  <a:gd name="T17" fmla="*/ 0 h 4"/>
                  <a:gd name="T18" fmla="*/ 16 w 16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93" name="Freeform 317"/>
              <p:cNvSpPr/>
              <p:nvPr/>
            </p:nvSpPr>
            <p:spPr bwMode="auto">
              <a:xfrm>
                <a:off x="3696" y="1065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13 w 19"/>
                  <a:gd name="T3" fmla="*/ 3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6 w 19"/>
                  <a:gd name="T11" fmla="*/ 2 h 3"/>
                  <a:gd name="T12" fmla="*/ 3 w 19"/>
                  <a:gd name="T13" fmla="*/ 2 h 3"/>
                  <a:gd name="T14" fmla="*/ 3 w 19"/>
                  <a:gd name="T15" fmla="*/ 0 h 3"/>
                  <a:gd name="T16" fmla="*/ 0 w 19"/>
                  <a:gd name="T17" fmla="*/ 0 h 3"/>
                  <a:gd name="T18" fmla="*/ 0 w 19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94" name="Freeform 318"/>
              <p:cNvSpPr/>
              <p:nvPr/>
            </p:nvSpPr>
            <p:spPr bwMode="auto">
              <a:xfrm>
                <a:off x="2863" y="1070"/>
                <a:ext cx="16" cy="3"/>
              </a:xfrm>
              <a:custGeom>
                <a:avLst/>
                <a:gdLst>
                  <a:gd name="T0" fmla="*/ 16 w 16"/>
                  <a:gd name="T1" fmla="*/ 1 h 3"/>
                  <a:gd name="T2" fmla="*/ 16 w 16"/>
                  <a:gd name="T3" fmla="*/ 3 h 3"/>
                  <a:gd name="T4" fmla="*/ 16 w 16"/>
                  <a:gd name="T5" fmla="*/ 3 h 3"/>
                  <a:gd name="T6" fmla="*/ 4 w 16"/>
                  <a:gd name="T7" fmla="*/ 3 h 3"/>
                  <a:gd name="T8" fmla="*/ 0 w 16"/>
                  <a:gd name="T9" fmla="*/ 1 h 3"/>
                  <a:gd name="T10" fmla="*/ 0 w 16"/>
                  <a:gd name="T11" fmla="*/ 0 h 3"/>
                  <a:gd name="T12" fmla="*/ 13 w 16"/>
                  <a:gd name="T13" fmla="*/ 1 h 3"/>
                  <a:gd name="T14" fmla="*/ 16 w 1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95" name="Freeform 319"/>
              <p:cNvSpPr/>
              <p:nvPr/>
            </p:nvSpPr>
            <p:spPr bwMode="auto">
              <a:xfrm>
                <a:off x="3840" y="1067"/>
                <a:ext cx="19" cy="3"/>
              </a:xfrm>
              <a:custGeom>
                <a:avLst/>
                <a:gdLst>
                  <a:gd name="T0" fmla="*/ 0 w 19"/>
                  <a:gd name="T1" fmla="*/ 1 h 3"/>
                  <a:gd name="T2" fmla="*/ 0 w 19"/>
                  <a:gd name="T3" fmla="*/ 3 h 3"/>
                  <a:gd name="T4" fmla="*/ 0 w 19"/>
                  <a:gd name="T5" fmla="*/ 3 h 3"/>
                  <a:gd name="T6" fmla="*/ 13 w 19"/>
                  <a:gd name="T7" fmla="*/ 3 h 3"/>
                  <a:gd name="T8" fmla="*/ 19 w 19"/>
                  <a:gd name="T9" fmla="*/ 1 h 3"/>
                  <a:gd name="T10" fmla="*/ 16 w 19"/>
                  <a:gd name="T11" fmla="*/ 0 h 3"/>
                  <a:gd name="T12" fmla="*/ 3 w 19"/>
                  <a:gd name="T13" fmla="*/ 1 h 3"/>
                  <a:gd name="T14" fmla="*/ 0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96" name="Freeform 320"/>
              <p:cNvSpPr/>
              <p:nvPr/>
            </p:nvSpPr>
            <p:spPr bwMode="auto">
              <a:xfrm>
                <a:off x="2969" y="1071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0 w 19"/>
                  <a:gd name="T3" fmla="*/ 3 h 3"/>
                  <a:gd name="T4" fmla="*/ 0 w 19"/>
                  <a:gd name="T5" fmla="*/ 0 h 3"/>
                  <a:gd name="T6" fmla="*/ 13 w 19"/>
                  <a:gd name="T7" fmla="*/ 0 h 3"/>
                  <a:gd name="T8" fmla="*/ 16 w 19"/>
                  <a:gd name="T9" fmla="*/ 0 h 3"/>
                  <a:gd name="T10" fmla="*/ 19 w 19"/>
                  <a:gd name="T11" fmla="*/ 0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97" name="Freeform 321"/>
              <p:cNvSpPr/>
              <p:nvPr/>
            </p:nvSpPr>
            <p:spPr bwMode="auto">
              <a:xfrm>
                <a:off x="3731" y="1068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19 w 19"/>
                  <a:gd name="T3" fmla="*/ 3 h 3"/>
                  <a:gd name="T4" fmla="*/ 19 w 19"/>
                  <a:gd name="T5" fmla="*/ 2 h 3"/>
                  <a:gd name="T6" fmla="*/ 7 w 19"/>
                  <a:gd name="T7" fmla="*/ 0 h 3"/>
                  <a:gd name="T8" fmla="*/ 3 w 19"/>
                  <a:gd name="T9" fmla="*/ 0 h 3"/>
                  <a:gd name="T10" fmla="*/ 0 w 19"/>
                  <a:gd name="T11" fmla="*/ 2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98" name="Freeform 322"/>
              <p:cNvSpPr/>
              <p:nvPr/>
            </p:nvSpPr>
            <p:spPr bwMode="auto">
              <a:xfrm>
                <a:off x="2902" y="1071"/>
                <a:ext cx="16" cy="3"/>
              </a:xfrm>
              <a:custGeom>
                <a:avLst/>
                <a:gdLst>
                  <a:gd name="T0" fmla="*/ 16 w 16"/>
                  <a:gd name="T1" fmla="*/ 2 h 3"/>
                  <a:gd name="T2" fmla="*/ 16 w 16"/>
                  <a:gd name="T3" fmla="*/ 3 h 3"/>
                  <a:gd name="T4" fmla="*/ 0 w 16"/>
                  <a:gd name="T5" fmla="*/ 3 h 3"/>
                  <a:gd name="T6" fmla="*/ 0 w 16"/>
                  <a:gd name="T7" fmla="*/ 2 h 3"/>
                  <a:gd name="T8" fmla="*/ 6 w 16"/>
                  <a:gd name="T9" fmla="*/ 0 h 3"/>
                  <a:gd name="T10" fmla="*/ 16 w 16"/>
                  <a:gd name="T11" fmla="*/ 2 h 3"/>
                  <a:gd name="T12" fmla="*/ 16 w 1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899" name="Freeform 323"/>
              <p:cNvSpPr/>
              <p:nvPr/>
            </p:nvSpPr>
            <p:spPr bwMode="auto">
              <a:xfrm>
                <a:off x="3802" y="107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3 w 16"/>
                  <a:gd name="T3" fmla="*/ 1 h 1"/>
                  <a:gd name="T4" fmla="*/ 16 w 16"/>
                  <a:gd name="T5" fmla="*/ 1 h 1"/>
                  <a:gd name="T6" fmla="*/ 16 w 16"/>
                  <a:gd name="T7" fmla="*/ 0 h 1"/>
                  <a:gd name="T8" fmla="*/ 9 w 16"/>
                  <a:gd name="T9" fmla="*/ 0 h 1"/>
                  <a:gd name="T10" fmla="*/ 0 w 16"/>
                  <a:gd name="T11" fmla="*/ 0 h 1"/>
                  <a:gd name="T12" fmla="*/ 0 w 1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00" name="Freeform 324"/>
              <p:cNvSpPr/>
              <p:nvPr/>
            </p:nvSpPr>
            <p:spPr bwMode="auto">
              <a:xfrm>
                <a:off x="2934" y="1071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9 w 19"/>
                  <a:gd name="T5" fmla="*/ 3 h 3"/>
                  <a:gd name="T6" fmla="*/ 3 w 19"/>
                  <a:gd name="T7" fmla="*/ 3 h 3"/>
                  <a:gd name="T8" fmla="*/ 0 w 19"/>
                  <a:gd name="T9" fmla="*/ 3 h 3"/>
                  <a:gd name="T10" fmla="*/ 3 w 19"/>
                  <a:gd name="T11" fmla="*/ 0 h 3"/>
                  <a:gd name="T12" fmla="*/ 16 w 19"/>
                  <a:gd name="T13" fmla="*/ 2 h 3"/>
                  <a:gd name="T14" fmla="*/ 19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01" name="Freeform 325"/>
              <p:cNvSpPr/>
              <p:nvPr/>
            </p:nvSpPr>
            <p:spPr bwMode="auto">
              <a:xfrm>
                <a:off x="3766" y="1070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1 h 1"/>
                  <a:gd name="T4" fmla="*/ 10 w 20"/>
                  <a:gd name="T5" fmla="*/ 1 h 1"/>
                  <a:gd name="T6" fmla="*/ 16 w 20"/>
                  <a:gd name="T7" fmla="*/ 1 h 1"/>
                  <a:gd name="T8" fmla="*/ 20 w 20"/>
                  <a:gd name="T9" fmla="*/ 1 h 1"/>
                  <a:gd name="T10" fmla="*/ 16 w 20"/>
                  <a:gd name="T11" fmla="*/ 0 h 1"/>
                  <a:gd name="T12" fmla="*/ 4 w 20"/>
                  <a:gd name="T13" fmla="*/ 0 h 1"/>
                  <a:gd name="T14" fmla="*/ 0 w 20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02" name="Freeform 326"/>
              <p:cNvSpPr/>
              <p:nvPr/>
            </p:nvSpPr>
            <p:spPr bwMode="auto">
              <a:xfrm>
                <a:off x="3328" y="977"/>
                <a:ext cx="35" cy="49"/>
              </a:xfrm>
              <a:custGeom>
                <a:avLst/>
                <a:gdLst>
                  <a:gd name="T0" fmla="*/ 35 w 35"/>
                  <a:gd name="T1" fmla="*/ 2 h 49"/>
                  <a:gd name="T2" fmla="*/ 29 w 35"/>
                  <a:gd name="T3" fmla="*/ 0 h 49"/>
                  <a:gd name="T4" fmla="*/ 19 w 35"/>
                  <a:gd name="T5" fmla="*/ 5 h 49"/>
                  <a:gd name="T6" fmla="*/ 3 w 35"/>
                  <a:gd name="T7" fmla="*/ 17 h 49"/>
                  <a:gd name="T8" fmla="*/ 0 w 35"/>
                  <a:gd name="T9" fmla="*/ 23 h 49"/>
                  <a:gd name="T10" fmla="*/ 0 w 35"/>
                  <a:gd name="T11" fmla="*/ 29 h 49"/>
                  <a:gd name="T12" fmla="*/ 16 w 35"/>
                  <a:gd name="T13" fmla="*/ 33 h 49"/>
                  <a:gd name="T14" fmla="*/ 29 w 35"/>
                  <a:gd name="T15" fmla="*/ 44 h 49"/>
                  <a:gd name="T16" fmla="*/ 35 w 35"/>
                  <a:gd name="T17" fmla="*/ 49 h 49"/>
                  <a:gd name="T18" fmla="*/ 35 w 35"/>
                  <a:gd name="T1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03" name="Freeform 327"/>
              <p:cNvSpPr/>
              <p:nvPr/>
            </p:nvSpPr>
            <p:spPr bwMode="auto">
              <a:xfrm>
                <a:off x="3353" y="977"/>
                <a:ext cx="39" cy="47"/>
              </a:xfrm>
              <a:custGeom>
                <a:avLst/>
                <a:gdLst>
                  <a:gd name="T0" fmla="*/ 0 w 39"/>
                  <a:gd name="T1" fmla="*/ 2 h 47"/>
                  <a:gd name="T2" fmla="*/ 10 w 39"/>
                  <a:gd name="T3" fmla="*/ 0 h 47"/>
                  <a:gd name="T4" fmla="*/ 20 w 39"/>
                  <a:gd name="T5" fmla="*/ 3 h 47"/>
                  <a:gd name="T6" fmla="*/ 36 w 39"/>
                  <a:gd name="T7" fmla="*/ 15 h 47"/>
                  <a:gd name="T8" fmla="*/ 39 w 39"/>
                  <a:gd name="T9" fmla="*/ 21 h 47"/>
                  <a:gd name="T10" fmla="*/ 39 w 39"/>
                  <a:gd name="T11" fmla="*/ 27 h 47"/>
                  <a:gd name="T12" fmla="*/ 23 w 39"/>
                  <a:gd name="T13" fmla="*/ 33 h 47"/>
                  <a:gd name="T14" fmla="*/ 10 w 39"/>
                  <a:gd name="T15" fmla="*/ 43 h 47"/>
                  <a:gd name="T16" fmla="*/ 4 w 39"/>
                  <a:gd name="T17" fmla="*/ 47 h 47"/>
                  <a:gd name="T18" fmla="*/ 0 w 39"/>
                  <a:gd name="T1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04" name="Freeform 328"/>
              <p:cNvSpPr/>
              <p:nvPr/>
            </p:nvSpPr>
            <p:spPr bwMode="auto">
              <a:xfrm>
                <a:off x="3312" y="966"/>
                <a:ext cx="54" cy="40"/>
              </a:xfrm>
              <a:custGeom>
                <a:avLst/>
                <a:gdLst>
                  <a:gd name="T0" fmla="*/ 54 w 54"/>
                  <a:gd name="T1" fmla="*/ 0 h 40"/>
                  <a:gd name="T2" fmla="*/ 35 w 54"/>
                  <a:gd name="T3" fmla="*/ 0 h 40"/>
                  <a:gd name="T4" fmla="*/ 22 w 54"/>
                  <a:gd name="T5" fmla="*/ 5 h 40"/>
                  <a:gd name="T6" fmla="*/ 6 w 54"/>
                  <a:gd name="T7" fmla="*/ 16 h 40"/>
                  <a:gd name="T8" fmla="*/ 0 w 54"/>
                  <a:gd name="T9" fmla="*/ 26 h 40"/>
                  <a:gd name="T10" fmla="*/ 0 w 54"/>
                  <a:gd name="T11" fmla="*/ 32 h 40"/>
                  <a:gd name="T12" fmla="*/ 3 w 54"/>
                  <a:gd name="T13" fmla="*/ 37 h 40"/>
                  <a:gd name="T14" fmla="*/ 9 w 54"/>
                  <a:gd name="T15" fmla="*/ 40 h 40"/>
                  <a:gd name="T16" fmla="*/ 9 w 54"/>
                  <a:gd name="T17" fmla="*/ 40 h 40"/>
                  <a:gd name="T18" fmla="*/ 12 w 54"/>
                  <a:gd name="T19" fmla="*/ 29 h 40"/>
                  <a:gd name="T20" fmla="*/ 22 w 54"/>
                  <a:gd name="T21" fmla="*/ 19 h 40"/>
                  <a:gd name="T22" fmla="*/ 35 w 54"/>
                  <a:gd name="T23" fmla="*/ 11 h 40"/>
                  <a:gd name="T24" fmla="*/ 51 w 54"/>
                  <a:gd name="T25" fmla="*/ 8 h 40"/>
                  <a:gd name="T26" fmla="*/ 51 w 54"/>
                  <a:gd name="T27" fmla="*/ 8 h 40"/>
                  <a:gd name="T28" fmla="*/ 54 w 54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05" name="Freeform 329"/>
              <p:cNvSpPr/>
              <p:nvPr/>
            </p:nvSpPr>
            <p:spPr bwMode="auto">
              <a:xfrm>
                <a:off x="3353" y="965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16 w 55"/>
                  <a:gd name="T3" fmla="*/ 1 h 39"/>
                  <a:gd name="T4" fmla="*/ 32 w 55"/>
                  <a:gd name="T5" fmla="*/ 6 h 39"/>
                  <a:gd name="T6" fmla="*/ 48 w 55"/>
                  <a:gd name="T7" fmla="*/ 15 h 39"/>
                  <a:gd name="T8" fmla="*/ 55 w 55"/>
                  <a:gd name="T9" fmla="*/ 26 h 39"/>
                  <a:gd name="T10" fmla="*/ 55 w 55"/>
                  <a:gd name="T11" fmla="*/ 32 h 39"/>
                  <a:gd name="T12" fmla="*/ 52 w 55"/>
                  <a:gd name="T13" fmla="*/ 36 h 39"/>
                  <a:gd name="T14" fmla="*/ 45 w 55"/>
                  <a:gd name="T15" fmla="*/ 39 h 39"/>
                  <a:gd name="T16" fmla="*/ 45 w 55"/>
                  <a:gd name="T17" fmla="*/ 39 h 39"/>
                  <a:gd name="T18" fmla="*/ 42 w 55"/>
                  <a:gd name="T19" fmla="*/ 29 h 39"/>
                  <a:gd name="T20" fmla="*/ 32 w 55"/>
                  <a:gd name="T21" fmla="*/ 20 h 39"/>
                  <a:gd name="T22" fmla="*/ 20 w 55"/>
                  <a:gd name="T23" fmla="*/ 12 h 39"/>
                  <a:gd name="T24" fmla="*/ 4 w 55"/>
                  <a:gd name="T25" fmla="*/ 7 h 39"/>
                  <a:gd name="T26" fmla="*/ 0 w 55"/>
                  <a:gd name="T27" fmla="*/ 7 h 39"/>
                  <a:gd name="T28" fmla="*/ 0 w 55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06" name="Freeform 330"/>
              <p:cNvSpPr/>
              <p:nvPr/>
            </p:nvSpPr>
            <p:spPr bwMode="auto">
              <a:xfrm>
                <a:off x="3145" y="898"/>
                <a:ext cx="221" cy="105"/>
              </a:xfrm>
              <a:custGeom>
                <a:avLst/>
                <a:gdLst>
                  <a:gd name="T0" fmla="*/ 221 w 221"/>
                  <a:gd name="T1" fmla="*/ 0 h 105"/>
                  <a:gd name="T2" fmla="*/ 215 w 221"/>
                  <a:gd name="T3" fmla="*/ 2 h 105"/>
                  <a:gd name="T4" fmla="*/ 186 w 221"/>
                  <a:gd name="T5" fmla="*/ 11 h 105"/>
                  <a:gd name="T6" fmla="*/ 173 w 221"/>
                  <a:gd name="T7" fmla="*/ 15 h 105"/>
                  <a:gd name="T8" fmla="*/ 167 w 221"/>
                  <a:gd name="T9" fmla="*/ 21 h 105"/>
                  <a:gd name="T10" fmla="*/ 167 w 221"/>
                  <a:gd name="T11" fmla="*/ 24 h 105"/>
                  <a:gd name="T12" fmla="*/ 163 w 221"/>
                  <a:gd name="T13" fmla="*/ 27 h 105"/>
                  <a:gd name="T14" fmla="*/ 163 w 221"/>
                  <a:gd name="T15" fmla="*/ 44 h 105"/>
                  <a:gd name="T16" fmla="*/ 179 w 221"/>
                  <a:gd name="T17" fmla="*/ 62 h 105"/>
                  <a:gd name="T18" fmla="*/ 179 w 221"/>
                  <a:gd name="T19" fmla="*/ 62 h 105"/>
                  <a:gd name="T20" fmla="*/ 176 w 221"/>
                  <a:gd name="T21" fmla="*/ 62 h 105"/>
                  <a:gd name="T22" fmla="*/ 160 w 221"/>
                  <a:gd name="T23" fmla="*/ 46 h 105"/>
                  <a:gd name="T24" fmla="*/ 157 w 221"/>
                  <a:gd name="T25" fmla="*/ 35 h 105"/>
                  <a:gd name="T26" fmla="*/ 128 w 221"/>
                  <a:gd name="T27" fmla="*/ 29 h 105"/>
                  <a:gd name="T28" fmla="*/ 106 w 221"/>
                  <a:gd name="T29" fmla="*/ 26 h 105"/>
                  <a:gd name="T30" fmla="*/ 103 w 221"/>
                  <a:gd name="T31" fmla="*/ 29 h 105"/>
                  <a:gd name="T32" fmla="*/ 96 w 221"/>
                  <a:gd name="T33" fmla="*/ 41 h 105"/>
                  <a:gd name="T34" fmla="*/ 96 w 221"/>
                  <a:gd name="T35" fmla="*/ 52 h 105"/>
                  <a:gd name="T36" fmla="*/ 135 w 221"/>
                  <a:gd name="T37" fmla="*/ 65 h 105"/>
                  <a:gd name="T38" fmla="*/ 151 w 221"/>
                  <a:gd name="T39" fmla="*/ 76 h 105"/>
                  <a:gd name="T40" fmla="*/ 154 w 221"/>
                  <a:gd name="T41" fmla="*/ 76 h 105"/>
                  <a:gd name="T42" fmla="*/ 157 w 221"/>
                  <a:gd name="T43" fmla="*/ 79 h 105"/>
                  <a:gd name="T44" fmla="*/ 157 w 221"/>
                  <a:gd name="T45" fmla="*/ 79 h 105"/>
                  <a:gd name="T46" fmla="*/ 151 w 221"/>
                  <a:gd name="T47" fmla="*/ 79 h 105"/>
                  <a:gd name="T48" fmla="*/ 125 w 221"/>
                  <a:gd name="T49" fmla="*/ 65 h 105"/>
                  <a:gd name="T50" fmla="*/ 74 w 221"/>
                  <a:gd name="T51" fmla="*/ 47 h 105"/>
                  <a:gd name="T52" fmla="*/ 58 w 221"/>
                  <a:gd name="T53" fmla="*/ 44 h 105"/>
                  <a:gd name="T54" fmla="*/ 29 w 221"/>
                  <a:gd name="T55" fmla="*/ 41 h 105"/>
                  <a:gd name="T56" fmla="*/ 7 w 221"/>
                  <a:gd name="T57" fmla="*/ 43 h 105"/>
                  <a:gd name="T58" fmla="*/ 0 w 221"/>
                  <a:gd name="T59" fmla="*/ 44 h 105"/>
                  <a:gd name="T60" fmla="*/ 35 w 221"/>
                  <a:gd name="T61" fmla="*/ 56 h 105"/>
                  <a:gd name="T62" fmla="*/ 48 w 221"/>
                  <a:gd name="T63" fmla="*/ 65 h 105"/>
                  <a:gd name="T64" fmla="*/ 61 w 221"/>
                  <a:gd name="T65" fmla="*/ 78 h 105"/>
                  <a:gd name="T66" fmla="*/ 80 w 221"/>
                  <a:gd name="T67" fmla="*/ 100 h 105"/>
                  <a:gd name="T68" fmla="*/ 90 w 221"/>
                  <a:gd name="T69" fmla="*/ 103 h 105"/>
                  <a:gd name="T70" fmla="*/ 106 w 221"/>
                  <a:gd name="T71" fmla="*/ 105 h 105"/>
                  <a:gd name="T72" fmla="*/ 160 w 221"/>
                  <a:gd name="T73" fmla="*/ 105 h 105"/>
                  <a:gd name="T74" fmla="*/ 160 w 221"/>
                  <a:gd name="T75" fmla="*/ 93 h 105"/>
                  <a:gd name="T76" fmla="*/ 170 w 221"/>
                  <a:gd name="T77" fmla="*/ 81 h 105"/>
                  <a:gd name="T78" fmla="*/ 195 w 221"/>
                  <a:gd name="T79" fmla="*/ 68 h 105"/>
                  <a:gd name="T80" fmla="*/ 205 w 221"/>
                  <a:gd name="T81" fmla="*/ 65 h 105"/>
                  <a:gd name="T82" fmla="*/ 221 w 221"/>
                  <a:gd name="T83" fmla="*/ 65 h 105"/>
                  <a:gd name="T84" fmla="*/ 221 w 221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07" name="Freeform 331"/>
              <p:cNvSpPr/>
              <p:nvPr/>
            </p:nvSpPr>
            <p:spPr bwMode="auto">
              <a:xfrm>
                <a:off x="3353" y="898"/>
                <a:ext cx="218" cy="105"/>
              </a:xfrm>
              <a:custGeom>
                <a:avLst/>
                <a:gdLst>
                  <a:gd name="T0" fmla="*/ 0 w 218"/>
                  <a:gd name="T1" fmla="*/ 0 h 105"/>
                  <a:gd name="T2" fmla="*/ 4 w 218"/>
                  <a:gd name="T3" fmla="*/ 0 h 105"/>
                  <a:gd name="T4" fmla="*/ 32 w 218"/>
                  <a:gd name="T5" fmla="*/ 9 h 105"/>
                  <a:gd name="T6" fmla="*/ 45 w 218"/>
                  <a:gd name="T7" fmla="*/ 14 h 105"/>
                  <a:gd name="T8" fmla="*/ 55 w 218"/>
                  <a:gd name="T9" fmla="*/ 21 h 105"/>
                  <a:gd name="T10" fmla="*/ 55 w 218"/>
                  <a:gd name="T11" fmla="*/ 23 h 105"/>
                  <a:gd name="T12" fmla="*/ 58 w 218"/>
                  <a:gd name="T13" fmla="*/ 26 h 105"/>
                  <a:gd name="T14" fmla="*/ 55 w 218"/>
                  <a:gd name="T15" fmla="*/ 43 h 105"/>
                  <a:gd name="T16" fmla="*/ 39 w 218"/>
                  <a:gd name="T17" fmla="*/ 61 h 105"/>
                  <a:gd name="T18" fmla="*/ 39 w 218"/>
                  <a:gd name="T19" fmla="*/ 61 h 105"/>
                  <a:gd name="T20" fmla="*/ 42 w 218"/>
                  <a:gd name="T21" fmla="*/ 61 h 105"/>
                  <a:gd name="T22" fmla="*/ 58 w 218"/>
                  <a:gd name="T23" fmla="*/ 44 h 105"/>
                  <a:gd name="T24" fmla="*/ 61 w 218"/>
                  <a:gd name="T25" fmla="*/ 33 h 105"/>
                  <a:gd name="T26" fmla="*/ 90 w 218"/>
                  <a:gd name="T27" fmla="*/ 27 h 105"/>
                  <a:gd name="T28" fmla="*/ 112 w 218"/>
                  <a:gd name="T29" fmla="*/ 24 h 105"/>
                  <a:gd name="T30" fmla="*/ 119 w 218"/>
                  <a:gd name="T31" fmla="*/ 27 h 105"/>
                  <a:gd name="T32" fmla="*/ 122 w 218"/>
                  <a:gd name="T33" fmla="*/ 40 h 105"/>
                  <a:gd name="T34" fmla="*/ 122 w 218"/>
                  <a:gd name="T35" fmla="*/ 50 h 105"/>
                  <a:gd name="T36" fmla="*/ 87 w 218"/>
                  <a:gd name="T37" fmla="*/ 65 h 105"/>
                  <a:gd name="T38" fmla="*/ 71 w 218"/>
                  <a:gd name="T39" fmla="*/ 74 h 105"/>
                  <a:gd name="T40" fmla="*/ 68 w 218"/>
                  <a:gd name="T41" fmla="*/ 76 h 105"/>
                  <a:gd name="T42" fmla="*/ 64 w 218"/>
                  <a:gd name="T43" fmla="*/ 78 h 105"/>
                  <a:gd name="T44" fmla="*/ 64 w 218"/>
                  <a:gd name="T45" fmla="*/ 79 h 105"/>
                  <a:gd name="T46" fmla="*/ 68 w 218"/>
                  <a:gd name="T47" fmla="*/ 79 h 105"/>
                  <a:gd name="T48" fmla="*/ 93 w 218"/>
                  <a:gd name="T49" fmla="*/ 64 h 105"/>
                  <a:gd name="T50" fmla="*/ 144 w 218"/>
                  <a:gd name="T51" fmla="*/ 46 h 105"/>
                  <a:gd name="T52" fmla="*/ 164 w 218"/>
                  <a:gd name="T53" fmla="*/ 43 h 105"/>
                  <a:gd name="T54" fmla="*/ 189 w 218"/>
                  <a:gd name="T55" fmla="*/ 40 h 105"/>
                  <a:gd name="T56" fmla="*/ 212 w 218"/>
                  <a:gd name="T57" fmla="*/ 41 h 105"/>
                  <a:gd name="T58" fmla="*/ 218 w 218"/>
                  <a:gd name="T59" fmla="*/ 43 h 105"/>
                  <a:gd name="T60" fmla="*/ 186 w 218"/>
                  <a:gd name="T61" fmla="*/ 55 h 105"/>
                  <a:gd name="T62" fmla="*/ 170 w 218"/>
                  <a:gd name="T63" fmla="*/ 64 h 105"/>
                  <a:gd name="T64" fmla="*/ 160 w 218"/>
                  <a:gd name="T65" fmla="*/ 76 h 105"/>
                  <a:gd name="T66" fmla="*/ 141 w 218"/>
                  <a:gd name="T67" fmla="*/ 99 h 105"/>
                  <a:gd name="T68" fmla="*/ 132 w 218"/>
                  <a:gd name="T69" fmla="*/ 102 h 105"/>
                  <a:gd name="T70" fmla="*/ 116 w 218"/>
                  <a:gd name="T71" fmla="*/ 103 h 105"/>
                  <a:gd name="T72" fmla="*/ 58 w 218"/>
                  <a:gd name="T73" fmla="*/ 105 h 105"/>
                  <a:gd name="T74" fmla="*/ 58 w 218"/>
                  <a:gd name="T75" fmla="*/ 91 h 105"/>
                  <a:gd name="T76" fmla="*/ 48 w 218"/>
                  <a:gd name="T77" fmla="*/ 79 h 105"/>
                  <a:gd name="T78" fmla="*/ 26 w 218"/>
                  <a:gd name="T79" fmla="*/ 67 h 105"/>
                  <a:gd name="T80" fmla="*/ 16 w 218"/>
                  <a:gd name="T81" fmla="*/ 65 h 105"/>
                  <a:gd name="T82" fmla="*/ 0 w 218"/>
                  <a:gd name="T83" fmla="*/ 65 h 105"/>
                  <a:gd name="T84" fmla="*/ 0 w 218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08" name="Freeform 332"/>
              <p:cNvSpPr/>
              <p:nvPr/>
            </p:nvSpPr>
            <p:spPr bwMode="auto">
              <a:xfrm>
                <a:off x="3347" y="915"/>
                <a:ext cx="29" cy="44"/>
              </a:xfrm>
              <a:custGeom>
                <a:avLst/>
                <a:gdLst>
                  <a:gd name="T0" fmla="*/ 26 w 29"/>
                  <a:gd name="T1" fmla="*/ 10 h 44"/>
                  <a:gd name="T2" fmla="*/ 29 w 29"/>
                  <a:gd name="T3" fmla="*/ 7 h 44"/>
                  <a:gd name="T4" fmla="*/ 29 w 29"/>
                  <a:gd name="T5" fmla="*/ 4 h 44"/>
                  <a:gd name="T6" fmla="*/ 22 w 29"/>
                  <a:gd name="T7" fmla="*/ 3 h 44"/>
                  <a:gd name="T8" fmla="*/ 19 w 29"/>
                  <a:gd name="T9" fmla="*/ 1 h 44"/>
                  <a:gd name="T10" fmla="*/ 13 w 29"/>
                  <a:gd name="T11" fmla="*/ 0 h 44"/>
                  <a:gd name="T12" fmla="*/ 6 w 29"/>
                  <a:gd name="T13" fmla="*/ 1 h 44"/>
                  <a:gd name="T14" fmla="*/ 3 w 29"/>
                  <a:gd name="T15" fmla="*/ 3 h 44"/>
                  <a:gd name="T16" fmla="*/ 0 w 29"/>
                  <a:gd name="T17" fmla="*/ 6 h 44"/>
                  <a:gd name="T18" fmla="*/ 0 w 29"/>
                  <a:gd name="T19" fmla="*/ 6 h 44"/>
                  <a:gd name="T20" fmla="*/ 0 w 29"/>
                  <a:gd name="T21" fmla="*/ 10 h 44"/>
                  <a:gd name="T22" fmla="*/ 0 w 29"/>
                  <a:gd name="T23" fmla="*/ 15 h 44"/>
                  <a:gd name="T24" fmla="*/ 3 w 29"/>
                  <a:gd name="T25" fmla="*/ 20 h 44"/>
                  <a:gd name="T26" fmla="*/ 3 w 29"/>
                  <a:gd name="T27" fmla="*/ 26 h 44"/>
                  <a:gd name="T28" fmla="*/ 6 w 29"/>
                  <a:gd name="T29" fmla="*/ 30 h 44"/>
                  <a:gd name="T30" fmla="*/ 10 w 29"/>
                  <a:gd name="T31" fmla="*/ 35 h 44"/>
                  <a:gd name="T32" fmla="*/ 10 w 29"/>
                  <a:gd name="T33" fmla="*/ 39 h 44"/>
                  <a:gd name="T34" fmla="*/ 13 w 29"/>
                  <a:gd name="T35" fmla="*/ 44 h 44"/>
                  <a:gd name="T36" fmla="*/ 13 w 29"/>
                  <a:gd name="T37" fmla="*/ 44 h 44"/>
                  <a:gd name="T38" fmla="*/ 16 w 29"/>
                  <a:gd name="T39" fmla="*/ 39 h 44"/>
                  <a:gd name="T40" fmla="*/ 16 w 29"/>
                  <a:gd name="T41" fmla="*/ 35 h 44"/>
                  <a:gd name="T42" fmla="*/ 16 w 29"/>
                  <a:gd name="T43" fmla="*/ 30 h 44"/>
                  <a:gd name="T44" fmla="*/ 16 w 29"/>
                  <a:gd name="T45" fmla="*/ 27 h 44"/>
                  <a:gd name="T46" fmla="*/ 19 w 29"/>
                  <a:gd name="T47" fmla="*/ 23 h 44"/>
                  <a:gd name="T48" fmla="*/ 19 w 29"/>
                  <a:gd name="T49" fmla="*/ 20 h 44"/>
                  <a:gd name="T50" fmla="*/ 22 w 29"/>
                  <a:gd name="T51" fmla="*/ 15 h 44"/>
                  <a:gd name="T52" fmla="*/ 26 w 29"/>
                  <a:gd name="T5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09" name="Freeform 333"/>
              <p:cNvSpPr/>
              <p:nvPr/>
            </p:nvSpPr>
            <p:spPr bwMode="auto">
              <a:xfrm>
                <a:off x="3353" y="904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4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4 w 7"/>
                  <a:gd name="T9" fmla="*/ 0 h 5"/>
                  <a:gd name="T10" fmla="*/ 7 w 7"/>
                  <a:gd name="T11" fmla="*/ 2 h 5"/>
                  <a:gd name="T12" fmla="*/ 7 w 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10" name="Freeform 334"/>
              <p:cNvSpPr/>
              <p:nvPr/>
            </p:nvSpPr>
            <p:spPr bwMode="auto">
              <a:xfrm>
                <a:off x="3357" y="904"/>
                <a:ext cx="9" cy="5"/>
              </a:xfrm>
              <a:custGeom>
                <a:avLst/>
                <a:gdLst>
                  <a:gd name="T0" fmla="*/ 3 w 9"/>
                  <a:gd name="T1" fmla="*/ 3 h 5"/>
                  <a:gd name="T2" fmla="*/ 6 w 9"/>
                  <a:gd name="T3" fmla="*/ 5 h 5"/>
                  <a:gd name="T4" fmla="*/ 6 w 9"/>
                  <a:gd name="T5" fmla="*/ 5 h 5"/>
                  <a:gd name="T6" fmla="*/ 9 w 9"/>
                  <a:gd name="T7" fmla="*/ 3 h 5"/>
                  <a:gd name="T8" fmla="*/ 3 w 9"/>
                  <a:gd name="T9" fmla="*/ 0 h 5"/>
                  <a:gd name="T10" fmla="*/ 0 w 9"/>
                  <a:gd name="T11" fmla="*/ 0 h 5"/>
                  <a:gd name="T12" fmla="*/ 3 w 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11" name="Freeform 335"/>
              <p:cNvSpPr/>
              <p:nvPr/>
            </p:nvSpPr>
            <p:spPr bwMode="auto">
              <a:xfrm>
                <a:off x="3334" y="916"/>
                <a:ext cx="13" cy="3"/>
              </a:xfrm>
              <a:custGeom>
                <a:avLst/>
                <a:gdLst>
                  <a:gd name="T0" fmla="*/ 13 w 13"/>
                  <a:gd name="T1" fmla="*/ 0 h 3"/>
                  <a:gd name="T2" fmla="*/ 10 w 13"/>
                  <a:gd name="T3" fmla="*/ 2 h 3"/>
                  <a:gd name="T4" fmla="*/ 6 w 13"/>
                  <a:gd name="T5" fmla="*/ 3 h 3"/>
                  <a:gd name="T6" fmla="*/ 3 w 13"/>
                  <a:gd name="T7" fmla="*/ 3 h 3"/>
                  <a:gd name="T8" fmla="*/ 0 w 13"/>
                  <a:gd name="T9" fmla="*/ 3 h 3"/>
                  <a:gd name="T10" fmla="*/ 6 w 13"/>
                  <a:gd name="T11" fmla="*/ 0 h 3"/>
                  <a:gd name="T12" fmla="*/ 10 w 13"/>
                  <a:gd name="T13" fmla="*/ 0 h 3"/>
                  <a:gd name="T14" fmla="*/ 13 w 1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12" name="Freeform 336"/>
              <p:cNvSpPr/>
              <p:nvPr/>
            </p:nvSpPr>
            <p:spPr bwMode="auto">
              <a:xfrm>
                <a:off x="3373" y="915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3 w 9"/>
                  <a:gd name="T3" fmla="*/ 1 h 4"/>
                  <a:gd name="T4" fmla="*/ 6 w 9"/>
                  <a:gd name="T5" fmla="*/ 4 h 4"/>
                  <a:gd name="T6" fmla="*/ 9 w 9"/>
                  <a:gd name="T7" fmla="*/ 4 h 4"/>
                  <a:gd name="T8" fmla="*/ 9 w 9"/>
                  <a:gd name="T9" fmla="*/ 3 h 4"/>
                  <a:gd name="T10" fmla="*/ 3 w 9"/>
                  <a:gd name="T11" fmla="*/ 0 h 4"/>
                  <a:gd name="T12" fmla="*/ 0 w 9"/>
                  <a:gd name="T13" fmla="*/ 0 h 4"/>
                  <a:gd name="T14" fmla="*/ 0 w 9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13" name="Freeform 337"/>
              <p:cNvSpPr/>
              <p:nvPr/>
            </p:nvSpPr>
            <p:spPr bwMode="auto">
              <a:xfrm>
                <a:off x="3324" y="925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6 h 6"/>
                  <a:gd name="T4" fmla="*/ 0 w 7"/>
                  <a:gd name="T5" fmla="*/ 5 h 6"/>
                  <a:gd name="T6" fmla="*/ 0 w 7"/>
                  <a:gd name="T7" fmla="*/ 2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14" name="Freeform 338"/>
              <p:cNvSpPr/>
              <p:nvPr/>
            </p:nvSpPr>
            <p:spPr bwMode="auto">
              <a:xfrm>
                <a:off x="3385" y="92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1 h 6"/>
                  <a:gd name="T8" fmla="*/ 4 w 7"/>
                  <a:gd name="T9" fmla="*/ 0 h 6"/>
                  <a:gd name="T10" fmla="*/ 4 w 7"/>
                  <a:gd name="T11" fmla="*/ 0 h 6"/>
                  <a:gd name="T12" fmla="*/ 0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15" name="Freeform 339"/>
              <p:cNvSpPr/>
              <p:nvPr/>
            </p:nvSpPr>
            <p:spPr bwMode="auto">
              <a:xfrm>
                <a:off x="3324" y="936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4 w 7"/>
                  <a:gd name="T3" fmla="*/ 8 h 8"/>
                  <a:gd name="T4" fmla="*/ 0 w 7"/>
                  <a:gd name="T5" fmla="*/ 5 h 8"/>
                  <a:gd name="T6" fmla="*/ 4 w 7"/>
                  <a:gd name="T7" fmla="*/ 0 h 8"/>
                  <a:gd name="T8" fmla="*/ 7 w 7"/>
                  <a:gd name="T9" fmla="*/ 8 h 8"/>
                  <a:gd name="T10" fmla="*/ 7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16" name="Freeform 340"/>
              <p:cNvSpPr/>
              <p:nvPr/>
            </p:nvSpPr>
            <p:spPr bwMode="auto">
              <a:xfrm>
                <a:off x="3389" y="93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17" name="Freeform 341"/>
              <p:cNvSpPr/>
              <p:nvPr/>
            </p:nvSpPr>
            <p:spPr bwMode="auto">
              <a:xfrm>
                <a:off x="3328" y="948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3 w 6"/>
                  <a:gd name="T9" fmla="*/ 0 h 5"/>
                  <a:gd name="T10" fmla="*/ 6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18" name="Freeform 342"/>
              <p:cNvSpPr/>
              <p:nvPr/>
            </p:nvSpPr>
            <p:spPr bwMode="auto">
              <a:xfrm>
                <a:off x="3385" y="94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19" name="Freeform 343"/>
              <p:cNvSpPr/>
              <p:nvPr/>
            </p:nvSpPr>
            <p:spPr bwMode="auto">
              <a:xfrm>
                <a:off x="3334" y="954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6 w 6"/>
                  <a:gd name="T7" fmla="*/ 3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20" name="Freeform 344"/>
              <p:cNvSpPr/>
              <p:nvPr/>
            </p:nvSpPr>
            <p:spPr bwMode="auto">
              <a:xfrm>
                <a:off x="3379" y="95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21" name="Freeform 345"/>
              <p:cNvSpPr/>
              <p:nvPr/>
            </p:nvSpPr>
            <p:spPr bwMode="auto">
              <a:xfrm>
                <a:off x="3347" y="9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22" name="Freeform 346"/>
              <p:cNvSpPr/>
              <p:nvPr/>
            </p:nvSpPr>
            <p:spPr bwMode="auto">
              <a:xfrm>
                <a:off x="3366" y="96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3 h 3"/>
                  <a:gd name="T4" fmla="*/ 7 w 7"/>
                  <a:gd name="T5" fmla="*/ 3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23" name="Freeform 347"/>
              <p:cNvSpPr/>
              <p:nvPr/>
            </p:nvSpPr>
            <p:spPr bwMode="auto">
              <a:xfrm>
                <a:off x="3334" y="97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0 w 6"/>
                  <a:gd name="T5" fmla="*/ 3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24" name="Freeform 348"/>
              <p:cNvSpPr/>
              <p:nvPr/>
            </p:nvSpPr>
            <p:spPr bwMode="auto">
              <a:xfrm>
                <a:off x="3376" y="972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  <a:gd name="T8" fmla="*/ 0 w 9"/>
                  <a:gd name="T9" fmla="*/ 2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25" name="Freeform 349"/>
              <p:cNvSpPr/>
              <p:nvPr/>
            </p:nvSpPr>
            <p:spPr bwMode="auto">
              <a:xfrm>
                <a:off x="3321" y="98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3 h 3"/>
                  <a:gd name="T4" fmla="*/ 0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26" name="Freeform 350"/>
              <p:cNvSpPr/>
              <p:nvPr/>
            </p:nvSpPr>
            <p:spPr bwMode="auto">
              <a:xfrm>
                <a:off x="3392" y="983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0 h 3"/>
                  <a:gd name="T12" fmla="*/ 0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27" name="Freeform 351"/>
              <p:cNvSpPr/>
              <p:nvPr/>
            </p:nvSpPr>
            <p:spPr bwMode="auto">
              <a:xfrm>
                <a:off x="3315" y="99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28" name="Freeform 352"/>
              <p:cNvSpPr/>
              <p:nvPr/>
            </p:nvSpPr>
            <p:spPr bwMode="auto">
              <a:xfrm>
                <a:off x="3401" y="994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4 w 4"/>
                  <a:gd name="T5" fmla="*/ 3 h 3"/>
                  <a:gd name="T6" fmla="*/ 4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29" name="Freeform 353"/>
              <p:cNvSpPr/>
              <p:nvPr/>
            </p:nvSpPr>
            <p:spPr bwMode="auto">
              <a:xfrm>
                <a:off x="3302" y="494"/>
                <a:ext cx="51" cy="73"/>
              </a:xfrm>
              <a:custGeom>
                <a:avLst/>
                <a:gdLst>
                  <a:gd name="T0" fmla="*/ 48 w 51"/>
                  <a:gd name="T1" fmla="*/ 15 h 73"/>
                  <a:gd name="T2" fmla="*/ 48 w 51"/>
                  <a:gd name="T3" fmla="*/ 15 h 73"/>
                  <a:gd name="T4" fmla="*/ 45 w 51"/>
                  <a:gd name="T5" fmla="*/ 12 h 73"/>
                  <a:gd name="T6" fmla="*/ 35 w 51"/>
                  <a:gd name="T7" fmla="*/ 6 h 73"/>
                  <a:gd name="T8" fmla="*/ 19 w 51"/>
                  <a:gd name="T9" fmla="*/ 0 h 73"/>
                  <a:gd name="T10" fmla="*/ 0 w 51"/>
                  <a:gd name="T11" fmla="*/ 0 h 73"/>
                  <a:gd name="T12" fmla="*/ 0 w 51"/>
                  <a:gd name="T13" fmla="*/ 2 h 73"/>
                  <a:gd name="T14" fmla="*/ 26 w 51"/>
                  <a:gd name="T15" fmla="*/ 25 h 73"/>
                  <a:gd name="T16" fmla="*/ 29 w 51"/>
                  <a:gd name="T17" fmla="*/ 38 h 73"/>
                  <a:gd name="T18" fmla="*/ 22 w 51"/>
                  <a:gd name="T19" fmla="*/ 53 h 73"/>
                  <a:gd name="T20" fmla="*/ 13 w 51"/>
                  <a:gd name="T21" fmla="*/ 61 h 73"/>
                  <a:gd name="T22" fmla="*/ 10 w 51"/>
                  <a:gd name="T23" fmla="*/ 62 h 73"/>
                  <a:gd name="T24" fmla="*/ 29 w 51"/>
                  <a:gd name="T25" fmla="*/ 66 h 73"/>
                  <a:gd name="T26" fmla="*/ 45 w 51"/>
                  <a:gd name="T27" fmla="*/ 70 h 73"/>
                  <a:gd name="T28" fmla="*/ 51 w 51"/>
                  <a:gd name="T29" fmla="*/ 72 h 73"/>
                  <a:gd name="T30" fmla="*/ 51 w 51"/>
                  <a:gd name="T31" fmla="*/ 73 h 73"/>
                  <a:gd name="T32" fmla="*/ 48 w 51"/>
                  <a:gd name="T33" fmla="*/ 1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30" name="Freeform 354"/>
              <p:cNvSpPr/>
              <p:nvPr/>
            </p:nvSpPr>
            <p:spPr bwMode="auto">
              <a:xfrm>
                <a:off x="3360" y="494"/>
                <a:ext cx="48" cy="72"/>
              </a:xfrm>
              <a:custGeom>
                <a:avLst/>
                <a:gdLst>
                  <a:gd name="T0" fmla="*/ 0 w 48"/>
                  <a:gd name="T1" fmla="*/ 14 h 72"/>
                  <a:gd name="T2" fmla="*/ 0 w 48"/>
                  <a:gd name="T3" fmla="*/ 14 h 72"/>
                  <a:gd name="T4" fmla="*/ 6 w 48"/>
                  <a:gd name="T5" fmla="*/ 11 h 72"/>
                  <a:gd name="T6" fmla="*/ 13 w 48"/>
                  <a:gd name="T7" fmla="*/ 5 h 72"/>
                  <a:gd name="T8" fmla="*/ 29 w 48"/>
                  <a:gd name="T9" fmla="*/ 0 h 72"/>
                  <a:gd name="T10" fmla="*/ 48 w 48"/>
                  <a:gd name="T11" fmla="*/ 0 h 72"/>
                  <a:gd name="T12" fmla="*/ 48 w 48"/>
                  <a:gd name="T13" fmla="*/ 2 h 72"/>
                  <a:gd name="T14" fmla="*/ 22 w 48"/>
                  <a:gd name="T15" fmla="*/ 23 h 72"/>
                  <a:gd name="T16" fmla="*/ 19 w 48"/>
                  <a:gd name="T17" fmla="*/ 37 h 72"/>
                  <a:gd name="T18" fmla="*/ 25 w 48"/>
                  <a:gd name="T19" fmla="*/ 52 h 72"/>
                  <a:gd name="T20" fmla="*/ 35 w 48"/>
                  <a:gd name="T21" fmla="*/ 59 h 72"/>
                  <a:gd name="T22" fmla="*/ 38 w 48"/>
                  <a:gd name="T23" fmla="*/ 61 h 72"/>
                  <a:gd name="T24" fmla="*/ 19 w 48"/>
                  <a:gd name="T25" fmla="*/ 64 h 72"/>
                  <a:gd name="T26" fmla="*/ 3 w 48"/>
                  <a:gd name="T27" fmla="*/ 69 h 72"/>
                  <a:gd name="T28" fmla="*/ 0 w 48"/>
                  <a:gd name="T29" fmla="*/ 72 h 72"/>
                  <a:gd name="T30" fmla="*/ 0 w 48"/>
                  <a:gd name="T31" fmla="*/ 72 h 72"/>
                  <a:gd name="T32" fmla="*/ 0 w 48"/>
                  <a:gd name="T33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31" name="Freeform 355"/>
              <p:cNvSpPr/>
              <p:nvPr/>
            </p:nvSpPr>
            <p:spPr bwMode="auto">
              <a:xfrm>
                <a:off x="3273" y="481"/>
                <a:ext cx="80" cy="24"/>
              </a:xfrm>
              <a:custGeom>
                <a:avLst/>
                <a:gdLst>
                  <a:gd name="T0" fmla="*/ 80 w 80"/>
                  <a:gd name="T1" fmla="*/ 15 h 24"/>
                  <a:gd name="T2" fmla="*/ 80 w 80"/>
                  <a:gd name="T3" fmla="*/ 15 h 24"/>
                  <a:gd name="T4" fmla="*/ 71 w 80"/>
                  <a:gd name="T5" fmla="*/ 6 h 24"/>
                  <a:gd name="T6" fmla="*/ 58 w 80"/>
                  <a:gd name="T7" fmla="*/ 0 h 24"/>
                  <a:gd name="T8" fmla="*/ 51 w 80"/>
                  <a:gd name="T9" fmla="*/ 0 h 24"/>
                  <a:gd name="T10" fmla="*/ 19 w 80"/>
                  <a:gd name="T11" fmla="*/ 1 h 24"/>
                  <a:gd name="T12" fmla="*/ 3 w 80"/>
                  <a:gd name="T13" fmla="*/ 4 h 24"/>
                  <a:gd name="T14" fmla="*/ 0 w 80"/>
                  <a:gd name="T15" fmla="*/ 4 h 24"/>
                  <a:gd name="T16" fmla="*/ 0 w 80"/>
                  <a:gd name="T17" fmla="*/ 4 h 24"/>
                  <a:gd name="T18" fmla="*/ 26 w 80"/>
                  <a:gd name="T19" fmla="*/ 13 h 24"/>
                  <a:gd name="T20" fmla="*/ 29 w 80"/>
                  <a:gd name="T21" fmla="*/ 12 h 24"/>
                  <a:gd name="T22" fmla="*/ 45 w 80"/>
                  <a:gd name="T23" fmla="*/ 12 h 24"/>
                  <a:gd name="T24" fmla="*/ 67 w 80"/>
                  <a:gd name="T25" fmla="*/ 16 h 24"/>
                  <a:gd name="T26" fmla="*/ 77 w 80"/>
                  <a:gd name="T27" fmla="*/ 24 h 24"/>
                  <a:gd name="T28" fmla="*/ 80 w 80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32" name="Freeform 356"/>
              <p:cNvSpPr/>
              <p:nvPr/>
            </p:nvSpPr>
            <p:spPr bwMode="auto">
              <a:xfrm>
                <a:off x="3357" y="479"/>
                <a:ext cx="80" cy="26"/>
              </a:xfrm>
              <a:custGeom>
                <a:avLst/>
                <a:gdLst>
                  <a:gd name="T0" fmla="*/ 0 w 80"/>
                  <a:gd name="T1" fmla="*/ 15 h 26"/>
                  <a:gd name="T2" fmla="*/ 3 w 80"/>
                  <a:gd name="T3" fmla="*/ 15 h 26"/>
                  <a:gd name="T4" fmla="*/ 9 w 80"/>
                  <a:gd name="T5" fmla="*/ 6 h 26"/>
                  <a:gd name="T6" fmla="*/ 22 w 80"/>
                  <a:gd name="T7" fmla="*/ 0 h 26"/>
                  <a:gd name="T8" fmla="*/ 28 w 80"/>
                  <a:gd name="T9" fmla="*/ 0 h 26"/>
                  <a:gd name="T10" fmla="*/ 60 w 80"/>
                  <a:gd name="T11" fmla="*/ 2 h 26"/>
                  <a:gd name="T12" fmla="*/ 76 w 80"/>
                  <a:gd name="T13" fmla="*/ 5 h 26"/>
                  <a:gd name="T14" fmla="*/ 80 w 80"/>
                  <a:gd name="T15" fmla="*/ 5 h 26"/>
                  <a:gd name="T16" fmla="*/ 80 w 80"/>
                  <a:gd name="T17" fmla="*/ 5 h 26"/>
                  <a:gd name="T18" fmla="*/ 54 w 80"/>
                  <a:gd name="T19" fmla="*/ 14 h 26"/>
                  <a:gd name="T20" fmla="*/ 51 w 80"/>
                  <a:gd name="T21" fmla="*/ 12 h 26"/>
                  <a:gd name="T22" fmla="*/ 35 w 80"/>
                  <a:gd name="T23" fmla="*/ 12 h 26"/>
                  <a:gd name="T24" fmla="*/ 12 w 80"/>
                  <a:gd name="T25" fmla="*/ 18 h 26"/>
                  <a:gd name="T26" fmla="*/ 3 w 80"/>
                  <a:gd name="T27" fmla="*/ 26 h 26"/>
                  <a:gd name="T28" fmla="*/ 0 w 80"/>
                  <a:gd name="T2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33" name="Freeform 357"/>
              <p:cNvSpPr/>
              <p:nvPr/>
            </p:nvSpPr>
            <p:spPr bwMode="auto">
              <a:xfrm>
                <a:off x="3164" y="394"/>
                <a:ext cx="189" cy="94"/>
              </a:xfrm>
              <a:custGeom>
                <a:avLst/>
                <a:gdLst>
                  <a:gd name="T0" fmla="*/ 77 w 189"/>
                  <a:gd name="T1" fmla="*/ 46 h 94"/>
                  <a:gd name="T2" fmla="*/ 80 w 189"/>
                  <a:gd name="T3" fmla="*/ 46 h 94"/>
                  <a:gd name="T4" fmla="*/ 80 w 189"/>
                  <a:gd name="T5" fmla="*/ 49 h 94"/>
                  <a:gd name="T6" fmla="*/ 77 w 189"/>
                  <a:gd name="T7" fmla="*/ 49 h 94"/>
                  <a:gd name="T8" fmla="*/ 71 w 189"/>
                  <a:gd name="T9" fmla="*/ 46 h 94"/>
                  <a:gd name="T10" fmla="*/ 71 w 189"/>
                  <a:gd name="T11" fmla="*/ 46 h 94"/>
                  <a:gd name="T12" fmla="*/ 58 w 189"/>
                  <a:gd name="T13" fmla="*/ 47 h 94"/>
                  <a:gd name="T14" fmla="*/ 39 w 189"/>
                  <a:gd name="T15" fmla="*/ 50 h 94"/>
                  <a:gd name="T16" fmla="*/ 20 w 189"/>
                  <a:gd name="T17" fmla="*/ 56 h 94"/>
                  <a:gd name="T18" fmla="*/ 4 w 189"/>
                  <a:gd name="T19" fmla="*/ 61 h 94"/>
                  <a:gd name="T20" fmla="*/ 0 w 189"/>
                  <a:gd name="T21" fmla="*/ 64 h 94"/>
                  <a:gd name="T22" fmla="*/ 10 w 189"/>
                  <a:gd name="T23" fmla="*/ 64 h 94"/>
                  <a:gd name="T24" fmla="*/ 29 w 189"/>
                  <a:gd name="T25" fmla="*/ 61 h 94"/>
                  <a:gd name="T26" fmla="*/ 71 w 189"/>
                  <a:gd name="T27" fmla="*/ 59 h 94"/>
                  <a:gd name="T28" fmla="*/ 84 w 189"/>
                  <a:gd name="T29" fmla="*/ 61 h 94"/>
                  <a:gd name="T30" fmla="*/ 93 w 189"/>
                  <a:gd name="T31" fmla="*/ 61 h 94"/>
                  <a:gd name="T32" fmla="*/ 132 w 189"/>
                  <a:gd name="T33" fmla="*/ 67 h 94"/>
                  <a:gd name="T34" fmla="*/ 148 w 189"/>
                  <a:gd name="T35" fmla="*/ 71 h 94"/>
                  <a:gd name="T36" fmla="*/ 189 w 189"/>
                  <a:gd name="T37" fmla="*/ 94 h 94"/>
                  <a:gd name="T38" fmla="*/ 173 w 189"/>
                  <a:gd name="T39" fmla="*/ 0 h 94"/>
                  <a:gd name="T40" fmla="*/ 164 w 189"/>
                  <a:gd name="T41" fmla="*/ 11 h 94"/>
                  <a:gd name="T42" fmla="*/ 164 w 189"/>
                  <a:gd name="T43" fmla="*/ 14 h 94"/>
                  <a:gd name="T44" fmla="*/ 160 w 189"/>
                  <a:gd name="T45" fmla="*/ 14 h 94"/>
                  <a:gd name="T46" fmla="*/ 154 w 189"/>
                  <a:gd name="T47" fmla="*/ 24 h 94"/>
                  <a:gd name="T48" fmla="*/ 154 w 189"/>
                  <a:gd name="T49" fmla="*/ 24 h 94"/>
                  <a:gd name="T50" fmla="*/ 154 w 189"/>
                  <a:gd name="T51" fmla="*/ 24 h 94"/>
                  <a:gd name="T52" fmla="*/ 151 w 189"/>
                  <a:gd name="T53" fmla="*/ 24 h 94"/>
                  <a:gd name="T54" fmla="*/ 151 w 189"/>
                  <a:gd name="T55" fmla="*/ 24 h 94"/>
                  <a:gd name="T56" fmla="*/ 151 w 189"/>
                  <a:gd name="T57" fmla="*/ 24 h 94"/>
                  <a:gd name="T58" fmla="*/ 151 w 189"/>
                  <a:gd name="T59" fmla="*/ 23 h 94"/>
                  <a:gd name="T60" fmla="*/ 148 w 189"/>
                  <a:gd name="T61" fmla="*/ 23 h 94"/>
                  <a:gd name="T62" fmla="*/ 148 w 189"/>
                  <a:gd name="T63" fmla="*/ 23 h 94"/>
                  <a:gd name="T64" fmla="*/ 148 w 189"/>
                  <a:gd name="T65" fmla="*/ 23 h 94"/>
                  <a:gd name="T66" fmla="*/ 116 w 189"/>
                  <a:gd name="T67" fmla="*/ 17 h 94"/>
                  <a:gd name="T68" fmla="*/ 84 w 189"/>
                  <a:gd name="T69" fmla="*/ 14 h 94"/>
                  <a:gd name="T70" fmla="*/ 80 w 189"/>
                  <a:gd name="T71" fmla="*/ 30 h 94"/>
                  <a:gd name="T72" fmla="*/ 77 w 189"/>
                  <a:gd name="T7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34" name="Freeform 358"/>
              <p:cNvSpPr/>
              <p:nvPr/>
            </p:nvSpPr>
            <p:spPr bwMode="auto">
              <a:xfrm>
                <a:off x="3357" y="394"/>
                <a:ext cx="188" cy="93"/>
              </a:xfrm>
              <a:custGeom>
                <a:avLst/>
                <a:gdLst>
                  <a:gd name="T0" fmla="*/ 108 w 188"/>
                  <a:gd name="T1" fmla="*/ 44 h 93"/>
                  <a:gd name="T2" fmla="*/ 108 w 188"/>
                  <a:gd name="T3" fmla="*/ 46 h 93"/>
                  <a:gd name="T4" fmla="*/ 108 w 188"/>
                  <a:gd name="T5" fmla="*/ 47 h 93"/>
                  <a:gd name="T6" fmla="*/ 112 w 188"/>
                  <a:gd name="T7" fmla="*/ 47 h 93"/>
                  <a:gd name="T8" fmla="*/ 115 w 188"/>
                  <a:gd name="T9" fmla="*/ 46 h 93"/>
                  <a:gd name="T10" fmla="*/ 115 w 188"/>
                  <a:gd name="T11" fmla="*/ 46 h 93"/>
                  <a:gd name="T12" fmla="*/ 128 w 188"/>
                  <a:gd name="T13" fmla="*/ 46 h 93"/>
                  <a:gd name="T14" fmla="*/ 150 w 188"/>
                  <a:gd name="T15" fmla="*/ 49 h 93"/>
                  <a:gd name="T16" fmla="*/ 166 w 188"/>
                  <a:gd name="T17" fmla="*/ 55 h 93"/>
                  <a:gd name="T18" fmla="*/ 182 w 188"/>
                  <a:gd name="T19" fmla="*/ 59 h 93"/>
                  <a:gd name="T20" fmla="*/ 188 w 188"/>
                  <a:gd name="T21" fmla="*/ 62 h 93"/>
                  <a:gd name="T22" fmla="*/ 179 w 188"/>
                  <a:gd name="T23" fmla="*/ 62 h 93"/>
                  <a:gd name="T24" fmla="*/ 160 w 188"/>
                  <a:gd name="T25" fmla="*/ 59 h 93"/>
                  <a:gd name="T26" fmla="*/ 118 w 188"/>
                  <a:gd name="T27" fmla="*/ 58 h 93"/>
                  <a:gd name="T28" fmla="*/ 105 w 188"/>
                  <a:gd name="T29" fmla="*/ 59 h 93"/>
                  <a:gd name="T30" fmla="*/ 96 w 188"/>
                  <a:gd name="T31" fmla="*/ 59 h 93"/>
                  <a:gd name="T32" fmla="*/ 57 w 188"/>
                  <a:gd name="T33" fmla="*/ 65 h 93"/>
                  <a:gd name="T34" fmla="*/ 41 w 188"/>
                  <a:gd name="T35" fmla="*/ 71 h 93"/>
                  <a:gd name="T36" fmla="*/ 0 w 188"/>
                  <a:gd name="T37" fmla="*/ 93 h 93"/>
                  <a:gd name="T38" fmla="*/ 12 w 188"/>
                  <a:gd name="T39" fmla="*/ 0 h 93"/>
                  <a:gd name="T40" fmla="*/ 22 w 188"/>
                  <a:gd name="T41" fmla="*/ 9 h 93"/>
                  <a:gd name="T42" fmla="*/ 25 w 188"/>
                  <a:gd name="T43" fmla="*/ 12 h 93"/>
                  <a:gd name="T44" fmla="*/ 25 w 188"/>
                  <a:gd name="T45" fmla="*/ 12 h 93"/>
                  <a:gd name="T46" fmla="*/ 35 w 188"/>
                  <a:gd name="T47" fmla="*/ 23 h 93"/>
                  <a:gd name="T48" fmla="*/ 35 w 188"/>
                  <a:gd name="T49" fmla="*/ 23 h 93"/>
                  <a:gd name="T50" fmla="*/ 35 w 188"/>
                  <a:gd name="T51" fmla="*/ 23 h 93"/>
                  <a:gd name="T52" fmla="*/ 35 w 188"/>
                  <a:gd name="T53" fmla="*/ 23 h 93"/>
                  <a:gd name="T54" fmla="*/ 35 w 188"/>
                  <a:gd name="T55" fmla="*/ 23 h 93"/>
                  <a:gd name="T56" fmla="*/ 38 w 188"/>
                  <a:gd name="T57" fmla="*/ 23 h 93"/>
                  <a:gd name="T58" fmla="*/ 38 w 188"/>
                  <a:gd name="T59" fmla="*/ 23 h 93"/>
                  <a:gd name="T60" fmla="*/ 38 w 188"/>
                  <a:gd name="T61" fmla="*/ 23 h 93"/>
                  <a:gd name="T62" fmla="*/ 38 w 188"/>
                  <a:gd name="T63" fmla="*/ 23 h 93"/>
                  <a:gd name="T64" fmla="*/ 38 w 188"/>
                  <a:gd name="T65" fmla="*/ 21 h 93"/>
                  <a:gd name="T66" fmla="*/ 70 w 188"/>
                  <a:gd name="T67" fmla="*/ 17 h 93"/>
                  <a:gd name="T68" fmla="*/ 102 w 188"/>
                  <a:gd name="T69" fmla="*/ 12 h 93"/>
                  <a:gd name="T70" fmla="*/ 108 w 188"/>
                  <a:gd name="T71" fmla="*/ 29 h 93"/>
                  <a:gd name="T72" fmla="*/ 108 w 188"/>
                  <a:gd name="T73" fmla="*/ 4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35" name="Freeform 359"/>
              <p:cNvSpPr/>
              <p:nvPr/>
            </p:nvSpPr>
            <p:spPr bwMode="auto">
              <a:xfrm>
                <a:off x="3283" y="412"/>
                <a:ext cx="41" cy="17"/>
              </a:xfrm>
              <a:custGeom>
                <a:avLst/>
                <a:gdLst>
                  <a:gd name="T0" fmla="*/ 29 w 41"/>
                  <a:gd name="T1" fmla="*/ 5 h 17"/>
                  <a:gd name="T2" fmla="*/ 32 w 41"/>
                  <a:gd name="T3" fmla="*/ 6 h 17"/>
                  <a:gd name="T4" fmla="*/ 38 w 41"/>
                  <a:gd name="T5" fmla="*/ 0 h 17"/>
                  <a:gd name="T6" fmla="*/ 41 w 41"/>
                  <a:gd name="T7" fmla="*/ 0 h 17"/>
                  <a:gd name="T8" fmla="*/ 35 w 41"/>
                  <a:gd name="T9" fmla="*/ 9 h 17"/>
                  <a:gd name="T10" fmla="*/ 38 w 41"/>
                  <a:gd name="T11" fmla="*/ 9 h 17"/>
                  <a:gd name="T12" fmla="*/ 41 w 41"/>
                  <a:gd name="T13" fmla="*/ 17 h 17"/>
                  <a:gd name="T14" fmla="*/ 35 w 41"/>
                  <a:gd name="T15" fmla="*/ 12 h 17"/>
                  <a:gd name="T16" fmla="*/ 35 w 41"/>
                  <a:gd name="T17" fmla="*/ 8 h 17"/>
                  <a:gd name="T18" fmla="*/ 19 w 41"/>
                  <a:gd name="T19" fmla="*/ 5 h 17"/>
                  <a:gd name="T20" fmla="*/ 0 w 41"/>
                  <a:gd name="T21" fmla="*/ 0 h 17"/>
                  <a:gd name="T22" fmla="*/ 9 w 41"/>
                  <a:gd name="T23" fmla="*/ 2 h 17"/>
                  <a:gd name="T24" fmla="*/ 29 w 4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36" name="Freeform 360"/>
              <p:cNvSpPr/>
              <p:nvPr/>
            </p:nvSpPr>
            <p:spPr bwMode="auto">
              <a:xfrm>
                <a:off x="3382" y="411"/>
                <a:ext cx="42" cy="16"/>
              </a:xfrm>
              <a:custGeom>
                <a:avLst/>
                <a:gdLst>
                  <a:gd name="T0" fmla="*/ 13 w 42"/>
                  <a:gd name="T1" fmla="*/ 4 h 16"/>
                  <a:gd name="T2" fmla="*/ 13 w 42"/>
                  <a:gd name="T3" fmla="*/ 6 h 16"/>
                  <a:gd name="T4" fmla="*/ 7 w 42"/>
                  <a:gd name="T5" fmla="*/ 0 h 16"/>
                  <a:gd name="T6" fmla="*/ 3 w 42"/>
                  <a:gd name="T7" fmla="*/ 0 h 16"/>
                  <a:gd name="T8" fmla="*/ 10 w 42"/>
                  <a:gd name="T9" fmla="*/ 9 h 16"/>
                  <a:gd name="T10" fmla="*/ 3 w 42"/>
                  <a:gd name="T11" fmla="*/ 10 h 16"/>
                  <a:gd name="T12" fmla="*/ 0 w 42"/>
                  <a:gd name="T13" fmla="*/ 16 h 16"/>
                  <a:gd name="T14" fmla="*/ 10 w 42"/>
                  <a:gd name="T15" fmla="*/ 12 h 16"/>
                  <a:gd name="T16" fmla="*/ 10 w 42"/>
                  <a:gd name="T17" fmla="*/ 7 h 16"/>
                  <a:gd name="T18" fmla="*/ 26 w 42"/>
                  <a:gd name="T19" fmla="*/ 4 h 16"/>
                  <a:gd name="T20" fmla="*/ 42 w 42"/>
                  <a:gd name="T21" fmla="*/ 0 h 16"/>
                  <a:gd name="T22" fmla="*/ 32 w 42"/>
                  <a:gd name="T23" fmla="*/ 1 h 16"/>
                  <a:gd name="T24" fmla="*/ 13 w 42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37" name="Freeform 361"/>
              <p:cNvSpPr/>
              <p:nvPr/>
            </p:nvSpPr>
            <p:spPr bwMode="auto">
              <a:xfrm>
                <a:off x="3331" y="437"/>
                <a:ext cx="6" cy="10"/>
              </a:xfrm>
              <a:custGeom>
                <a:avLst/>
                <a:gdLst>
                  <a:gd name="T0" fmla="*/ 6 w 6"/>
                  <a:gd name="T1" fmla="*/ 9 h 10"/>
                  <a:gd name="T2" fmla="*/ 6 w 6"/>
                  <a:gd name="T3" fmla="*/ 10 h 10"/>
                  <a:gd name="T4" fmla="*/ 0 w 6"/>
                  <a:gd name="T5" fmla="*/ 7 h 10"/>
                  <a:gd name="T6" fmla="*/ 0 w 6"/>
                  <a:gd name="T7" fmla="*/ 0 h 10"/>
                  <a:gd name="T8" fmla="*/ 0 w 6"/>
                  <a:gd name="T9" fmla="*/ 0 h 10"/>
                  <a:gd name="T10" fmla="*/ 6 w 6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38" name="Freeform 362"/>
              <p:cNvSpPr/>
              <p:nvPr/>
            </p:nvSpPr>
            <p:spPr bwMode="auto">
              <a:xfrm>
                <a:off x="3373" y="435"/>
                <a:ext cx="6" cy="11"/>
              </a:xfrm>
              <a:custGeom>
                <a:avLst/>
                <a:gdLst>
                  <a:gd name="T0" fmla="*/ 0 w 6"/>
                  <a:gd name="T1" fmla="*/ 9 h 11"/>
                  <a:gd name="T2" fmla="*/ 0 w 6"/>
                  <a:gd name="T3" fmla="*/ 11 h 11"/>
                  <a:gd name="T4" fmla="*/ 3 w 6"/>
                  <a:gd name="T5" fmla="*/ 8 h 11"/>
                  <a:gd name="T6" fmla="*/ 6 w 6"/>
                  <a:gd name="T7" fmla="*/ 0 h 11"/>
                  <a:gd name="T8" fmla="*/ 3 w 6"/>
                  <a:gd name="T9" fmla="*/ 0 h 11"/>
                  <a:gd name="T10" fmla="*/ 0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39" name="Freeform 363"/>
              <p:cNvSpPr/>
              <p:nvPr/>
            </p:nvSpPr>
            <p:spPr bwMode="auto">
              <a:xfrm>
                <a:off x="3254" y="441"/>
                <a:ext cx="10" cy="3"/>
              </a:xfrm>
              <a:custGeom>
                <a:avLst/>
                <a:gdLst>
                  <a:gd name="T0" fmla="*/ 10 w 10"/>
                  <a:gd name="T1" fmla="*/ 2 h 3"/>
                  <a:gd name="T2" fmla="*/ 10 w 10"/>
                  <a:gd name="T3" fmla="*/ 3 h 3"/>
                  <a:gd name="T4" fmla="*/ 3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6 w 10"/>
                  <a:gd name="T11" fmla="*/ 0 h 3"/>
                  <a:gd name="T12" fmla="*/ 10 w 10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40" name="Freeform 364"/>
              <p:cNvSpPr/>
              <p:nvPr/>
            </p:nvSpPr>
            <p:spPr bwMode="auto">
              <a:xfrm>
                <a:off x="3446" y="440"/>
                <a:ext cx="10" cy="3"/>
              </a:xfrm>
              <a:custGeom>
                <a:avLst/>
                <a:gdLst>
                  <a:gd name="T0" fmla="*/ 0 w 10"/>
                  <a:gd name="T1" fmla="*/ 1 h 3"/>
                  <a:gd name="T2" fmla="*/ 0 w 10"/>
                  <a:gd name="T3" fmla="*/ 3 h 3"/>
                  <a:gd name="T4" fmla="*/ 7 w 10"/>
                  <a:gd name="T5" fmla="*/ 1 h 3"/>
                  <a:gd name="T6" fmla="*/ 10 w 10"/>
                  <a:gd name="T7" fmla="*/ 1 h 3"/>
                  <a:gd name="T8" fmla="*/ 10 w 10"/>
                  <a:gd name="T9" fmla="*/ 0 h 3"/>
                  <a:gd name="T10" fmla="*/ 3 w 10"/>
                  <a:gd name="T11" fmla="*/ 0 h 3"/>
                  <a:gd name="T12" fmla="*/ 0 w 10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41" name="Freeform 365"/>
              <p:cNvSpPr/>
              <p:nvPr/>
            </p:nvSpPr>
            <p:spPr bwMode="auto">
              <a:xfrm>
                <a:off x="3270" y="446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6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10 w 13"/>
                  <a:gd name="T9" fmla="*/ 1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42" name="Freeform 366"/>
              <p:cNvSpPr/>
              <p:nvPr/>
            </p:nvSpPr>
            <p:spPr bwMode="auto">
              <a:xfrm>
                <a:off x="3427" y="444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6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3 w 13"/>
                  <a:gd name="T9" fmla="*/ 3 h 5"/>
                  <a:gd name="T10" fmla="*/ 0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43" name="Freeform 367"/>
              <p:cNvSpPr/>
              <p:nvPr/>
            </p:nvSpPr>
            <p:spPr bwMode="auto">
              <a:xfrm>
                <a:off x="3337" y="453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6 h 8"/>
                  <a:gd name="T4" fmla="*/ 7 w 10"/>
                  <a:gd name="T5" fmla="*/ 8 h 8"/>
                  <a:gd name="T6" fmla="*/ 0 w 10"/>
                  <a:gd name="T7" fmla="*/ 0 h 8"/>
                  <a:gd name="T8" fmla="*/ 3 w 10"/>
                  <a:gd name="T9" fmla="*/ 0 h 8"/>
                  <a:gd name="T10" fmla="*/ 10 w 10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44" name="Freeform 368"/>
              <p:cNvSpPr/>
              <p:nvPr/>
            </p:nvSpPr>
            <p:spPr bwMode="auto">
              <a:xfrm>
                <a:off x="3363" y="45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0 w 10"/>
                  <a:gd name="T3" fmla="*/ 7 h 7"/>
                  <a:gd name="T4" fmla="*/ 3 w 10"/>
                  <a:gd name="T5" fmla="*/ 7 h 7"/>
                  <a:gd name="T6" fmla="*/ 10 w 10"/>
                  <a:gd name="T7" fmla="*/ 0 h 7"/>
                  <a:gd name="T8" fmla="*/ 6 w 10"/>
                  <a:gd name="T9" fmla="*/ 0 h 7"/>
                  <a:gd name="T10" fmla="*/ 0 w 10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45" name="Freeform 369"/>
              <p:cNvSpPr/>
              <p:nvPr/>
            </p:nvSpPr>
            <p:spPr bwMode="auto">
              <a:xfrm>
                <a:off x="3296" y="453"/>
                <a:ext cx="16" cy="8"/>
              </a:xfrm>
              <a:custGeom>
                <a:avLst/>
                <a:gdLst>
                  <a:gd name="T0" fmla="*/ 12 w 16"/>
                  <a:gd name="T1" fmla="*/ 5 h 8"/>
                  <a:gd name="T2" fmla="*/ 16 w 16"/>
                  <a:gd name="T3" fmla="*/ 6 h 8"/>
                  <a:gd name="T4" fmla="*/ 16 w 16"/>
                  <a:gd name="T5" fmla="*/ 8 h 8"/>
                  <a:gd name="T6" fmla="*/ 9 w 16"/>
                  <a:gd name="T7" fmla="*/ 8 h 8"/>
                  <a:gd name="T8" fmla="*/ 0 w 16"/>
                  <a:gd name="T9" fmla="*/ 2 h 8"/>
                  <a:gd name="T10" fmla="*/ 0 w 16"/>
                  <a:gd name="T11" fmla="*/ 0 h 8"/>
                  <a:gd name="T12" fmla="*/ 6 w 16"/>
                  <a:gd name="T13" fmla="*/ 2 h 8"/>
                  <a:gd name="T14" fmla="*/ 12 w 16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46" name="Freeform 370"/>
              <p:cNvSpPr/>
              <p:nvPr/>
            </p:nvSpPr>
            <p:spPr bwMode="auto">
              <a:xfrm>
                <a:off x="3398" y="453"/>
                <a:ext cx="16" cy="6"/>
              </a:xfrm>
              <a:custGeom>
                <a:avLst/>
                <a:gdLst>
                  <a:gd name="T0" fmla="*/ 3 w 16"/>
                  <a:gd name="T1" fmla="*/ 5 h 6"/>
                  <a:gd name="T2" fmla="*/ 0 w 16"/>
                  <a:gd name="T3" fmla="*/ 5 h 6"/>
                  <a:gd name="T4" fmla="*/ 0 w 16"/>
                  <a:gd name="T5" fmla="*/ 6 h 6"/>
                  <a:gd name="T6" fmla="*/ 7 w 16"/>
                  <a:gd name="T7" fmla="*/ 6 h 6"/>
                  <a:gd name="T8" fmla="*/ 16 w 16"/>
                  <a:gd name="T9" fmla="*/ 2 h 6"/>
                  <a:gd name="T10" fmla="*/ 13 w 16"/>
                  <a:gd name="T11" fmla="*/ 0 h 6"/>
                  <a:gd name="T12" fmla="*/ 10 w 16"/>
                  <a:gd name="T13" fmla="*/ 0 h 6"/>
                  <a:gd name="T14" fmla="*/ 3 w 1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47" name="Freeform 371"/>
              <p:cNvSpPr/>
              <p:nvPr/>
            </p:nvSpPr>
            <p:spPr bwMode="auto">
              <a:xfrm>
                <a:off x="3318" y="464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10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3 w 13"/>
                  <a:gd name="T9" fmla="*/ 0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48" name="Freeform 372"/>
              <p:cNvSpPr/>
              <p:nvPr/>
            </p:nvSpPr>
            <p:spPr bwMode="auto">
              <a:xfrm>
                <a:off x="3379" y="462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3 w 13"/>
                  <a:gd name="T3" fmla="*/ 6 h 6"/>
                  <a:gd name="T4" fmla="*/ 13 w 13"/>
                  <a:gd name="T5" fmla="*/ 2 h 6"/>
                  <a:gd name="T6" fmla="*/ 10 w 13"/>
                  <a:gd name="T7" fmla="*/ 0 h 6"/>
                  <a:gd name="T8" fmla="*/ 10 w 13"/>
                  <a:gd name="T9" fmla="*/ 0 h 6"/>
                  <a:gd name="T10" fmla="*/ 0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49" name="Freeform 373"/>
              <p:cNvSpPr/>
              <p:nvPr/>
            </p:nvSpPr>
            <p:spPr bwMode="auto">
              <a:xfrm>
                <a:off x="3344" y="464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50" name="Freeform 374"/>
              <p:cNvSpPr/>
              <p:nvPr/>
            </p:nvSpPr>
            <p:spPr bwMode="auto">
              <a:xfrm>
                <a:off x="3360" y="46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3 h 5"/>
                  <a:gd name="T6" fmla="*/ 3 w 6"/>
                  <a:gd name="T7" fmla="*/ 0 h 5"/>
                  <a:gd name="T8" fmla="*/ 0 w 6"/>
                  <a:gd name="T9" fmla="*/ 5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51" name="Freeform 375"/>
              <p:cNvSpPr/>
              <p:nvPr/>
            </p:nvSpPr>
            <p:spPr bwMode="auto">
              <a:xfrm>
                <a:off x="3334" y="473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10 w 10"/>
                  <a:gd name="T3" fmla="*/ 5 h 6"/>
                  <a:gd name="T4" fmla="*/ 10 w 10"/>
                  <a:gd name="T5" fmla="*/ 6 h 6"/>
                  <a:gd name="T6" fmla="*/ 3 w 10"/>
                  <a:gd name="T7" fmla="*/ 2 h 6"/>
                  <a:gd name="T8" fmla="*/ 0 w 10"/>
                  <a:gd name="T9" fmla="*/ 0 h 6"/>
                  <a:gd name="T10" fmla="*/ 6 w 10"/>
                  <a:gd name="T11" fmla="*/ 2 h 6"/>
                  <a:gd name="T12" fmla="*/ 1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52" name="Freeform 376"/>
              <p:cNvSpPr/>
              <p:nvPr/>
            </p:nvSpPr>
            <p:spPr bwMode="auto">
              <a:xfrm>
                <a:off x="3366" y="4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5 h 7"/>
                  <a:gd name="T4" fmla="*/ 0 w 7"/>
                  <a:gd name="T5" fmla="*/ 7 h 7"/>
                  <a:gd name="T6" fmla="*/ 7 w 7"/>
                  <a:gd name="T7" fmla="*/ 4 h 7"/>
                  <a:gd name="T8" fmla="*/ 7 w 7"/>
                  <a:gd name="T9" fmla="*/ 0 h 7"/>
                  <a:gd name="T10" fmla="*/ 3 w 7"/>
                  <a:gd name="T11" fmla="*/ 2 h 7"/>
                  <a:gd name="T12" fmla="*/ 0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53" name="Freeform 377"/>
              <p:cNvSpPr/>
              <p:nvPr/>
            </p:nvSpPr>
            <p:spPr bwMode="auto">
              <a:xfrm>
                <a:off x="3299" y="560"/>
                <a:ext cx="54" cy="22"/>
              </a:xfrm>
              <a:custGeom>
                <a:avLst/>
                <a:gdLst>
                  <a:gd name="T0" fmla="*/ 54 w 54"/>
                  <a:gd name="T1" fmla="*/ 10 h 22"/>
                  <a:gd name="T2" fmla="*/ 54 w 54"/>
                  <a:gd name="T3" fmla="*/ 10 h 22"/>
                  <a:gd name="T4" fmla="*/ 41 w 54"/>
                  <a:gd name="T5" fmla="*/ 4 h 22"/>
                  <a:gd name="T6" fmla="*/ 25 w 54"/>
                  <a:gd name="T7" fmla="*/ 0 h 22"/>
                  <a:gd name="T8" fmla="*/ 9 w 54"/>
                  <a:gd name="T9" fmla="*/ 0 h 22"/>
                  <a:gd name="T10" fmla="*/ 0 w 54"/>
                  <a:gd name="T11" fmla="*/ 6 h 22"/>
                  <a:gd name="T12" fmla="*/ 0 w 54"/>
                  <a:gd name="T13" fmla="*/ 6 h 22"/>
                  <a:gd name="T14" fmla="*/ 19 w 54"/>
                  <a:gd name="T15" fmla="*/ 7 h 22"/>
                  <a:gd name="T16" fmla="*/ 45 w 54"/>
                  <a:gd name="T17" fmla="*/ 13 h 22"/>
                  <a:gd name="T18" fmla="*/ 54 w 54"/>
                  <a:gd name="T19" fmla="*/ 22 h 22"/>
                  <a:gd name="T20" fmla="*/ 54 w 54"/>
                  <a:gd name="T2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54" name="Freeform 378"/>
              <p:cNvSpPr/>
              <p:nvPr/>
            </p:nvSpPr>
            <p:spPr bwMode="auto">
              <a:xfrm>
                <a:off x="3357" y="558"/>
                <a:ext cx="54" cy="23"/>
              </a:xfrm>
              <a:custGeom>
                <a:avLst/>
                <a:gdLst>
                  <a:gd name="T0" fmla="*/ 3 w 54"/>
                  <a:gd name="T1" fmla="*/ 11 h 23"/>
                  <a:gd name="T2" fmla="*/ 3 w 54"/>
                  <a:gd name="T3" fmla="*/ 12 h 23"/>
                  <a:gd name="T4" fmla="*/ 12 w 54"/>
                  <a:gd name="T5" fmla="*/ 6 h 23"/>
                  <a:gd name="T6" fmla="*/ 28 w 54"/>
                  <a:gd name="T7" fmla="*/ 0 h 23"/>
                  <a:gd name="T8" fmla="*/ 44 w 54"/>
                  <a:gd name="T9" fmla="*/ 0 h 23"/>
                  <a:gd name="T10" fmla="*/ 54 w 54"/>
                  <a:gd name="T11" fmla="*/ 6 h 23"/>
                  <a:gd name="T12" fmla="*/ 54 w 54"/>
                  <a:gd name="T13" fmla="*/ 6 h 23"/>
                  <a:gd name="T14" fmla="*/ 35 w 54"/>
                  <a:gd name="T15" fmla="*/ 8 h 23"/>
                  <a:gd name="T16" fmla="*/ 12 w 54"/>
                  <a:gd name="T17" fmla="*/ 15 h 23"/>
                  <a:gd name="T18" fmla="*/ 0 w 54"/>
                  <a:gd name="T19" fmla="*/ 23 h 23"/>
                  <a:gd name="T20" fmla="*/ 3 w 54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55" name="Freeform 379"/>
              <p:cNvSpPr/>
              <p:nvPr/>
            </p:nvSpPr>
            <p:spPr bwMode="auto">
              <a:xfrm>
                <a:off x="3203" y="953"/>
                <a:ext cx="86" cy="48"/>
              </a:xfrm>
              <a:custGeom>
                <a:avLst/>
                <a:gdLst>
                  <a:gd name="T0" fmla="*/ 73 w 86"/>
                  <a:gd name="T1" fmla="*/ 48 h 48"/>
                  <a:gd name="T2" fmla="*/ 77 w 86"/>
                  <a:gd name="T3" fmla="*/ 48 h 48"/>
                  <a:gd name="T4" fmla="*/ 83 w 86"/>
                  <a:gd name="T5" fmla="*/ 47 h 48"/>
                  <a:gd name="T6" fmla="*/ 86 w 86"/>
                  <a:gd name="T7" fmla="*/ 45 h 48"/>
                  <a:gd name="T8" fmla="*/ 86 w 86"/>
                  <a:gd name="T9" fmla="*/ 42 h 48"/>
                  <a:gd name="T10" fmla="*/ 86 w 86"/>
                  <a:gd name="T11" fmla="*/ 41 h 48"/>
                  <a:gd name="T12" fmla="*/ 86 w 86"/>
                  <a:gd name="T13" fmla="*/ 39 h 48"/>
                  <a:gd name="T14" fmla="*/ 83 w 86"/>
                  <a:gd name="T15" fmla="*/ 36 h 48"/>
                  <a:gd name="T16" fmla="*/ 80 w 86"/>
                  <a:gd name="T17" fmla="*/ 35 h 48"/>
                  <a:gd name="T18" fmla="*/ 80 w 86"/>
                  <a:gd name="T19" fmla="*/ 35 h 48"/>
                  <a:gd name="T20" fmla="*/ 67 w 86"/>
                  <a:gd name="T21" fmla="*/ 32 h 48"/>
                  <a:gd name="T22" fmla="*/ 54 w 86"/>
                  <a:gd name="T23" fmla="*/ 27 h 48"/>
                  <a:gd name="T24" fmla="*/ 45 w 86"/>
                  <a:gd name="T25" fmla="*/ 24 h 48"/>
                  <a:gd name="T26" fmla="*/ 35 w 86"/>
                  <a:gd name="T27" fmla="*/ 19 h 48"/>
                  <a:gd name="T28" fmla="*/ 25 w 86"/>
                  <a:gd name="T29" fmla="*/ 15 h 48"/>
                  <a:gd name="T30" fmla="*/ 19 w 86"/>
                  <a:gd name="T31" fmla="*/ 10 h 48"/>
                  <a:gd name="T32" fmla="*/ 9 w 86"/>
                  <a:gd name="T33" fmla="*/ 4 h 48"/>
                  <a:gd name="T34" fmla="*/ 0 w 86"/>
                  <a:gd name="T35" fmla="*/ 0 h 48"/>
                  <a:gd name="T36" fmla="*/ 0 w 86"/>
                  <a:gd name="T37" fmla="*/ 0 h 48"/>
                  <a:gd name="T38" fmla="*/ 6 w 86"/>
                  <a:gd name="T39" fmla="*/ 6 h 48"/>
                  <a:gd name="T40" fmla="*/ 13 w 86"/>
                  <a:gd name="T41" fmla="*/ 13 h 48"/>
                  <a:gd name="T42" fmla="*/ 19 w 86"/>
                  <a:gd name="T43" fmla="*/ 19 h 48"/>
                  <a:gd name="T44" fmla="*/ 25 w 86"/>
                  <a:gd name="T45" fmla="*/ 26 h 48"/>
                  <a:gd name="T46" fmla="*/ 32 w 86"/>
                  <a:gd name="T47" fmla="*/ 30 h 48"/>
                  <a:gd name="T48" fmla="*/ 41 w 86"/>
                  <a:gd name="T49" fmla="*/ 36 h 48"/>
                  <a:gd name="T50" fmla="*/ 54 w 86"/>
                  <a:gd name="T51" fmla="*/ 42 h 48"/>
                  <a:gd name="T52" fmla="*/ 67 w 86"/>
                  <a:gd name="T53" fmla="*/ 47 h 48"/>
                  <a:gd name="T54" fmla="*/ 67 w 86"/>
                  <a:gd name="T55" fmla="*/ 47 h 48"/>
                  <a:gd name="T56" fmla="*/ 67 w 86"/>
                  <a:gd name="T57" fmla="*/ 47 h 48"/>
                  <a:gd name="T58" fmla="*/ 67 w 86"/>
                  <a:gd name="T59" fmla="*/ 47 h 48"/>
                  <a:gd name="T60" fmla="*/ 67 w 86"/>
                  <a:gd name="T61" fmla="*/ 48 h 48"/>
                  <a:gd name="T62" fmla="*/ 70 w 86"/>
                  <a:gd name="T63" fmla="*/ 48 h 48"/>
                  <a:gd name="T64" fmla="*/ 70 w 86"/>
                  <a:gd name="T65" fmla="*/ 48 h 48"/>
                  <a:gd name="T66" fmla="*/ 70 w 86"/>
                  <a:gd name="T67" fmla="*/ 48 h 48"/>
                  <a:gd name="T68" fmla="*/ 73 w 86"/>
                  <a:gd name="T69" fmla="*/ 48 h 48"/>
                  <a:gd name="T70" fmla="*/ 73 w 86"/>
                  <a:gd name="T7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56" name="Freeform 380"/>
              <p:cNvSpPr/>
              <p:nvPr/>
            </p:nvSpPr>
            <p:spPr bwMode="auto">
              <a:xfrm>
                <a:off x="3427" y="951"/>
                <a:ext cx="86" cy="49"/>
              </a:xfrm>
              <a:custGeom>
                <a:avLst/>
                <a:gdLst>
                  <a:gd name="T0" fmla="*/ 16 w 86"/>
                  <a:gd name="T1" fmla="*/ 49 h 49"/>
                  <a:gd name="T2" fmla="*/ 10 w 86"/>
                  <a:gd name="T3" fmla="*/ 49 h 49"/>
                  <a:gd name="T4" fmla="*/ 6 w 86"/>
                  <a:gd name="T5" fmla="*/ 47 h 49"/>
                  <a:gd name="T6" fmla="*/ 3 w 86"/>
                  <a:gd name="T7" fmla="*/ 46 h 49"/>
                  <a:gd name="T8" fmla="*/ 3 w 86"/>
                  <a:gd name="T9" fmla="*/ 44 h 49"/>
                  <a:gd name="T10" fmla="*/ 0 w 86"/>
                  <a:gd name="T11" fmla="*/ 41 h 49"/>
                  <a:gd name="T12" fmla="*/ 3 w 86"/>
                  <a:gd name="T13" fmla="*/ 40 h 49"/>
                  <a:gd name="T14" fmla="*/ 3 w 86"/>
                  <a:gd name="T15" fmla="*/ 38 h 49"/>
                  <a:gd name="T16" fmla="*/ 10 w 86"/>
                  <a:gd name="T17" fmla="*/ 37 h 49"/>
                  <a:gd name="T18" fmla="*/ 10 w 86"/>
                  <a:gd name="T19" fmla="*/ 37 h 49"/>
                  <a:gd name="T20" fmla="*/ 22 w 86"/>
                  <a:gd name="T21" fmla="*/ 32 h 49"/>
                  <a:gd name="T22" fmla="*/ 35 w 86"/>
                  <a:gd name="T23" fmla="*/ 29 h 49"/>
                  <a:gd name="T24" fmla="*/ 45 w 86"/>
                  <a:gd name="T25" fmla="*/ 25 h 49"/>
                  <a:gd name="T26" fmla="*/ 54 w 86"/>
                  <a:gd name="T27" fmla="*/ 20 h 49"/>
                  <a:gd name="T28" fmla="*/ 61 w 86"/>
                  <a:gd name="T29" fmla="*/ 15 h 49"/>
                  <a:gd name="T30" fmla="*/ 70 w 86"/>
                  <a:gd name="T31" fmla="*/ 11 h 49"/>
                  <a:gd name="T32" fmla="*/ 77 w 86"/>
                  <a:gd name="T33" fmla="*/ 5 h 49"/>
                  <a:gd name="T34" fmla="*/ 86 w 86"/>
                  <a:gd name="T35" fmla="*/ 0 h 49"/>
                  <a:gd name="T36" fmla="*/ 86 w 86"/>
                  <a:gd name="T37" fmla="*/ 0 h 49"/>
                  <a:gd name="T38" fmla="*/ 80 w 86"/>
                  <a:gd name="T39" fmla="*/ 6 h 49"/>
                  <a:gd name="T40" fmla="*/ 74 w 86"/>
                  <a:gd name="T41" fmla="*/ 14 h 49"/>
                  <a:gd name="T42" fmla="*/ 70 w 86"/>
                  <a:gd name="T43" fmla="*/ 20 h 49"/>
                  <a:gd name="T44" fmla="*/ 64 w 86"/>
                  <a:gd name="T45" fmla="*/ 26 h 49"/>
                  <a:gd name="T46" fmla="*/ 54 w 86"/>
                  <a:gd name="T47" fmla="*/ 32 h 49"/>
                  <a:gd name="T48" fmla="*/ 48 w 86"/>
                  <a:gd name="T49" fmla="*/ 37 h 49"/>
                  <a:gd name="T50" fmla="*/ 35 w 86"/>
                  <a:gd name="T51" fmla="*/ 43 h 49"/>
                  <a:gd name="T52" fmla="*/ 22 w 86"/>
                  <a:gd name="T53" fmla="*/ 47 h 49"/>
                  <a:gd name="T54" fmla="*/ 22 w 86"/>
                  <a:gd name="T55" fmla="*/ 47 h 49"/>
                  <a:gd name="T56" fmla="*/ 22 w 86"/>
                  <a:gd name="T57" fmla="*/ 47 h 49"/>
                  <a:gd name="T58" fmla="*/ 22 w 86"/>
                  <a:gd name="T59" fmla="*/ 49 h 49"/>
                  <a:gd name="T60" fmla="*/ 19 w 86"/>
                  <a:gd name="T61" fmla="*/ 49 h 49"/>
                  <a:gd name="T62" fmla="*/ 19 w 86"/>
                  <a:gd name="T63" fmla="*/ 49 h 49"/>
                  <a:gd name="T64" fmla="*/ 19 w 86"/>
                  <a:gd name="T65" fmla="*/ 49 h 49"/>
                  <a:gd name="T66" fmla="*/ 19 w 86"/>
                  <a:gd name="T67" fmla="*/ 49 h 49"/>
                  <a:gd name="T68" fmla="*/ 16 w 86"/>
                  <a:gd name="T69" fmla="*/ 49 h 49"/>
                  <a:gd name="T70" fmla="*/ 16 w 86"/>
                  <a:gd name="T7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6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57" name="Freeform 381"/>
              <p:cNvSpPr/>
              <p:nvPr/>
            </p:nvSpPr>
            <p:spPr bwMode="auto">
              <a:xfrm>
                <a:off x="3251" y="927"/>
                <a:ext cx="61" cy="38"/>
              </a:xfrm>
              <a:custGeom>
                <a:avLst/>
                <a:gdLst>
                  <a:gd name="T0" fmla="*/ 29 w 61"/>
                  <a:gd name="T1" fmla="*/ 4 h 38"/>
                  <a:gd name="T2" fmla="*/ 29 w 61"/>
                  <a:gd name="T3" fmla="*/ 4 h 38"/>
                  <a:gd name="T4" fmla="*/ 29 w 61"/>
                  <a:gd name="T5" fmla="*/ 4 h 38"/>
                  <a:gd name="T6" fmla="*/ 29 w 61"/>
                  <a:gd name="T7" fmla="*/ 3 h 38"/>
                  <a:gd name="T8" fmla="*/ 29 w 61"/>
                  <a:gd name="T9" fmla="*/ 3 h 38"/>
                  <a:gd name="T10" fmla="*/ 25 w 61"/>
                  <a:gd name="T11" fmla="*/ 3 h 38"/>
                  <a:gd name="T12" fmla="*/ 25 w 61"/>
                  <a:gd name="T13" fmla="*/ 3 h 38"/>
                  <a:gd name="T14" fmla="*/ 25 w 61"/>
                  <a:gd name="T15" fmla="*/ 3 h 38"/>
                  <a:gd name="T16" fmla="*/ 25 w 61"/>
                  <a:gd name="T17" fmla="*/ 3 h 38"/>
                  <a:gd name="T18" fmla="*/ 25 w 61"/>
                  <a:gd name="T19" fmla="*/ 3 h 38"/>
                  <a:gd name="T20" fmla="*/ 22 w 61"/>
                  <a:gd name="T21" fmla="*/ 0 h 38"/>
                  <a:gd name="T22" fmla="*/ 16 w 61"/>
                  <a:gd name="T23" fmla="*/ 0 h 38"/>
                  <a:gd name="T24" fmla="*/ 9 w 61"/>
                  <a:gd name="T25" fmla="*/ 0 h 38"/>
                  <a:gd name="T26" fmla="*/ 6 w 61"/>
                  <a:gd name="T27" fmla="*/ 1 h 38"/>
                  <a:gd name="T28" fmla="*/ 3 w 61"/>
                  <a:gd name="T29" fmla="*/ 3 h 38"/>
                  <a:gd name="T30" fmla="*/ 0 w 61"/>
                  <a:gd name="T31" fmla="*/ 6 h 38"/>
                  <a:gd name="T32" fmla="*/ 0 w 61"/>
                  <a:gd name="T33" fmla="*/ 8 h 38"/>
                  <a:gd name="T34" fmla="*/ 3 w 61"/>
                  <a:gd name="T35" fmla="*/ 11 h 38"/>
                  <a:gd name="T36" fmla="*/ 3 w 61"/>
                  <a:gd name="T37" fmla="*/ 11 h 38"/>
                  <a:gd name="T38" fmla="*/ 9 w 61"/>
                  <a:gd name="T39" fmla="*/ 14 h 38"/>
                  <a:gd name="T40" fmla="*/ 19 w 61"/>
                  <a:gd name="T41" fmla="*/ 17 h 38"/>
                  <a:gd name="T42" fmla="*/ 25 w 61"/>
                  <a:gd name="T43" fmla="*/ 20 h 38"/>
                  <a:gd name="T44" fmla="*/ 35 w 61"/>
                  <a:gd name="T45" fmla="*/ 23 h 38"/>
                  <a:gd name="T46" fmla="*/ 41 w 61"/>
                  <a:gd name="T47" fmla="*/ 26 h 38"/>
                  <a:gd name="T48" fmla="*/ 48 w 61"/>
                  <a:gd name="T49" fmla="*/ 30 h 38"/>
                  <a:gd name="T50" fmla="*/ 54 w 61"/>
                  <a:gd name="T51" fmla="*/ 33 h 38"/>
                  <a:gd name="T52" fmla="*/ 61 w 61"/>
                  <a:gd name="T53" fmla="*/ 38 h 38"/>
                  <a:gd name="T54" fmla="*/ 61 w 61"/>
                  <a:gd name="T55" fmla="*/ 38 h 38"/>
                  <a:gd name="T56" fmla="*/ 57 w 61"/>
                  <a:gd name="T57" fmla="*/ 33 h 38"/>
                  <a:gd name="T58" fmla="*/ 54 w 61"/>
                  <a:gd name="T59" fmla="*/ 29 h 38"/>
                  <a:gd name="T60" fmla="*/ 51 w 61"/>
                  <a:gd name="T61" fmla="*/ 24 h 38"/>
                  <a:gd name="T62" fmla="*/ 48 w 61"/>
                  <a:gd name="T63" fmla="*/ 20 h 38"/>
                  <a:gd name="T64" fmla="*/ 41 w 61"/>
                  <a:gd name="T65" fmla="*/ 17 h 38"/>
                  <a:gd name="T66" fmla="*/ 38 w 61"/>
                  <a:gd name="T67" fmla="*/ 12 h 38"/>
                  <a:gd name="T68" fmla="*/ 32 w 61"/>
                  <a:gd name="T69" fmla="*/ 9 h 38"/>
                  <a:gd name="T70" fmla="*/ 29 w 61"/>
                  <a:gd name="T7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58" name="Freeform 382"/>
              <p:cNvSpPr/>
              <p:nvPr/>
            </p:nvSpPr>
            <p:spPr bwMode="auto">
              <a:xfrm>
                <a:off x="3408" y="925"/>
                <a:ext cx="57" cy="38"/>
              </a:xfrm>
              <a:custGeom>
                <a:avLst/>
                <a:gdLst>
                  <a:gd name="T0" fmla="*/ 32 w 57"/>
                  <a:gd name="T1" fmla="*/ 5 h 38"/>
                  <a:gd name="T2" fmla="*/ 32 w 57"/>
                  <a:gd name="T3" fmla="*/ 5 h 38"/>
                  <a:gd name="T4" fmla="*/ 32 w 57"/>
                  <a:gd name="T5" fmla="*/ 5 h 38"/>
                  <a:gd name="T6" fmla="*/ 32 w 57"/>
                  <a:gd name="T7" fmla="*/ 5 h 38"/>
                  <a:gd name="T8" fmla="*/ 32 w 57"/>
                  <a:gd name="T9" fmla="*/ 3 h 38"/>
                  <a:gd name="T10" fmla="*/ 32 w 57"/>
                  <a:gd name="T11" fmla="*/ 3 h 38"/>
                  <a:gd name="T12" fmla="*/ 32 w 57"/>
                  <a:gd name="T13" fmla="*/ 3 h 38"/>
                  <a:gd name="T14" fmla="*/ 32 w 57"/>
                  <a:gd name="T15" fmla="*/ 3 h 38"/>
                  <a:gd name="T16" fmla="*/ 32 w 57"/>
                  <a:gd name="T17" fmla="*/ 3 h 38"/>
                  <a:gd name="T18" fmla="*/ 32 w 57"/>
                  <a:gd name="T19" fmla="*/ 3 h 38"/>
                  <a:gd name="T20" fmla="*/ 38 w 57"/>
                  <a:gd name="T21" fmla="*/ 0 h 38"/>
                  <a:gd name="T22" fmla="*/ 41 w 57"/>
                  <a:gd name="T23" fmla="*/ 0 h 38"/>
                  <a:gd name="T24" fmla="*/ 48 w 57"/>
                  <a:gd name="T25" fmla="*/ 0 h 38"/>
                  <a:gd name="T26" fmla="*/ 54 w 57"/>
                  <a:gd name="T27" fmla="*/ 2 h 38"/>
                  <a:gd name="T28" fmla="*/ 57 w 57"/>
                  <a:gd name="T29" fmla="*/ 3 h 38"/>
                  <a:gd name="T30" fmla="*/ 57 w 57"/>
                  <a:gd name="T31" fmla="*/ 6 h 38"/>
                  <a:gd name="T32" fmla="*/ 57 w 57"/>
                  <a:gd name="T33" fmla="*/ 8 h 38"/>
                  <a:gd name="T34" fmla="*/ 54 w 57"/>
                  <a:gd name="T35" fmla="*/ 11 h 38"/>
                  <a:gd name="T36" fmla="*/ 54 w 57"/>
                  <a:gd name="T37" fmla="*/ 11 h 38"/>
                  <a:gd name="T38" fmla="*/ 48 w 57"/>
                  <a:gd name="T39" fmla="*/ 14 h 38"/>
                  <a:gd name="T40" fmla="*/ 41 w 57"/>
                  <a:gd name="T41" fmla="*/ 17 h 38"/>
                  <a:gd name="T42" fmla="*/ 32 w 57"/>
                  <a:gd name="T43" fmla="*/ 20 h 38"/>
                  <a:gd name="T44" fmla="*/ 25 w 57"/>
                  <a:gd name="T45" fmla="*/ 23 h 38"/>
                  <a:gd name="T46" fmla="*/ 19 w 57"/>
                  <a:gd name="T47" fmla="*/ 28 h 38"/>
                  <a:gd name="T48" fmla="*/ 13 w 57"/>
                  <a:gd name="T49" fmla="*/ 31 h 38"/>
                  <a:gd name="T50" fmla="*/ 6 w 57"/>
                  <a:gd name="T51" fmla="*/ 34 h 38"/>
                  <a:gd name="T52" fmla="*/ 0 w 57"/>
                  <a:gd name="T53" fmla="*/ 38 h 38"/>
                  <a:gd name="T54" fmla="*/ 0 w 57"/>
                  <a:gd name="T55" fmla="*/ 38 h 38"/>
                  <a:gd name="T56" fmla="*/ 3 w 57"/>
                  <a:gd name="T57" fmla="*/ 34 h 38"/>
                  <a:gd name="T58" fmla="*/ 6 w 57"/>
                  <a:gd name="T59" fmla="*/ 29 h 38"/>
                  <a:gd name="T60" fmla="*/ 9 w 57"/>
                  <a:gd name="T61" fmla="*/ 25 h 38"/>
                  <a:gd name="T62" fmla="*/ 13 w 57"/>
                  <a:gd name="T63" fmla="*/ 22 h 38"/>
                  <a:gd name="T64" fmla="*/ 16 w 57"/>
                  <a:gd name="T65" fmla="*/ 17 h 38"/>
                  <a:gd name="T66" fmla="*/ 22 w 57"/>
                  <a:gd name="T67" fmla="*/ 13 h 38"/>
                  <a:gd name="T68" fmla="*/ 25 w 57"/>
                  <a:gd name="T69" fmla="*/ 10 h 38"/>
                  <a:gd name="T70" fmla="*/ 32 w 57"/>
                  <a:gd name="T7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59" name="Freeform 383"/>
              <p:cNvSpPr/>
              <p:nvPr/>
            </p:nvSpPr>
            <p:spPr bwMode="auto">
              <a:xfrm>
                <a:off x="3264" y="420"/>
                <a:ext cx="67" cy="47"/>
              </a:xfrm>
              <a:custGeom>
                <a:avLst/>
                <a:gdLst>
                  <a:gd name="T0" fmla="*/ 28 w 67"/>
                  <a:gd name="T1" fmla="*/ 4 h 47"/>
                  <a:gd name="T2" fmla="*/ 28 w 67"/>
                  <a:gd name="T3" fmla="*/ 4 h 47"/>
                  <a:gd name="T4" fmla="*/ 28 w 67"/>
                  <a:gd name="T5" fmla="*/ 4 h 47"/>
                  <a:gd name="T6" fmla="*/ 28 w 67"/>
                  <a:gd name="T7" fmla="*/ 3 h 47"/>
                  <a:gd name="T8" fmla="*/ 28 w 67"/>
                  <a:gd name="T9" fmla="*/ 3 h 47"/>
                  <a:gd name="T10" fmla="*/ 28 w 67"/>
                  <a:gd name="T11" fmla="*/ 3 h 47"/>
                  <a:gd name="T12" fmla="*/ 25 w 67"/>
                  <a:gd name="T13" fmla="*/ 3 h 47"/>
                  <a:gd name="T14" fmla="*/ 25 w 67"/>
                  <a:gd name="T15" fmla="*/ 3 h 47"/>
                  <a:gd name="T16" fmla="*/ 25 w 67"/>
                  <a:gd name="T17" fmla="*/ 3 h 47"/>
                  <a:gd name="T18" fmla="*/ 25 w 67"/>
                  <a:gd name="T19" fmla="*/ 3 h 47"/>
                  <a:gd name="T20" fmla="*/ 22 w 67"/>
                  <a:gd name="T21" fmla="*/ 1 h 47"/>
                  <a:gd name="T22" fmla="*/ 16 w 67"/>
                  <a:gd name="T23" fmla="*/ 0 h 47"/>
                  <a:gd name="T24" fmla="*/ 9 w 67"/>
                  <a:gd name="T25" fmla="*/ 0 h 47"/>
                  <a:gd name="T26" fmla="*/ 6 w 67"/>
                  <a:gd name="T27" fmla="*/ 1 h 47"/>
                  <a:gd name="T28" fmla="*/ 3 w 67"/>
                  <a:gd name="T29" fmla="*/ 3 h 47"/>
                  <a:gd name="T30" fmla="*/ 0 w 67"/>
                  <a:gd name="T31" fmla="*/ 6 h 47"/>
                  <a:gd name="T32" fmla="*/ 0 w 67"/>
                  <a:gd name="T33" fmla="*/ 9 h 47"/>
                  <a:gd name="T34" fmla="*/ 3 w 67"/>
                  <a:gd name="T35" fmla="*/ 10 h 47"/>
                  <a:gd name="T36" fmla="*/ 3 w 67"/>
                  <a:gd name="T37" fmla="*/ 10 h 47"/>
                  <a:gd name="T38" fmla="*/ 12 w 67"/>
                  <a:gd name="T39" fmla="*/ 15 h 47"/>
                  <a:gd name="T40" fmla="*/ 22 w 67"/>
                  <a:gd name="T41" fmla="*/ 20 h 47"/>
                  <a:gd name="T42" fmla="*/ 32 w 67"/>
                  <a:gd name="T43" fmla="*/ 24 h 47"/>
                  <a:gd name="T44" fmla="*/ 38 w 67"/>
                  <a:gd name="T45" fmla="*/ 29 h 47"/>
                  <a:gd name="T46" fmla="*/ 48 w 67"/>
                  <a:gd name="T47" fmla="*/ 33 h 47"/>
                  <a:gd name="T48" fmla="*/ 54 w 67"/>
                  <a:gd name="T49" fmla="*/ 38 h 47"/>
                  <a:gd name="T50" fmla="*/ 60 w 67"/>
                  <a:gd name="T51" fmla="*/ 42 h 47"/>
                  <a:gd name="T52" fmla="*/ 67 w 67"/>
                  <a:gd name="T53" fmla="*/ 47 h 47"/>
                  <a:gd name="T54" fmla="*/ 64 w 67"/>
                  <a:gd name="T55" fmla="*/ 42 h 47"/>
                  <a:gd name="T56" fmla="*/ 60 w 67"/>
                  <a:gd name="T57" fmla="*/ 36 h 47"/>
                  <a:gd name="T58" fmla="*/ 57 w 67"/>
                  <a:gd name="T59" fmla="*/ 30 h 47"/>
                  <a:gd name="T60" fmla="*/ 51 w 67"/>
                  <a:gd name="T61" fmla="*/ 26 h 47"/>
                  <a:gd name="T62" fmla="*/ 44 w 67"/>
                  <a:gd name="T63" fmla="*/ 20 h 47"/>
                  <a:gd name="T64" fmla="*/ 41 w 67"/>
                  <a:gd name="T65" fmla="*/ 15 h 47"/>
                  <a:gd name="T66" fmla="*/ 35 w 67"/>
                  <a:gd name="T67" fmla="*/ 9 h 47"/>
                  <a:gd name="T68" fmla="*/ 28 w 67"/>
                  <a:gd name="T6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960" name="Freeform 384"/>
              <p:cNvSpPr/>
              <p:nvPr/>
            </p:nvSpPr>
            <p:spPr bwMode="auto">
              <a:xfrm>
                <a:off x="3379" y="418"/>
                <a:ext cx="64" cy="49"/>
              </a:xfrm>
              <a:custGeom>
                <a:avLst/>
                <a:gdLst>
                  <a:gd name="T0" fmla="*/ 38 w 64"/>
                  <a:gd name="T1" fmla="*/ 5 h 49"/>
                  <a:gd name="T2" fmla="*/ 38 w 64"/>
                  <a:gd name="T3" fmla="*/ 5 h 49"/>
                  <a:gd name="T4" fmla="*/ 38 w 64"/>
                  <a:gd name="T5" fmla="*/ 5 h 49"/>
                  <a:gd name="T6" fmla="*/ 38 w 64"/>
                  <a:gd name="T7" fmla="*/ 5 h 49"/>
                  <a:gd name="T8" fmla="*/ 38 w 64"/>
                  <a:gd name="T9" fmla="*/ 5 h 49"/>
                  <a:gd name="T10" fmla="*/ 38 w 64"/>
                  <a:gd name="T11" fmla="*/ 3 h 49"/>
                  <a:gd name="T12" fmla="*/ 38 w 64"/>
                  <a:gd name="T13" fmla="*/ 3 h 49"/>
                  <a:gd name="T14" fmla="*/ 38 w 64"/>
                  <a:gd name="T15" fmla="*/ 3 h 49"/>
                  <a:gd name="T16" fmla="*/ 38 w 64"/>
                  <a:gd name="T17" fmla="*/ 3 h 49"/>
                  <a:gd name="T18" fmla="*/ 38 w 64"/>
                  <a:gd name="T19" fmla="*/ 3 h 49"/>
                  <a:gd name="T20" fmla="*/ 45 w 64"/>
                  <a:gd name="T21" fmla="*/ 2 h 49"/>
                  <a:gd name="T22" fmla="*/ 48 w 64"/>
                  <a:gd name="T23" fmla="*/ 0 h 49"/>
                  <a:gd name="T24" fmla="*/ 54 w 64"/>
                  <a:gd name="T25" fmla="*/ 0 h 49"/>
                  <a:gd name="T26" fmla="*/ 61 w 64"/>
                  <a:gd name="T27" fmla="*/ 2 h 49"/>
                  <a:gd name="T28" fmla="*/ 64 w 64"/>
                  <a:gd name="T29" fmla="*/ 3 h 49"/>
                  <a:gd name="T30" fmla="*/ 64 w 64"/>
                  <a:gd name="T31" fmla="*/ 6 h 49"/>
                  <a:gd name="T32" fmla="*/ 64 w 64"/>
                  <a:gd name="T33" fmla="*/ 9 h 49"/>
                  <a:gd name="T34" fmla="*/ 61 w 64"/>
                  <a:gd name="T35" fmla="*/ 11 h 49"/>
                  <a:gd name="T36" fmla="*/ 61 w 64"/>
                  <a:gd name="T37" fmla="*/ 11 h 49"/>
                  <a:gd name="T38" fmla="*/ 54 w 64"/>
                  <a:gd name="T39" fmla="*/ 16 h 49"/>
                  <a:gd name="T40" fmla="*/ 45 w 64"/>
                  <a:gd name="T41" fmla="*/ 20 h 49"/>
                  <a:gd name="T42" fmla="*/ 35 w 64"/>
                  <a:gd name="T43" fmla="*/ 25 h 49"/>
                  <a:gd name="T44" fmla="*/ 29 w 64"/>
                  <a:gd name="T45" fmla="*/ 29 h 49"/>
                  <a:gd name="T46" fmla="*/ 19 w 64"/>
                  <a:gd name="T47" fmla="*/ 34 h 49"/>
                  <a:gd name="T48" fmla="*/ 13 w 64"/>
                  <a:gd name="T49" fmla="*/ 38 h 49"/>
                  <a:gd name="T50" fmla="*/ 6 w 64"/>
                  <a:gd name="T51" fmla="*/ 44 h 49"/>
                  <a:gd name="T52" fmla="*/ 0 w 64"/>
                  <a:gd name="T53" fmla="*/ 49 h 49"/>
                  <a:gd name="T54" fmla="*/ 3 w 64"/>
                  <a:gd name="T55" fmla="*/ 43 h 49"/>
                  <a:gd name="T56" fmla="*/ 6 w 64"/>
                  <a:gd name="T57" fmla="*/ 37 h 49"/>
                  <a:gd name="T58" fmla="*/ 10 w 64"/>
                  <a:gd name="T59" fmla="*/ 32 h 49"/>
                  <a:gd name="T60" fmla="*/ 16 w 64"/>
                  <a:gd name="T61" fmla="*/ 26 h 49"/>
                  <a:gd name="T62" fmla="*/ 19 w 64"/>
                  <a:gd name="T63" fmla="*/ 20 h 49"/>
                  <a:gd name="T64" fmla="*/ 26 w 64"/>
                  <a:gd name="T65" fmla="*/ 16 h 49"/>
                  <a:gd name="T66" fmla="*/ 32 w 64"/>
                  <a:gd name="T67" fmla="*/ 9 h 49"/>
                  <a:gd name="T68" fmla="*/ 38 w 64"/>
                  <a:gd name="T69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2961" name="Rectangle 385"/>
            <p:cNvSpPr>
              <a:spLocks noChangeArrowheads="1"/>
            </p:cNvSpPr>
            <p:nvPr/>
          </p:nvSpPr>
          <p:spPr bwMode="auto">
            <a:xfrm>
              <a:off x="1784" y="465"/>
              <a:ext cx="2037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2400" b="1" dirty="0">
                  <a:solidFill>
                    <a:srgbClr val="66003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Words Review</a:t>
              </a:r>
            </a:p>
          </p:txBody>
        </p:sp>
      </p:grpSp>
      <p:sp>
        <p:nvSpPr>
          <p:cNvPr id="152962" name="Text Box 386"/>
          <p:cNvSpPr txBox="1">
            <a:spLocks noChangeArrowheads="1"/>
          </p:cNvSpPr>
          <p:nvPr/>
        </p:nvSpPr>
        <p:spPr bwMode="auto">
          <a:xfrm>
            <a:off x="411823" y="1720982"/>
            <a:ext cx="275391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single</a:t>
            </a:r>
          </a:p>
          <a:p>
            <a:pPr algn="r">
              <a:spcBef>
                <a:spcPct val="50000"/>
              </a:spcBef>
            </a:pPr>
            <a:endParaRPr lang="en-US" altLang="zh-CN" sz="27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r">
              <a:spcBef>
                <a:spcPct val="5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direction</a:t>
            </a:r>
          </a:p>
          <a:p>
            <a:pPr algn="r">
              <a:spcBef>
                <a:spcPct val="5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replace</a:t>
            </a:r>
          </a:p>
          <a:p>
            <a:pPr algn="r">
              <a:spcBef>
                <a:spcPct val="50000"/>
              </a:spcBef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wait and see</a:t>
            </a:r>
          </a:p>
        </p:txBody>
      </p:sp>
      <p:sp>
        <p:nvSpPr>
          <p:cNvPr id="152963" name="Text Box 387"/>
          <p:cNvSpPr txBox="1">
            <a:spLocks noChangeArrowheads="1"/>
          </p:cNvSpPr>
          <p:nvPr/>
        </p:nvSpPr>
        <p:spPr bwMode="auto">
          <a:xfrm>
            <a:off x="4326070" y="1754187"/>
            <a:ext cx="31861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adj.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仅一个的；单</a:t>
            </a:r>
          </a:p>
          <a:p>
            <a:pPr>
              <a:spcBef>
                <a:spcPct val="5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个的</a:t>
            </a:r>
          </a:p>
          <a:p>
            <a:pPr>
              <a:spcBef>
                <a:spcPct val="5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方向</a:t>
            </a:r>
          </a:p>
          <a:p>
            <a:pPr>
              <a:spcBef>
                <a:spcPct val="5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en-US" altLang="zh-CN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替换；取代</a:t>
            </a:r>
          </a:p>
          <a:p>
            <a:pPr>
              <a:spcBef>
                <a:spcPct val="50000"/>
              </a:spcBef>
            </a:pPr>
            <a:r>
              <a:rPr lang="zh-CN" altLang="en-US" sz="27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等等看；等着瞧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962" grpId="0"/>
      <p:bldP spid="1529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02" name="Picture 78" descr="u=2862055230,305927963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351" y="3087224"/>
            <a:ext cx="2374900" cy="173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582083" y="2471976"/>
            <a:ext cx="2228850" cy="3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printing </a:t>
            </a:r>
            <a:r>
              <a:rPr lang="en-US" altLang="zh-CN" sz="15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印刷 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820605" y="2464979"/>
            <a:ext cx="3419328" cy="3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development </a:t>
            </a:r>
            <a:r>
              <a:rPr lang="en-US" altLang="zh-CN" sz="15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进步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\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发展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6239933" y="2452615"/>
            <a:ext cx="2059115" cy="3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trade </a:t>
            </a:r>
            <a:r>
              <a:rPr lang="en-US" altLang="zh-CN" sz="15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买卖；交易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89467" y="4820335"/>
            <a:ext cx="375708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spread </a:t>
            </a:r>
            <a:r>
              <a:rPr lang="en-US" altLang="zh-CN" sz="15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扩展；蔓延；传播</a:t>
            </a:r>
          </a:p>
        </p:txBody>
      </p:sp>
      <p:sp>
        <p:nvSpPr>
          <p:cNvPr id="103431" name="WordArt 7"/>
          <p:cNvSpPr>
            <a:spLocks noChangeArrowheads="1" noChangeShapeType="1" noTextEdit="1"/>
          </p:cNvSpPr>
          <p:nvPr/>
        </p:nvSpPr>
        <p:spPr bwMode="auto">
          <a:xfrm>
            <a:off x="3268134" y="3087223"/>
            <a:ext cx="3053546" cy="49772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1500" b="1" kern="10" dirty="0">
                <a:ln w="9525">
                  <a:solidFill>
                    <a:schemeClr val="tx1"/>
                  </a:solidFill>
                  <a:round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New words</a:t>
            </a:r>
            <a:endParaRPr lang="zh-CN" altLang="en-US" sz="1500" b="1" kern="10" dirty="0">
              <a:ln w="9525">
                <a:solidFill>
                  <a:schemeClr val="tx1"/>
                </a:solidFill>
                <a:round/>
              </a:ln>
              <a:solidFill>
                <a:schemeClr val="folHlin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6887633" y="4422678"/>
            <a:ext cx="2971800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introduction </a:t>
            </a:r>
            <a:r>
              <a:rPr lang="en-US" altLang="zh-CN" sz="15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引进；采用；推行</a:t>
            </a:r>
          </a:p>
        </p:txBody>
      </p:sp>
      <p:pic>
        <p:nvPicPr>
          <p:cNvPr id="103492" name="Picture 68" descr="t01635900784c2d87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467" y="738116"/>
            <a:ext cx="1986710" cy="16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96" name="Picture 72" descr="t016a59fa86aaf6c6f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0933" y="687060"/>
            <a:ext cx="2760001" cy="170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98" name="Picture 74" descr="t01c09f59676af0b4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1808" y="639059"/>
            <a:ext cx="2068158" cy="17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06" name="Picture 82" descr="u=811717003,1492838608&amp;fm=23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799" y="3013450"/>
            <a:ext cx="1786145" cy="14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1" y="490639"/>
            <a:ext cx="164390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  <p:bldP spid="103428" grpId="0"/>
      <p:bldP spid="103430" grpId="0"/>
      <p:bldP spid="1034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73908" y="2282808"/>
            <a:ext cx="2400563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amount 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量，数量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367616" y="2282853"/>
            <a:ext cx="1943100" cy="3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store </a:t>
            </a:r>
            <a:r>
              <a:rPr lang="en-US" altLang="zh-CN" sz="15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存储；储藏</a:t>
            </a:r>
          </a:p>
        </p:txBody>
      </p:sp>
      <p:sp>
        <p:nvSpPr>
          <p:cNvPr id="70729" name="Text Box 73"/>
          <p:cNvSpPr txBox="1">
            <a:spLocks noChangeArrowheads="1"/>
          </p:cNvSpPr>
          <p:nvPr/>
        </p:nvSpPr>
        <p:spPr bwMode="auto">
          <a:xfrm>
            <a:off x="5539316" y="2243667"/>
            <a:ext cx="2000250" cy="3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varied </a:t>
            </a:r>
            <a:r>
              <a:rPr lang="en-US" altLang="zh-CN" sz="15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adj.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各种各样的</a:t>
            </a:r>
          </a:p>
        </p:txBody>
      </p:sp>
      <p:sp>
        <p:nvSpPr>
          <p:cNvPr id="70730" name="Text Box 74"/>
          <p:cNvSpPr txBox="1">
            <a:spLocks noChangeArrowheads="1"/>
          </p:cNvSpPr>
          <p:nvPr/>
        </p:nvSpPr>
        <p:spPr bwMode="auto">
          <a:xfrm>
            <a:off x="1041929" y="4496158"/>
            <a:ext cx="1864520" cy="3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form </a:t>
            </a:r>
            <a:r>
              <a:rPr lang="en-US" altLang="zh-CN" sz="15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种类；类型</a:t>
            </a:r>
          </a:p>
        </p:txBody>
      </p:sp>
      <p:sp>
        <p:nvSpPr>
          <p:cNvPr id="70745" name="Text Box 89"/>
          <p:cNvSpPr txBox="1">
            <a:spLocks noChangeArrowheads="1"/>
          </p:cNvSpPr>
          <p:nvPr/>
        </p:nvSpPr>
        <p:spPr bwMode="auto">
          <a:xfrm>
            <a:off x="3539066" y="4415368"/>
            <a:ext cx="1828800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connection </a:t>
            </a:r>
            <a:r>
              <a:rPr lang="en-US" altLang="zh-CN" sz="15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电话连接；计算机网络连接 </a:t>
            </a:r>
          </a:p>
        </p:txBody>
      </p:sp>
      <p:sp>
        <p:nvSpPr>
          <p:cNvPr id="70746" name="Text Box 90"/>
          <p:cNvSpPr txBox="1">
            <a:spLocks noChangeArrowheads="1"/>
          </p:cNvSpPr>
          <p:nvPr/>
        </p:nvSpPr>
        <p:spPr bwMode="auto">
          <a:xfrm>
            <a:off x="5750057" y="4708193"/>
            <a:ext cx="2614084" cy="30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single </a:t>
            </a:r>
            <a:r>
              <a:rPr lang="en-US" altLang="zh-CN" sz="15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adj.</a:t>
            </a:r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仅一个的；单个的</a:t>
            </a:r>
          </a:p>
        </p:txBody>
      </p:sp>
      <p:pic>
        <p:nvPicPr>
          <p:cNvPr id="70748" name="Picture 92" descr="u=622828236,3867240426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4851" y="658908"/>
            <a:ext cx="2093119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0" name="Picture 94" descr="u=901649850,1328425533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7636" y="696015"/>
            <a:ext cx="1564217" cy="15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2" name="Picture 96" descr="u=3808086610,3294029697&amp;fm=23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5016" y="643468"/>
            <a:ext cx="2171700" cy="15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4" name="Picture 98" descr="u=1807153602,2271930&amp;fm=23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5500" y="2901223"/>
            <a:ext cx="1828800" cy="14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6" name="Picture 100" descr="u=1385796129,1431605719&amp;fm=23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81652" y="2901223"/>
            <a:ext cx="1829063" cy="14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8" name="Picture 102" descr="u=2223498069,386459646&amp;fm=23&amp;gp=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38333" y="3131411"/>
            <a:ext cx="1157288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1" grpId="0"/>
      <p:bldP spid="70729" grpId="0"/>
      <p:bldP spid="70730" grpId="0"/>
      <p:bldP spid="70745" grpId="0"/>
      <p:bldP spid="707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202266" y="2508250"/>
            <a:ext cx="2257862" cy="7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direction </a:t>
            </a:r>
            <a:r>
              <a:rPr lang="en-US" altLang="zh-CN" sz="21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</a:p>
          <a:p>
            <a:pPr algn="ctr"/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方向 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486144" y="2451100"/>
            <a:ext cx="2304123" cy="7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replace </a:t>
            </a:r>
            <a:r>
              <a:rPr lang="en-US" altLang="zh-CN" sz="21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替换，取代</a:t>
            </a:r>
          </a:p>
        </p:txBody>
      </p:sp>
      <p:pic>
        <p:nvPicPr>
          <p:cNvPr id="124939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2055" y="679451"/>
            <a:ext cx="1700662" cy="16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43" name="Picture 15" descr="u=1000732421,2602292782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0444" y="679451"/>
            <a:ext cx="2304123" cy="164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1868890" y="3365501"/>
            <a:ext cx="5321426" cy="149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result </a:t>
            </a:r>
            <a:r>
              <a:rPr lang="en-US" altLang="zh-CN" sz="21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（因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而）产生；发证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e.g. When water levels rise, flooding 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en-US" altLang="zh-CN" sz="21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results</a:t>
            </a: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en-US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水位上升，就会发生洪水。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/>
      <p:bldP spid="1249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Microsoft Office PowerPoint</Application>
  <PresentationFormat>全屏显示(16:9)</PresentationFormat>
  <Paragraphs>277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华文细黑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2020-06-27T06:37:00Z</dcterms:created>
  <dcterms:modified xsi:type="dcterms:W3CDTF">2023-01-16T21:53:07Z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F53393F5DEED46BDAED4632BCC733712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