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sldIdLst>
    <p:sldId id="294" r:id="rId2"/>
    <p:sldId id="300" r:id="rId3"/>
    <p:sldId id="284" r:id="rId4"/>
    <p:sldId id="295" r:id="rId5"/>
    <p:sldId id="296" r:id="rId6"/>
    <p:sldId id="297" r:id="rId7"/>
    <p:sldId id="285" r:id="rId8"/>
    <p:sldId id="298" r:id="rId9"/>
    <p:sldId id="286" r:id="rId10"/>
    <p:sldId id="293" r:id="rId11"/>
    <p:sldId id="299" r:id="rId12"/>
    <p:sldId id="287" r:id="rId13"/>
    <p:sldId id="288" r:id="rId14"/>
    <p:sldId id="289" r:id="rId15"/>
    <p:sldId id="301" r:id="rId16"/>
    <p:sldId id="29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F24120C-DE03-4F4D-AC2F-4DEE82A095C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B7B15B-637A-420E-9B22-2403D7B785FE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41C172-5B6C-4BDC-A36E-E28A63D0F8D9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7947A32-DE90-4399-923E-933C7D31A963}" type="slidenum">
              <a:rPr lang="zh-CN" altLang="en-US" b="1">
                <a:latin typeface="Calibri" panose="020F0502020204030204" pitchFamily="34" charset="0"/>
                <a:ea typeface="黑体" panose="02010609060101010101" pitchFamily="2" charset="-122"/>
              </a:rPr>
              <a:t>2</a:t>
            </a:fld>
            <a:endParaRPr lang="zh-CN" altLang="en-US" b="1"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E2C662-7486-40F4-B77F-A78690B6B3C6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60080C-7A98-47B6-97F0-2C937E5325D1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BDADBD-A035-468D-A300-89A38113E87B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AD81EC-9EF1-4866-A566-FFC1DFC2F3BB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3ABC79-2D50-4224-99EB-982B36308FD1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F60DAD-2954-4290-BDAF-1DF90E27AED5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01D168-63A1-4C71-B4C8-5912C90CDA5C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D587-F6E7-481A-BC30-550E6D54F5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深入思考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C47A1-6BF9-4119-83C3-A56170B809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例题讲解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A43A9-28C1-40A2-BD57-26C0035910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65813-0113-4447-9F9C-0BADF3CE9A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拓展提升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88D6-2C23-4E6D-A653-958B912D31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ADDE1-29E1-4DA3-A093-51723C94A0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16DB6-0D08-4CA8-8EB7-3A040B89EF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89FFF-23E3-4B72-B819-74D1EC9FFE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黑体" panose="02010609060101010101" pitchFamily="2" charset="-122"/>
              </a:defRPr>
            </a:lvl1pPr>
          </a:lstStyle>
          <a:p>
            <a:fld id="{3D539F5F-2D8C-4FCB-A1E0-BBB6937FD07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54" y="1628800"/>
            <a:ext cx="9142445" cy="216024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en-US" altLang="zh-CN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函数与它的表示法</a:t>
            </a:r>
            <a:r>
              <a:rPr lang="en-US" altLang="zh-CN" sz="4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18"/>
          <p:cNvSpPr txBox="1">
            <a:spLocks noChangeArrowheads="1"/>
          </p:cNvSpPr>
          <p:nvPr/>
        </p:nvSpPr>
        <p:spPr bwMode="auto">
          <a:xfrm>
            <a:off x="971550" y="1100138"/>
            <a:ext cx="6088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2  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一根蜡烛长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20cm,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每小时燃掉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5cm.</a:t>
            </a:r>
          </a:p>
        </p:txBody>
      </p:sp>
      <p:sp>
        <p:nvSpPr>
          <p:cNvPr id="24579" name="Text Box 119"/>
          <p:cNvSpPr txBox="1">
            <a:spLocks noChangeArrowheads="1"/>
          </p:cNvSpPr>
          <p:nvPr/>
        </p:nvSpPr>
        <p:spPr bwMode="auto">
          <a:xfrm>
            <a:off x="990600" y="1779588"/>
            <a:ext cx="80168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写出蜡烛剩余的长度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cm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）与燃烧时间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   之间的函数解析式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4580" name="Text Box 120"/>
          <p:cNvSpPr txBox="1">
            <a:spLocks noChangeArrowheads="1"/>
          </p:cNvSpPr>
          <p:nvPr/>
        </p:nvSpPr>
        <p:spPr bwMode="auto">
          <a:xfrm>
            <a:off x="919163" y="3651250"/>
            <a:ext cx="482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求自变量</a:t>
            </a:r>
            <a:r>
              <a:rPr lang="en-US" altLang="zh-CN" sz="2800" i="1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可以取值的范围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24581" name="Text Box 121"/>
          <p:cNvSpPr txBox="1">
            <a:spLocks noChangeArrowheads="1"/>
          </p:cNvSpPr>
          <p:nvPr/>
        </p:nvSpPr>
        <p:spPr bwMode="auto">
          <a:xfrm>
            <a:off x="990600" y="4946650"/>
            <a:ext cx="436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(3)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蜡烛点燃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2h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后还剩多长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67707" name="Text Box 123"/>
          <p:cNvSpPr txBox="1">
            <a:spLocks noChangeArrowheads="1"/>
          </p:cNvSpPr>
          <p:nvPr/>
        </p:nvSpPr>
        <p:spPr bwMode="auto">
          <a:xfrm>
            <a:off x="1619250" y="2781300"/>
            <a:ext cx="290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=20-5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1639888" y="4251325"/>
            <a:ext cx="3167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0≤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≤4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1979613" y="5516563"/>
            <a:ext cx="290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10cm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07" grpId="0"/>
      <p:bldP spid="677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735013" y="2060575"/>
            <a:ext cx="74898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5717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）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确定函数中自变量的取值范围时，自变量的取值必须使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函数的解析式有意义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；在解决实际问题时，还要使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实际问题有意义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华文细黑" panose="02010600040101010101" pitchFamily="2" charset="-122"/>
              </a:rPr>
              <a:t>）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确定解析式中自变量的取值范围，主要考虑以下几种情况：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  解析式为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整式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，自变量的取值范围是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全体实数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；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  解析式为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分式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，要考虑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分母不能为零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；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  解析式为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二次根式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，要考虑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被开方数应为非负数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58838" y="966788"/>
            <a:ext cx="7242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Arial" panose="020B0604020202020204" pitchFamily="34" charset="0"/>
              </a:rPr>
              <a:t>     </a:t>
            </a:r>
            <a:r>
              <a:rPr lang="zh-CN" altLang="en-US" sz="2800" dirty="0">
                <a:latin typeface="Arial" panose="020B0604020202020204" pitchFamily="34" charset="0"/>
              </a:rPr>
              <a:t>通过刚才的学习，对于确定函数自变量的取值范围你有什么认识？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17"/>
          <p:cNvSpPr txBox="1">
            <a:spLocks noChangeArrowheads="1"/>
          </p:cNvSpPr>
          <p:nvPr/>
        </p:nvSpPr>
        <p:spPr bwMode="auto">
          <a:xfrm>
            <a:off x="703263" y="1252538"/>
            <a:ext cx="6746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   1.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求下列函数中自变量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可以取值的范围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grpSp>
        <p:nvGrpSpPr>
          <p:cNvPr id="27651" name="Group 331"/>
          <p:cNvGrpSpPr/>
          <p:nvPr/>
        </p:nvGrpSpPr>
        <p:grpSpPr bwMode="auto">
          <a:xfrm>
            <a:off x="1068388" y="2014538"/>
            <a:ext cx="2046287" cy="1020762"/>
            <a:chOff x="748" y="1162"/>
            <a:chExt cx="1289" cy="643"/>
          </a:xfrm>
        </p:grpSpPr>
        <p:sp>
          <p:nvSpPr>
            <p:cNvPr id="27667" name="Text Box 319"/>
            <p:cNvSpPr txBox="1">
              <a:spLocks noChangeArrowheads="1"/>
            </p:cNvSpPr>
            <p:nvPr/>
          </p:nvSpPr>
          <p:spPr bwMode="auto">
            <a:xfrm>
              <a:off x="748" y="129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(1) y=</a:t>
              </a:r>
            </a:p>
          </p:txBody>
        </p:sp>
        <p:graphicFrame>
          <p:nvGraphicFramePr>
            <p:cNvPr id="27668" name="Object 320"/>
            <p:cNvGraphicFramePr>
              <a:graphicFrameLocks noChangeAspect="1"/>
            </p:cNvGraphicFramePr>
            <p:nvPr/>
          </p:nvGraphicFramePr>
          <p:xfrm>
            <a:off x="1383" y="1162"/>
            <a:ext cx="654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6" name="公式" r:id="rId4" imgW="761365" imgH="748665" progId="Equation.3">
                    <p:embed/>
                  </p:oleObj>
                </mc:Choice>
                <mc:Fallback>
                  <p:oleObj name="公式" r:id="rId4" imgW="761365" imgH="748665" progId="Equation.3">
                    <p:embed/>
                    <p:pic>
                      <p:nvPicPr>
                        <p:cNvPr id="0" name="Object 3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1162"/>
                          <a:ext cx="654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2" name="Group 330"/>
          <p:cNvGrpSpPr/>
          <p:nvPr/>
        </p:nvGrpSpPr>
        <p:grpSpPr bwMode="auto">
          <a:xfrm>
            <a:off x="847725" y="3892550"/>
            <a:ext cx="2195513" cy="519113"/>
            <a:chOff x="599" y="2186"/>
            <a:chExt cx="1383" cy="327"/>
          </a:xfrm>
        </p:grpSpPr>
        <p:sp>
          <p:nvSpPr>
            <p:cNvPr id="27665" name="Text Box 326"/>
            <p:cNvSpPr txBox="1">
              <a:spLocks noChangeArrowheads="1"/>
            </p:cNvSpPr>
            <p:nvPr/>
          </p:nvSpPr>
          <p:spPr bwMode="auto">
            <a:xfrm>
              <a:off x="599" y="2186"/>
              <a:ext cx="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  (3) y=</a:t>
              </a:r>
            </a:p>
          </p:txBody>
        </p:sp>
        <p:graphicFrame>
          <p:nvGraphicFramePr>
            <p:cNvPr id="27666" name="Object 327"/>
            <p:cNvGraphicFramePr>
              <a:graphicFrameLocks noChangeAspect="1"/>
            </p:cNvGraphicFramePr>
            <p:nvPr/>
          </p:nvGraphicFramePr>
          <p:xfrm>
            <a:off x="1326" y="2259"/>
            <a:ext cx="65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7" name="公式" r:id="rId6" imgW="1040765" imgH="355600" progId="Equation.3">
                    <p:embed/>
                  </p:oleObj>
                </mc:Choice>
                <mc:Fallback>
                  <p:oleObj name="公式" r:id="rId6" imgW="1040765" imgH="355600" progId="Equation.3">
                    <p:embed/>
                    <p:pic>
                      <p:nvPicPr>
                        <p:cNvPr id="0" name="Object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6" y="2259"/>
                          <a:ext cx="65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3" name="Group 335"/>
          <p:cNvGrpSpPr/>
          <p:nvPr/>
        </p:nvGrpSpPr>
        <p:grpSpPr bwMode="auto">
          <a:xfrm>
            <a:off x="4664075" y="3771900"/>
            <a:ext cx="2082800" cy="762000"/>
            <a:chOff x="3061" y="2039"/>
            <a:chExt cx="1312" cy="480"/>
          </a:xfrm>
        </p:grpSpPr>
        <p:sp>
          <p:nvSpPr>
            <p:cNvPr id="27663" name="Text Box 328"/>
            <p:cNvSpPr txBox="1">
              <a:spLocks noChangeArrowheads="1"/>
            </p:cNvSpPr>
            <p:nvPr/>
          </p:nvSpPr>
          <p:spPr bwMode="auto">
            <a:xfrm>
              <a:off x="3061" y="2115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(4) y=</a:t>
              </a:r>
            </a:p>
          </p:txBody>
        </p:sp>
        <p:graphicFrame>
          <p:nvGraphicFramePr>
            <p:cNvPr id="2" name="Object 329"/>
            <p:cNvGraphicFramePr>
              <a:graphicFrameLocks noChangeAspect="1"/>
            </p:cNvGraphicFramePr>
            <p:nvPr/>
          </p:nvGraphicFramePr>
          <p:xfrm>
            <a:off x="3749" y="2039"/>
            <a:ext cx="62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8" name="公式" r:id="rId8" imgW="989965" imgH="761365" progId="Equation.3">
                    <p:embed/>
                  </p:oleObj>
                </mc:Choice>
                <mc:Fallback>
                  <p:oleObj name="公式" r:id="rId8" imgW="989965" imgH="761365" progId="Equation.3">
                    <p:embed/>
                    <p:pic>
                      <p:nvPicPr>
                        <p:cNvPr id="0" name="Object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9" y="2039"/>
                          <a:ext cx="624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54" name="Group 334"/>
          <p:cNvGrpSpPr/>
          <p:nvPr/>
        </p:nvGrpSpPr>
        <p:grpSpPr bwMode="auto">
          <a:xfrm>
            <a:off x="4664075" y="1928813"/>
            <a:ext cx="2841625" cy="955675"/>
            <a:chOff x="3016" y="1101"/>
            <a:chExt cx="1790" cy="602"/>
          </a:xfrm>
        </p:grpSpPr>
        <p:sp>
          <p:nvSpPr>
            <p:cNvPr id="27661" name="Text Box 332"/>
            <p:cNvSpPr txBox="1">
              <a:spLocks noChangeArrowheads="1"/>
            </p:cNvSpPr>
            <p:nvPr/>
          </p:nvSpPr>
          <p:spPr bwMode="auto">
            <a:xfrm>
              <a:off x="3016" y="1253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(2) y=</a:t>
              </a:r>
            </a:p>
          </p:txBody>
        </p:sp>
        <p:graphicFrame>
          <p:nvGraphicFramePr>
            <p:cNvPr id="27662" name="Object 333"/>
            <p:cNvGraphicFramePr>
              <a:graphicFrameLocks noChangeAspect="1"/>
            </p:cNvGraphicFramePr>
            <p:nvPr/>
          </p:nvGraphicFramePr>
          <p:xfrm>
            <a:off x="3680" y="1101"/>
            <a:ext cx="112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9" name="公式" r:id="rId10" imgW="735965" imgH="393700" progId="Equation.3">
                    <p:embed/>
                  </p:oleObj>
                </mc:Choice>
                <mc:Fallback>
                  <p:oleObj name="公式" r:id="rId10" imgW="735965" imgH="393700" progId="Equation.3">
                    <p:embed/>
                    <p:pic>
                      <p:nvPicPr>
                        <p:cNvPr id="0" name="Object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0" y="1101"/>
                          <a:ext cx="1126" cy="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416" name="Text Box 336"/>
          <p:cNvSpPr txBox="1">
            <a:spLocks noChangeArrowheads="1"/>
          </p:cNvSpPr>
          <p:nvPr/>
        </p:nvSpPr>
        <p:spPr bwMode="auto">
          <a:xfrm>
            <a:off x="1279525" y="3171825"/>
            <a:ext cx="30241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为任意实数</a:t>
            </a:r>
          </a:p>
        </p:txBody>
      </p:sp>
      <p:sp>
        <p:nvSpPr>
          <p:cNvPr id="27664" name="Text Box 338"/>
          <p:cNvSpPr txBox="1">
            <a:spLocks noChangeArrowheads="1"/>
          </p:cNvSpPr>
          <p:nvPr/>
        </p:nvSpPr>
        <p:spPr bwMode="auto">
          <a:xfrm>
            <a:off x="5435600" y="3125788"/>
            <a:ext cx="16144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≠1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且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≠3</a:t>
            </a:r>
          </a:p>
        </p:txBody>
      </p:sp>
      <p:sp>
        <p:nvSpPr>
          <p:cNvPr id="46421" name="Text Box 341"/>
          <p:cNvSpPr txBox="1">
            <a:spLocks noChangeArrowheads="1"/>
          </p:cNvSpPr>
          <p:nvPr/>
        </p:nvSpPr>
        <p:spPr bwMode="auto">
          <a:xfrm>
            <a:off x="1844675" y="4629150"/>
            <a:ext cx="2252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i="1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≤3</a:t>
            </a:r>
          </a:p>
        </p:txBody>
      </p:sp>
      <p:grpSp>
        <p:nvGrpSpPr>
          <p:cNvPr id="46425" name="Group 345"/>
          <p:cNvGrpSpPr/>
          <p:nvPr/>
        </p:nvGrpSpPr>
        <p:grpSpPr bwMode="auto">
          <a:xfrm>
            <a:off x="5568950" y="4681538"/>
            <a:ext cx="1068388" cy="863600"/>
            <a:chOff x="3230" y="2909"/>
            <a:chExt cx="605" cy="472"/>
          </a:xfrm>
        </p:grpSpPr>
        <p:sp>
          <p:nvSpPr>
            <p:cNvPr id="27659" name="Text Box 342"/>
            <p:cNvSpPr txBox="1">
              <a:spLocks noChangeArrowheads="1"/>
            </p:cNvSpPr>
            <p:nvPr/>
          </p:nvSpPr>
          <p:spPr bwMode="auto">
            <a:xfrm>
              <a:off x="3230" y="3035"/>
              <a:ext cx="4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sym typeface="Wingdings" panose="05000000000000000000" pitchFamily="2" charset="2"/>
                </a:rPr>
                <a:t>x</a:t>
              </a:r>
              <a:r>
                <a:rPr lang="zh-CN" altLang="en-US" sz="2400">
                  <a:latin typeface="Times New Roman" panose="02020603050405020304" pitchFamily="18" charset="0"/>
                  <a:sym typeface="Wingdings" panose="05000000000000000000" pitchFamily="2" charset="2"/>
                </a:rPr>
                <a:t>＞</a:t>
              </a:r>
            </a:p>
          </p:txBody>
        </p:sp>
        <p:graphicFrame>
          <p:nvGraphicFramePr>
            <p:cNvPr id="27660" name="Object 344"/>
            <p:cNvGraphicFramePr>
              <a:graphicFrameLocks noChangeAspect="1"/>
            </p:cNvGraphicFramePr>
            <p:nvPr/>
          </p:nvGraphicFramePr>
          <p:xfrm>
            <a:off x="3563" y="2909"/>
            <a:ext cx="272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0" name="公式" r:id="rId12" imgW="431800" imgH="748665" progId="Equation.3">
                    <p:embed/>
                  </p:oleObj>
                </mc:Choice>
                <mc:Fallback>
                  <p:oleObj name="公式" r:id="rId12" imgW="431800" imgH="748665" progId="Equation.3">
                    <p:embed/>
                    <p:pic>
                      <p:nvPicPr>
                        <p:cNvPr id="0" name="Object 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" y="2909"/>
                          <a:ext cx="272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6" grpId="0"/>
      <p:bldP spid="27664" grpId="0"/>
      <p:bldP spid="46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21"/>
          <p:cNvSpPr txBox="1">
            <a:spLocks noChangeArrowheads="1"/>
          </p:cNvSpPr>
          <p:nvPr/>
        </p:nvSpPr>
        <p:spPr bwMode="auto">
          <a:xfrm>
            <a:off x="107950" y="1195388"/>
            <a:ext cx="86995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 2.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等腰三角形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ABC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的周长为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10cm,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底边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BC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长为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(cm),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腰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AB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长为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cm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写出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之间的函数解析式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29699" name="Text Box 322"/>
          <p:cNvSpPr txBox="1">
            <a:spLocks noChangeArrowheads="1"/>
          </p:cNvSpPr>
          <p:nvPr/>
        </p:nvSpPr>
        <p:spPr bwMode="auto">
          <a:xfrm>
            <a:off x="827088" y="3716338"/>
            <a:ext cx="5153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(2)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指出自变量</a:t>
            </a:r>
            <a:r>
              <a:rPr lang="en-US" altLang="zh-CN" sz="2800" i="1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可以取值的范围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7428" name="Text Box 324"/>
          <p:cNvSpPr txBox="1">
            <a:spLocks noChangeArrowheads="1"/>
          </p:cNvSpPr>
          <p:nvPr/>
        </p:nvSpPr>
        <p:spPr bwMode="auto">
          <a:xfrm>
            <a:off x="1692275" y="2924175"/>
            <a:ext cx="280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=10-2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47429" name="Text Box 325"/>
          <p:cNvSpPr txBox="1">
            <a:spLocks noChangeArrowheads="1"/>
          </p:cNvSpPr>
          <p:nvPr/>
        </p:nvSpPr>
        <p:spPr bwMode="auto">
          <a:xfrm>
            <a:off x="1908175" y="4437063"/>
            <a:ext cx="3095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2.5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＜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＜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</a:p>
        </p:txBody>
      </p:sp>
      <p:sp>
        <p:nvSpPr>
          <p:cNvPr id="29702" name="AutoShape 326"/>
          <p:cNvSpPr>
            <a:spLocks noChangeArrowheads="1"/>
          </p:cNvSpPr>
          <p:nvPr/>
        </p:nvSpPr>
        <p:spPr bwMode="auto">
          <a:xfrm>
            <a:off x="6661150" y="2563813"/>
            <a:ext cx="1511300" cy="1800225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ea typeface="黑体" panose="02010609060101010101" pitchFamily="2" charset="-122"/>
            </a:endParaRPr>
          </a:p>
        </p:txBody>
      </p:sp>
      <p:sp>
        <p:nvSpPr>
          <p:cNvPr id="29703" name="Text Box 327"/>
          <p:cNvSpPr txBox="1">
            <a:spLocks noChangeArrowheads="1"/>
          </p:cNvSpPr>
          <p:nvPr/>
        </p:nvSpPr>
        <p:spPr bwMode="auto">
          <a:xfrm>
            <a:off x="6588125" y="3140075"/>
            <a:ext cx="57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29704" name="Text Box 328"/>
          <p:cNvSpPr txBox="1">
            <a:spLocks noChangeArrowheads="1"/>
          </p:cNvSpPr>
          <p:nvPr/>
        </p:nvSpPr>
        <p:spPr bwMode="auto">
          <a:xfrm>
            <a:off x="7310438" y="4221163"/>
            <a:ext cx="574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</a:p>
        </p:txBody>
      </p:sp>
      <p:sp>
        <p:nvSpPr>
          <p:cNvPr id="29705" name="Text Box 329"/>
          <p:cNvSpPr txBox="1">
            <a:spLocks noChangeArrowheads="1"/>
          </p:cNvSpPr>
          <p:nvPr/>
        </p:nvSpPr>
        <p:spPr bwMode="auto">
          <a:xfrm>
            <a:off x="7812088" y="3068638"/>
            <a:ext cx="574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8"/>
          <p:cNvSpPr txBox="1">
            <a:spLocks noChangeArrowheads="1"/>
          </p:cNvSpPr>
          <p:nvPr/>
        </p:nvSpPr>
        <p:spPr bwMode="auto">
          <a:xfrm>
            <a:off x="395288" y="1273175"/>
            <a:ext cx="8393112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   3.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油箱中有油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300L,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油从管道中匀速流出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,1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小时流完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写出油箱中剩余的油量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Q(L)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与油流出时间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t(s)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之间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 的函数解析式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并指出自变量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t </a:t>
            </a: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可以取值的范围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8237" name="Text Box 109"/>
          <p:cNvSpPr txBox="1">
            <a:spLocks noChangeArrowheads="1"/>
          </p:cNvSpPr>
          <p:nvPr/>
        </p:nvSpPr>
        <p:spPr bwMode="auto">
          <a:xfrm>
            <a:off x="1671638" y="3109913"/>
            <a:ext cx="491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函数解析式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=300-5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</a:p>
        </p:txBody>
      </p:sp>
      <p:sp>
        <p:nvSpPr>
          <p:cNvPr id="48238" name="Text Box 110"/>
          <p:cNvSpPr txBox="1">
            <a:spLocks noChangeArrowheads="1"/>
          </p:cNvSpPr>
          <p:nvPr/>
        </p:nvSpPr>
        <p:spPr bwMode="auto">
          <a:xfrm>
            <a:off x="1692275" y="4005263"/>
            <a:ext cx="547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的取值范围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 0≤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≤60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7" grpId="0"/>
      <p:bldP spid="482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 bwMode="auto">
          <a:xfrm>
            <a:off x="274638" y="3429000"/>
            <a:ext cx="8577262" cy="2246313"/>
            <a:chOff x="0" y="0"/>
            <a:chExt cx="13507" cy="3540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13507" cy="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990000"/>
                  </a:solidFill>
                  <a:latin typeface="Arial" panose="020B0604020202020204" pitchFamily="34" charset="0"/>
                </a:rPr>
                <a:t>解析：</a:t>
              </a:r>
              <a:r>
                <a:rPr lang="zh-CN" altLang="en-US" sz="2800">
                  <a:latin typeface="Arial" panose="020B0604020202020204" pitchFamily="34" charset="0"/>
                </a:rPr>
                <a:t>由题意可知当x为任意实数时，                        ；</a:t>
              </a:r>
            </a:p>
            <a:p>
              <a:pPr eaLnBrk="1" hangingPunct="1"/>
              <a:r>
                <a:rPr lang="zh-CN" altLang="en-US" sz="2800">
                  <a:latin typeface="Arial" panose="020B0604020202020204" pitchFamily="34" charset="0"/>
                </a:rPr>
                <a:t>    </a:t>
              </a:r>
            </a:p>
            <a:p>
              <a:pPr eaLnBrk="1" hangingPunct="1"/>
              <a:r>
                <a:rPr lang="zh-CN" altLang="en-US" sz="2800">
                  <a:latin typeface="Arial" panose="020B0604020202020204" pitchFamily="34" charset="0"/>
                </a:rPr>
                <a:t>           则有一元二次方程                           无解，故</a:t>
              </a:r>
            </a:p>
            <a:p>
              <a:pPr eaLnBrk="1" hangingPunct="1"/>
              <a:r>
                <a:rPr lang="zh-CN" altLang="en-US" sz="2800">
                  <a:latin typeface="Arial" panose="020B0604020202020204" pitchFamily="34" charset="0"/>
                </a:rPr>
                <a:t>           </a:t>
              </a:r>
            </a:p>
            <a:p>
              <a:pPr eaLnBrk="1" hangingPunct="1"/>
              <a:r>
                <a:rPr lang="zh-CN" altLang="en-US" sz="2800">
                  <a:latin typeface="Arial" panose="020B0604020202020204" pitchFamily="34" charset="0"/>
                </a:rPr>
                <a:t>                                        ，解得</a:t>
              </a:r>
            </a:p>
          </p:txBody>
        </p:sp>
        <p:graphicFrame>
          <p:nvGraphicFramePr>
            <p:cNvPr id="33799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9301" y="0"/>
            <a:ext cx="3875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0" r:id="rId3" imgW="966470" imgH="203200" progId="">
                    <p:embed/>
                  </p:oleObj>
                </mc:Choice>
                <mc:Fallback>
                  <p:oleObj r:id="rId3" imgW="966470" imgH="20320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1" y="0"/>
                          <a:ext cx="3875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417" y="1292"/>
            <a:ext cx="4067" cy="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1" r:id="rId5" imgW="953135" imgH="203200" progId="">
                    <p:embed/>
                  </p:oleObj>
                </mc:Choice>
                <mc:Fallback>
                  <p:oleObj r:id="rId5" imgW="953135" imgH="2032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7" y="1292"/>
                          <a:ext cx="4067" cy="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070" y="2664"/>
            <a:ext cx="4215" cy="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2" r:id="rId7" imgW="890270" imgH="177800" progId="">
                    <p:embed/>
                  </p:oleObj>
                </mc:Choice>
                <mc:Fallback>
                  <p:oleObj r:id="rId7" imgW="890270" imgH="1778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" y="2664"/>
                          <a:ext cx="4215" cy="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2" name="Object 1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453" y="2659"/>
            <a:ext cx="1696" cy="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3" r:id="rId9" imgW="356235" imgH="177800" progId="">
                    <p:embed/>
                  </p:oleObj>
                </mc:Choice>
                <mc:Fallback>
                  <p:oleObj r:id="rId9" imgW="356235" imgH="17780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3" y="2659"/>
                          <a:ext cx="1696" cy="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795" name="组合 3"/>
          <p:cNvGrpSpPr/>
          <p:nvPr/>
        </p:nvGrpSpPr>
        <p:grpSpPr bwMode="auto">
          <a:xfrm>
            <a:off x="495300" y="1052513"/>
            <a:ext cx="8135938" cy="1809750"/>
            <a:chOff x="494817" y="1052736"/>
            <a:chExt cx="8136904" cy="1810050"/>
          </a:xfrm>
        </p:grpSpPr>
        <p:sp>
          <p:nvSpPr>
            <p:cNvPr id="33796" name="Text Box 108"/>
            <p:cNvSpPr txBox="1">
              <a:spLocks noChangeArrowheads="1"/>
            </p:cNvSpPr>
            <p:nvPr/>
          </p:nvSpPr>
          <p:spPr bwMode="auto">
            <a:xfrm>
              <a:off x="494817" y="1268760"/>
              <a:ext cx="8136904" cy="1594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lnSpc>
                  <a:spcPct val="120000"/>
                </a:lnSpc>
              </a:pPr>
              <a:r>
                <a:rPr lang="zh-CN" altLang="en-US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如果函数                         中自变量</a:t>
              </a: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x</a:t>
              </a:r>
              <a:r>
                <a:rPr lang="zh-CN" altLang="en-US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可以取值的范围是全体实数，你能确定</a:t>
              </a: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m</a:t>
              </a:r>
              <a:r>
                <a:rPr lang="zh-CN" altLang="en-US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的取值范围吗？与同学交流</a:t>
              </a: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.</a:t>
              </a:r>
            </a:p>
          </p:txBody>
        </p:sp>
        <p:graphicFrame>
          <p:nvGraphicFramePr>
            <p:cNvPr id="33797" name="对象 1"/>
            <p:cNvGraphicFramePr>
              <a:graphicFrameLocks noChangeAspect="1"/>
            </p:cNvGraphicFramePr>
            <p:nvPr/>
          </p:nvGraphicFramePr>
          <p:xfrm>
            <a:off x="1985717" y="1052736"/>
            <a:ext cx="2194951" cy="87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4" name="Equation" r:id="rId11" imgW="989965" imgH="393700" progId="Equation.DSMT4">
                    <p:embed/>
                  </p:oleObj>
                </mc:Choice>
                <mc:Fallback>
                  <p:oleObj name="Equation" r:id="rId11" imgW="989965" imgH="393700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717" y="1052736"/>
                          <a:ext cx="2194951" cy="872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94"/>
          <p:cNvSpPr txBox="1">
            <a:spLocks noChangeArrowheads="1"/>
          </p:cNvSpPr>
          <p:nvPr/>
        </p:nvSpPr>
        <p:spPr bwMode="auto">
          <a:xfrm>
            <a:off x="468313" y="4005263"/>
            <a:ext cx="72723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   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确定函数自变量可以取值的范围时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必须使函数解析式有意义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在解决实际问题时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还要使实际问题有意义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11188" y="1743075"/>
            <a:ext cx="82089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在同一个变化过程中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有两个变量</a:t>
            </a: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y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.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如果对于变量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在可以取值的范围内每取 一个确定值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变量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y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都有一个唯一确定的值与它对应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那么就说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y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是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的函数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.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34821" name="矩形 5"/>
          <p:cNvSpPr>
            <a:spLocks noChangeArrowheads="1"/>
          </p:cNvSpPr>
          <p:nvPr/>
        </p:nvSpPr>
        <p:spPr bwMode="auto">
          <a:xfrm>
            <a:off x="684213" y="1127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、函数的定义：</a:t>
            </a:r>
            <a:endParaRPr lang="zh-CN" altLang="en-US" sz="2800" dirty="0"/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701675" y="346233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、自变量的取值范围：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15575 w 5437991"/>
              <a:gd name="T3" fmla="*/ 0 h 6858000"/>
              <a:gd name="T4" fmla="*/ 1626399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1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12292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12293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椭圆 25"/>
          <p:cNvSpPr>
            <a:spLocks noChangeArrowheads="1"/>
          </p:cNvSpPr>
          <p:nvPr/>
        </p:nvSpPr>
        <p:spPr bwMode="auto"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296" name="椭圆 28"/>
          <p:cNvSpPr>
            <a:spLocks noChangeArrowheads="1"/>
          </p:cNvSpPr>
          <p:nvPr/>
        </p:nvSpPr>
        <p:spPr bwMode="auto"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297" name="椭圆 31"/>
          <p:cNvSpPr>
            <a:spLocks noChangeArrowheads="1"/>
          </p:cNvSpPr>
          <p:nvPr/>
        </p:nvSpPr>
        <p:spPr bwMode="auto"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2298" name="椭圆 32"/>
          <p:cNvSpPr>
            <a:spLocks noChangeArrowheads="1"/>
          </p:cNvSpPr>
          <p:nvPr/>
        </p:nvSpPr>
        <p:spPr bwMode="auto"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2299" name="组合 23"/>
          <p:cNvGrpSpPr/>
          <p:nvPr/>
        </p:nvGrpSpPr>
        <p:grpSpPr bwMode="auto"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2311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312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2300" name="组合 18"/>
          <p:cNvGrpSpPr/>
          <p:nvPr/>
        </p:nvGrpSpPr>
        <p:grpSpPr bwMode="auto"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2309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310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2301" name="文本框 35"/>
          <p:cNvSpPr txBox="1">
            <a:spLocks noChangeArrowheads="1"/>
          </p:cNvSpPr>
          <p:nvPr/>
        </p:nvSpPr>
        <p:spPr bwMode="auto">
          <a:xfrm>
            <a:off x="4929188" y="14287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深入思考</a:t>
            </a:r>
          </a:p>
        </p:txBody>
      </p:sp>
      <p:sp>
        <p:nvSpPr>
          <p:cNvPr id="12302" name="文本框 36"/>
          <p:cNvSpPr txBox="1">
            <a:spLocks noChangeArrowheads="1"/>
          </p:cNvSpPr>
          <p:nvPr/>
        </p:nvSpPr>
        <p:spPr bwMode="auto">
          <a:xfrm>
            <a:off x="4478338" y="2268538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例题讲解</a:t>
            </a:r>
          </a:p>
        </p:txBody>
      </p:sp>
      <p:sp>
        <p:nvSpPr>
          <p:cNvPr id="12303" name="文本框 37"/>
          <p:cNvSpPr txBox="1">
            <a:spLocks noChangeArrowheads="1"/>
          </p:cNvSpPr>
          <p:nvPr/>
        </p:nvSpPr>
        <p:spPr bwMode="auto">
          <a:xfrm>
            <a:off x="3455988" y="4010025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拓展提升</a:t>
            </a:r>
          </a:p>
        </p:txBody>
      </p:sp>
      <p:sp>
        <p:nvSpPr>
          <p:cNvPr id="12304" name="文本框 38"/>
          <p:cNvSpPr txBox="1">
            <a:spLocks noChangeArrowheads="1"/>
          </p:cNvSpPr>
          <p:nvPr/>
        </p:nvSpPr>
        <p:spPr bwMode="auto">
          <a:xfrm>
            <a:off x="3898900" y="31353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巩固练习</a:t>
            </a:r>
          </a:p>
        </p:txBody>
      </p:sp>
      <p:grpSp>
        <p:nvGrpSpPr>
          <p:cNvPr id="12305" name="组合 19"/>
          <p:cNvGrpSpPr/>
          <p:nvPr/>
        </p:nvGrpSpPr>
        <p:grpSpPr bwMode="auto"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2307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308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2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sp>
        <p:nvSpPr>
          <p:cNvPr id="12306" name="文本框 38"/>
          <p:cNvSpPr txBox="1">
            <a:spLocks noChangeArrowheads="1"/>
          </p:cNvSpPr>
          <p:nvPr/>
        </p:nvSpPr>
        <p:spPr bwMode="auto">
          <a:xfrm>
            <a:off x="3000375" y="49831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0"/>
          <p:cNvSpPr txBox="1">
            <a:spLocks noChangeArrowheads="1"/>
          </p:cNvSpPr>
          <p:nvPr/>
        </p:nvSpPr>
        <p:spPr bwMode="auto">
          <a:xfrm>
            <a:off x="827088" y="1196975"/>
            <a:ext cx="804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进一步研究上一节课的三个例子，思考下列问题：</a:t>
            </a:r>
          </a:p>
        </p:txBody>
      </p:sp>
      <p:sp>
        <p:nvSpPr>
          <p:cNvPr id="14339" name="Text Box 41"/>
          <p:cNvSpPr txBox="1">
            <a:spLocks noChangeArrowheads="1"/>
          </p:cNvSpPr>
          <p:nvPr/>
        </p:nvSpPr>
        <p:spPr bwMode="auto">
          <a:xfrm>
            <a:off x="671513" y="2032000"/>
            <a:ext cx="718661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/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在这些问题中，自变量可以取值的范围</a:t>
            </a:r>
          </a:p>
          <a:p>
            <a:pPr marL="342900" indent="-342900" eaLnBrk="1" hangingPunct="1"/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    分别是什么</a:t>
            </a:r>
            <a:r>
              <a:rPr lang="en-US" altLang="zh-CN" sz="2800" dirty="0">
                <a:latin typeface="黑体" panose="02010609060101010101" pitchFamily="2" charset="-122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4340" name="Text Box 42"/>
          <p:cNvSpPr txBox="1">
            <a:spLocks noChangeArrowheads="1"/>
          </p:cNvSpPr>
          <p:nvPr/>
        </p:nvSpPr>
        <p:spPr bwMode="auto">
          <a:xfrm>
            <a:off x="582613" y="3213100"/>
            <a:ext cx="7366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/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对于自变量在它可以取值的范围内每取</a:t>
            </a:r>
          </a:p>
          <a:p>
            <a:pPr marL="342900" indent="-342900" eaLnBrk="1" hangingPunct="1"/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     一个值</a:t>
            </a:r>
            <a:r>
              <a:rPr lang="en-US" altLang="zh-CN" sz="2800" dirty="0">
                <a:latin typeface="黑体" panose="0201060906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另一个变量是否都有唯一确定的</a:t>
            </a:r>
          </a:p>
          <a:p>
            <a:pPr marL="342900" indent="-342900" eaLnBrk="1" hangingPunct="1"/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     值与它对应</a:t>
            </a:r>
            <a:r>
              <a:rPr lang="en-US" altLang="zh-CN" sz="2800" dirty="0">
                <a:latin typeface="黑体" panose="02010609060101010101" pitchFamily="2" charset="-122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4341" name="Text Box 43"/>
          <p:cNvSpPr txBox="1">
            <a:spLocks noChangeArrowheads="1"/>
          </p:cNvSpPr>
          <p:nvPr/>
        </p:nvSpPr>
        <p:spPr bwMode="auto">
          <a:xfrm>
            <a:off x="671513" y="4843463"/>
            <a:ext cx="718661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由此你对函数有了哪些进一步的认识？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    与同学交流</a:t>
            </a:r>
            <a:r>
              <a:rPr lang="en-US" altLang="zh-CN" sz="2800" dirty="0">
                <a:latin typeface="黑体" panose="02010609060101010101" pitchFamily="2" charset="-122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87363" y="2835275"/>
            <a:ext cx="7848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(1)黄河的一条支流上的某水文站记录了该支流当天9时至21时河水水位的变化情况如图。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38188" y="3878263"/>
            <a:ext cx="51482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1）</a:t>
            </a:r>
            <a:r>
              <a:rPr lang="zh-CN" altLang="en-US" sz="2800" dirty="0">
                <a:latin typeface="黑体" panose="02010609060101010101" pitchFamily="2" charset="-122"/>
                <a:sym typeface="Wingdings" panose="05000000000000000000" pitchFamily="2" charset="2"/>
              </a:rPr>
              <a:t>在这个问题中，自变量可以取值的范围是什么?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4213" y="5084763"/>
            <a:ext cx="74549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2）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对于自变量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t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在它可以取值的范围内每取一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个确定的值,另一个变量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T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是否都有唯一确定的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 值与它对应?</a:t>
            </a:r>
          </a:p>
        </p:txBody>
      </p:sp>
      <p:grpSp>
        <p:nvGrpSpPr>
          <p:cNvPr id="16389" name="Group 5"/>
          <p:cNvGrpSpPr/>
          <p:nvPr/>
        </p:nvGrpSpPr>
        <p:grpSpPr bwMode="auto">
          <a:xfrm>
            <a:off x="3438525" y="523875"/>
            <a:ext cx="4410075" cy="2339975"/>
            <a:chOff x="0" y="0"/>
            <a:chExt cx="6944" cy="3685"/>
          </a:xfrm>
        </p:grpSpPr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1"/>
              <a:ext cx="6945" cy="3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989" y="0"/>
              <a:ext cx="68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5865" y="2722"/>
              <a:ext cx="90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897563" y="4065588"/>
            <a:ext cx="2592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≤t≤21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4733925" y="5553075"/>
            <a:ext cx="1368425" cy="576263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3300"/>
                </a:solidFill>
                <a:ea typeface="黑体" panose="02010609060101010101" pitchFamily="2" charset="-122"/>
              </a:rPr>
              <a:t>都有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bldLvl="0" autoUpdateAnimBg="0"/>
      <p:bldP spid="94218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84213" y="3068638"/>
            <a:ext cx="62880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1）此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问题中，自变量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可以取值的范围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    是什么?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5738" y="863600"/>
            <a:ext cx="878522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（2）一根弹簧原长15</a:t>
            </a:r>
            <a:r>
              <a:rPr lang="zh-CN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，在弹簧一端所受到的拉力不超过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40N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的弹性限度内，每增加10</a:t>
            </a:r>
            <a:r>
              <a:rPr lang="zh-CN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的拉力，弹簧就伸长2</a:t>
            </a:r>
            <a:r>
              <a:rPr lang="zh-CN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cm。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在这个问题中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弹簧伸长的长度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与拉力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的之间的函数关系是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7412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594475" y="2259013"/>
          <a:ext cx="1536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r:id="rId3" imgW="753745" imgH="395605" progId="">
                  <p:embed/>
                </p:oleObj>
              </mc:Choice>
              <mc:Fallback>
                <p:oleObj r:id="rId3" imgW="753745" imgH="39560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2259013"/>
                        <a:ext cx="1536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492500" y="3632200"/>
            <a:ext cx="2054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≤x≤40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11188" y="4556125"/>
            <a:ext cx="74564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2）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对于自变量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在它可以取值的范围内每取一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个确定的值,另一个变量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y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是否都有唯一确定的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 值与它对应?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4643438" y="5033963"/>
            <a:ext cx="1362075" cy="57626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3300"/>
                </a:solidFill>
                <a:ea typeface="黑体" panose="02010609060101010101" pitchFamily="2" charset="-122"/>
              </a:rPr>
              <a:t>都有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bldLvl="0" autoUpdateAnimBg="0"/>
      <p:bldP spid="95240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15925" y="1104900"/>
            <a:ext cx="8147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(3)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</a:rPr>
              <a:t>物体从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490m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</a:rPr>
              <a:t>的高度处自由下落，物体距离地面的高度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h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</a:rPr>
              <a:t>（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m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</a:rPr>
              <a:t>）与物体下落的时间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t (s)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</a:rPr>
              <a:t>之间的关系满足表达式  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</a:rPr>
              <a:t>h=490-4.9t</a:t>
            </a:r>
            <a:r>
              <a:rPr lang="en-US" altLang="zh-CN" sz="2800" baseline="30000">
                <a:solidFill>
                  <a:srgbClr val="0000FF"/>
                </a:solidFill>
                <a:latin typeface="黑体" panose="02010609060101010101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2450" y="2852738"/>
            <a:ext cx="79914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1）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在这个问题中，自变量可以取值的范围是什么?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032125" y="3556000"/>
            <a:ext cx="233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≤t≤10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4437063"/>
            <a:ext cx="74549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2）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对于自变量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t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在它可以取值的范围内每取一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个确定的值,另一个变量</a:t>
            </a:r>
            <a:r>
              <a:rPr lang="en-US" altLang="zh-CN" sz="2800">
                <a:latin typeface="黑体" panose="02010609060101010101" pitchFamily="2" charset="-122"/>
                <a:sym typeface="Wingdings" panose="05000000000000000000" pitchFamily="2" charset="2"/>
              </a:rPr>
              <a:t>h</a:t>
            </a: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是否都有唯一确定的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2" charset="-122"/>
                <a:sym typeface="Wingdings" panose="05000000000000000000" pitchFamily="2" charset="2"/>
              </a:rPr>
              <a:t> 值与它对应?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579938" y="4911725"/>
            <a:ext cx="1368425" cy="57785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3300"/>
                </a:solidFill>
                <a:ea typeface="黑体" panose="02010609060101010101" pitchFamily="2" charset="-122"/>
              </a:rPr>
              <a:t>都有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ldLvl="0" autoUpdateAnimBg="0"/>
      <p:bldP spid="96262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1"/>
          <p:cNvGrpSpPr/>
          <p:nvPr/>
        </p:nvGrpSpPr>
        <p:grpSpPr bwMode="auto">
          <a:xfrm>
            <a:off x="1258888" y="1268413"/>
            <a:ext cx="1909762" cy="809625"/>
            <a:chOff x="0" y="709"/>
            <a:chExt cx="1203" cy="510"/>
          </a:xfrm>
        </p:grpSpPr>
        <p:pic>
          <p:nvPicPr>
            <p:cNvPr id="19461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09"/>
              <a:ext cx="793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30"/>
            <p:cNvSpPr txBox="1">
              <a:spLocks noChangeArrowheads="1"/>
            </p:cNvSpPr>
            <p:nvPr/>
          </p:nvSpPr>
          <p:spPr bwMode="auto">
            <a:xfrm>
              <a:off x="295" y="799"/>
              <a:ext cx="9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algn="just" eaLnBrk="1" hangingPunct="1"/>
              <a:endParaRPr lang="zh-CN" altLang="zh-CN" sz="1800">
                <a:latin typeface="Arial" panose="020B0604020202020204" pitchFamily="34" charset="0"/>
              </a:endParaRPr>
            </a:p>
          </p:txBody>
        </p:sp>
      </p:grpSp>
      <p:sp>
        <p:nvSpPr>
          <p:cNvPr id="19459" name="Text Box 101"/>
          <p:cNvSpPr txBox="1">
            <a:spLocks noChangeArrowheads="1"/>
          </p:cNvSpPr>
          <p:nvPr/>
        </p:nvSpPr>
        <p:spPr bwMode="auto">
          <a:xfrm>
            <a:off x="2601913" y="1409700"/>
            <a:ext cx="1135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结论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9460" name="Text Box 102"/>
          <p:cNvSpPr txBox="1">
            <a:spLocks noChangeArrowheads="1"/>
          </p:cNvSpPr>
          <p:nvPr/>
        </p:nvSpPr>
        <p:spPr bwMode="auto">
          <a:xfrm>
            <a:off x="611188" y="2565400"/>
            <a:ext cx="7993062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函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数定义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在同一个变化过程中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有两个变量</a:t>
            </a: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如果对于变量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在可以取值的范围内每取 一个确定值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变量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都有一个唯一确定的值与它对应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那么就说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是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的函数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98600" y="663575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</a:t>
            </a:r>
            <a:r>
              <a:rPr lang="zh-CN" altLang="en-US" sz="2400" dirty="0">
                <a:latin typeface="Arial" panose="020B0604020202020204" pitchFamily="34" charset="0"/>
              </a:rPr>
              <a:t>观察图</a:t>
            </a:r>
            <a:r>
              <a:rPr lang="en-US" altLang="zh-CN" sz="2400" dirty="0">
                <a:latin typeface="Arial" panose="020B0604020202020204" pitchFamily="34" charset="0"/>
              </a:rPr>
              <a:t>(1)~(4)</a:t>
            </a:r>
            <a:r>
              <a:rPr lang="zh-CN" altLang="en-US" sz="2400" dirty="0">
                <a:latin typeface="Arial" panose="020B0604020202020204" pitchFamily="34" charset="0"/>
              </a:rPr>
              <a:t>，你认为它们表示的变量</a:t>
            </a:r>
            <a:r>
              <a:rPr lang="en-US" altLang="zh-CN" sz="2400" dirty="0">
                <a:latin typeface="Arial" panose="020B0604020202020204" pitchFamily="34" charset="0"/>
              </a:rPr>
              <a:t>y</a:t>
            </a:r>
            <a:r>
              <a:rPr lang="zh-CN" altLang="en-US" sz="2400" dirty="0">
                <a:latin typeface="Arial" panose="020B0604020202020204" pitchFamily="34" charset="0"/>
              </a:rPr>
              <a:t>与变量</a:t>
            </a:r>
            <a:r>
              <a:rPr lang="en-US" altLang="zh-CN" sz="2400" dirty="0">
                <a:latin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</a:rPr>
              <a:t>之间的对应关系都是函数关系吗？如果</a:t>
            </a:r>
            <a:r>
              <a:rPr lang="en-US" altLang="zh-CN" sz="2400" dirty="0">
                <a:latin typeface="Arial" panose="020B0604020202020204" pitchFamily="34" charset="0"/>
              </a:rPr>
              <a:t>y</a:t>
            </a:r>
            <a:r>
              <a:rPr lang="zh-CN" altLang="en-US" sz="2400" dirty="0">
                <a:latin typeface="Arial" panose="020B0604020202020204" pitchFamily="34" charset="0"/>
              </a:rPr>
              <a:t>是</a:t>
            </a:r>
            <a:r>
              <a:rPr lang="en-US" altLang="zh-CN" sz="2400" dirty="0">
                <a:latin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</a:rPr>
              <a:t>的函数，请指出自变量</a:t>
            </a:r>
            <a:r>
              <a:rPr lang="en-US" altLang="zh-CN" sz="2400" dirty="0">
                <a:latin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</a:rPr>
              <a:t>的取值范围；如果</a:t>
            </a:r>
            <a:r>
              <a:rPr lang="en-US" altLang="zh-CN" sz="2400" dirty="0">
                <a:latin typeface="Arial" panose="020B0604020202020204" pitchFamily="34" charset="0"/>
              </a:rPr>
              <a:t>y</a:t>
            </a:r>
            <a:r>
              <a:rPr lang="zh-CN" altLang="en-US" sz="2400" dirty="0">
                <a:latin typeface="Arial" panose="020B0604020202020204" pitchFamily="34" charset="0"/>
              </a:rPr>
              <a:t>不是</a:t>
            </a:r>
            <a:r>
              <a:rPr lang="en-US" altLang="zh-CN" sz="2400" dirty="0">
                <a:latin typeface="Arial" panose="020B0604020202020204" pitchFamily="34" charset="0"/>
              </a:rPr>
              <a:t>x</a:t>
            </a:r>
            <a:r>
              <a:rPr lang="zh-CN" altLang="en-US" sz="2400" dirty="0">
                <a:latin typeface="Arial" panose="020B0604020202020204" pitchFamily="34" charset="0"/>
              </a:rPr>
              <a:t>的函数，请说明理由。</a:t>
            </a:r>
            <a:endParaRPr lang="zh-CN" alt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2193925"/>
            <a:ext cx="717073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08" name="Group 6"/>
          <p:cNvGrpSpPr/>
          <p:nvPr/>
        </p:nvGrpSpPr>
        <p:grpSpPr bwMode="auto">
          <a:xfrm>
            <a:off x="1541463" y="3613150"/>
            <a:ext cx="6365875" cy="450850"/>
            <a:chOff x="0" y="0"/>
            <a:chExt cx="10024" cy="708"/>
          </a:xfrm>
        </p:grpSpPr>
        <p:sp>
          <p:nvSpPr>
            <p:cNvPr id="21516" name="Text Box 7"/>
            <p:cNvSpPr txBox="1">
              <a:spLocks noChangeArrowheads="1"/>
            </p:cNvSpPr>
            <p:nvPr/>
          </p:nvSpPr>
          <p:spPr bwMode="auto">
            <a:xfrm>
              <a:off x="5755" y="88"/>
              <a:ext cx="109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(3)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517" name="Text Box 8"/>
            <p:cNvSpPr txBox="1">
              <a:spLocks noChangeArrowheads="1"/>
            </p:cNvSpPr>
            <p:nvPr/>
          </p:nvSpPr>
          <p:spPr bwMode="auto">
            <a:xfrm>
              <a:off x="8846" y="0"/>
              <a:ext cx="11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(4)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0" y="132"/>
              <a:ext cx="115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(1)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2821" y="73"/>
              <a:ext cx="140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800">
                  <a:latin typeface="Arial" panose="020B0604020202020204" pitchFamily="34" charset="0"/>
                </a:rPr>
                <a:t>(2)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900113" y="4121150"/>
            <a:ext cx="687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答：（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）是；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的取值范围为全体实数；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320800" y="4576763"/>
            <a:ext cx="686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）是；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的取值范围是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400" dirty="0">
                <a:solidFill>
                  <a:srgbClr val="FF33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≥0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498600" y="5064125"/>
            <a:ext cx="6877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）是；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的取值范围为全体实数；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331913" y="5661025"/>
            <a:ext cx="7191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）不是；因为对于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在其可以取值范围内的每一个确定的值，除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x=0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外，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y</a:t>
            </a: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</a:rPr>
              <a:t>都有不唯一的值与它对应。</a:t>
            </a:r>
          </a:p>
        </p:txBody>
      </p:sp>
      <p:grpSp>
        <p:nvGrpSpPr>
          <p:cNvPr id="21513" name="Group 15"/>
          <p:cNvGrpSpPr/>
          <p:nvPr/>
        </p:nvGrpSpPr>
        <p:grpSpPr bwMode="auto">
          <a:xfrm>
            <a:off x="152400" y="812800"/>
            <a:ext cx="1042988" cy="1052513"/>
            <a:chOff x="0" y="0"/>
            <a:chExt cx="860" cy="667"/>
          </a:xfrm>
        </p:grpSpPr>
        <p:pic>
          <p:nvPicPr>
            <p:cNvPr id="21514" name="Picture 16" descr="思考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860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5" name="WordArt 17" descr="？4"/>
            <p:cNvSpPr>
              <a:spLocks noChangeArrowheads="1" noChangeShapeType="1"/>
            </p:cNvSpPr>
            <p:nvPr/>
          </p:nvSpPr>
          <p:spPr bwMode="auto">
            <a:xfrm rot="-896550">
              <a:off x="91" y="227"/>
              <a:ext cx="769" cy="35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0682263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12700">
                    <a:solidFill>
                      <a:srgbClr val="FF0000"/>
                    </a:solidFill>
                    <a:rou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45791" dir="2021404" algn="ctr" rotWithShape="0">
                      <a:srgbClr val="808080">
                        <a:alpha val="75000"/>
                      </a:srgbClr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思 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bldLvl="0" autoUpdateAnimBg="0"/>
      <p:bldP spid="97292" grpId="0" bldLvl="0" autoUpdateAnimBg="0"/>
      <p:bldP spid="97293" grpId="0" bldLvl="0" autoUpdateAnimBg="0"/>
      <p:bldP spid="9729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11"/>
          <p:cNvSpPr txBox="1">
            <a:spLocks noChangeArrowheads="1"/>
          </p:cNvSpPr>
          <p:nvPr/>
        </p:nvSpPr>
        <p:spPr bwMode="auto">
          <a:xfrm>
            <a:off x="611188" y="1436688"/>
            <a:ext cx="7851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例</a:t>
            </a:r>
            <a:r>
              <a:rPr lang="en-US" altLang="zh-CN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1   </a:t>
            </a: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求下列函数中自变量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可以取值的范围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2531" name="Text Box 312"/>
          <p:cNvSpPr txBox="1">
            <a:spLocks noChangeArrowheads="1"/>
          </p:cNvSpPr>
          <p:nvPr/>
        </p:nvSpPr>
        <p:spPr bwMode="auto">
          <a:xfrm>
            <a:off x="1187450" y="2444750"/>
            <a:ext cx="1916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(1) </a:t>
            </a:r>
            <a:r>
              <a:rPr lang="en-US" altLang="zh-CN" i="1" dirty="0"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=3</a:t>
            </a:r>
            <a:r>
              <a:rPr lang="en-US" altLang="zh-CN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-2</a:t>
            </a:r>
          </a:p>
        </p:txBody>
      </p:sp>
      <p:sp>
        <p:nvSpPr>
          <p:cNvPr id="22532" name="Text Box 313"/>
          <p:cNvSpPr txBox="1">
            <a:spLocks noChangeArrowheads="1"/>
          </p:cNvSpPr>
          <p:nvPr/>
        </p:nvSpPr>
        <p:spPr bwMode="auto">
          <a:xfrm>
            <a:off x="5003800" y="2420938"/>
            <a:ext cx="1049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(2) </a:t>
            </a:r>
            <a:r>
              <a:rPr lang="en-US" altLang="zh-CN" sz="2800" i="1">
                <a:latin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sym typeface="Wingdings" panose="05000000000000000000" pitchFamily="2" charset="2"/>
              </a:rPr>
              <a:t>=</a:t>
            </a:r>
          </a:p>
        </p:txBody>
      </p:sp>
      <p:graphicFrame>
        <p:nvGraphicFramePr>
          <p:cNvPr id="22533" name="Object 324"/>
          <p:cNvGraphicFramePr>
            <a:graphicFrameLocks noChangeAspect="1"/>
          </p:cNvGraphicFramePr>
          <p:nvPr/>
        </p:nvGraphicFramePr>
        <p:xfrm>
          <a:off x="6083300" y="2205038"/>
          <a:ext cx="8651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公式" r:id="rId4" imgW="635000" imgH="609600" progId="Equation.3">
                  <p:embed/>
                </p:oleObj>
              </mc:Choice>
              <mc:Fallback>
                <p:oleObj name="公式" r:id="rId4" imgW="635000" imgH="609600" progId="Equation.3">
                  <p:embed/>
                  <p:pic>
                    <p:nvPicPr>
                      <p:cNvPr id="0" name="Object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205038"/>
                        <a:ext cx="865188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Group 336"/>
          <p:cNvGrpSpPr/>
          <p:nvPr/>
        </p:nvGrpSpPr>
        <p:grpSpPr bwMode="auto">
          <a:xfrm>
            <a:off x="1187450" y="4221163"/>
            <a:ext cx="1700213" cy="519112"/>
            <a:chOff x="599" y="2186"/>
            <a:chExt cx="1071" cy="327"/>
          </a:xfrm>
        </p:grpSpPr>
        <p:sp>
          <p:nvSpPr>
            <p:cNvPr id="22547" name="Text Box 325"/>
            <p:cNvSpPr txBox="1">
              <a:spLocks noChangeArrowheads="1"/>
            </p:cNvSpPr>
            <p:nvPr/>
          </p:nvSpPr>
          <p:spPr bwMode="auto">
            <a:xfrm>
              <a:off x="599" y="2186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(3)</a:t>
              </a:r>
              <a:r>
                <a:rPr lang="en-US" altLang="zh-CN" sz="2800" i="1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y</a:t>
              </a:r>
              <a:r>
                <a:rPr lang="en-US" altLang="zh-CN" sz="2800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=</a:t>
              </a:r>
            </a:p>
          </p:txBody>
        </p:sp>
        <p:graphicFrame>
          <p:nvGraphicFramePr>
            <p:cNvPr id="22548" name="Object 326"/>
            <p:cNvGraphicFramePr>
              <a:graphicFrameLocks noChangeAspect="1"/>
            </p:cNvGraphicFramePr>
            <p:nvPr/>
          </p:nvGraphicFramePr>
          <p:xfrm>
            <a:off x="1150" y="2235"/>
            <a:ext cx="52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0" name="公式" r:id="rId6" imgW="824865" imgH="355600" progId="Equation.3">
                    <p:embed/>
                  </p:oleObj>
                </mc:Choice>
                <mc:Fallback>
                  <p:oleObj name="公式" r:id="rId6" imgW="824865" imgH="355600" progId="Equation.3">
                    <p:embed/>
                    <p:pic>
                      <p:nvPicPr>
                        <p:cNvPr id="0" name="Object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" y="2235"/>
                          <a:ext cx="52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5" name="Group 335"/>
          <p:cNvGrpSpPr/>
          <p:nvPr/>
        </p:nvGrpSpPr>
        <p:grpSpPr bwMode="auto">
          <a:xfrm>
            <a:off x="5003800" y="4076700"/>
            <a:ext cx="2109788" cy="762000"/>
            <a:chOff x="3061" y="2024"/>
            <a:chExt cx="1329" cy="480"/>
          </a:xfrm>
        </p:grpSpPr>
        <p:sp>
          <p:nvSpPr>
            <p:cNvPr id="22545" name="Text Box 327"/>
            <p:cNvSpPr txBox="1">
              <a:spLocks noChangeArrowheads="1"/>
            </p:cNvSpPr>
            <p:nvPr/>
          </p:nvSpPr>
          <p:spPr bwMode="auto">
            <a:xfrm>
              <a:off x="3061" y="2115"/>
              <a:ext cx="6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(4) </a:t>
              </a:r>
              <a:r>
                <a:rPr lang="en-US" altLang="zh-CN" sz="2800" i="1">
                  <a:latin typeface="Times New Roman" panose="02020603050405020304" pitchFamily="18" charset="0"/>
                  <a:sym typeface="Wingdings" panose="05000000000000000000" pitchFamily="2" charset="2"/>
                </a:rPr>
                <a:t>y</a:t>
              </a:r>
              <a:r>
                <a:rPr lang="en-US" altLang="zh-CN" sz="2800">
                  <a:latin typeface="Times New Roman" panose="02020603050405020304" pitchFamily="18" charset="0"/>
                  <a:sym typeface="Wingdings" panose="05000000000000000000" pitchFamily="2" charset="2"/>
                </a:rPr>
                <a:t>=</a:t>
              </a:r>
            </a:p>
          </p:txBody>
        </p:sp>
        <p:graphicFrame>
          <p:nvGraphicFramePr>
            <p:cNvPr id="22546" name="Object 328"/>
            <p:cNvGraphicFramePr>
              <a:graphicFrameLocks noChangeAspect="1"/>
            </p:cNvGraphicFramePr>
            <p:nvPr/>
          </p:nvGraphicFramePr>
          <p:xfrm>
            <a:off x="3742" y="2024"/>
            <a:ext cx="64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1" name="公式" r:id="rId8" imgW="1028065" imgH="761365" progId="Equation.3">
                    <p:embed/>
                  </p:oleObj>
                </mc:Choice>
                <mc:Fallback>
                  <p:oleObj name="公式" r:id="rId8" imgW="1028065" imgH="761365" progId="Equation.3">
                    <p:embed/>
                    <p:pic>
                      <p:nvPicPr>
                        <p:cNvPr id="0" name="Object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2024"/>
                          <a:ext cx="64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386" name="Text Box 330"/>
          <p:cNvSpPr txBox="1">
            <a:spLocks noChangeArrowheads="1"/>
          </p:cNvSpPr>
          <p:nvPr/>
        </p:nvSpPr>
        <p:spPr bwMode="auto">
          <a:xfrm>
            <a:off x="1403350" y="3190875"/>
            <a:ext cx="3313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取任意实数</a:t>
            </a:r>
          </a:p>
        </p:txBody>
      </p:sp>
      <p:graphicFrame>
        <p:nvGraphicFramePr>
          <p:cNvPr id="45390" name="Object 334"/>
          <p:cNvGraphicFramePr>
            <a:graphicFrameLocks noChangeAspect="1"/>
          </p:cNvGraphicFramePr>
          <p:nvPr/>
        </p:nvGraphicFramePr>
        <p:xfrm>
          <a:off x="5867400" y="32131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公式" r:id="rId10" imgW="914400" imgH="749300" progId="Equation.3">
                  <p:embed/>
                </p:oleObj>
              </mc:Choice>
              <mc:Fallback>
                <p:oleObj name="公式" r:id="rId10" imgW="914400" imgH="749300" progId="Equation.3">
                  <p:embed/>
                  <p:pic>
                    <p:nvPicPr>
                      <p:cNvPr id="0" name="Object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131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93" name="Text Box 337"/>
          <p:cNvSpPr txBox="1">
            <a:spLocks noChangeArrowheads="1"/>
          </p:cNvSpPr>
          <p:nvPr/>
        </p:nvSpPr>
        <p:spPr bwMode="auto">
          <a:xfrm>
            <a:off x="1671638" y="4889500"/>
            <a:ext cx="17478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2" charset="-122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≥1</a:t>
            </a:r>
          </a:p>
        </p:txBody>
      </p:sp>
      <p:grpSp>
        <p:nvGrpSpPr>
          <p:cNvPr id="45396" name="Group 340"/>
          <p:cNvGrpSpPr/>
          <p:nvPr/>
        </p:nvGrpSpPr>
        <p:grpSpPr bwMode="auto">
          <a:xfrm>
            <a:off x="5795963" y="5013325"/>
            <a:ext cx="727075" cy="749300"/>
            <a:chOff x="3593" y="2795"/>
            <a:chExt cx="458" cy="472"/>
          </a:xfrm>
        </p:grpSpPr>
        <p:sp>
          <p:nvSpPr>
            <p:cNvPr id="22543" name="Text Box 338"/>
            <p:cNvSpPr txBox="1">
              <a:spLocks noChangeArrowheads="1"/>
            </p:cNvSpPr>
            <p:nvPr/>
          </p:nvSpPr>
          <p:spPr bwMode="auto">
            <a:xfrm>
              <a:off x="3593" y="2853"/>
              <a:ext cx="3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sym typeface="Wingdings" panose="05000000000000000000" pitchFamily="2" charset="2"/>
                </a:rPr>
                <a:t>x&lt;</a:t>
              </a:r>
            </a:p>
          </p:txBody>
        </p:sp>
        <p:graphicFrame>
          <p:nvGraphicFramePr>
            <p:cNvPr id="22544" name="Object 339"/>
            <p:cNvGraphicFramePr>
              <a:graphicFrameLocks noChangeAspect="1"/>
            </p:cNvGraphicFramePr>
            <p:nvPr/>
          </p:nvGraphicFramePr>
          <p:xfrm>
            <a:off x="3923" y="2795"/>
            <a:ext cx="12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3" name="公式" r:id="rId12" imgW="203200" imgH="748665" progId="Equation.3">
                    <p:embed/>
                  </p:oleObj>
                </mc:Choice>
                <mc:Fallback>
                  <p:oleObj name="公式" r:id="rId12" imgW="203200" imgH="748665" progId="Equation.3">
                    <p:embed/>
                    <p:pic>
                      <p:nvPicPr>
                        <p:cNvPr id="0" name="Object 3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795"/>
                          <a:ext cx="128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0" name="Group 343"/>
          <p:cNvGrpSpPr/>
          <p:nvPr/>
        </p:nvGrpSpPr>
        <p:grpSpPr bwMode="auto">
          <a:xfrm>
            <a:off x="5003800" y="2205038"/>
            <a:ext cx="1944688" cy="830262"/>
            <a:chOff x="3016" y="1117"/>
            <a:chExt cx="1225" cy="523"/>
          </a:xfrm>
        </p:grpSpPr>
        <p:sp>
          <p:nvSpPr>
            <p:cNvPr id="22541" name="Text Box 341"/>
            <p:cNvSpPr txBox="1">
              <a:spLocks noChangeArrowheads="1"/>
            </p:cNvSpPr>
            <p:nvPr/>
          </p:nvSpPr>
          <p:spPr bwMode="auto">
            <a:xfrm>
              <a:off x="3016" y="1253"/>
              <a:ext cx="6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2" charset="-122"/>
                </a:defRPr>
              </a:lvl9pPr>
            </a:lstStyle>
            <a:p>
              <a:pPr marL="342900" indent="-342900" eaLnBrk="1" hangingPunct="1">
                <a:spcBef>
                  <a:spcPct val="20000"/>
                </a:spcBef>
              </a:pPr>
              <a:r>
                <a:rPr lang="en-US" altLang="zh-CN" sz="2800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(2) </a:t>
              </a:r>
              <a:r>
                <a:rPr lang="en-US" altLang="zh-CN" sz="2800" i="1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y</a:t>
              </a:r>
              <a:r>
                <a:rPr lang="en-US" altLang="zh-CN" sz="2800" dirty="0">
                  <a:latin typeface="Times New Roman" panose="02020603050405020304" pitchFamily="18" charset="0"/>
                  <a:sym typeface="Wingdings" panose="05000000000000000000" pitchFamily="2" charset="2"/>
                </a:rPr>
                <a:t>=</a:t>
              </a:r>
            </a:p>
          </p:txBody>
        </p:sp>
        <p:graphicFrame>
          <p:nvGraphicFramePr>
            <p:cNvPr id="22542" name="Object 342"/>
            <p:cNvGraphicFramePr>
              <a:graphicFrameLocks noChangeAspect="1"/>
            </p:cNvGraphicFramePr>
            <p:nvPr/>
          </p:nvGraphicFramePr>
          <p:xfrm>
            <a:off x="3696" y="1117"/>
            <a:ext cx="545" cy="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4" name="公式" r:id="rId14" imgW="635000" imgH="609600" progId="Equation.3">
                    <p:embed/>
                  </p:oleObj>
                </mc:Choice>
                <mc:Fallback>
                  <p:oleObj name="公式" r:id="rId14" imgW="635000" imgH="609600" progId="Equation.3">
                    <p:embed/>
                    <p:pic>
                      <p:nvPicPr>
                        <p:cNvPr id="0" name="Object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117"/>
                          <a:ext cx="545" cy="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6" grpId="0"/>
      <p:bldP spid="4539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教学课件</Template>
  <TotalTime>0</TotalTime>
  <Words>1196</Words>
  <Application>Microsoft Office PowerPoint</Application>
  <PresentationFormat>全屏显示(4:3)</PresentationFormat>
  <Paragraphs>125</Paragraphs>
  <Slides>16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公式</vt:lpstr>
      <vt:lpstr>Equation</vt:lpstr>
      <vt:lpstr>5.1 函数与它的表示法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2016-12-14T01:25:00Z</dcterms:created>
  <dcterms:modified xsi:type="dcterms:W3CDTF">2023-01-16T21:53:24Z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4D0DCDB6E4E64F8D8146E47C6C9C4C83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