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5.xml" ContentType="application/vnd.openxmlformats-officedocument.presentationml.tags+xml"/>
  <Override PartName="/ppt/notesSlides/notesSlide1.xml" ContentType="application/vnd.openxmlformats-officedocument.presentationml.notesSlide+xml"/>
  <Override PartName="/ppt/tags/tag76.xml" ContentType="application/vnd.openxmlformats-officedocument.presentationml.tags+xml"/>
  <Override PartName="/ppt/notesSlides/notesSlide2.xml" ContentType="application/vnd.openxmlformats-officedocument.presentationml.notesSlide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82.xml" ContentType="application/vnd.openxmlformats-officedocument.presentationml.tags+xml"/>
  <Override PartName="/ppt/notesSlides/notesSlide8.xml" ContentType="application/vnd.openxmlformats-officedocument.presentationml.notesSlide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84.xml" ContentType="application/vnd.openxmlformats-officedocument.presentationml.tags+xml"/>
  <Override PartName="/ppt/notesSlides/notesSlide10.xml" ContentType="application/vnd.openxmlformats-officedocument.presentationml.notesSlide+xml"/>
  <Override PartName="/ppt/tags/tag85.xml" ContentType="application/vnd.openxmlformats-officedocument.presentationml.tags+xml"/>
  <Override PartName="/ppt/notesSlides/notesSlide11.xml" ContentType="application/vnd.openxmlformats-officedocument.presentationml.notesSlide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notesSlides/notesSlide13.xml" ContentType="application/vnd.openxmlformats-officedocument.presentationml.notesSlide+xml"/>
  <Override PartName="/ppt/tags/tag88.xml" ContentType="application/vnd.openxmlformats-officedocument.presentationml.tags+xml"/>
  <Override PartName="/ppt/notesSlides/notesSlide14.xml" ContentType="application/vnd.openxmlformats-officedocument.presentationml.notesSlide+xml"/>
  <Override PartName="/ppt/tags/tag89.xml" ContentType="application/vnd.openxmlformats-officedocument.presentationml.tags+xml"/>
  <Override PartName="/ppt/notesSlides/notesSlide15.xml" ContentType="application/vnd.openxmlformats-officedocument.presentationml.notesSlide+xml"/>
  <Override PartName="/ppt/tags/tag90.xml" ContentType="application/vnd.openxmlformats-officedocument.presentationml.tags+xml"/>
  <Override PartName="/ppt/notesSlides/notesSlide16.xml" ContentType="application/vnd.openxmlformats-officedocument.presentationml.notesSlide+xml"/>
  <Override PartName="/ppt/tags/tag91.xml" ContentType="application/vnd.openxmlformats-officedocument.presentationml.tags+xml"/>
  <Override PartName="/ppt/notesSlides/notesSlide17.xml" ContentType="application/vnd.openxmlformats-officedocument.presentationml.notesSlide+xml"/>
  <Override PartName="/ppt/tags/tag92.xml" ContentType="application/vnd.openxmlformats-officedocument.presentationml.tags+xml"/>
  <Override PartName="/ppt/notesSlides/notesSlide18.xml" ContentType="application/vnd.openxmlformats-officedocument.presentationml.notesSlide+xml"/>
  <Override PartName="/ppt/tags/tag93.xml" ContentType="application/vnd.openxmlformats-officedocument.presentationml.tags+xml"/>
  <Override PartName="/ppt/notesSlides/notesSlide19.xml" ContentType="application/vnd.openxmlformats-officedocument.presentationml.notesSlide+xml"/>
  <Override PartName="/ppt/tags/tag9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D6A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1062" y="-402"/>
      </p:cViewPr>
      <p:guideLst>
        <p:guide orient="horz" pos="212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2023-01-10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8554" y="671356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5" Type="http://schemas.openxmlformats.org/officeDocument/2006/relationships/image" Target="../media/image11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557260" y="-167005"/>
            <a:ext cx="3840480" cy="4312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48" h="6791">
                <a:moveTo>
                  <a:pt x="1367" y="4789"/>
                </a:moveTo>
                <a:lnTo>
                  <a:pt x="1367" y="6720"/>
                </a:lnTo>
                <a:lnTo>
                  <a:pt x="3097" y="6720"/>
                </a:lnTo>
                <a:lnTo>
                  <a:pt x="3097" y="4789"/>
                </a:lnTo>
                <a:lnTo>
                  <a:pt x="1367" y="4789"/>
                </a:lnTo>
                <a:close/>
                <a:moveTo>
                  <a:pt x="0" y="0"/>
                </a:moveTo>
                <a:lnTo>
                  <a:pt x="6048" y="0"/>
                </a:lnTo>
                <a:lnTo>
                  <a:pt x="6048" y="6791"/>
                </a:lnTo>
                <a:lnTo>
                  <a:pt x="0" y="67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5812782" y="2018124"/>
            <a:ext cx="1661993" cy="26683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5A9D6A"/>
                </a:solidFill>
                <a:cs typeface="+mn-ea"/>
                <a:sym typeface="+mn-lt"/>
              </a:rPr>
              <a:t>立 夏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58224" y="2413000"/>
            <a:ext cx="507831" cy="2031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5A9D6A"/>
                </a:solidFill>
                <a:cs typeface="+mn-ea"/>
                <a:sym typeface="+mn-lt"/>
              </a:rPr>
              <a:t>传统二十四节气之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231160" y="2193140"/>
            <a:ext cx="657595" cy="834358"/>
          </a:xfrm>
          <a:prstGeom prst="line">
            <a:avLst/>
          </a:prstGeom>
          <a:ln w="6350">
            <a:solidFill>
              <a:srgbClr val="5A9D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925830" y="3610074"/>
            <a:ext cx="657595" cy="834358"/>
          </a:xfrm>
          <a:prstGeom prst="line">
            <a:avLst/>
          </a:prstGeom>
          <a:ln w="6350">
            <a:solidFill>
              <a:srgbClr val="5A9D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102836" y="4444224"/>
            <a:ext cx="657595" cy="834358"/>
          </a:xfrm>
          <a:prstGeom prst="line">
            <a:avLst/>
          </a:prstGeom>
          <a:ln w="6350">
            <a:solidFill>
              <a:srgbClr val="5A9D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66055" y="3429000"/>
            <a:ext cx="1659890" cy="0"/>
          </a:xfrm>
          <a:prstGeom prst="line">
            <a:avLst/>
          </a:prstGeom>
          <a:ln>
            <a:solidFill>
              <a:srgbClr val="5A9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f07f604507e146f252398e3f11068f01"/>
          <p:cNvPicPr>
            <a:picLocks noChangeAspect="1"/>
          </p:cNvPicPr>
          <p:nvPr/>
        </p:nvPicPr>
        <p:blipFill>
          <a:blip r:embed="rId6"/>
          <a:srcRect b="29820"/>
          <a:stretch>
            <a:fillRect/>
          </a:stretch>
        </p:blipFill>
        <p:spPr>
          <a:xfrm>
            <a:off x="1412240" y="1778635"/>
            <a:ext cx="2397760" cy="93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1478">
                <a:moveTo>
                  <a:pt x="0" y="0"/>
                </a:moveTo>
                <a:lnTo>
                  <a:pt x="3776" y="0"/>
                </a:lnTo>
                <a:lnTo>
                  <a:pt x="3776" y="1478"/>
                </a:lnTo>
                <a:lnTo>
                  <a:pt x="0" y="14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f07f604507e146f252398e3f11068f01"/>
          <p:cNvPicPr>
            <a:picLocks noChangeAspect="1"/>
          </p:cNvPicPr>
          <p:nvPr/>
        </p:nvPicPr>
        <p:blipFill>
          <a:blip r:embed="rId6"/>
          <a:srcRect t="70180"/>
          <a:stretch>
            <a:fillRect/>
          </a:stretch>
        </p:blipFill>
        <p:spPr>
          <a:xfrm>
            <a:off x="8308340" y="4982845"/>
            <a:ext cx="2397760" cy="3987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628">
                <a:moveTo>
                  <a:pt x="0" y="0"/>
                </a:moveTo>
                <a:lnTo>
                  <a:pt x="3776" y="0"/>
                </a:lnTo>
                <a:lnTo>
                  <a:pt x="3776" y="628"/>
                </a:lnTo>
                <a:lnTo>
                  <a:pt x="0" y="628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24" name="直接连接符 23"/>
          <p:cNvCxnSpPr/>
          <p:nvPr/>
        </p:nvCxnSpPr>
        <p:spPr>
          <a:xfrm flipV="1">
            <a:off x="5265835" y="1174600"/>
            <a:ext cx="657595" cy="834358"/>
          </a:xfrm>
          <a:prstGeom prst="line">
            <a:avLst/>
          </a:prstGeom>
          <a:ln w="6350">
            <a:solidFill>
              <a:srgbClr val="5A9D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1222" y="4227633"/>
            <a:ext cx="5470708" cy="4298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050923" y="3397885"/>
            <a:ext cx="4091305" cy="82994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5A9D6A"/>
                </a:solidFill>
                <a:cs typeface="+mn-ea"/>
                <a:sym typeface="+mn-lt"/>
              </a:rPr>
              <a:t>立夏习俗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5A9D6A"/>
                </a:solidFill>
                <a:cs typeface="+mn-ea"/>
                <a:sym typeface="+mn-lt"/>
              </a:rPr>
              <a:t>Insert Header Topic Here</a:t>
            </a:r>
          </a:p>
        </p:txBody>
      </p:sp>
      <p:pic>
        <p:nvPicPr>
          <p:cNvPr id="13" name="图片 12" descr="f07f604507e146f252398e3f11068f01"/>
          <p:cNvPicPr>
            <a:picLocks noChangeAspect="1"/>
          </p:cNvPicPr>
          <p:nvPr/>
        </p:nvPicPr>
        <p:blipFill>
          <a:blip r:embed="rId5"/>
          <a:srcRect b="29820"/>
          <a:stretch>
            <a:fillRect/>
          </a:stretch>
        </p:blipFill>
        <p:spPr>
          <a:xfrm>
            <a:off x="1412240" y="1778635"/>
            <a:ext cx="2397760" cy="93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1478">
                <a:moveTo>
                  <a:pt x="0" y="0"/>
                </a:moveTo>
                <a:lnTo>
                  <a:pt x="3776" y="0"/>
                </a:lnTo>
                <a:lnTo>
                  <a:pt x="3776" y="1478"/>
                </a:lnTo>
                <a:lnTo>
                  <a:pt x="0" y="14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5400231" y="1935484"/>
            <a:ext cx="1392689" cy="1392689"/>
            <a:chOff x="944111" y="2203578"/>
            <a:chExt cx="1392689" cy="139268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95640" y="2438256"/>
              <a:ext cx="8686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5A9D6A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习俗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25160" y="2310289"/>
            <a:ext cx="5352505" cy="2963020"/>
            <a:chOff x="1172" y="2579"/>
            <a:chExt cx="6348" cy="3514"/>
          </a:xfrm>
        </p:grpSpPr>
        <p:sp>
          <p:nvSpPr>
            <p:cNvPr id="18" name="矩形 17"/>
            <p:cNvSpPr/>
            <p:nvPr/>
          </p:nvSpPr>
          <p:spPr>
            <a:xfrm>
              <a:off x="1172" y="2579"/>
              <a:ext cx="6348" cy="351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664" y="3952"/>
              <a:ext cx="5259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“立夏”的“夏”是“大”的意思，是指春天播种的植物已经直立长大了。江浙一带，人们因大好的春光明媚过去了，未免有惜春的伤感，故备酒食为欢，好像送人远去，名为饯春。立夏日人们则喝冷饮来消暑。立夏日，江南水乡有烹食嫩蚕豆的习俗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664" y="3045"/>
              <a:ext cx="2229" cy="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5A9D6A"/>
                  </a:solidFill>
                  <a:cs typeface="+mn-ea"/>
                  <a:sym typeface="+mn-lt"/>
                </a:rPr>
                <a:t>迎夏仪式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1666240" y="2399030"/>
            <a:ext cx="3021965" cy="302196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习俗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39925" y="2251234"/>
            <a:ext cx="5352505" cy="2963020"/>
            <a:chOff x="1172" y="2579"/>
            <a:chExt cx="6348" cy="3514"/>
          </a:xfrm>
        </p:grpSpPr>
        <p:sp>
          <p:nvSpPr>
            <p:cNvPr id="18" name="矩形 17"/>
            <p:cNvSpPr/>
            <p:nvPr/>
          </p:nvSpPr>
          <p:spPr>
            <a:xfrm>
              <a:off x="1172" y="2579"/>
              <a:ext cx="6348" cy="351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664" y="3952"/>
              <a:ext cx="5259" cy="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如苏州有“立夏见三新”之谚，三新为樱桃、青梅、麦子，用以祭祖。在常熟，尝新的食物更为丰盛，有“九荤十三素”之说，九荤为鲫、咸蛋、螺鰤、熄（即放在微火上煨熟；一种烹调方法，用多种香料加工而成为熄鸡）鸡、腌鲜、卤虾、樱桃肉；十三素包括樱桃、梅子、麦蚕（新麦揉成细条煮熟）、笋、蚕豆、矛针、豌豆、黄瓜、莴笋、草头、萝卜、玫瑰、松花。在南通，则吃煮鸡、鸭蛋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664" y="3045"/>
              <a:ext cx="2229" cy="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5A9D6A"/>
                  </a:solidFill>
                  <a:cs typeface="+mn-ea"/>
                  <a:sym typeface="+mn-lt"/>
                </a:rPr>
                <a:t>尝新活动</a:t>
              </a: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8086725" y="1915160"/>
            <a:ext cx="2162175" cy="3116580"/>
            <a:chOff x="30029" y="82334"/>
            <a:chExt cx="2516390" cy="3627784"/>
          </a:xfrm>
        </p:grpSpPr>
        <p:grpSp>
          <p:nvGrpSpPr>
            <p:cNvPr id="44" name="组合 43"/>
            <p:cNvGrpSpPr/>
            <p:nvPr/>
          </p:nvGrpSpPr>
          <p:grpSpPr bwMode="auto">
            <a:xfrm>
              <a:off x="640793" y="82334"/>
              <a:ext cx="1337736" cy="3627784"/>
              <a:chOff x="90584" y="82334"/>
              <a:chExt cx="1337736" cy="3627784"/>
            </a:xfrm>
          </p:grpSpPr>
          <p:sp>
            <p:nvSpPr>
              <p:cNvPr id="47" name="任意多边形: 形状 38"/>
              <p:cNvSpPr/>
              <p:nvPr/>
            </p:nvSpPr>
            <p:spPr bwMode="auto">
              <a:xfrm rot="244277">
                <a:off x="589525" y="758619"/>
                <a:ext cx="838795" cy="900993"/>
              </a:xfrm>
              <a:custGeom>
                <a:avLst/>
                <a:gdLst>
                  <a:gd name="T0" fmla="*/ 10008 w 20017"/>
                  <a:gd name="T1" fmla="*/ 10588 h 21177"/>
                  <a:gd name="T2" fmla="*/ 10008 w 20017"/>
                  <a:gd name="T3" fmla="*/ 10588 h 21177"/>
                  <a:gd name="T4" fmla="*/ 10008 w 20017"/>
                  <a:gd name="T5" fmla="*/ 10588 h 21177"/>
                  <a:gd name="T6" fmla="*/ 10008 w 20017"/>
                  <a:gd name="T7" fmla="*/ 10588 h 2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17" h="2117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600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600"/>
                      <a:pt x="0" y="21004"/>
                      <a:pt x="0" y="21004"/>
                    </a:cubicBezTo>
                    <a:cubicBezTo>
                      <a:pt x="0" y="21004"/>
                      <a:pt x="515" y="19473"/>
                      <a:pt x="687" y="16497"/>
                    </a:cubicBezTo>
                    <a:close/>
                  </a:path>
                </a:pathLst>
              </a:custGeom>
              <a:solidFill>
                <a:srgbClr val="75942C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39"/>
              <p:cNvSpPr/>
              <p:nvPr/>
            </p:nvSpPr>
            <p:spPr bwMode="auto">
              <a:xfrm>
                <a:off x="250443" y="685511"/>
                <a:ext cx="489586" cy="3024607"/>
              </a:xfrm>
              <a:custGeom>
                <a:avLst/>
                <a:gdLst>
                  <a:gd name="T0" fmla="+- 0 12280 2960"/>
                  <a:gd name="T1" fmla="*/ T0 w 18640"/>
                  <a:gd name="T2" fmla="*/ 10800 h 21600"/>
                  <a:gd name="T3" fmla="+- 0 12280 2960"/>
                  <a:gd name="T4" fmla="*/ T3 w 18640"/>
                  <a:gd name="T5" fmla="*/ 10800 h 21600"/>
                  <a:gd name="T6" fmla="+- 0 12280 2960"/>
                  <a:gd name="T7" fmla="*/ T6 w 18640"/>
                  <a:gd name="T8" fmla="*/ 10800 h 21600"/>
                  <a:gd name="T9" fmla="+- 0 12280 2960"/>
                  <a:gd name="T10" fmla="*/ T9 w 1864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8640" h="21600">
                    <a:moveTo>
                      <a:pt x="542" y="21599"/>
                    </a:moveTo>
                    <a:lnTo>
                      <a:pt x="18640" y="21599"/>
                    </a:lnTo>
                    <a:cubicBezTo>
                      <a:pt x="18640" y="21599"/>
                      <a:pt x="8131" y="16958"/>
                      <a:pt x="9883" y="11603"/>
                    </a:cubicBezTo>
                    <a:cubicBezTo>
                      <a:pt x="11634" y="6247"/>
                      <a:pt x="11634" y="0"/>
                      <a:pt x="11634" y="0"/>
                    </a:cubicBezTo>
                    <a:cubicBezTo>
                      <a:pt x="11634" y="0"/>
                      <a:pt x="-2960" y="13031"/>
                      <a:pt x="542" y="21599"/>
                    </a:cubicBezTo>
                    <a:close/>
                  </a:path>
                </a:pathLst>
              </a:custGeom>
              <a:solidFill>
                <a:srgbClr val="586371"/>
              </a:solidFill>
              <a:ln w="25400" cap="flat" cmpd="sng">
                <a:noFill/>
                <a:prstDash val="solid"/>
                <a:miter lim="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0"/>
              <p:cNvSpPr/>
              <p:nvPr/>
            </p:nvSpPr>
            <p:spPr bwMode="auto">
              <a:xfrm rot="1208163" flipH="1">
                <a:off x="90584" y="82334"/>
                <a:ext cx="590269" cy="631726"/>
              </a:xfrm>
              <a:custGeom>
                <a:avLst/>
                <a:gdLst>
                  <a:gd name="T0" fmla="*/ 10008 w 20017"/>
                  <a:gd name="T1" fmla="*/ 10588 h 21177"/>
                  <a:gd name="T2" fmla="*/ 10008 w 20017"/>
                  <a:gd name="T3" fmla="*/ 10588 h 21177"/>
                  <a:gd name="T4" fmla="*/ 10008 w 20017"/>
                  <a:gd name="T5" fmla="*/ 10588 h 21177"/>
                  <a:gd name="T6" fmla="*/ 10008 w 20017"/>
                  <a:gd name="T7" fmla="*/ 10588 h 2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17" h="21177">
                    <a:moveTo>
                      <a:pt x="687" y="16497"/>
                    </a:moveTo>
                    <a:cubicBezTo>
                      <a:pt x="687" y="16497"/>
                      <a:pt x="85" y="7313"/>
                      <a:pt x="7817" y="5527"/>
                    </a:cubicBezTo>
                    <a:cubicBezTo>
                      <a:pt x="15550" y="3741"/>
                      <a:pt x="16666" y="3061"/>
                      <a:pt x="16666" y="3061"/>
                    </a:cubicBezTo>
                    <a:cubicBezTo>
                      <a:pt x="16666" y="3061"/>
                      <a:pt x="14433" y="6462"/>
                      <a:pt x="13745" y="6803"/>
                    </a:cubicBezTo>
                    <a:cubicBezTo>
                      <a:pt x="13058" y="7143"/>
                      <a:pt x="16323" y="6037"/>
                      <a:pt x="18127" y="2466"/>
                    </a:cubicBezTo>
                    <a:cubicBezTo>
                      <a:pt x="19090" y="560"/>
                      <a:pt x="19244" y="0"/>
                      <a:pt x="19244" y="0"/>
                    </a:cubicBezTo>
                    <a:cubicBezTo>
                      <a:pt x="19244" y="0"/>
                      <a:pt x="21599" y="9198"/>
                      <a:pt x="18086" y="14641"/>
                    </a:cubicBezTo>
                    <a:cubicBezTo>
                      <a:pt x="16256" y="17476"/>
                      <a:pt x="13831" y="19559"/>
                      <a:pt x="8677" y="20579"/>
                    </a:cubicBezTo>
                    <a:cubicBezTo>
                      <a:pt x="3522" y="21599"/>
                      <a:pt x="0" y="21004"/>
                      <a:pt x="0" y="21004"/>
                    </a:cubicBezTo>
                    <a:cubicBezTo>
                      <a:pt x="0" y="21004"/>
                      <a:pt x="515" y="19473"/>
                      <a:pt x="687" y="16497"/>
                    </a:cubicBezTo>
                    <a:close/>
                  </a:path>
                </a:pathLst>
              </a:custGeom>
              <a:solidFill>
                <a:srgbClr val="75942C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任意多边形: 形状 36"/>
            <p:cNvSpPr/>
            <p:nvPr/>
          </p:nvSpPr>
          <p:spPr bwMode="auto">
            <a:xfrm rot="244277">
              <a:off x="1148427" y="1594968"/>
              <a:ext cx="1397992" cy="1501654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599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4"/>
                    <a:pt x="687" y="16497"/>
                  </a:cubicBezTo>
                  <a:close/>
                </a:path>
              </a:pathLst>
            </a:custGeom>
            <a:solidFill>
              <a:srgbClr val="75942C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任意多边形: 形状 37"/>
            <p:cNvSpPr/>
            <p:nvPr/>
          </p:nvSpPr>
          <p:spPr bwMode="auto">
            <a:xfrm rot="21363056" flipH="1">
              <a:off x="30029" y="1160103"/>
              <a:ext cx="838796" cy="900993"/>
            </a:xfrm>
            <a:custGeom>
              <a:avLst/>
              <a:gdLst>
                <a:gd name="T0" fmla="*/ 10008 w 20017"/>
                <a:gd name="T1" fmla="*/ 10588 h 21177"/>
                <a:gd name="T2" fmla="*/ 10008 w 20017"/>
                <a:gd name="T3" fmla="*/ 10588 h 21177"/>
                <a:gd name="T4" fmla="*/ 10008 w 20017"/>
                <a:gd name="T5" fmla="*/ 10588 h 21177"/>
                <a:gd name="T6" fmla="*/ 10008 w 20017"/>
                <a:gd name="T7" fmla="*/ 10588 h 2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7" h="21177">
                  <a:moveTo>
                    <a:pt x="687" y="16497"/>
                  </a:moveTo>
                  <a:cubicBezTo>
                    <a:pt x="687" y="16497"/>
                    <a:pt x="85" y="7313"/>
                    <a:pt x="7817" y="5527"/>
                  </a:cubicBezTo>
                  <a:cubicBezTo>
                    <a:pt x="15550" y="3741"/>
                    <a:pt x="16666" y="3061"/>
                    <a:pt x="16666" y="3061"/>
                  </a:cubicBezTo>
                  <a:cubicBezTo>
                    <a:pt x="16666" y="3061"/>
                    <a:pt x="14433" y="6462"/>
                    <a:pt x="13745" y="6803"/>
                  </a:cubicBezTo>
                  <a:cubicBezTo>
                    <a:pt x="13058" y="7143"/>
                    <a:pt x="16323" y="6037"/>
                    <a:pt x="18127" y="2466"/>
                  </a:cubicBezTo>
                  <a:cubicBezTo>
                    <a:pt x="19090" y="560"/>
                    <a:pt x="19244" y="0"/>
                    <a:pt x="19244" y="0"/>
                  </a:cubicBezTo>
                  <a:cubicBezTo>
                    <a:pt x="19244" y="0"/>
                    <a:pt x="21600" y="9198"/>
                    <a:pt x="18086" y="14641"/>
                  </a:cubicBezTo>
                  <a:cubicBezTo>
                    <a:pt x="16256" y="17476"/>
                    <a:pt x="13831" y="19559"/>
                    <a:pt x="8677" y="20579"/>
                  </a:cubicBezTo>
                  <a:cubicBezTo>
                    <a:pt x="3522" y="21599"/>
                    <a:pt x="0" y="21004"/>
                    <a:pt x="0" y="21004"/>
                  </a:cubicBezTo>
                  <a:cubicBezTo>
                    <a:pt x="0" y="21004"/>
                    <a:pt x="515" y="19473"/>
                    <a:pt x="687" y="16497"/>
                  </a:cubicBezTo>
                  <a:close/>
                </a:path>
              </a:pathLst>
            </a:custGeom>
            <a:solidFill>
              <a:srgbClr val="75942C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习俗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25160" y="2310289"/>
            <a:ext cx="5352505" cy="2963020"/>
            <a:chOff x="1172" y="2579"/>
            <a:chExt cx="6348" cy="3514"/>
          </a:xfrm>
        </p:grpSpPr>
        <p:sp>
          <p:nvSpPr>
            <p:cNvPr id="18" name="矩形 17"/>
            <p:cNvSpPr/>
            <p:nvPr/>
          </p:nvSpPr>
          <p:spPr>
            <a:xfrm>
              <a:off x="1172" y="2579"/>
              <a:ext cx="6348" cy="351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664" y="3952"/>
              <a:ext cx="5259" cy="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那日中午，家家户户煮好囫囵蛋（鸡蛋带壳清煮，不能破损），用冷水浸上数分钟之后再套上早已编。织好的丝网袋，挂于孩子颈上。孩子们便三五成群，进行斗蛋游戏。蛋分两端，尖者为头，圆者为尾斗蛋时蛋头斗蛋头，蛋尾击蛋尾。一个一个斗过去，破者认输，最后分出高低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664" y="3045"/>
              <a:ext cx="2229" cy="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5A9D6A"/>
                  </a:solidFill>
                  <a:cs typeface="+mn-ea"/>
                  <a:sym typeface="+mn-lt"/>
                </a:rPr>
                <a:t>斗蛋游戏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1596390" y="2454275"/>
            <a:ext cx="2674620" cy="267462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习俗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39925" y="2251234"/>
            <a:ext cx="5352505" cy="2963020"/>
            <a:chOff x="1172" y="2579"/>
            <a:chExt cx="6348" cy="3514"/>
          </a:xfrm>
        </p:grpSpPr>
        <p:sp>
          <p:nvSpPr>
            <p:cNvPr id="18" name="矩形 17"/>
            <p:cNvSpPr/>
            <p:nvPr/>
          </p:nvSpPr>
          <p:spPr>
            <a:xfrm>
              <a:off x="1172" y="2579"/>
              <a:ext cx="6348" cy="351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664" y="3952"/>
              <a:ext cx="5259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/>
              <a:r>
                <a:rPr lang="zh-CN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立夏吃罢中饭还有秤人的习俗。人们在村口或台门里挂起一杆大木秤，秤钩悬一根凳子，大家轮流坐到凳子上面秤人。司秤人一面打秤花，一面讲着吉利话。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打秤花只能里打出（即从小数打到大数），不能外打里。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664" y="3045"/>
              <a:ext cx="2229" cy="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5A9D6A"/>
                  </a:solidFill>
                  <a:cs typeface="+mn-ea"/>
                  <a:sym typeface="+mn-lt"/>
                </a:rPr>
                <a:t>立夏秤人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7208835" y="1968951"/>
            <a:ext cx="3527167" cy="3527167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5A9D6A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1222" y="4227633"/>
            <a:ext cx="5470708" cy="4298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050923" y="3397885"/>
            <a:ext cx="4091305" cy="82994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5A9D6A"/>
                </a:solidFill>
                <a:cs typeface="+mn-ea"/>
                <a:sym typeface="+mn-lt"/>
              </a:rPr>
              <a:t>立夏养生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5A9D6A"/>
                </a:solidFill>
                <a:cs typeface="+mn-ea"/>
                <a:sym typeface="+mn-lt"/>
              </a:rPr>
              <a:t>Insert Header Topic Here</a:t>
            </a:r>
          </a:p>
        </p:txBody>
      </p:sp>
      <p:pic>
        <p:nvPicPr>
          <p:cNvPr id="13" name="图片 12" descr="f07f604507e146f252398e3f11068f01"/>
          <p:cNvPicPr>
            <a:picLocks noChangeAspect="1"/>
          </p:cNvPicPr>
          <p:nvPr/>
        </p:nvPicPr>
        <p:blipFill>
          <a:blip r:embed="rId5"/>
          <a:srcRect b="29820"/>
          <a:stretch>
            <a:fillRect/>
          </a:stretch>
        </p:blipFill>
        <p:spPr>
          <a:xfrm>
            <a:off x="1412240" y="1778635"/>
            <a:ext cx="2397760" cy="93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1478">
                <a:moveTo>
                  <a:pt x="0" y="0"/>
                </a:moveTo>
                <a:lnTo>
                  <a:pt x="3776" y="0"/>
                </a:lnTo>
                <a:lnTo>
                  <a:pt x="3776" y="1478"/>
                </a:lnTo>
                <a:lnTo>
                  <a:pt x="0" y="14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5400231" y="1935484"/>
            <a:ext cx="1392689" cy="1392689"/>
            <a:chOff x="944111" y="2203578"/>
            <a:chExt cx="1392689" cy="139268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95640" y="2438256"/>
              <a:ext cx="8686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5A9D6A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12479" y="625843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养生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sp>
        <p:nvSpPr>
          <p:cNvPr id="2" name="Rectangle 87"/>
          <p:cNvSpPr>
            <a:spLocks noChangeArrowheads="1"/>
          </p:cNvSpPr>
          <p:nvPr/>
        </p:nvSpPr>
        <p:spPr bwMode="auto">
          <a:xfrm>
            <a:off x="1579880" y="2361565"/>
            <a:ext cx="2411730" cy="22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传统中医认为，人们在春夏之交要顺应天气的变化，重点关注心脏。心为阳脏，主阳气。心脏的阳气能推动血液循环，维持人的生命活动。心脏的阳热之气不仅维持其本身的生理功能，而且对全身有温养作用，人体的水液代谢、汗液调节等，都与心阳的重要作用分不开。</a:t>
            </a: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4849159" y="1735637"/>
            <a:ext cx="2493369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5A9D6A"/>
                </a:solidFill>
                <a:cs typeface="+mn-ea"/>
                <a:sym typeface="+mn-lt"/>
              </a:rPr>
              <a:t>养生窍门</a:t>
            </a:r>
          </a:p>
        </p:txBody>
      </p:sp>
      <p:sp>
        <p:nvSpPr>
          <p:cNvPr id="34" name="Rectangle 87"/>
          <p:cNvSpPr>
            <a:spLocks noChangeArrowheads="1"/>
          </p:cNvSpPr>
          <p:nvPr/>
        </p:nvSpPr>
        <p:spPr bwMode="auto">
          <a:xfrm>
            <a:off x="8209280" y="2361565"/>
            <a:ext cx="241173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节气常常衣单被薄，即使体健之人也要谨防外感，一旦患病不可轻易运用发汗之剂，以免汗多伤心。老年人更要注意避免气血瘀滞，以防心脏病的发作。故立夏之季，情宜开怀，安闲自乐，切忌暴喜伤心。清晨可食葱头少许，晚饭宜饮红酒少量，以畅通气血。具体到膳食调养中，我们应以低脂、低盐、多维、清淡为主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9910" y="2361565"/>
            <a:ext cx="3472180" cy="34721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养生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96900" y="1952056"/>
            <a:ext cx="10567841" cy="3676700"/>
            <a:chOff x="536" y="2575"/>
            <a:chExt cx="13104" cy="4559"/>
          </a:xfrm>
        </p:grpSpPr>
        <p:sp>
          <p:nvSpPr>
            <p:cNvPr id="4" name="椭圆 3"/>
            <p:cNvSpPr/>
            <p:nvPr/>
          </p:nvSpPr>
          <p:spPr>
            <a:xfrm>
              <a:off x="1479" y="2575"/>
              <a:ext cx="2040" cy="2040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240" y="5093"/>
              <a:ext cx="2040" cy="2040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0485" y="2575"/>
              <a:ext cx="2040" cy="2040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100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Rectangle 87"/>
            <p:cNvSpPr>
              <a:spLocks noChangeArrowheads="1"/>
            </p:cNvSpPr>
            <p:nvPr/>
          </p:nvSpPr>
          <p:spPr bwMode="auto">
            <a:xfrm>
              <a:off x="1083" y="5128"/>
              <a:ext cx="2834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清芬养心，升运脾气。可作为常用补虚之品，尤为适宜夏季食补。</a:t>
              </a:r>
            </a:p>
          </p:txBody>
        </p:sp>
        <p:sp>
          <p:nvSpPr>
            <p:cNvPr id="5" name="Rectangle 88"/>
            <p:cNvSpPr>
              <a:spLocks noChangeArrowheads="1"/>
            </p:cNvSpPr>
            <p:nvPr/>
          </p:nvSpPr>
          <p:spPr bwMode="auto">
            <a:xfrm>
              <a:off x="536" y="3458"/>
              <a:ext cx="392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5A9D6A"/>
                  </a:solidFill>
                  <a:cs typeface="+mn-ea"/>
                  <a:sym typeface="+mn-lt"/>
                </a:rPr>
                <a:t>荷叶凤脯</a:t>
              </a:r>
            </a:p>
          </p:txBody>
        </p:sp>
        <p:sp>
          <p:nvSpPr>
            <p:cNvPr id="15" name="Rectangle 88"/>
            <p:cNvSpPr>
              <a:spLocks noChangeArrowheads="1"/>
            </p:cNvSpPr>
            <p:nvPr/>
          </p:nvSpPr>
          <p:spPr bwMode="auto">
            <a:xfrm>
              <a:off x="5348" y="6047"/>
              <a:ext cx="392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5A9D6A"/>
                  </a:solidFill>
                  <a:cs typeface="+mn-ea"/>
                  <a:sym typeface="+mn-lt"/>
                </a:rPr>
                <a:t>鱼腥草拌莴笋</a:t>
              </a:r>
            </a:p>
          </p:txBody>
        </p:sp>
        <p:sp>
          <p:nvSpPr>
            <p:cNvPr id="16" name="Rectangle 87"/>
            <p:cNvSpPr>
              <a:spLocks noChangeArrowheads="1"/>
            </p:cNvSpPr>
            <p:nvPr/>
          </p:nvSpPr>
          <p:spPr bwMode="auto">
            <a:xfrm>
              <a:off x="5332" y="3893"/>
              <a:ext cx="3925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清热解毒，利湿祛痰。对肺热咳嗽，痰多粘稠，小便黄少、热痛等症均有较好的疗效。</a:t>
              </a:r>
            </a:p>
          </p:txBody>
        </p:sp>
        <p:sp>
          <p:nvSpPr>
            <p:cNvPr id="17" name="Rectangle 88"/>
            <p:cNvSpPr>
              <a:spLocks noChangeArrowheads="1"/>
            </p:cNvSpPr>
            <p:nvPr/>
          </p:nvSpPr>
          <p:spPr bwMode="auto">
            <a:xfrm>
              <a:off x="9542" y="3478"/>
              <a:ext cx="392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5A9D6A"/>
                  </a:solidFill>
                  <a:cs typeface="+mn-ea"/>
                  <a:sym typeface="+mn-lt"/>
                </a:rPr>
                <a:t>桂圆粥</a:t>
              </a:r>
            </a:p>
          </p:txBody>
        </p:sp>
        <p:sp>
          <p:nvSpPr>
            <p:cNvPr id="18" name="Rectangle 87"/>
            <p:cNvSpPr>
              <a:spLocks noChangeArrowheads="1"/>
            </p:cNvSpPr>
            <p:nvPr/>
          </p:nvSpPr>
          <p:spPr bwMode="auto">
            <a:xfrm>
              <a:off x="9805" y="5102"/>
              <a:ext cx="3835" cy="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补益心脾，养血安神。尤其适用于劳伤心脾，思虑过度，身体瘦弱，健忘失虑，月经不调等症 。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1222" y="4227633"/>
            <a:ext cx="5470708" cy="4298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050923" y="3397885"/>
            <a:ext cx="4091305" cy="82994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5A9D6A"/>
                </a:solidFill>
                <a:cs typeface="+mn-ea"/>
                <a:sym typeface="+mn-lt"/>
              </a:rPr>
              <a:t>立夏诗词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5A9D6A"/>
                </a:solidFill>
                <a:cs typeface="+mn-ea"/>
                <a:sym typeface="+mn-lt"/>
              </a:rPr>
              <a:t>Insert Header Topic Here</a:t>
            </a:r>
          </a:p>
        </p:txBody>
      </p:sp>
      <p:pic>
        <p:nvPicPr>
          <p:cNvPr id="13" name="图片 12" descr="f07f604507e146f252398e3f11068f01"/>
          <p:cNvPicPr>
            <a:picLocks noChangeAspect="1"/>
          </p:cNvPicPr>
          <p:nvPr/>
        </p:nvPicPr>
        <p:blipFill>
          <a:blip r:embed="rId5"/>
          <a:srcRect b="29820"/>
          <a:stretch>
            <a:fillRect/>
          </a:stretch>
        </p:blipFill>
        <p:spPr>
          <a:xfrm>
            <a:off x="1412240" y="1778635"/>
            <a:ext cx="2397760" cy="93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1478">
                <a:moveTo>
                  <a:pt x="0" y="0"/>
                </a:moveTo>
                <a:lnTo>
                  <a:pt x="3776" y="0"/>
                </a:lnTo>
                <a:lnTo>
                  <a:pt x="3776" y="1478"/>
                </a:lnTo>
                <a:lnTo>
                  <a:pt x="0" y="14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5400231" y="1935484"/>
            <a:ext cx="1392689" cy="1392689"/>
            <a:chOff x="944111" y="2203578"/>
            <a:chExt cx="1392689" cy="139268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95640" y="2438256"/>
              <a:ext cx="8686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5A9D6A"/>
                  </a:solidFill>
                  <a:cs typeface="+mn-ea"/>
                  <a:sym typeface="+mn-lt"/>
                </a:rPr>
                <a:t>伍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诗词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sp>
        <p:nvSpPr>
          <p:cNvPr id="2" name="Rectangle 87"/>
          <p:cNvSpPr>
            <a:spLocks noChangeArrowheads="1"/>
          </p:cNvSpPr>
          <p:nvPr/>
        </p:nvSpPr>
        <p:spPr bwMode="auto">
          <a:xfrm>
            <a:off x="1620727" y="3538784"/>
            <a:ext cx="3539714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赤帜插城扉，东君整驾归。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泥新巢燕闹，花尽蜜蜂稀。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槐柳阴初密，帘栊暑尚微。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日斜汤沐罢，熟练试单衣。</a:t>
            </a: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2143265" y="2628265"/>
            <a:ext cx="2493369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立夏</a:t>
            </a:r>
            <a:endParaRPr lang="en-US" altLang="zh-CN" sz="2800" dirty="0">
              <a:solidFill>
                <a:srgbClr val="5A9D6A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000" dirty="0">
                <a:solidFill>
                  <a:srgbClr val="5A9D6A"/>
                </a:solidFill>
                <a:cs typeface="+mn-ea"/>
                <a:sym typeface="+mn-lt"/>
              </a:rPr>
              <a:t>              --</a:t>
            </a:r>
            <a:r>
              <a:rPr lang="zh-CN" altLang="en-US" sz="2000" dirty="0">
                <a:solidFill>
                  <a:srgbClr val="5A9D6A"/>
                </a:solidFill>
                <a:cs typeface="+mn-ea"/>
                <a:sym typeface="+mn-lt"/>
              </a:rPr>
              <a:t>陆游</a:t>
            </a: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6872986" y="3538696"/>
            <a:ext cx="353971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     改序念芳辰，烦襟倦日永。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夏木已成阴，公门昼恒静。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长风始飘阁，叠云才吐岭。</a:t>
            </a:r>
            <a:b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坐想离居人，还当惜徂景。</a:t>
            </a:r>
          </a:p>
        </p:txBody>
      </p:sp>
      <p:sp>
        <p:nvSpPr>
          <p:cNvPr id="7" name="Rectangle 88"/>
          <p:cNvSpPr>
            <a:spLocks noChangeArrowheads="1"/>
          </p:cNvSpPr>
          <p:nvPr/>
        </p:nvSpPr>
        <p:spPr bwMode="auto">
          <a:xfrm>
            <a:off x="7233143" y="2628265"/>
            <a:ext cx="2819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日忆京师诸弟</a:t>
            </a:r>
            <a:endParaRPr lang="en-US" altLang="zh-CN" sz="2800" dirty="0">
              <a:solidFill>
                <a:srgbClr val="5A9D6A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solidFill>
                  <a:srgbClr val="5A9D6A"/>
                </a:solidFill>
                <a:cs typeface="+mn-ea"/>
                <a:sym typeface="+mn-lt"/>
              </a:rPr>
              <a:t>                   </a:t>
            </a:r>
            <a:r>
              <a:rPr lang="en-US" altLang="zh-CN" sz="2000" dirty="0">
                <a:solidFill>
                  <a:srgbClr val="5A9D6A"/>
                </a:solidFill>
                <a:cs typeface="+mn-ea"/>
                <a:sym typeface="+mn-lt"/>
              </a:rPr>
              <a:t>  --</a:t>
            </a:r>
            <a:r>
              <a:rPr lang="zh-CN" altLang="en-US" sz="2000" dirty="0">
                <a:solidFill>
                  <a:srgbClr val="5A9D6A"/>
                </a:solidFill>
                <a:cs typeface="+mn-ea"/>
                <a:sym typeface="+mn-lt"/>
              </a:rPr>
              <a:t>韦应物</a:t>
            </a:r>
            <a:endParaRPr lang="en-US" altLang="zh-CN" sz="2000" dirty="0">
              <a:solidFill>
                <a:srgbClr val="5A9D6A"/>
              </a:solidFill>
              <a:cs typeface="+mn-ea"/>
              <a:sym typeface="+mn-lt"/>
            </a:endParaRPr>
          </a:p>
          <a:p>
            <a:pPr algn="ctr"/>
            <a:endParaRPr lang="en-US" altLang="zh-CN" sz="2000" dirty="0">
              <a:solidFill>
                <a:srgbClr val="5A9D6A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96000" y="2242185"/>
            <a:ext cx="0" cy="2827655"/>
          </a:xfrm>
          <a:prstGeom prst="line">
            <a:avLst/>
          </a:prstGeom>
          <a:ln>
            <a:solidFill>
              <a:srgbClr val="5A9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rot="18297714">
            <a:off x="10198735" y="4885690"/>
            <a:ext cx="1545590" cy="154559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12700">
            <a:noFill/>
          </a:ln>
          <a:effectLst>
            <a:outerShdw blurRad="254000" dist="190500" dir="3540000" sx="105000" sy="105000" algn="tl" rotWithShape="0">
              <a:srgbClr val="A44A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4455" y="938530"/>
            <a:ext cx="186372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5A9D6A"/>
                </a:solidFill>
                <a:cs typeface="+mn-ea"/>
                <a:sym typeface="+mn-lt"/>
              </a:rPr>
              <a:t>目 录</a:t>
            </a:r>
            <a:endParaRPr lang="en-US" altLang="zh-CN" sz="4400" dirty="0">
              <a:solidFill>
                <a:srgbClr val="5A9D6A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solidFill>
                  <a:srgbClr val="5A9D6A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32" name="矩形 31"/>
          <p:cNvSpPr/>
          <p:nvPr/>
        </p:nvSpPr>
        <p:spPr>
          <a:xfrm>
            <a:off x="2071370" y="3040380"/>
            <a:ext cx="2560955" cy="7219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立夏的由来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33" name="矩形 32"/>
          <p:cNvSpPr/>
          <p:nvPr/>
        </p:nvSpPr>
        <p:spPr>
          <a:xfrm>
            <a:off x="4882515" y="3040575"/>
            <a:ext cx="2447290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立夏三候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34" name="矩形 33"/>
          <p:cNvSpPr/>
          <p:nvPr/>
        </p:nvSpPr>
        <p:spPr>
          <a:xfrm>
            <a:off x="7579995" y="3040575"/>
            <a:ext cx="2447290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立夏习俗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35" name="矩形 34"/>
          <p:cNvSpPr/>
          <p:nvPr/>
        </p:nvSpPr>
        <p:spPr>
          <a:xfrm>
            <a:off x="3412215" y="4336717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立夏养生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Header Topic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6281780" y="4336717"/>
            <a:ext cx="2447422" cy="7230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立夏诗词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Header Topic Here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530" y="938530"/>
            <a:ext cx="408940" cy="432435"/>
          </a:xfrm>
          <a:prstGeom prst="rect">
            <a:avLst/>
          </a:prstGeom>
          <a:noFill/>
        </p:spPr>
      </p:pic>
      <p:pic>
        <p:nvPicPr>
          <p:cNvPr id="13" name="图片 12" descr="f07f604507e146f252398e3f11068f01"/>
          <p:cNvPicPr>
            <a:picLocks noChangeAspect="1"/>
          </p:cNvPicPr>
          <p:nvPr/>
        </p:nvPicPr>
        <p:blipFill>
          <a:blip r:embed="rId7"/>
          <a:srcRect b="29820"/>
          <a:stretch>
            <a:fillRect/>
          </a:stretch>
        </p:blipFill>
        <p:spPr>
          <a:xfrm>
            <a:off x="1412240" y="1778635"/>
            <a:ext cx="2397760" cy="93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1478">
                <a:moveTo>
                  <a:pt x="0" y="0"/>
                </a:moveTo>
                <a:lnTo>
                  <a:pt x="3776" y="0"/>
                </a:lnTo>
                <a:lnTo>
                  <a:pt x="3776" y="1478"/>
                </a:lnTo>
                <a:lnTo>
                  <a:pt x="0" y="1478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557260" y="-167005"/>
            <a:ext cx="3840480" cy="43122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48" h="6791">
                <a:moveTo>
                  <a:pt x="1367" y="4789"/>
                </a:moveTo>
                <a:lnTo>
                  <a:pt x="1367" y="6720"/>
                </a:lnTo>
                <a:lnTo>
                  <a:pt x="3097" y="6720"/>
                </a:lnTo>
                <a:lnTo>
                  <a:pt x="3097" y="4789"/>
                </a:lnTo>
                <a:lnTo>
                  <a:pt x="1367" y="4789"/>
                </a:lnTo>
                <a:close/>
                <a:moveTo>
                  <a:pt x="0" y="0"/>
                </a:moveTo>
                <a:lnTo>
                  <a:pt x="6048" y="0"/>
                </a:lnTo>
                <a:lnTo>
                  <a:pt x="6048" y="6791"/>
                </a:lnTo>
                <a:lnTo>
                  <a:pt x="0" y="67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5348998" y="1632860"/>
            <a:ext cx="1292662" cy="34137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200" dirty="0">
                <a:solidFill>
                  <a:srgbClr val="5A9D6A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58224" y="2413000"/>
            <a:ext cx="507831" cy="2031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5A9D6A"/>
                </a:solidFill>
                <a:cs typeface="+mn-ea"/>
                <a:sym typeface="+mn-lt"/>
              </a:rPr>
              <a:t>传统二十四节气之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231160" y="2193140"/>
            <a:ext cx="657595" cy="834358"/>
          </a:xfrm>
          <a:prstGeom prst="line">
            <a:avLst/>
          </a:prstGeom>
          <a:ln w="22225">
            <a:solidFill>
              <a:srgbClr val="5A9D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925830" y="3610074"/>
            <a:ext cx="657595" cy="834358"/>
          </a:xfrm>
          <a:prstGeom prst="line">
            <a:avLst/>
          </a:prstGeom>
          <a:ln w="22225">
            <a:solidFill>
              <a:srgbClr val="5A9D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102836" y="4444224"/>
            <a:ext cx="657595" cy="834358"/>
          </a:xfrm>
          <a:prstGeom prst="line">
            <a:avLst/>
          </a:prstGeom>
          <a:ln w="22225">
            <a:solidFill>
              <a:srgbClr val="5A9D6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图片 12" descr="f07f604507e146f252398e3f11068f01"/>
          <p:cNvPicPr>
            <a:picLocks noChangeAspect="1"/>
          </p:cNvPicPr>
          <p:nvPr/>
        </p:nvPicPr>
        <p:blipFill>
          <a:blip r:embed="rId6"/>
          <a:srcRect b="29820"/>
          <a:stretch>
            <a:fillRect/>
          </a:stretch>
        </p:blipFill>
        <p:spPr>
          <a:xfrm>
            <a:off x="1412240" y="1778635"/>
            <a:ext cx="2397760" cy="93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1478">
                <a:moveTo>
                  <a:pt x="0" y="0"/>
                </a:moveTo>
                <a:lnTo>
                  <a:pt x="3776" y="0"/>
                </a:lnTo>
                <a:lnTo>
                  <a:pt x="3776" y="1478"/>
                </a:lnTo>
                <a:lnTo>
                  <a:pt x="0" y="14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f07f604507e146f252398e3f11068f01"/>
          <p:cNvPicPr>
            <a:picLocks noChangeAspect="1"/>
          </p:cNvPicPr>
          <p:nvPr/>
        </p:nvPicPr>
        <p:blipFill>
          <a:blip r:embed="rId6"/>
          <a:srcRect t="70180"/>
          <a:stretch>
            <a:fillRect/>
          </a:stretch>
        </p:blipFill>
        <p:spPr>
          <a:xfrm>
            <a:off x="8308340" y="4982845"/>
            <a:ext cx="2397760" cy="3987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628">
                <a:moveTo>
                  <a:pt x="0" y="0"/>
                </a:moveTo>
                <a:lnTo>
                  <a:pt x="3776" y="0"/>
                </a:lnTo>
                <a:lnTo>
                  <a:pt x="3776" y="628"/>
                </a:lnTo>
                <a:lnTo>
                  <a:pt x="0" y="628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1222" y="4227633"/>
            <a:ext cx="5470708" cy="4298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050923" y="3397885"/>
            <a:ext cx="4091305" cy="82994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5A9D6A"/>
                </a:solidFill>
                <a:cs typeface="+mn-ea"/>
                <a:sym typeface="+mn-lt"/>
              </a:rPr>
              <a:t>立夏的由来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5A9D6A"/>
                </a:solidFill>
                <a:cs typeface="+mn-ea"/>
                <a:sym typeface="+mn-lt"/>
              </a:rPr>
              <a:t>Insert Header Topic Here</a:t>
            </a:r>
          </a:p>
        </p:txBody>
      </p:sp>
      <p:pic>
        <p:nvPicPr>
          <p:cNvPr id="13" name="图片 12" descr="f07f604507e146f252398e3f11068f01"/>
          <p:cNvPicPr>
            <a:picLocks noChangeAspect="1"/>
          </p:cNvPicPr>
          <p:nvPr/>
        </p:nvPicPr>
        <p:blipFill>
          <a:blip r:embed="rId5"/>
          <a:srcRect b="29820"/>
          <a:stretch>
            <a:fillRect/>
          </a:stretch>
        </p:blipFill>
        <p:spPr>
          <a:xfrm>
            <a:off x="1412240" y="1778635"/>
            <a:ext cx="2397760" cy="93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1478">
                <a:moveTo>
                  <a:pt x="0" y="0"/>
                </a:moveTo>
                <a:lnTo>
                  <a:pt x="3776" y="0"/>
                </a:lnTo>
                <a:lnTo>
                  <a:pt x="3776" y="1478"/>
                </a:lnTo>
                <a:lnTo>
                  <a:pt x="0" y="14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5400231" y="1935484"/>
            <a:ext cx="1392689" cy="1392689"/>
            <a:chOff x="944111" y="2203578"/>
            <a:chExt cx="1392689" cy="139268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95640" y="2438256"/>
              <a:ext cx="8686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5A9D6A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22230" y="679926"/>
            <a:ext cx="194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由 来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7465" y="2985135"/>
            <a:ext cx="4450080" cy="11734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立夏是农历二十四节气中的第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个节气，夏季的第一个节气，表示盛夏时节的正式开始，太阳到达黄经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度时为立夏节气。斗指东南，维为立夏，万物至此皆长大，故名立夏也。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59475" y="1950085"/>
            <a:ext cx="4864735" cy="32435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22230" y="679926"/>
            <a:ext cx="19495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由 来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74190" y="2144395"/>
            <a:ext cx="8643620" cy="975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114675" y="3357880"/>
            <a:ext cx="5962650" cy="2509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361222" y="4227633"/>
            <a:ext cx="5470708" cy="42989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19" name="矩形 18"/>
          <p:cNvSpPr/>
          <p:nvPr/>
        </p:nvSpPr>
        <p:spPr>
          <a:xfrm>
            <a:off x="4050923" y="3397885"/>
            <a:ext cx="4091305" cy="82994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5A9D6A"/>
                </a:solidFill>
                <a:cs typeface="+mn-ea"/>
                <a:sym typeface="+mn-lt"/>
              </a:rPr>
              <a:t>立夏三侯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5A9D6A"/>
                </a:solidFill>
                <a:cs typeface="+mn-ea"/>
                <a:sym typeface="+mn-lt"/>
              </a:rPr>
              <a:t>Insert Header Topic Here</a:t>
            </a:r>
          </a:p>
        </p:txBody>
      </p:sp>
      <p:pic>
        <p:nvPicPr>
          <p:cNvPr id="13" name="图片 12" descr="f07f604507e146f252398e3f11068f01"/>
          <p:cNvPicPr>
            <a:picLocks noChangeAspect="1"/>
          </p:cNvPicPr>
          <p:nvPr/>
        </p:nvPicPr>
        <p:blipFill>
          <a:blip r:embed="rId5"/>
          <a:srcRect b="29820"/>
          <a:stretch>
            <a:fillRect/>
          </a:stretch>
        </p:blipFill>
        <p:spPr>
          <a:xfrm>
            <a:off x="1412240" y="1778635"/>
            <a:ext cx="2397760" cy="9385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76" h="1478">
                <a:moveTo>
                  <a:pt x="0" y="0"/>
                </a:moveTo>
                <a:lnTo>
                  <a:pt x="3776" y="0"/>
                </a:lnTo>
                <a:lnTo>
                  <a:pt x="3776" y="1478"/>
                </a:lnTo>
                <a:lnTo>
                  <a:pt x="0" y="14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5400231" y="1935484"/>
            <a:ext cx="1392689" cy="1392689"/>
            <a:chOff x="944111" y="2203578"/>
            <a:chExt cx="1392689" cy="139268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944111" y="2203578"/>
              <a:ext cx="1392689" cy="139268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95640" y="2438256"/>
              <a:ext cx="868680" cy="922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>
                  <a:solidFill>
                    <a:srgbClr val="5A9D6A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三侯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09065" y="2187462"/>
            <a:ext cx="3984207" cy="3014683"/>
            <a:chOff x="4857" y="2868"/>
            <a:chExt cx="4675" cy="3537"/>
          </a:xfrm>
        </p:grpSpPr>
        <p:sp>
          <p:nvSpPr>
            <p:cNvPr id="5" name="文本框 4"/>
            <p:cNvSpPr txBox="1"/>
            <p:nvPr/>
          </p:nvSpPr>
          <p:spPr>
            <a:xfrm>
              <a:off x="5911" y="5506"/>
              <a:ext cx="2568" cy="46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蝼 蝈 鸣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857" y="5973"/>
              <a:ext cx="4675" cy="4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蝼蛄也，诸言蚓者非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6191" y="2868"/>
              <a:ext cx="2008" cy="200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A9D6A"/>
                  </a:solidFill>
                  <a:cs typeface="+mn-ea"/>
                  <a:sym typeface="+mn-lt"/>
                </a:rPr>
                <a:t>初 候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586730" y="2378710"/>
            <a:ext cx="4439285" cy="26441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三侯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09065" y="2187462"/>
            <a:ext cx="3984207" cy="3014683"/>
            <a:chOff x="4857" y="2868"/>
            <a:chExt cx="4675" cy="3537"/>
          </a:xfrm>
        </p:grpSpPr>
        <p:sp>
          <p:nvSpPr>
            <p:cNvPr id="5" name="文本框 4"/>
            <p:cNvSpPr txBox="1"/>
            <p:nvPr/>
          </p:nvSpPr>
          <p:spPr>
            <a:xfrm>
              <a:off x="5911" y="5506"/>
              <a:ext cx="2568" cy="46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蚯 蚓 出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857" y="5973"/>
              <a:ext cx="4675" cy="4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蚯蚓阴物，感阳气而出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191" y="2868"/>
              <a:ext cx="2008" cy="200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A9D6A"/>
                  </a:solidFill>
                  <a:cs typeface="+mn-ea"/>
                  <a:sym typeface="+mn-lt"/>
                </a:rPr>
                <a:t>二 候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06795" y="1786255"/>
            <a:ext cx="3286125" cy="3485515"/>
            <a:chOff x="4095578" y="2192066"/>
            <a:chExt cx="3662549" cy="3884812"/>
          </a:xfrm>
        </p:grpSpPr>
        <p:sp>
          <p:nvSpPr>
            <p:cNvPr id="34" name="椭圆 33"/>
            <p:cNvSpPr/>
            <p:nvPr/>
          </p:nvSpPr>
          <p:spPr>
            <a:xfrm>
              <a:off x="4095578" y="2192066"/>
              <a:ext cx="3662549" cy="3662549"/>
            </a:xfrm>
            <a:prstGeom prst="ellipse">
              <a:avLst/>
            </a:prstGeom>
            <a:solidFill>
              <a:srgbClr val="5A9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228390" y="3134277"/>
              <a:ext cx="3015483" cy="294260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730" y="2378710"/>
            <a:ext cx="4438650" cy="264414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2343" y="679926"/>
            <a:ext cx="18293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5A9D6A"/>
                </a:solidFill>
                <a:cs typeface="+mn-ea"/>
                <a:sym typeface="+mn-lt"/>
              </a:rPr>
              <a:t>立 夏 三侯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856582" y="1130992"/>
            <a:ext cx="30694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This is a good space for a short subtitle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09065" y="2187462"/>
            <a:ext cx="3984207" cy="3014683"/>
            <a:chOff x="4857" y="2868"/>
            <a:chExt cx="4675" cy="3537"/>
          </a:xfrm>
        </p:grpSpPr>
        <p:sp>
          <p:nvSpPr>
            <p:cNvPr id="5" name="文本框 4"/>
            <p:cNvSpPr txBox="1"/>
            <p:nvPr/>
          </p:nvSpPr>
          <p:spPr>
            <a:xfrm>
              <a:off x="5911" y="5506"/>
              <a:ext cx="2568" cy="46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王 瓜 生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857" y="5973"/>
              <a:ext cx="4675" cy="4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王瓜色赤，阳之盛也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191" y="2868"/>
              <a:ext cx="2008" cy="200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254000" dist="190500" dir="3540000" sx="105000" sy="105000" algn="tl" rotWithShape="0">
                <a:srgbClr val="5A9D6A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dirty="0">
                  <a:solidFill>
                    <a:srgbClr val="5A9D6A"/>
                  </a:solidFill>
                  <a:cs typeface="+mn-ea"/>
                  <a:sym typeface="+mn-lt"/>
                </a:rPr>
                <a:t>三 候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4pd1h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Office PowerPoint</Application>
  <PresentationFormat>宽屏</PresentationFormat>
  <Paragraphs>116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阿里巴巴普惠体 R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2022-03-09T05:33:36Z</dcterms:created>
  <dcterms:modified xsi:type="dcterms:W3CDTF">2023-01-10T12:01:09Z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4B6DF087BE1847D4A7194EFB289B365C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