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9" r:id="rId2"/>
  </p:sldMasterIdLst>
  <p:notesMasterIdLst>
    <p:notesMasterId r:id="rId24"/>
  </p:notesMasterIdLst>
  <p:sldIdLst>
    <p:sldId id="288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9" r:id="rId20"/>
    <p:sldId id="281" r:id="rId21"/>
    <p:sldId id="283" r:id="rId22"/>
    <p:sldId id="287" r:id="rId23"/>
  </p:sldIdLst>
  <p:sldSz cx="9144000" cy="6858000" type="screen4x3"/>
  <p:notesSz cx="7104063" cy="10234613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0B4EA"/>
    <a:srgbClr val="2188D1"/>
    <a:srgbClr val="139DE1"/>
    <a:srgbClr val="F4963A"/>
    <a:srgbClr val="F286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 autoAdjust="0"/>
  </p:normalViewPr>
  <p:slideViewPr>
    <p:cSldViewPr snapToGrid="0">
      <p:cViewPr varScale="1">
        <p:scale>
          <a:sx n="116" d="100"/>
          <a:sy n="116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6" cy="72006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4" Type="http://schemas.openxmlformats.org/officeDocument/2006/relationships/image" Target="../media/image1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5" Type="http://schemas.openxmlformats.org/officeDocument/2006/relationships/image" Target="../media/image22.wmf"/><Relationship Id="rId4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5" Type="http://schemas.openxmlformats.org/officeDocument/2006/relationships/image" Target="../media/image31.wmf"/><Relationship Id="rId4" Type="http://schemas.openxmlformats.org/officeDocument/2006/relationships/image" Target="../media/image30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defRPr sz="1200" noProof="1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defRPr sz="1200" noProof="1" smtClean="0">
                <a:latin typeface="+mn-lt"/>
                <a:ea typeface="+mn-ea"/>
              </a:defRPr>
            </a:lvl1pPr>
          </a:lstStyle>
          <a:p>
            <a:fld id="{D2A48B96-639E-45A3-A0BA-2464DFDB1FAA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23556" name="幻灯片图像占位符 3"/>
          <p:cNvSpPr>
            <a:spLocks noGrp="1" noRot="1" noChangeAspect="1" noChangeArrowheads="1"/>
          </p:cNvSpPr>
          <p:nvPr>
            <p:ph type="sldImg" idx="4294967295"/>
          </p:nvPr>
        </p:nvSpPr>
        <p:spPr bwMode="auto">
          <a:xfrm>
            <a:off x="481013" y="1279525"/>
            <a:ext cx="6140450" cy="3454400"/>
          </a:xfrm>
          <a:prstGeom prst="rect">
            <a:avLst/>
          </a:prstGeom>
          <a:noFill/>
          <a:ln w="12700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7" name="备注占位符 4"/>
          <p:cNvSpPr>
            <a:spLocks noGrp="1" noChangeArrowheads="1"/>
          </p:cNvSpPr>
          <p:nvPr>
            <p:ph type="body" sz="quarter" idx="9"/>
          </p:nvPr>
        </p:nvSpPr>
        <p:spPr bwMode="auto">
          <a:xfrm>
            <a:off x="709613" y="4926013"/>
            <a:ext cx="5683250" cy="402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0263"/>
            <a:ext cx="3078163" cy="5143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defRPr sz="1200" noProof="1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0263"/>
            <a:ext cx="3078162" cy="5143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68C5400F-ADE1-43E4-8C17-AAFA9BAB7349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1247775" y="1279525"/>
            <a:ext cx="4606925" cy="3454400"/>
          </a:xfrm>
          <a:ln>
            <a:miter lim="800000"/>
          </a:ln>
        </p:spPr>
      </p:sp>
      <p:sp>
        <p:nvSpPr>
          <p:cNvPr id="30722" name="文本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30723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4BBDE266-A4B2-467F-AE29-7F0BB9C89C46}" type="slidenum">
              <a:rPr lang="zh-CN" altLang="en-US"/>
              <a:t>4</a:t>
            </a:fld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</p:spPr>
        <p:txBody>
          <a:bodyPr/>
          <a:lstStyle>
            <a:lvl1pPr fontAlgn="auto">
              <a:defRPr noProof="1">
                <a:latin typeface="+mn-lt"/>
                <a:ea typeface="+mn-ea"/>
              </a:defRPr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/>
          <a:lstStyle>
            <a:lvl1pPr fontAlgn="auto">
              <a:defRPr noProof="1"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 vert="horz" wrap="square" lIns="91440" tIns="45720" rIns="91440" bIns="45720" numCol="1" anchor="t" anchorCtr="0" compatLnSpc="1"/>
          <a:lstStyle>
            <a:lvl1pPr>
              <a:defRPr sz="1300"/>
            </a:lvl1pPr>
          </a:lstStyle>
          <a:p>
            <a:fld id="{EBA62C79-39F3-46C7-A719-7BBC708A6B9F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</p:spPr>
        <p:txBody>
          <a:bodyPr/>
          <a:lstStyle>
            <a:lvl1pPr fontAlgn="auto">
              <a:defRPr noProof="1">
                <a:latin typeface="+mn-lt"/>
                <a:ea typeface="+mn-ea"/>
              </a:defRPr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/>
          <a:lstStyle>
            <a:lvl1pPr fontAlgn="auto">
              <a:defRPr noProof="1"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 vert="horz" wrap="square" lIns="91440" tIns="45720" rIns="91440" bIns="45720" numCol="1" anchor="t" anchorCtr="0" compatLnSpc="1"/>
          <a:lstStyle>
            <a:lvl1pPr>
              <a:defRPr sz="1300"/>
            </a:lvl1pPr>
          </a:lstStyle>
          <a:p>
            <a:fld id="{417522D1-E670-4A17-AC36-881385E820F4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</p:spPr>
        <p:txBody>
          <a:bodyPr/>
          <a:lstStyle>
            <a:lvl1pPr fontAlgn="auto">
              <a:defRPr noProof="1">
                <a:latin typeface="+mn-lt"/>
                <a:ea typeface="+mn-ea"/>
              </a:defRPr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/>
          <a:lstStyle>
            <a:lvl1pPr fontAlgn="auto">
              <a:defRPr noProof="1"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 vert="horz" wrap="square" lIns="91440" tIns="45720" rIns="91440" bIns="45720" numCol="1" anchor="t" anchorCtr="0" compatLnSpc="1"/>
          <a:lstStyle>
            <a:lvl1pPr>
              <a:defRPr sz="1300"/>
            </a:lvl1pPr>
          </a:lstStyle>
          <a:p>
            <a:fld id="{29597AA7-6B0A-4595-ACC7-66AADE978200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</p:spPr>
        <p:txBody>
          <a:bodyPr/>
          <a:lstStyle>
            <a:lvl1pPr fontAlgn="auto">
              <a:defRPr noProof="1">
                <a:latin typeface="+mn-lt"/>
                <a:ea typeface="+mn-ea"/>
              </a:defRPr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/>
          <a:lstStyle>
            <a:lvl1pPr fontAlgn="auto">
              <a:defRPr noProof="1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 vert="horz" wrap="square" lIns="91440" tIns="45720" rIns="91440" bIns="45720" numCol="1" anchor="t" anchorCtr="0" compatLnSpc="1"/>
          <a:lstStyle>
            <a:lvl1pPr>
              <a:defRPr sz="1300"/>
            </a:lvl1pPr>
          </a:lstStyle>
          <a:p>
            <a:fld id="{3714C493-311C-4D5D-83C8-2BD2431C47BB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</p:spPr>
        <p:txBody>
          <a:bodyPr/>
          <a:lstStyle>
            <a:lvl1pPr fontAlgn="auto">
              <a:defRPr noProof="1">
                <a:latin typeface="+mn-lt"/>
                <a:ea typeface="+mn-ea"/>
              </a:defRPr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/>
          <a:lstStyle>
            <a:lvl1pPr fontAlgn="auto">
              <a:defRPr noProof="1"/>
            </a:lvl1pPr>
          </a:lstStyle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 vert="horz" wrap="square" lIns="91440" tIns="45720" rIns="91440" bIns="45720" numCol="1" anchor="t" anchorCtr="0" compatLnSpc="1"/>
          <a:lstStyle>
            <a:lvl1pPr>
              <a:defRPr sz="1300"/>
            </a:lvl1pPr>
          </a:lstStyle>
          <a:p>
            <a:fld id="{577E1B55-3F07-4159-92E8-D0F1889EE54E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</p:spPr>
        <p:txBody>
          <a:bodyPr/>
          <a:lstStyle>
            <a:lvl1pPr fontAlgn="auto">
              <a:defRPr noProof="1">
                <a:latin typeface="+mn-lt"/>
                <a:ea typeface="+mn-ea"/>
              </a:defRPr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/>
          <a:lstStyle>
            <a:lvl1pPr fontAlgn="auto">
              <a:defRPr noProof="1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 vert="horz" wrap="square" lIns="91440" tIns="45720" rIns="91440" bIns="45720" numCol="1" anchor="t" anchorCtr="0" compatLnSpc="1"/>
          <a:lstStyle>
            <a:lvl1pPr>
              <a:defRPr sz="1300"/>
            </a:lvl1pPr>
          </a:lstStyle>
          <a:p>
            <a:fld id="{55C83228-FF88-4397-970C-52FA38DFBC15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</p:spPr>
        <p:txBody>
          <a:bodyPr/>
          <a:lstStyle>
            <a:lvl1pPr fontAlgn="auto">
              <a:defRPr noProof="1">
                <a:latin typeface="+mn-lt"/>
                <a:ea typeface="+mn-ea"/>
              </a:defRPr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/>
          <a:lstStyle>
            <a:lvl1pPr fontAlgn="auto">
              <a:defRPr noProof="1"/>
            </a:lvl1pPr>
          </a:lstStyle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 vert="horz" wrap="square" lIns="91440" tIns="45720" rIns="91440" bIns="45720" numCol="1" anchor="t" anchorCtr="0" compatLnSpc="1"/>
          <a:lstStyle>
            <a:lvl1pPr>
              <a:defRPr sz="1300"/>
            </a:lvl1pPr>
          </a:lstStyle>
          <a:p>
            <a:fld id="{E024F094-26F6-4141-998A-40C2402AB7A1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</p:spPr>
        <p:txBody>
          <a:bodyPr/>
          <a:lstStyle>
            <a:lvl1pPr fontAlgn="auto">
              <a:defRPr noProof="1">
                <a:latin typeface="+mn-lt"/>
                <a:ea typeface="+mn-ea"/>
              </a:defRPr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/>
          <a:lstStyle>
            <a:lvl1pPr fontAlgn="auto">
              <a:defRPr noProof="1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 vert="horz" wrap="square" lIns="91440" tIns="45720" rIns="91440" bIns="45720" numCol="1" anchor="t" anchorCtr="0" compatLnSpc="1"/>
          <a:lstStyle>
            <a:lvl1pPr>
              <a:defRPr sz="1300"/>
            </a:lvl1pPr>
          </a:lstStyle>
          <a:p>
            <a:fld id="{DF9224DA-4C2D-4DFE-8BCD-6415CC5FADBF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</p:spPr>
        <p:txBody>
          <a:bodyPr/>
          <a:lstStyle>
            <a:lvl1pPr fontAlgn="auto">
              <a:defRPr noProof="1">
                <a:latin typeface="+mn-lt"/>
                <a:ea typeface="+mn-ea"/>
              </a:defRPr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/>
          <a:lstStyle>
            <a:lvl1pPr fontAlgn="auto">
              <a:defRPr noProof="1"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 vert="horz" wrap="square" lIns="91440" tIns="45720" rIns="91440" bIns="45720" numCol="1" anchor="t" anchorCtr="0" compatLnSpc="1"/>
          <a:lstStyle>
            <a:lvl1pPr>
              <a:defRPr sz="1300"/>
            </a:lvl1pPr>
          </a:lstStyle>
          <a:p>
            <a:fld id="{66B948C5-A543-42F7-BD49-B38F7E885360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</p:spPr>
        <p:txBody>
          <a:bodyPr/>
          <a:lstStyle>
            <a:lvl1pPr fontAlgn="auto">
              <a:defRPr noProof="1">
                <a:latin typeface="+mn-lt"/>
                <a:ea typeface="+mn-ea"/>
              </a:defRPr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/>
          <a:lstStyle>
            <a:lvl1pPr fontAlgn="auto">
              <a:defRPr noProof="1"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AEFC4B34-3564-4A38-AB43-C4278D37FFB0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628650" y="365125"/>
            <a:ext cx="7886700" cy="5811838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</p:spPr>
        <p:txBody>
          <a:bodyPr/>
          <a:lstStyle>
            <a:lvl1pPr fontAlgn="auto">
              <a:defRPr noProof="1">
                <a:latin typeface="+mn-lt"/>
                <a:ea typeface="+mn-ea"/>
              </a:defRPr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/>
          <a:lstStyle>
            <a:lvl1pPr fontAlgn="auto">
              <a:defRPr noProof="1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 vert="horz" wrap="square" lIns="91440" tIns="45720" rIns="91440" bIns="45720" numCol="1" anchor="t" anchorCtr="0" compatLnSpc="1"/>
          <a:lstStyle>
            <a:lvl1pPr>
              <a:defRPr sz="1300"/>
            </a:lvl1pPr>
          </a:lstStyle>
          <a:p>
            <a:fld id="{BA789B39-971F-45B3-9EE4-846E26EF83D1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</p:spPr>
        <p:txBody>
          <a:bodyPr/>
          <a:lstStyle>
            <a:lvl1pPr fontAlgn="auto">
              <a:defRPr noProof="1">
                <a:latin typeface="+mn-lt"/>
                <a:ea typeface="+mn-ea"/>
              </a:defRPr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/>
          <a:lstStyle>
            <a:lvl1pPr fontAlgn="auto">
              <a:defRPr noProof="1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7A33300E-9527-470E-B8D3-E80758B9B120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</p:spPr>
        <p:txBody>
          <a:bodyPr/>
          <a:lstStyle>
            <a:lvl1pPr fontAlgn="auto">
              <a:defRPr noProof="1">
                <a:latin typeface="+mn-lt"/>
                <a:ea typeface="+mn-ea"/>
              </a:defRPr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/>
          <a:lstStyle>
            <a:lvl1pPr fontAlgn="auto">
              <a:defRPr noProof="1"/>
            </a:lvl1pPr>
          </a:lstStyle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DBD32F90-C0EB-44DB-BB53-A44D9D98529B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</p:spPr>
        <p:txBody>
          <a:bodyPr/>
          <a:lstStyle>
            <a:lvl1pPr fontAlgn="auto">
              <a:defRPr noProof="1">
                <a:latin typeface="+mn-lt"/>
                <a:ea typeface="+mn-ea"/>
              </a:defRPr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/>
          <a:lstStyle>
            <a:lvl1pPr fontAlgn="auto">
              <a:defRPr noProof="1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772A51AC-2F2E-4252-9580-01C2B6A79CE0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</p:spPr>
        <p:txBody>
          <a:bodyPr/>
          <a:lstStyle>
            <a:lvl1pPr fontAlgn="auto">
              <a:defRPr noProof="1">
                <a:latin typeface="+mn-lt"/>
                <a:ea typeface="+mn-ea"/>
              </a:defRPr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/>
          <a:lstStyle>
            <a:lvl1pPr fontAlgn="auto">
              <a:defRPr noProof="1"/>
            </a:lvl1pPr>
          </a:lstStyle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6D0DC613-8C46-4A5C-AFFF-6F122799A476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</p:spPr>
        <p:txBody>
          <a:bodyPr/>
          <a:lstStyle>
            <a:lvl1pPr fontAlgn="auto">
              <a:defRPr noProof="1">
                <a:latin typeface="+mn-lt"/>
                <a:ea typeface="+mn-ea"/>
              </a:defRPr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/>
          <a:lstStyle>
            <a:lvl1pPr fontAlgn="auto">
              <a:defRPr noProof="1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26329218-9552-4F73-B8EA-7BC6EEC8E4C9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</p:spPr>
        <p:txBody>
          <a:bodyPr/>
          <a:lstStyle>
            <a:lvl1pPr fontAlgn="auto">
              <a:defRPr noProof="1">
                <a:latin typeface="+mn-lt"/>
                <a:ea typeface="+mn-ea"/>
              </a:defRPr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/>
          <a:lstStyle>
            <a:lvl1pPr fontAlgn="auto">
              <a:defRPr noProof="1"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B6818712-46E6-4EB1-B7D3-11B06DF1CD1F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628650" y="365125"/>
            <a:ext cx="7886700" cy="5811838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</p:spPr>
        <p:txBody>
          <a:bodyPr/>
          <a:lstStyle>
            <a:lvl1pPr fontAlgn="auto">
              <a:defRPr noProof="1">
                <a:latin typeface="+mn-lt"/>
                <a:ea typeface="+mn-ea"/>
              </a:defRPr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/>
          <a:lstStyle>
            <a:lvl1pPr fontAlgn="auto">
              <a:defRPr noProof="1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2D305F33-8D84-4E22-9798-52C3DAA0A1A4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 userDrawn="1"/>
        </p:nvSpPr>
        <p:spPr>
          <a:xfrm>
            <a:off x="-9525" y="720725"/>
            <a:ext cx="9158288" cy="112713"/>
          </a:xfrm>
          <a:prstGeom prst="rect">
            <a:avLst/>
          </a:prstGeom>
          <a:solidFill>
            <a:srgbClr val="40B4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zh-CN" altLang="en-US" noProof="1"/>
          </a:p>
        </p:txBody>
      </p:sp>
      <p:sp>
        <p:nvSpPr>
          <p:cNvPr id="8" name="矩形 7"/>
          <p:cNvSpPr/>
          <p:nvPr userDrawn="1"/>
        </p:nvSpPr>
        <p:spPr>
          <a:xfrm>
            <a:off x="-11113" y="5067300"/>
            <a:ext cx="9166226" cy="111125"/>
          </a:xfrm>
          <a:prstGeom prst="rect">
            <a:avLst/>
          </a:prstGeom>
          <a:solidFill>
            <a:srgbClr val="40B4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zh-CN" altLang="en-US" noProof="1"/>
          </a:p>
        </p:txBody>
      </p:sp>
      <p:sp>
        <p:nvSpPr>
          <p:cNvPr id="13" name="矩形 12"/>
          <p:cNvSpPr/>
          <p:nvPr userDrawn="1"/>
        </p:nvSpPr>
        <p:spPr>
          <a:xfrm>
            <a:off x="-11113" y="1757363"/>
            <a:ext cx="9159876" cy="3225800"/>
          </a:xfrm>
          <a:prstGeom prst="rect">
            <a:avLst/>
          </a:prstGeom>
          <a:solidFill>
            <a:srgbClr val="40B4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zh-CN" altLang="en-US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 userDrawn="1"/>
        </p:nvSpPr>
        <p:spPr>
          <a:xfrm>
            <a:off x="-11113" y="720725"/>
            <a:ext cx="9166226" cy="112713"/>
          </a:xfrm>
          <a:prstGeom prst="rect">
            <a:avLst/>
          </a:prstGeom>
          <a:solidFill>
            <a:srgbClr val="40B4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zh-CN" altLang="en-US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</p:sldLayoutIdLst>
  <p:txStyles>
    <p:titleStyle>
      <a:lvl1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marL="171450" indent="-171450" algn="l" defTabSz="685800" rtl="0" fontAlgn="base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0815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0815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0815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0815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oleObject" Target="../embeddings/oleObject6.bin"/><Relationship Id="rId7" Type="http://schemas.openxmlformats.org/officeDocument/2006/relationships/image" Target="../media/image14.wmf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7.bin"/><Relationship Id="rId11" Type="http://schemas.openxmlformats.org/officeDocument/2006/relationships/image" Target="../media/image16.wmf"/><Relationship Id="rId5" Type="http://schemas.openxmlformats.org/officeDocument/2006/relationships/image" Target="../media/image17.png"/><Relationship Id="rId10" Type="http://schemas.openxmlformats.org/officeDocument/2006/relationships/oleObject" Target="../embeddings/oleObject9.bin"/><Relationship Id="rId4" Type="http://schemas.openxmlformats.org/officeDocument/2006/relationships/image" Target="../media/image13.wmf"/><Relationship Id="rId9" Type="http://schemas.openxmlformats.org/officeDocument/2006/relationships/image" Target="../media/image15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12" Type="http://schemas.openxmlformats.org/officeDocument/2006/relationships/image" Target="../media/image22.wmf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0.wmf"/><Relationship Id="rId11" Type="http://schemas.openxmlformats.org/officeDocument/2006/relationships/oleObject" Target="../embeddings/oleObject14.bin"/><Relationship Id="rId5" Type="http://schemas.openxmlformats.org/officeDocument/2006/relationships/oleObject" Target="../embeddings/oleObject11.bin"/><Relationship Id="rId10" Type="http://schemas.openxmlformats.org/officeDocument/2006/relationships/image" Target="../media/image14.wmf"/><Relationship Id="rId4" Type="http://schemas.openxmlformats.org/officeDocument/2006/relationships/image" Target="../media/image19.wmf"/><Relationship Id="rId9" Type="http://schemas.openxmlformats.org/officeDocument/2006/relationships/oleObject" Target="../embeddings/oleObject13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24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0.bin"/><Relationship Id="rId12" Type="http://schemas.openxmlformats.org/officeDocument/2006/relationships/image" Target="../media/image31.wmf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8.wmf"/><Relationship Id="rId11" Type="http://schemas.openxmlformats.org/officeDocument/2006/relationships/oleObject" Target="../embeddings/oleObject22.bin"/><Relationship Id="rId5" Type="http://schemas.openxmlformats.org/officeDocument/2006/relationships/oleObject" Target="../embeddings/oleObject19.bin"/><Relationship Id="rId10" Type="http://schemas.openxmlformats.org/officeDocument/2006/relationships/image" Target="../media/image30.wmf"/><Relationship Id="rId4" Type="http://schemas.openxmlformats.org/officeDocument/2006/relationships/image" Target="../media/image27.wmf"/><Relationship Id="rId9" Type="http://schemas.openxmlformats.org/officeDocument/2006/relationships/oleObject" Target="../embeddings/oleObject21.bin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1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7" Type="http://schemas.openxmlformats.org/officeDocument/2006/relationships/image" Target="../media/image34.wmf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4.bin"/><Relationship Id="rId5" Type="http://schemas.openxmlformats.org/officeDocument/2006/relationships/image" Target="../media/image33.wmf"/><Relationship Id="rId4" Type="http://schemas.openxmlformats.org/officeDocument/2006/relationships/oleObject" Target="../embeddings/oleObject23.bin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NULL" TargetMode="External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1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6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2839306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1217295">
              <a:defRPr/>
            </a:pPr>
            <a:r>
              <a:rPr lang="en-US" altLang="zh-CN" sz="40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2.5  解直角三角形</a:t>
            </a:r>
            <a:r>
              <a:rPr lang="zh-CN" altLang="en-US" sz="40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的应用</a:t>
            </a:r>
          </a:p>
        </p:txBody>
      </p:sp>
      <p:sp>
        <p:nvSpPr>
          <p:cNvPr id="3" name="矩形 2"/>
          <p:cNvSpPr/>
          <p:nvPr/>
        </p:nvSpPr>
        <p:spPr>
          <a:xfrm>
            <a:off x="0" y="5859377"/>
            <a:ext cx="9144000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9"/>
          <p:cNvSpPr/>
          <p:nvPr/>
        </p:nvSpPr>
        <p:spPr>
          <a:xfrm>
            <a:off x="990600" y="1682750"/>
            <a:ext cx="7162800" cy="1212850"/>
          </a:xfrm>
          <a:prstGeom prst="rect">
            <a:avLst/>
          </a:prstGeom>
          <a:noFill/>
          <a:ln w="9525">
            <a:noFill/>
          </a:ln>
        </p:spPr>
        <p:txBody>
          <a:bodyPr lIns="81646" tIns="40823" rIns="81646" bIns="40823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zh-CN" altLang="en-US" sz="2475" b="1" noProof="1">
                <a:latin typeface="宋体" panose="02010600030101010101" pitchFamily="2" charset="-122"/>
              </a:rPr>
              <a:t>如图，从山脚到山顶有两条路 </a:t>
            </a:r>
            <a:r>
              <a:rPr lang="en-US" altLang="zh-CN" sz="2475" b="1" i="1" noProof="1">
                <a:latin typeface="Times New Roman" panose="02020603050405020304" pitchFamily="18" charset="0"/>
              </a:rPr>
              <a:t>AB </a:t>
            </a:r>
            <a:r>
              <a:rPr lang="zh-CN" altLang="en-US" sz="2475" b="1" noProof="1">
                <a:latin typeface="宋体" panose="02010600030101010101" pitchFamily="2" charset="-122"/>
              </a:rPr>
              <a:t>与</a:t>
            </a:r>
            <a:r>
              <a:rPr lang="en-US" altLang="zh-CN" sz="2475" b="1" i="1" noProof="1">
                <a:latin typeface="Times New Roman" panose="02020603050405020304" pitchFamily="18" charset="0"/>
              </a:rPr>
              <a:t>BD</a:t>
            </a:r>
            <a:r>
              <a:rPr lang="zh-CN" altLang="en-US" sz="2475" b="1" noProof="1">
                <a:latin typeface="宋体" panose="02010600030101010101" pitchFamily="2" charset="-122"/>
              </a:rPr>
              <a:t>，问哪条路比较陡？</a:t>
            </a:r>
          </a:p>
        </p:txBody>
      </p:sp>
      <p:pic>
        <p:nvPicPr>
          <p:cNvPr id="36866" name="Picture 11" descr="e12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411413" y="2781300"/>
            <a:ext cx="4648200" cy="116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7" name="Text Box 6"/>
          <p:cNvSpPr txBox="1"/>
          <p:nvPr/>
        </p:nvSpPr>
        <p:spPr>
          <a:xfrm rot="4380000">
            <a:off x="1037860" y="778368"/>
            <a:ext cx="1329660" cy="2783133"/>
          </a:xfrm>
          <a:prstGeom prst="rect">
            <a:avLst/>
          </a:prstGeom>
          <a:noFill/>
          <a:ln w="9525">
            <a:noFill/>
            <a:miter/>
          </a:ln>
        </p:spPr>
        <p:txBody>
          <a:bodyPr spcFirstLastPara="1" lIns="81646" tIns="40823" rIns="81646" bIns="40823">
            <a:prstTxWarp prst="textCircle">
              <a:avLst/>
            </a:prstTxWarp>
            <a:spAutoFit/>
            <a:scene3d>
              <a:camera prst="orthographicFront"/>
              <a:lightRig rig="threePt" dir="t"/>
            </a:scene3d>
          </a:bodyPr>
          <a:lstStyle/>
          <a:p>
            <a:pPr defTabSz="1217295">
              <a:defRPr/>
            </a:pPr>
            <a:r>
              <a:rPr lang="zh-CN" altLang="en-US" sz="3600" b="1" noProof="1"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黑体" panose="02010609060101010101" pitchFamily="49" charset="-122"/>
                <a:cs typeface="+mn-ea"/>
              </a:rPr>
              <a:t>探究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1136650" y="4260850"/>
            <a:ext cx="2852738" cy="458788"/>
          </a:xfrm>
          <a:prstGeom prst="rect">
            <a:avLst/>
          </a:prstGeom>
          <a:noFill/>
          <a:ln w="9525">
            <a:noFill/>
          </a:ln>
        </p:spPr>
        <p:txBody>
          <a:bodyPr wrap="none" lIns="81646" tIns="40823" rIns="81646" bIns="40823">
            <a:spAutoFit/>
          </a:bodyPr>
          <a:lstStyle/>
          <a:p>
            <a:pPr fontAlgn="auto"/>
            <a:r>
              <a:rPr lang="zh-CN" altLang="en-US" sz="2475" b="1" noProof="1">
                <a:solidFill>
                  <a:schemeClr val="accent5"/>
                </a:solidFill>
                <a:latin typeface="宋体" panose="02010600030101010101" pitchFamily="2" charset="-122"/>
                <a:sym typeface="Arial" panose="020B0604020202020204" pitchFamily="34" charset="0"/>
              </a:rPr>
              <a:t>右边的路</a:t>
            </a:r>
            <a:r>
              <a:rPr lang="en-US" altLang="zh-CN" sz="2475" b="1" i="1" noProof="1">
                <a:solidFill>
                  <a:schemeClr val="accent5"/>
                </a:solidFill>
                <a:latin typeface="宋体" panose="02010600030101010101" pitchFamily="2" charset="-122"/>
                <a:sym typeface="Arial" panose="020B0604020202020204" pitchFamily="34" charset="0"/>
              </a:rPr>
              <a:t>BD </a:t>
            </a:r>
            <a:r>
              <a:rPr lang="zh-CN" altLang="en-US" sz="2475" b="1" noProof="1">
                <a:solidFill>
                  <a:schemeClr val="accent5"/>
                </a:solidFill>
                <a:latin typeface="宋体" panose="02010600030101010101" pitchFamily="2" charset="-122"/>
                <a:sym typeface="Arial" panose="020B0604020202020204" pitchFamily="34" charset="0"/>
              </a:rPr>
              <a:t>陡些．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136650" y="4865688"/>
            <a:ext cx="4589463" cy="458787"/>
          </a:xfrm>
          <a:prstGeom prst="rect">
            <a:avLst/>
          </a:prstGeom>
          <a:noFill/>
          <a:ln w="9525">
            <a:noFill/>
          </a:ln>
        </p:spPr>
        <p:txBody>
          <a:bodyPr wrap="none" lIns="81646" tIns="40823" rIns="81646" bIns="40823">
            <a:spAutoFit/>
          </a:bodyPr>
          <a:lstStyle/>
          <a:p>
            <a:pPr fontAlgn="auto"/>
            <a:r>
              <a:rPr lang="zh-CN" altLang="en-US" sz="2475" b="1" noProof="1">
                <a:solidFill>
                  <a:schemeClr val="accent5"/>
                </a:solidFill>
                <a:latin typeface="宋体" panose="02010600030101010101" pitchFamily="2" charset="-122"/>
                <a:sym typeface="Arial" panose="020B0604020202020204" pitchFamily="34" charset="0"/>
              </a:rPr>
              <a:t>如何用数量来刻画哪条路陡呢？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2" name="Rectangle 4"/>
          <p:cNvSpPr/>
          <p:nvPr/>
        </p:nvSpPr>
        <p:spPr>
          <a:xfrm>
            <a:off x="909638" y="2486025"/>
            <a:ext cx="7467600" cy="1296988"/>
          </a:xfrm>
          <a:prstGeom prst="rect">
            <a:avLst/>
          </a:prstGeom>
          <a:noFill/>
          <a:ln w="9525">
            <a:noFill/>
          </a:ln>
        </p:spPr>
        <p:txBody>
          <a:bodyPr lIns="81646" tIns="40823" rIns="81646" bIns="40823">
            <a:spAutoFit/>
          </a:bodyPr>
          <a:lstStyle/>
          <a:p>
            <a:pPr fontAlgn="auto">
              <a:lnSpc>
                <a:spcPct val="120000"/>
              </a:lnSpc>
            </a:pPr>
            <a:r>
              <a:rPr lang="zh-CN" altLang="en-US" sz="2250" b="1" noProof="1">
                <a:latin typeface="黑体" panose="02010609060101010101" pitchFamily="49" charset="-122"/>
                <a:ea typeface="黑体" panose="02010609060101010101" pitchFamily="49" charset="-122"/>
              </a:rPr>
              <a:t>　　</a:t>
            </a:r>
            <a:r>
              <a:rPr lang="zh-CN" altLang="en-US" sz="2200" b="1" noProof="1">
                <a:latin typeface="黑体" panose="02010609060101010101" pitchFamily="49" charset="-122"/>
              </a:rPr>
              <a:t>如上图所示，从山坡脚下点</a:t>
            </a:r>
            <a:r>
              <a:rPr lang="zh-CN" altLang="en-US" sz="2200" b="1" i="1" noProof="1">
                <a:latin typeface="Times New Roman" panose="02020603050405020304" pitchFamily="18" charset="0"/>
              </a:rPr>
              <a:t> </a:t>
            </a:r>
            <a:r>
              <a:rPr lang="en-US" altLang="zh-CN" sz="2200" b="1" i="1" noProof="1">
                <a:latin typeface="Times New Roman" panose="02020603050405020304" pitchFamily="18" charset="0"/>
              </a:rPr>
              <a:t>A </a:t>
            </a:r>
            <a:r>
              <a:rPr lang="zh-CN" altLang="en-US" sz="2200" b="1" noProof="1">
                <a:latin typeface="黑体" panose="02010609060101010101" pitchFamily="49" charset="-122"/>
              </a:rPr>
              <a:t>上坡走到点</a:t>
            </a:r>
            <a:r>
              <a:rPr lang="en-US" altLang="zh-CN" sz="2200" b="1" i="1" noProof="1">
                <a:latin typeface="Times New Roman" panose="02020603050405020304" pitchFamily="18" charset="0"/>
              </a:rPr>
              <a:t>B</a:t>
            </a:r>
            <a:r>
              <a:rPr lang="zh-CN" altLang="en-US" sz="2200" b="1" noProof="1">
                <a:latin typeface="黑体" panose="02010609060101010101" pitchFamily="49" charset="-122"/>
              </a:rPr>
              <a:t>时，升高的高度</a:t>
            </a:r>
            <a:r>
              <a:rPr lang="en-US" altLang="zh-CN" sz="2200" b="1" i="1" noProof="1">
                <a:latin typeface="Times New Roman" panose="02020603050405020304" pitchFamily="18" charset="0"/>
              </a:rPr>
              <a:t>h</a:t>
            </a:r>
            <a:r>
              <a:rPr lang="zh-CN" altLang="en-US" sz="2200" b="1" noProof="1">
                <a:latin typeface="黑体" panose="02010609060101010101" pitchFamily="49" charset="-122"/>
              </a:rPr>
              <a:t>（即线段</a:t>
            </a:r>
            <a:r>
              <a:rPr lang="en-US" altLang="zh-CN" sz="2200" b="1" i="1" noProof="1">
                <a:latin typeface="Times New Roman" panose="02020603050405020304" pitchFamily="18" charset="0"/>
              </a:rPr>
              <a:t>BC</a:t>
            </a:r>
            <a:r>
              <a:rPr lang="zh-CN" altLang="en-US" sz="2200" b="1" noProof="1">
                <a:latin typeface="黑体" panose="02010609060101010101" pitchFamily="49" charset="-122"/>
              </a:rPr>
              <a:t>的长度）与水平前进的距离</a:t>
            </a:r>
            <a:r>
              <a:rPr lang="en-US" altLang="zh-CN" sz="2200" b="1" i="1" noProof="1">
                <a:latin typeface="Times New Roman" panose="02020603050405020304" pitchFamily="18" charset="0"/>
              </a:rPr>
              <a:t>l</a:t>
            </a:r>
            <a:r>
              <a:rPr lang="zh-CN" altLang="en-US" sz="2200" b="1" noProof="1">
                <a:latin typeface="黑体" panose="02010609060101010101" pitchFamily="49" charset="-122"/>
              </a:rPr>
              <a:t>（即线段</a:t>
            </a:r>
            <a:r>
              <a:rPr lang="en-US" altLang="zh-CN" sz="2200" b="1" i="1" noProof="1">
                <a:latin typeface="Times New Roman" panose="02020603050405020304" pitchFamily="18" charset="0"/>
              </a:rPr>
              <a:t>AC </a:t>
            </a:r>
            <a:r>
              <a:rPr lang="zh-CN" altLang="en-US" sz="2200" b="1" noProof="1">
                <a:latin typeface="黑体" panose="02010609060101010101" pitchFamily="49" charset="-122"/>
              </a:rPr>
              <a:t>的长度）的比叫作坡度，用字母</a:t>
            </a:r>
            <a:r>
              <a:rPr lang="en-US" altLang="zh-CN" sz="2200" b="1" i="1" noProof="1">
                <a:latin typeface="Times New Roman" panose="02020603050405020304" pitchFamily="18" charset="0"/>
              </a:rPr>
              <a:t>i</a:t>
            </a:r>
            <a:r>
              <a:rPr lang="zh-CN" altLang="en-US" sz="2200" b="1" noProof="1">
                <a:latin typeface="黑体" panose="02010609060101010101" pitchFamily="49" charset="-122"/>
              </a:rPr>
              <a:t>表示，即</a:t>
            </a:r>
          </a:p>
        </p:txBody>
      </p:sp>
      <p:grpSp>
        <p:nvGrpSpPr>
          <p:cNvPr id="2" name="Group 10"/>
          <p:cNvGrpSpPr/>
          <p:nvPr/>
        </p:nvGrpSpPr>
        <p:grpSpPr bwMode="auto">
          <a:xfrm>
            <a:off x="2890838" y="3783013"/>
            <a:ext cx="4856162" cy="882650"/>
            <a:chOff x="2208" y="1526"/>
            <a:chExt cx="3059" cy="741"/>
          </a:xfrm>
        </p:grpSpPr>
        <p:graphicFrame>
          <p:nvGraphicFramePr>
            <p:cNvPr id="37891" name="Object 8"/>
            <p:cNvGraphicFramePr>
              <a:graphicFrameLocks noChangeAspect="1"/>
            </p:cNvGraphicFramePr>
            <p:nvPr/>
          </p:nvGraphicFramePr>
          <p:xfrm>
            <a:off x="2208" y="1526"/>
            <a:ext cx="432" cy="4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7915" r:id="rId3" imgW="687070" imgH="750570" progId="Equation.DSMT4">
                    <p:embed/>
                  </p:oleObj>
                </mc:Choice>
                <mc:Fallback>
                  <p:oleObj r:id="rId3" imgW="687070" imgH="750570" progId="Equation.DSMT4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08" y="1526"/>
                          <a:ext cx="432" cy="4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150" name="Text Box 9"/>
            <p:cNvSpPr txBox="1"/>
            <p:nvPr/>
          </p:nvSpPr>
          <p:spPr>
            <a:xfrm>
              <a:off x="2640" y="1633"/>
              <a:ext cx="2627" cy="634"/>
            </a:xfrm>
            <a:prstGeom prst="rect">
              <a:avLst/>
            </a:prstGeom>
            <a:noFill/>
            <a:ln w="9525">
              <a:noFill/>
              <a:miter/>
            </a:ln>
          </p:spPr>
          <p:txBody>
            <a:bodyPr wrap="none">
              <a:spAutoFit/>
            </a:bodyPr>
            <a:lstStyle/>
            <a:p>
              <a:pPr fontAlgn="auto"/>
              <a:r>
                <a:rPr lang="en-US" altLang="en-US" sz="2175" b="1" noProof="1">
                  <a:solidFill>
                    <a:srgbClr val="FF0000"/>
                  </a:solidFill>
                  <a:effectLst>
                    <a:outerShdw blurRad="38100" dist="38100" dir="2700000">
                      <a:srgbClr val="C0C0C0"/>
                    </a:outerShdw>
                  </a:effectLst>
                  <a:latin typeface="宋体" panose="02010600030101010101" pitchFamily="2" charset="-122"/>
                </a:rPr>
                <a:t>（坡度通常写成</a:t>
              </a:r>
              <a:r>
                <a:rPr lang="en-US" altLang="zh-CN" sz="2175" b="1" noProof="1">
                  <a:solidFill>
                    <a:srgbClr val="FF0000"/>
                  </a:solidFill>
                  <a:effectLst>
                    <a:outerShdw blurRad="38100" dist="38100" dir="2700000">
                      <a:srgbClr val="C0C0C0"/>
                    </a:outerShdw>
                  </a:effectLst>
                  <a:latin typeface="宋体" panose="02010600030101010101" pitchFamily="2" charset="-122"/>
                </a:rPr>
                <a:t>1:</a:t>
              </a:r>
              <a:r>
                <a:rPr lang="en-US" altLang="zh-CN" sz="2175" b="1" noProof="1">
                  <a:solidFill>
                    <a:srgbClr val="FF0000"/>
                  </a:solidFill>
                  <a:effectLst>
                    <a:outerShdw blurRad="38100" dist="38100" dir="2700000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m</a:t>
              </a:r>
              <a:r>
                <a:rPr lang="en-US" altLang="zh-CN" sz="2175" b="1" noProof="1">
                  <a:solidFill>
                    <a:srgbClr val="FF0000"/>
                  </a:solidFill>
                  <a:effectLst>
                    <a:outerShdw blurRad="38100" dist="38100" dir="2700000">
                      <a:srgbClr val="C0C0C0"/>
                    </a:outerShdw>
                  </a:effectLst>
                  <a:latin typeface="宋体" panose="02010600030101010101" pitchFamily="2" charset="-122"/>
                </a:rPr>
                <a:t> </a:t>
              </a:r>
              <a:r>
                <a:rPr lang="en-US" altLang="en-US" sz="2175" b="1" noProof="1">
                  <a:solidFill>
                    <a:srgbClr val="FF0000"/>
                  </a:solidFill>
                  <a:effectLst>
                    <a:outerShdw blurRad="38100" dist="38100" dir="2700000">
                      <a:srgbClr val="C0C0C0"/>
                    </a:outerShdw>
                  </a:effectLst>
                  <a:latin typeface="宋体" panose="02010600030101010101" pitchFamily="2" charset="-122"/>
                </a:rPr>
                <a:t>的形式）．</a:t>
              </a:r>
            </a:p>
            <a:p>
              <a:pPr fontAlgn="auto"/>
              <a:endParaRPr lang="en-US" altLang="en-US" sz="2175" b="1" noProof="1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  <a:ea typeface="黑体" panose="02010609060101010101" pitchFamily="49" charset="-122"/>
              </a:endParaRPr>
            </a:p>
          </p:txBody>
        </p:sp>
      </p:grpSp>
      <p:pic>
        <p:nvPicPr>
          <p:cNvPr id="37893" name="Picture 21" descr="ab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890838" y="922338"/>
            <a:ext cx="3776662" cy="1481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7894" name="Object 83"/>
          <p:cNvGraphicFramePr>
            <a:graphicFrameLocks noChangeAspect="1"/>
          </p:cNvGraphicFramePr>
          <p:nvPr/>
        </p:nvGraphicFramePr>
        <p:xfrm>
          <a:off x="3997325" y="2055813"/>
          <a:ext cx="284163" cy="212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16" r:id="rId6" imgW="216535" imgH="216535" progId="Equation.DSMT4">
                  <p:embed/>
                </p:oleObj>
              </mc:Choice>
              <mc:Fallback>
                <p:oleObj r:id="rId6" imgW="216535" imgH="216535" progId="Equation.DSMT4">
                  <p:embed/>
                  <p:pic>
                    <p:nvPicPr>
                      <p:cNvPr id="0" name="Object 8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7325" y="2055813"/>
                        <a:ext cx="284163" cy="212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0294" name="Rectangle 6"/>
          <p:cNvSpPr/>
          <p:nvPr/>
        </p:nvSpPr>
        <p:spPr>
          <a:xfrm>
            <a:off x="1325563" y="5854700"/>
            <a:ext cx="3032125" cy="423863"/>
          </a:xfrm>
          <a:prstGeom prst="rect">
            <a:avLst/>
          </a:prstGeom>
          <a:noFill/>
          <a:ln w="9525">
            <a:noFill/>
          </a:ln>
        </p:spPr>
        <p:txBody>
          <a:bodyPr wrap="none" lIns="81646" tIns="40823" rIns="81646" bIns="40823">
            <a:spAutoFit/>
          </a:bodyPr>
          <a:lstStyle/>
          <a:p>
            <a:pPr fontAlgn="auto"/>
            <a:r>
              <a:rPr lang="zh-CN" altLang="en-US" sz="2250" b="1" noProof="1">
                <a:latin typeface="宋体" panose="02010600030101010101" pitchFamily="2" charset="-122"/>
              </a:rPr>
              <a:t>坡度越大，山坡越陡．</a:t>
            </a:r>
            <a:endParaRPr lang="en-US" altLang="zh-CN" sz="2250" b="1" noProof="1">
              <a:latin typeface="宋体" panose="02010600030101010101" pitchFamily="2" charset="-122"/>
            </a:endParaRPr>
          </a:p>
        </p:txBody>
      </p:sp>
      <p:grpSp>
        <p:nvGrpSpPr>
          <p:cNvPr id="3" name="Group 13"/>
          <p:cNvGrpSpPr/>
          <p:nvPr/>
        </p:nvGrpSpPr>
        <p:grpSpPr bwMode="auto">
          <a:xfrm>
            <a:off x="909638" y="4344988"/>
            <a:ext cx="7278687" cy="1393825"/>
            <a:chOff x="336" y="1810"/>
            <a:chExt cx="4363" cy="1170"/>
          </a:xfrm>
        </p:grpSpPr>
        <p:sp>
          <p:nvSpPr>
            <p:cNvPr id="3083" name="Rectangle 9"/>
            <p:cNvSpPr/>
            <p:nvPr/>
          </p:nvSpPr>
          <p:spPr>
            <a:xfrm>
              <a:off x="336" y="1810"/>
              <a:ext cx="4363" cy="934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fontAlgn="auto"/>
              <a:r>
                <a:rPr lang="zh-CN" altLang="en-US" sz="2250" b="1" noProof="1">
                  <a:latin typeface="黑体" panose="02010609060101010101" pitchFamily="49" charset="-122"/>
                  <a:ea typeface="黑体" panose="02010609060101010101" pitchFamily="49" charset="-122"/>
                </a:rPr>
                <a:t>　　</a:t>
              </a:r>
              <a:r>
                <a:rPr lang="zh-CN" altLang="en-US" sz="2200" b="1" noProof="1">
                  <a:latin typeface="黑体" panose="02010609060101010101" pitchFamily="49" charset="-122"/>
                </a:rPr>
                <a:t>在上图中，∠</a:t>
              </a:r>
              <a:r>
                <a:rPr lang="en-US" altLang="zh-CN" sz="2200" b="1" i="1" noProof="1">
                  <a:latin typeface="Times New Roman" panose="02020603050405020304" pitchFamily="18" charset="0"/>
                </a:rPr>
                <a:t>BAC</a:t>
              </a:r>
              <a:r>
                <a:rPr lang="en-US" altLang="zh-CN" sz="2200" b="1" noProof="1">
                  <a:latin typeface="黑体" panose="02010609060101010101" pitchFamily="49" charset="-122"/>
                </a:rPr>
                <a:t> </a:t>
              </a:r>
              <a:r>
                <a:rPr lang="zh-CN" altLang="en-US" sz="2200" b="1" noProof="1">
                  <a:latin typeface="黑体" panose="02010609060101010101" pitchFamily="49" charset="-122"/>
                </a:rPr>
                <a:t>叫作坡角（即山坡与地平面的</a:t>
              </a:r>
            </a:p>
            <a:p>
              <a:pPr fontAlgn="auto"/>
              <a:r>
                <a:rPr lang="zh-CN" altLang="en-US" sz="2200" b="1" noProof="1">
                  <a:latin typeface="黑体" panose="02010609060101010101" pitchFamily="49" charset="-122"/>
                </a:rPr>
                <a:t>夹角），记作  ，显然，坡度等于坡角的正切，即</a:t>
              </a:r>
            </a:p>
            <a:p>
              <a:pPr fontAlgn="auto"/>
              <a:r>
                <a:rPr lang="zh-CN" altLang="en-US" sz="2250" b="1" noProof="1">
                  <a:latin typeface="黑体" panose="02010609060101010101" pitchFamily="49" charset="-122"/>
                  <a:ea typeface="黑体" panose="02010609060101010101" pitchFamily="49" charset="-122"/>
                </a:rPr>
                <a:t> </a:t>
              </a:r>
            </a:p>
          </p:txBody>
        </p:sp>
        <p:graphicFrame>
          <p:nvGraphicFramePr>
            <p:cNvPr id="37898" name="Object 10"/>
            <p:cNvGraphicFramePr>
              <a:graphicFrameLocks noChangeAspect="1"/>
            </p:cNvGraphicFramePr>
            <p:nvPr/>
          </p:nvGraphicFramePr>
          <p:xfrm>
            <a:off x="2265" y="2508"/>
            <a:ext cx="1056" cy="4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7917" r:id="rId8" imgW="1677035" imgH="749935" progId="Equation.DSMT4">
                    <p:embed/>
                  </p:oleObj>
                </mc:Choice>
                <mc:Fallback>
                  <p:oleObj r:id="rId8" imgW="1677035" imgH="749935" progId="Equation.DSMT4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65" y="2508"/>
                          <a:ext cx="1056" cy="4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7899" name="Object 12"/>
            <p:cNvGraphicFramePr>
              <a:graphicFrameLocks noChangeAspect="1"/>
            </p:cNvGraphicFramePr>
            <p:nvPr/>
          </p:nvGraphicFramePr>
          <p:xfrm>
            <a:off x="1429" y="2195"/>
            <a:ext cx="136" cy="17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7918" r:id="rId10" imgW="216535" imgH="216535" progId="Equation.DSMT4">
                    <p:embed/>
                  </p:oleObj>
                </mc:Choice>
                <mc:Fallback>
                  <p:oleObj r:id="rId10" imgW="216535" imgH="216535" progId="Equation.DSMT4">
                    <p:embed/>
                    <p:pic>
                      <p:nvPicPr>
                        <p:cNvPr id="0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29" y="2195"/>
                          <a:ext cx="136" cy="17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2" grpId="0"/>
      <p:bldP spid="14029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913" name="Group 14"/>
          <p:cNvGrpSpPr/>
          <p:nvPr/>
        </p:nvGrpSpPr>
        <p:grpSpPr bwMode="auto">
          <a:xfrm>
            <a:off x="733425" y="1598613"/>
            <a:ext cx="8001000" cy="3660775"/>
            <a:chOff x="576" y="1392"/>
            <a:chExt cx="5040" cy="3073"/>
          </a:xfrm>
        </p:grpSpPr>
        <p:sp>
          <p:nvSpPr>
            <p:cNvPr id="23555" name="Rectangle 10"/>
            <p:cNvSpPr/>
            <p:nvPr/>
          </p:nvSpPr>
          <p:spPr>
            <a:xfrm>
              <a:off x="576" y="1392"/>
              <a:ext cx="5040" cy="145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fontAlgn="auto">
                <a:lnSpc>
                  <a:spcPct val="150000"/>
                </a:lnSpc>
              </a:pPr>
              <a:r>
                <a:rPr lang="zh-CN" altLang="en-US" sz="2400" b="1" noProof="1">
                  <a:latin typeface="黑体" panose="02010609060101010101" pitchFamily="49" charset="-122"/>
                  <a:sym typeface="宋体" panose="02010600030101010101" pitchFamily="2" charset="-122"/>
                </a:rPr>
                <a:t>例</a:t>
              </a:r>
              <a:r>
                <a:rPr lang="en-US" altLang="zh-CN" sz="2400" b="1" noProof="1">
                  <a:latin typeface="黑体" panose="02010609060101010101" pitchFamily="49" charset="-122"/>
                  <a:sym typeface="宋体" panose="02010600030101010101" pitchFamily="2" charset="-122"/>
                </a:rPr>
                <a:t>2  </a:t>
              </a:r>
              <a:r>
                <a:rPr lang="zh-CN" altLang="en-US" sz="2400" b="1" noProof="1">
                  <a:latin typeface="黑体" panose="02010609060101010101" pitchFamily="49" charset="-122"/>
                </a:rPr>
                <a:t>如图，一山坡的坡度为</a:t>
              </a:r>
              <a:r>
                <a:rPr lang="en-US" altLang="zh-CN" sz="2400" b="1" i="1" noProof="1">
                  <a:latin typeface="Times New Roman" panose="02020603050405020304" pitchFamily="18" charset="0"/>
                </a:rPr>
                <a:t>i</a:t>
              </a:r>
              <a:r>
                <a:rPr lang="en-US" altLang="zh-CN" sz="2400" b="1" noProof="1">
                  <a:latin typeface="Times New Roman" panose="02020603050405020304" pitchFamily="18" charset="0"/>
                </a:rPr>
                <a:t>=1:2.</a:t>
              </a:r>
              <a:r>
                <a:rPr lang="zh-CN" altLang="en-US" sz="2400" b="1" noProof="1">
                  <a:latin typeface="黑体" panose="02010609060101010101" pitchFamily="49" charset="-122"/>
                </a:rPr>
                <a:t>小刚从山脚</a:t>
              </a:r>
              <a:r>
                <a:rPr lang="en-US" altLang="zh-CN" sz="2400" b="1" i="1" noProof="1">
                  <a:latin typeface="Times New Roman" panose="02020603050405020304" pitchFamily="18" charset="0"/>
                </a:rPr>
                <a:t>A</a:t>
              </a:r>
              <a:r>
                <a:rPr lang="zh-CN" altLang="en-US" sz="2400" b="1" noProof="1">
                  <a:latin typeface="黑体" panose="02010609060101010101" pitchFamily="49" charset="-122"/>
                </a:rPr>
                <a:t>出发， 沿山坡向上走了</a:t>
              </a:r>
              <a:r>
                <a:rPr lang="en-US" altLang="zh-CN" sz="2400" b="1" noProof="1">
                  <a:latin typeface="Times New Roman" panose="02020603050405020304" pitchFamily="18" charset="0"/>
                </a:rPr>
                <a:t>240m</a:t>
              </a:r>
              <a:r>
                <a:rPr lang="zh-CN" altLang="en-US" sz="2400" b="1" noProof="1">
                  <a:latin typeface="黑体" panose="02010609060101010101" pitchFamily="49" charset="-122"/>
                </a:rPr>
                <a:t>到达点</a:t>
              </a:r>
              <a:r>
                <a:rPr lang="en-US" altLang="zh-CN" sz="2400" b="1" i="1" noProof="1">
                  <a:latin typeface="Times New Roman" panose="02020603050405020304" pitchFamily="18" charset="0"/>
                </a:rPr>
                <a:t>C</a:t>
              </a:r>
              <a:r>
                <a:rPr lang="en-US" altLang="zh-CN" sz="2400" b="1" noProof="1">
                  <a:latin typeface="宋体" panose="02010600030101010101" pitchFamily="2" charset="-122"/>
                </a:rPr>
                <a:t>.</a:t>
              </a:r>
              <a:r>
                <a:rPr lang="zh-CN" altLang="en-US" sz="2400" b="1" noProof="1">
                  <a:latin typeface="黑体" panose="02010609060101010101" pitchFamily="49" charset="-122"/>
                </a:rPr>
                <a:t>这座山坡的坡角是多少度</a:t>
              </a:r>
              <a:r>
                <a:rPr lang="zh-CN" altLang="en-US" sz="2400" b="1" noProof="1">
                  <a:latin typeface="宋体" panose="02010600030101010101" pitchFamily="2" charset="-122"/>
                </a:rPr>
                <a:t>？</a:t>
              </a:r>
              <a:r>
                <a:rPr lang="zh-CN" altLang="en-US" sz="2400" b="1" noProof="1">
                  <a:latin typeface="黑体" panose="02010609060101010101" pitchFamily="49" charset="-122"/>
                </a:rPr>
                <a:t>小刚上升了多少米</a:t>
              </a:r>
              <a:r>
                <a:rPr lang="zh-CN" altLang="en-US" sz="2400" b="1" noProof="1">
                  <a:latin typeface="宋体" panose="02010600030101010101" pitchFamily="2" charset="-122"/>
                </a:rPr>
                <a:t>？</a:t>
              </a:r>
              <a:r>
                <a:rPr lang="zh-CN" altLang="en-US" sz="2400" b="1" noProof="1">
                  <a:latin typeface="黑体" panose="02010609060101010101" pitchFamily="49" charset="-122"/>
                </a:rPr>
                <a:t>（角度精确到</a:t>
              </a:r>
              <a:r>
                <a:rPr lang="en-US" altLang="zh-CN" sz="2400" b="1" noProof="1">
                  <a:latin typeface="Times New Roman" panose="02020603050405020304" pitchFamily="18" charset="0"/>
                </a:rPr>
                <a:t>0.01°</a:t>
              </a:r>
              <a:r>
                <a:rPr lang="zh-CN" altLang="en-US" sz="2400" b="1" noProof="1">
                  <a:latin typeface="黑体" panose="02010609060101010101" pitchFamily="49" charset="-122"/>
                </a:rPr>
                <a:t>，长度精确到</a:t>
              </a:r>
              <a:r>
                <a:rPr lang="en-US" altLang="zh-CN" sz="2400" b="1" noProof="1">
                  <a:latin typeface="Times New Roman" panose="02020603050405020304" pitchFamily="18" charset="0"/>
                </a:rPr>
                <a:t>0.1m</a:t>
              </a:r>
              <a:r>
                <a:rPr lang="zh-CN" altLang="en-US" sz="2400" b="1" noProof="1">
                  <a:latin typeface="黑体" panose="02010609060101010101" pitchFamily="49" charset="-122"/>
                </a:rPr>
                <a:t>）</a:t>
              </a:r>
            </a:p>
          </p:txBody>
        </p:sp>
        <p:pic>
          <p:nvPicPr>
            <p:cNvPr id="38915" name="Picture 11" descr="xx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1733" y="3165"/>
              <a:ext cx="2342" cy="1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3557" name="Rectangle 13"/>
            <p:cNvSpPr/>
            <p:nvPr/>
          </p:nvSpPr>
          <p:spPr>
            <a:xfrm>
              <a:off x="2600" y="3524"/>
              <a:ext cx="351" cy="24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 fontAlgn="auto"/>
              <a:r>
                <a:rPr lang="en-US" altLang="zh-CN" sz="1350" b="1" i="1" noProof="1">
                  <a:latin typeface="Times New Roman" panose="02020603050405020304" pitchFamily="18" charset="0"/>
                  <a:ea typeface="黑体" panose="02010609060101010101" pitchFamily="49" charset="-122"/>
                </a:rPr>
                <a:t>i</a:t>
              </a:r>
              <a:r>
                <a:rPr lang="en-US" altLang="zh-CN" sz="1350" b="1" noProof="1">
                  <a:latin typeface="Times New Roman" panose="02020603050405020304" pitchFamily="18" charset="0"/>
                  <a:ea typeface="黑体" panose="02010609060101010101" pitchFamily="49" charset="-122"/>
                </a:rPr>
                <a:t>=1:2</a:t>
              </a:r>
            </a:p>
          </p:txBody>
        </p:sp>
      </p:grp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3" name="Rectangle 43"/>
          <p:cNvSpPr/>
          <p:nvPr/>
        </p:nvSpPr>
        <p:spPr>
          <a:xfrm>
            <a:off x="2451100" y="2881313"/>
            <a:ext cx="5259388" cy="766762"/>
          </a:xfrm>
          <a:prstGeom prst="rect">
            <a:avLst/>
          </a:prstGeom>
          <a:noFill/>
          <a:ln w="9525">
            <a:noFill/>
          </a:ln>
        </p:spPr>
        <p:txBody>
          <a:bodyPr lIns="81646" tIns="40823" rIns="81646" bIns="40823">
            <a:spAutoFit/>
          </a:bodyPr>
          <a:lstStyle/>
          <a:p>
            <a:pPr fontAlgn="auto"/>
            <a:r>
              <a:rPr lang="zh-CN" altLang="en-US" sz="2250" b="1" noProof="1">
                <a:solidFill>
                  <a:srgbClr val="00206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如图，在</a:t>
            </a:r>
            <a:r>
              <a:rPr lang="en-US" altLang="zh-CN" sz="2250" b="1" noProof="1">
                <a:solidFill>
                  <a:srgbClr val="00206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Rt</a:t>
            </a:r>
            <a:r>
              <a:rPr lang="en-US" altLang="zh-CN" sz="2250" b="1" noProof="1">
                <a:solidFill>
                  <a:srgbClr val="00206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△</a:t>
            </a:r>
            <a:r>
              <a:rPr lang="en-US" altLang="zh-CN" sz="2250" b="1" i="1" noProof="1">
                <a:solidFill>
                  <a:srgbClr val="00206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ABC</a:t>
            </a:r>
            <a:r>
              <a:rPr lang="zh-CN" altLang="en-US" sz="2250" b="1" noProof="1">
                <a:solidFill>
                  <a:srgbClr val="00206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中，∠</a:t>
            </a:r>
            <a:r>
              <a:rPr lang="en-US" altLang="zh-CN" sz="2250" b="1" i="1" noProof="1">
                <a:solidFill>
                  <a:srgbClr val="00206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en-US" altLang="zh-CN" sz="2250" b="1" noProof="1">
                <a:solidFill>
                  <a:srgbClr val="00206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=90</a:t>
            </a:r>
            <a:r>
              <a:rPr lang="en-US" altLang="zh-CN" sz="2250" b="1" noProof="1">
                <a:solidFill>
                  <a:srgbClr val="00206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°</a:t>
            </a:r>
            <a:r>
              <a:rPr lang="zh-CN" altLang="en-US" sz="2250" b="1" noProof="1">
                <a:solidFill>
                  <a:srgbClr val="00206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，∠</a:t>
            </a:r>
            <a:r>
              <a:rPr lang="en-US" altLang="zh-CN" sz="2250" b="1" i="1" noProof="1">
                <a:solidFill>
                  <a:srgbClr val="00206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250" b="1" noProof="1">
                <a:solidFill>
                  <a:srgbClr val="00206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=26.57</a:t>
            </a:r>
            <a:r>
              <a:rPr lang="en-US" altLang="zh-CN" sz="2250" b="1" noProof="1">
                <a:solidFill>
                  <a:srgbClr val="00206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°</a:t>
            </a:r>
            <a:r>
              <a:rPr lang="zh-CN" altLang="en-US" sz="2250" b="1" noProof="1">
                <a:solidFill>
                  <a:srgbClr val="00206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，</a:t>
            </a:r>
            <a:r>
              <a:rPr lang="en-US" altLang="zh-CN" sz="2250" b="1" i="1" noProof="1">
                <a:solidFill>
                  <a:srgbClr val="00206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AC</a:t>
            </a:r>
            <a:r>
              <a:rPr lang="en-US" altLang="zh-CN" sz="2250" b="1" noProof="1">
                <a:solidFill>
                  <a:srgbClr val="00206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=240m</a:t>
            </a:r>
            <a:r>
              <a:rPr lang="zh-CN" altLang="en-US" sz="2250" b="1" noProof="1">
                <a:solidFill>
                  <a:srgbClr val="00206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，</a:t>
            </a:r>
          </a:p>
        </p:txBody>
      </p:sp>
      <p:grpSp>
        <p:nvGrpSpPr>
          <p:cNvPr id="39938" name="Group 49"/>
          <p:cNvGrpSpPr/>
          <p:nvPr/>
        </p:nvGrpSpPr>
        <p:grpSpPr bwMode="auto">
          <a:xfrm>
            <a:off x="2408238" y="3625850"/>
            <a:ext cx="3325812" cy="571500"/>
            <a:chOff x="1248" y="2226"/>
            <a:chExt cx="2095" cy="480"/>
          </a:xfrm>
        </p:grpSpPr>
        <p:sp>
          <p:nvSpPr>
            <p:cNvPr id="4114" name="Rectangle 47"/>
            <p:cNvSpPr/>
            <p:nvPr/>
          </p:nvSpPr>
          <p:spPr>
            <a:xfrm>
              <a:off x="1248" y="2305"/>
              <a:ext cx="477" cy="364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 fontAlgn="auto"/>
              <a:r>
                <a:rPr lang="zh-CN" altLang="en-US" sz="2250" b="1" noProof="1">
                  <a:solidFill>
                    <a:srgbClr val="00206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因此</a:t>
              </a:r>
            </a:p>
          </p:txBody>
        </p:sp>
        <p:graphicFrame>
          <p:nvGraphicFramePr>
            <p:cNvPr id="39940" name="Object 48"/>
            <p:cNvGraphicFramePr>
              <a:graphicFrameLocks noChangeAspect="1"/>
            </p:cNvGraphicFramePr>
            <p:nvPr/>
          </p:nvGraphicFramePr>
          <p:xfrm>
            <a:off x="1839" y="2226"/>
            <a:ext cx="1504" cy="4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9972" r:id="rId3" imgW="2387600" imgH="762000" progId="Equation.DSMT4">
                    <p:embed/>
                  </p:oleObj>
                </mc:Choice>
                <mc:Fallback>
                  <p:oleObj r:id="rId3" imgW="2387600" imgH="762000" progId="Equation.DSMT4">
                    <p:embed/>
                    <p:pic>
                      <p:nvPicPr>
                        <p:cNvPr id="0" name="Object 4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39" y="2226"/>
                          <a:ext cx="1504" cy="4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9941" name="Group 76"/>
          <p:cNvGrpSpPr/>
          <p:nvPr/>
        </p:nvGrpSpPr>
        <p:grpSpPr bwMode="auto">
          <a:xfrm>
            <a:off x="1738313" y="1412875"/>
            <a:ext cx="5195887" cy="903288"/>
            <a:chOff x="672" y="96"/>
            <a:chExt cx="3272" cy="758"/>
          </a:xfrm>
        </p:grpSpPr>
        <p:graphicFrame>
          <p:nvGraphicFramePr>
            <p:cNvPr id="39942" name="Object 71"/>
            <p:cNvGraphicFramePr>
              <a:graphicFrameLocks noChangeAspect="1"/>
            </p:cNvGraphicFramePr>
            <p:nvPr/>
          </p:nvGraphicFramePr>
          <p:xfrm>
            <a:off x="1392" y="192"/>
            <a:ext cx="136" cy="1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9973" r:id="rId5" imgW="216535" imgH="216535" progId="Equation.DSMT4">
                    <p:embed/>
                  </p:oleObj>
                </mc:Choice>
                <mc:Fallback>
                  <p:oleObj r:id="rId5" imgW="216535" imgH="216535" progId="Equation.DSMT4">
                    <p:embed/>
                    <p:pic>
                      <p:nvPicPr>
                        <p:cNvPr id="0" name="Object 7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92" y="192"/>
                          <a:ext cx="136" cy="1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39943" name="Group 72"/>
            <p:cNvGrpSpPr/>
            <p:nvPr/>
          </p:nvGrpSpPr>
          <p:grpSpPr bwMode="auto">
            <a:xfrm>
              <a:off x="672" y="96"/>
              <a:ext cx="3272" cy="758"/>
              <a:chOff x="684" y="516"/>
              <a:chExt cx="3272" cy="758"/>
            </a:xfrm>
          </p:grpSpPr>
          <p:graphicFrame>
            <p:nvGraphicFramePr>
              <p:cNvPr id="39944" name="Object 73"/>
              <p:cNvGraphicFramePr>
                <a:graphicFrameLocks noChangeAspect="1"/>
              </p:cNvGraphicFramePr>
              <p:nvPr/>
            </p:nvGraphicFramePr>
            <p:xfrm>
              <a:off x="1948" y="901"/>
              <a:ext cx="1275" cy="37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9974" r:id="rId7" imgW="1969135" imgH="558800" progId="Equation.DSMT4">
                      <p:embed/>
                    </p:oleObj>
                  </mc:Choice>
                  <mc:Fallback>
                    <p:oleObj r:id="rId7" imgW="1969135" imgH="558800" progId="Equation.DSMT4">
                      <p:embed/>
                      <p:pic>
                        <p:nvPicPr>
                          <p:cNvPr id="0" name="Object 7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948" y="901"/>
                            <a:ext cx="1275" cy="373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38100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4112" name="Rectangle 74"/>
              <p:cNvSpPr/>
              <p:nvPr/>
            </p:nvSpPr>
            <p:spPr>
              <a:xfrm>
                <a:off x="684" y="516"/>
                <a:ext cx="490" cy="37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>
                <a:spAutoFit/>
              </a:bodyPr>
              <a:lstStyle/>
              <a:p>
                <a:r>
                  <a:rPr lang="zh-CN" altLang="zh-CN" sz="2300" b="1">
                    <a:solidFill>
                      <a:srgbClr val="C00000"/>
                    </a:solidFill>
                    <a:latin typeface="楷体_GB2312"/>
                    <a:ea typeface="楷体_GB2312"/>
                    <a:cs typeface="楷体_GB2312"/>
                    <a:sym typeface="Arial" panose="020B0604020202020204" pitchFamily="34" charset="0"/>
                  </a:rPr>
                  <a:t>解：</a:t>
                </a:r>
              </a:p>
            </p:txBody>
          </p:sp>
          <p:sp>
            <p:nvSpPr>
              <p:cNvPr id="4113" name="Rectangle 75"/>
              <p:cNvSpPr/>
              <p:nvPr/>
            </p:nvSpPr>
            <p:spPr>
              <a:xfrm>
                <a:off x="1128" y="536"/>
                <a:ext cx="2828" cy="365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>
                <a:spAutoFit/>
              </a:bodyPr>
              <a:lstStyle/>
              <a:p>
                <a:pPr fontAlgn="auto"/>
                <a:r>
                  <a:rPr lang="zh-CN" altLang="en-US" sz="2250" b="1" noProof="1">
                    <a:solidFill>
                      <a:srgbClr val="002060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用  表示坡角的大小，由题意可得</a:t>
                </a:r>
              </a:p>
            </p:txBody>
          </p:sp>
        </p:grpSp>
      </p:grpSp>
      <p:grpSp>
        <p:nvGrpSpPr>
          <p:cNvPr id="39947" name="Group 84"/>
          <p:cNvGrpSpPr/>
          <p:nvPr/>
        </p:nvGrpSpPr>
        <p:grpSpPr bwMode="auto">
          <a:xfrm>
            <a:off x="2451100" y="2384425"/>
            <a:ext cx="1968500" cy="434975"/>
            <a:chOff x="672" y="1248"/>
            <a:chExt cx="1240" cy="365"/>
          </a:xfrm>
        </p:grpSpPr>
        <p:sp>
          <p:nvSpPr>
            <p:cNvPr id="4110" name="Rectangle 82"/>
            <p:cNvSpPr/>
            <p:nvPr/>
          </p:nvSpPr>
          <p:spPr>
            <a:xfrm>
              <a:off x="672" y="1248"/>
              <a:ext cx="1240" cy="36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 fontAlgn="auto"/>
              <a:r>
                <a:rPr lang="zh-CN" altLang="en-US" sz="2250" b="1" noProof="1">
                  <a:solidFill>
                    <a:srgbClr val="00206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因此  </a:t>
              </a:r>
              <a:r>
                <a:rPr lang="zh-CN" altLang="en-US" sz="1350" b="1" noProof="1">
                  <a:solidFill>
                    <a:srgbClr val="002060"/>
                  </a:solidFill>
                  <a:latin typeface="Times New Roman" panose="02020603050405020304" pitchFamily="18" charset="0"/>
                </a:rPr>
                <a:t>≈</a:t>
              </a:r>
              <a:r>
                <a:rPr lang="en-US" altLang="zh-CN" sz="2250" b="1" noProof="1">
                  <a:solidFill>
                    <a:srgbClr val="00206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26.57°.</a:t>
              </a:r>
            </a:p>
          </p:txBody>
        </p:sp>
        <p:graphicFrame>
          <p:nvGraphicFramePr>
            <p:cNvPr id="39949" name="Object 83"/>
            <p:cNvGraphicFramePr>
              <a:graphicFrameLocks noChangeAspect="1"/>
            </p:cNvGraphicFramePr>
            <p:nvPr/>
          </p:nvGraphicFramePr>
          <p:xfrm>
            <a:off x="1112" y="1352"/>
            <a:ext cx="102" cy="1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9975" r:id="rId9" imgW="216535" imgH="216535" progId="Equation.DSMT4">
                    <p:embed/>
                  </p:oleObj>
                </mc:Choice>
                <mc:Fallback>
                  <p:oleObj r:id="rId9" imgW="216535" imgH="216535" progId="Equation.DSMT4">
                    <p:embed/>
                    <p:pic>
                      <p:nvPicPr>
                        <p:cNvPr id="0" name="Object 8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12" y="1352"/>
                          <a:ext cx="102" cy="18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107" name="Rectangle 86"/>
          <p:cNvSpPr/>
          <p:nvPr/>
        </p:nvSpPr>
        <p:spPr>
          <a:xfrm>
            <a:off x="604838" y="5029200"/>
            <a:ext cx="7326312" cy="423863"/>
          </a:xfrm>
          <a:prstGeom prst="rect">
            <a:avLst/>
          </a:prstGeom>
          <a:noFill/>
          <a:ln w="9525">
            <a:noFill/>
          </a:ln>
        </p:spPr>
        <p:txBody>
          <a:bodyPr wrap="none" lIns="81646" tIns="40823" rIns="81646" bIns="40823">
            <a:spAutoFit/>
          </a:bodyPr>
          <a:lstStyle/>
          <a:p>
            <a:r>
              <a:rPr lang="zh-CN" altLang="en-US" sz="2200" b="1">
                <a:solidFill>
                  <a:srgbClr val="C00000"/>
                </a:solidFill>
                <a:latin typeface="楷体_GB2312"/>
                <a:ea typeface="楷体_GB2312"/>
                <a:cs typeface="楷体_GB2312"/>
              </a:rPr>
              <a:t>答：</a:t>
            </a:r>
            <a:r>
              <a:rPr lang="zh-CN" altLang="en-US" sz="2200" b="1">
                <a:solidFill>
                  <a:srgbClr val="00206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这座山坡的坡角约为</a:t>
            </a:r>
            <a:r>
              <a:rPr lang="en-US" altLang="zh-CN" sz="2200" b="1">
                <a:solidFill>
                  <a:srgbClr val="00206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26.57°</a:t>
            </a:r>
            <a:r>
              <a:rPr lang="zh-CN" altLang="en-US" sz="2200" b="1">
                <a:solidFill>
                  <a:srgbClr val="00206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，小刚上升了约</a:t>
            </a:r>
            <a:r>
              <a:rPr lang="en-US" altLang="zh-CN" sz="2200" b="1">
                <a:solidFill>
                  <a:srgbClr val="00206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107.3 </a:t>
            </a:r>
            <a:r>
              <a:rPr lang="en-US" altLang="zh-CN" sz="2200" b="1">
                <a:solidFill>
                  <a:srgbClr val="002060"/>
                </a:solidFill>
                <a:latin typeface="Times New Roman" panose="02020603050405020304" pitchFamily="18" charset="0"/>
              </a:rPr>
              <a:t>m</a:t>
            </a:r>
            <a:r>
              <a:rPr lang="zh-CN" altLang="en-US" sz="2200" b="1">
                <a:solidFill>
                  <a:srgbClr val="002060"/>
                </a:solidFill>
                <a:latin typeface="Times New Roman" panose="02020603050405020304" pitchFamily="18" charset="0"/>
              </a:rPr>
              <a:t>．</a:t>
            </a:r>
          </a:p>
        </p:txBody>
      </p:sp>
      <p:grpSp>
        <p:nvGrpSpPr>
          <p:cNvPr id="39951" name="Group 89"/>
          <p:cNvGrpSpPr/>
          <p:nvPr/>
        </p:nvGrpSpPr>
        <p:grpSpPr bwMode="auto">
          <a:xfrm>
            <a:off x="2387600" y="4086225"/>
            <a:ext cx="6400800" cy="776288"/>
            <a:chOff x="768" y="2688"/>
            <a:chExt cx="4032" cy="653"/>
          </a:xfrm>
        </p:grpSpPr>
        <p:sp>
          <p:nvSpPr>
            <p:cNvPr id="4109" name="Rectangle 87"/>
            <p:cNvSpPr/>
            <p:nvPr/>
          </p:nvSpPr>
          <p:spPr>
            <a:xfrm>
              <a:off x="768" y="2976"/>
              <a:ext cx="4032" cy="365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fontAlgn="auto"/>
              <a:r>
                <a:rPr lang="zh-CN" altLang="en-US" sz="2250" b="1" noProof="1">
                  <a:solidFill>
                    <a:srgbClr val="00206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从而                           </a:t>
              </a:r>
              <a:r>
                <a:rPr lang="zh-CN" altLang="en-US" sz="2250" b="1" noProof="1">
                  <a:solidFill>
                    <a:srgbClr val="002060"/>
                  </a:solidFill>
                  <a:latin typeface="Times New Roman" panose="02020603050405020304" pitchFamily="18" charset="0"/>
                </a:rPr>
                <a:t>（</a:t>
              </a:r>
              <a:r>
                <a:rPr lang="en-US" altLang="zh-CN" sz="2250" b="1" noProof="1">
                  <a:solidFill>
                    <a:srgbClr val="002060"/>
                  </a:solidFill>
                  <a:latin typeface="Times New Roman" panose="02020603050405020304" pitchFamily="18" charset="0"/>
                </a:rPr>
                <a:t>m</a:t>
              </a:r>
              <a:r>
                <a:rPr lang="zh-CN" altLang="en-US" sz="2250" b="1" noProof="1">
                  <a:solidFill>
                    <a:srgbClr val="002060"/>
                  </a:solidFill>
                  <a:latin typeface="Times New Roman" panose="02020603050405020304" pitchFamily="18" charset="0"/>
                </a:rPr>
                <a:t>）．</a:t>
              </a:r>
            </a:p>
          </p:txBody>
        </p:sp>
        <p:graphicFrame>
          <p:nvGraphicFramePr>
            <p:cNvPr id="39953" name="Object 88"/>
            <p:cNvGraphicFramePr>
              <a:graphicFrameLocks noChangeAspect="1"/>
            </p:cNvGraphicFramePr>
            <p:nvPr/>
          </p:nvGraphicFramePr>
          <p:xfrm>
            <a:off x="1264" y="2688"/>
            <a:ext cx="2368" cy="5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9976" r:id="rId11" imgW="3759200" imgH="825500" progId="Equation.DSMT4">
                    <p:embed/>
                  </p:oleObj>
                </mc:Choice>
                <mc:Fallback>
                  <p:oleObj r:id="rId11" imgW="3759200" imgH="825500" progId="Equation.DSMT4">
                    <p:embed/>
                    <p:pic>
                      <p:nvPicPr>
                        <p:cNvPr id="0" name="Object 8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64" y="2688"/>
                          <a:ext cx="2368" cy="52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5"/>
          <p:cNvSpPr/>
          <p:nvPr/>
        </p:nvSpPr>
        <p:spPr>
          <a:xfrm>
            <a:off x="965200" y="1038225"/>
            <a:ext cx="7620000" cy="2105025"/>
          </a:xfrm>
          <a:prstGeom prst="rect">
            <a:avLst/>
          </a:prstGeom>
          <a:noFill/>
          <a:ln w="9525">
            <a:noFill/>
          </a:ln>
        </p:spPr>
        <p:txBody>
          <a:bodyPr lIns="81646" tIns="40823" rIns="81646" bIns="40823" anchor="ctr">
            <a:spAutoFit/>
          </a:bodyPr>
          <a:lstStyle/>
          <a:p>
            <a:pPr algn="just" fontAlgn="auto">
              <a:lnSpc>
                <a:spcPct val="150000"/>
              </a:lnSpc>
            </a:pPr>
            <a:r>
              <a:rPr lang="zh-CN" altLang="en-US" sz="2250" b="1" noProof="1">
                <a:solidFill>
                  <a:srgbClr val="7030A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　　</a:t>
            </a:r>
            <a:r>
              <a:rPr lang="zh-CN" altLang="en-US" sz="2200" b="1" noProof="1">
                <a:latin typeface="黑体" panose="02010609060101010101" pitchFamily="49" charset="-122"/>
              </a:rPr>
              <a:t>如图，一艘船以</a:t>
            </a:r>
            <a:r>
              <a:rPr lang="en-US" altLang="zh-CN" sz="2200" b="1" noProof="1">
                <a:latin typeface="Times New Roman" panose="02020603050405020304" pitchFamily="18" charset="0"/>
              </a:rPr>
              <a:t>40km/h</a:t>
            </a:r>
            <a:r>
              <a:rPr lang="zh-CN" altLang="en-US" sz="2200" b="1" noProof="1">
                <a:latin typeface="黑体" panose="02010609060101010101" pitchFamily="49" charset="-122"/>
              </a:rPr>
              <a:t>的速度向正东航行，在</a:t>
            </a:r>
            <a:r>
              <a:rPr lang="en-US" altLang="zh-CN" sz="2200" b="1" i="1" noProof="1">
                <a:latin typeface="Times New Roman" panose="02020603050405020304" pitchFamily="18" charset="0"/>
              </a:rPr>
              <a:t>A</a:t>
            </a:r>
            <a:r>
              <a:rPr lang="zh-CN" altLang="en-US" sz="2200" b="1" noProof="1">
                <a:latin typeface="黑体" panose="02010609060101010101" pitchFamily="49" charset="-122"/>
              </a:rPr>
              <a:t>处测得灯塔</a:t>
            </a:r>
            <a:r>
              <a:rPr lang="en-US" altLang="zh-CN" sz="2200" b="1" i="1" noProof="1">
                <a:latin typeface="Times New Roman" panose="02020603050405020304" pitchFamily="18" charset="0"/>
              </a:rPr>
              <a:t>C</a:t>
            </a:r>
            <a:r>
              <a:rPr lang="zh-CN" altLang="en-US" sz="2200" b="1" noProof="1">
                <a:latin typeface="黑体" panose="02010609060101010101" pitchFamily="49" charset="-122"/>
              </a:rPr>
              <a:t>在北偏东</a:t>
            </a:r>
            <a:r>
              <a:rPr lang="en-US" altLang="zh-CN" sz="2200" b="1" noProof="1">
                <a:latin typeface="Times New Roman" panose="02020603050405020304" pitchFamily="18" charset="0"/>
              </a:rPr>
              <a:t>60</a:t>
            </a:r>
            <a:r>
              <a:rPr lang="en-US" altLang="zh-CN" sz="2200" b="1" noProof="1">
                <a:latin typeface="黑体" panose="02010609060101010101" pitchFamily="49" charset="-122"/>
              </a:rPr>
              <a:t>°</a:t>
            </a:r>
            <a:r>
              <a:rPr lang="zh-CN" altLang="en-US" sz="2200" b="1" noProof="1">
                <a:latin typeface="黑体" panose="02010609060101010101" pitchFamily="49" charset="-122"/>
              </a:rPr>
              <a:t>方向上，继续航行</a:t>
            </a:r>
            <a:r>
              <a:rPr lang="en-US" altLang="zh-CN" sz="2200" b="1" noProof="1">
                <a:latin typeface="Times New Roman" panose="02020603050405020304" pitchFamily="18" charset="0"/>
              </a:rPr>
              <a:t>1</a:t>
            </a:r>
            <a:r>
              <a:rPr lang="en-US" altLang="zh-CN" sz="2200" b="1" i="1" noProof="1">
                <a:latin typeface="Times New Roman" panose="02020603050405020304" pitchFamily="18" charset="0"/>
              </a:rPr>
              <a:t>h</a:t>
            </a:r>
            <a:r>
              <a:rPr lang="zh-CN" altLang="en-US" sz="2200" b="1" noProof="1">
                <a:latin typeface="黑体" panose="02010609060101010101" pitchFamily="49" charset="-122"/>
              </a:rPr>
              <a:t>到达</a:t>
            </a:r>
            <a:r>
              <a:rPr lang="en-US" altLang="zh-CN" sz="2200" b="1" i="1" noProof="1">
                <a:latin typeface="Times New Roman" panose="02020603050405020304" pitchFamily="18" charset="0"/>
              </a:rPr>
              <a:t>B</a:t>
            </a:r>
            <a:r>
              <a:rPr lang="zh-CN" altLang="en-US" sz="2200" b="1" noProof="1">
                <a:latin typeface="黑体" panose="02010609060101010101" pitchFamily="49" charset="-122"/>
              </a:rPr>
              <a:t>处，这时测得灯塔</a:t>
            </a:r>
            <a:r>
              <a:rPr lang="en-US" altLang="zh-CN" sz="2200" b="1" i="1" noProof="1">
                <a:latin typeface="Times New Roman" panose="02020603050405020304" pitchFamily="18" charset="0"/>
              </a:rPr>
              <a:t>C</a:t>
            </a:r>
            <a:r>
              <a:rPr lang="zh-CN" altLang="en-US" sz="2200" b="1" noProof="1">
                <a:latin typeface="黑体" panose="02010609060101010101" pitchFamily="49" charset="-122"/>
              </a:rPr>
              <a:t>在北偏东</a:t>
            </a:r>
            <a:r>
              <a:rPr lang="en-US" altLang="zh-CN" sz="2200" b="1" noProof="1">
                <a:latin typeface="Times New Roman" panose="02020603050405020304" pitchFamily="18" charset="0"/>
              </a:rPr>
              <a:t>30</a:t>
            </a:r>
            <a:r>
              <a:rPr lang="en-US" altLang="zh-CN" sz="2200" b="1" noProof="1">
                <a:latin typeface="黑体" panose="02010609060101010101" pitchFamily="49" charset="-122"/>
              </a:rPr>
              <a:t>°</a:t>
            </a:r>
            <a:r>
              <a:rPr lang="zh-CN" altLang="en-US" sz="2200" b="1" noProof="1">
                <a:latin typeface="黑体" panose="02010609060101010101" pitchFamily="49" charset="-122"/>
              </a:rPr>
              <a:t>方向上</a:t>
            </a:r>
            <a:r>
              <a:rPr lang="en-US" altLang="zh-CN" sz="2200" b="1" noProof="1">
                <a:latin typeface="Times New Roman" panose="02020603050405020304" pitchFamily="18" charset="0"/>
              </a:rPr>
              <a:t>. </a:t>
            </a:r>
            <a:r>
              <a:rPr lang="zh-CN" altLang="en-US" sz="2200" b="1" noProof="1">
                <a:latin typeface="黑体" panose="02010609060101010101" pitchFamily="49" charset="-122"/>
              </a:rPr>
              <a:t>已知在灯塔</a:t>
            </a:r>
            <a:r>
              <a:rPr lang="en-US" altLang="zh-CN" sz="2200" b="1" i="1" noProof="1">
                <a:latin typeface="Times New Roman" panose="02020603050405020304" pitchFamily="18" charset="0"/>
              </a:rPr>
              <a:t>C</a:t>
            </a:r>
            <a:r>
              <a:rPr lang="zh-CN" altLang="en-US" sz="2200" b="1" noProof="1">
                <a:latin typeface="黑体" panose="02010609060101010101" pitchFamily="49" charset="-122"/>
              </a:rPr>
              <a:t>的四周</a:t>
            </a:r>
            <a:r>
              <a:rPr lang="en-US" altLang="zh-CN" sz="2200" b="1" noProof="1">
                <a:latin typeface="Times New Roman" panose="02020603050405020304" pitchFamily="18" charset="0"/>
              </a:rPr>
              <a:t>30km</a:t>
            </a:r>
            <a:r>
              <a:rPr lang="zh-CN" altLang="en-US" sz="2200" b="1" noProof="1">
                <a:latin typeface="黑体" panose="02010609060101010101" pitchFamily="49" charset="-122"/>
              </a:rPr>
              <a:t>内有暗礁</a:t>
            </a:r>
            <a:r>
              <a:rPr lang="zh-CN" altLang="en-US" sz="2200" b="1" noProof="1">
                <a:latin typeface="宋体" panose="02010600030101010101" pitchFamily="2" charset="-122"/>
              </a:rPr>
              <a:t>．</a:t>
            </a:r>
            <a:r>
              <a:rPr lang="zh-CN" altLang="en-US" sz="2200" b="1" noProof="1">
                <a:latin typeface="黑体" panose="02010609060101010101" pitchFamily="49" charset="-122"/>
              </a:rPr>
              <a:t>问这艘船继续向东航行是否安全</a:t>
            </a:r>
            <a:r>
              <a:rPr lang="zh-CN" altLang="en-US" sz="2200" b="1" noProof="1">
                <a:latin typeface="宋体" panose="02010600030101010101" pitchFamily="2" charset="-122"/>
              </a:rPr>
              <a:t>？</a:t>
            </a:r>
          </a:p>
        </p:txBody>
      </p:sp>
      <p:pic>
        <p:nvPicPr>
          <p:cNvPr id="40962" name="Picture 10" descr="cc128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771775" y="3319463"/>
            <a:ext cx="4356100" cy="202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4"/>
          <p:cNvGrpSpPr/>
          <p:nvPr/>
        </p:nvGrpSpPr>
        <p:grpSpPr bwMode="auto">
          <a:xfrm>
            <a:off x="1181100" y="3095625"/>
            <a:ext cx="6467475" cy="439738"/>
            <a:chOff x="563" y="1428"/>
            <a:chExt cx="4073" cy="368"/>
          </a:xfrm>
        </p:grpSpPr>
        <p:sp>
          <p:nvSpPr>
            <p:cNvPr id="5135" name="Rectangle 12"/>
            <p:cNvSpPr/>
            <p:nvPr/>
          </p:nvSpPr>
          <p:spPr>
            <a:xfrm>
              <a:off x="1014" y="1432"/>
              <a:ext cx="3622" cy="364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ctr">
              <a:spAutoFit/>
            </a:bodyPr>
            <a:lstStyle/>
            <a:p>
              <a:pPr algn="just" fontAlgn="auto"/>
              <a:r>
                <a:rPr lang="zh-CN" altLang="en-US" sz="2200" b="1" noProof="1">
                  <a:solidFill>
                    <a:srgbClr val="061F5B"/>
                  </a:solidFill>
                  <a:latin typeface="黑体" panose="02010609060101010101" pitchFamily="49" charset="-122"/>
                </a:rPr>
                <a:t>作</a:t>
              </a:r>
              <a:r>
                <a:rPr lang="en-US" altLang="zh-CN" sz="2200" b="1" i="1" noProof="1">
                  <a:solidFill>
                    <a:srgbClr val="061F5B"/>
                  </a:solidFill>
                  <a:latin typeface="Times New Roman" panose="02020603050405020304" pitchFamily="18" charset="0"/>
                </a:rPr>
                <a:t>CD</a:t>
              </a:r>
              <a:r>
                <a:rPr lang="en-US" altLang="zh-CN" sz="2200" b="1" noProof="1">
                  <a:solidFill>
                    <a:srgbClr val="061F5B"/>
                  </a:solidFill>
                  <a:latin typeface="黑体" panose="02010609060101010101" pitchFamily="49" charset="-122"/>
                </a:rPr>
                <a:t>⊥</a:t>
              </a:r>
              <a:r>
                <a:rPr lang="en-US" altLang="zh-CN" sz="2200" b="1" i="1" noProof="1">
                  <a:solidFill>
                    <a:srgbClr val="061F5B"/>
                  </a:solidFill>
                  <a:latin typeface="Times New Roman" panose="02020603050405020304" pitchFamily="18" charset="0"/>
                </a:rPr>
                <a:t>AB</a:t>
              </a:r>
              <a:r>
                <a:rPr lang="zh-CN" altLang="en-US" sz="2200" b="1" noProof="1">
                  <a:solidFill>
                    <a:srgbClr val="061F5B"/>
                  </a:solidFill>
                  <a:latin typeface="黑体" panose="02010609060101010101" pitchFamily="49" charset="-122"/>
                </a:rPr>
                <a:t>，交</a:t>
              </a:r>
              <a:r>
                <a:rPr lang="en-US" altLang="zh-CN" sz="2200" b="1" i="1" noProof="1">
                  <a:solidFill>
                    <a:srgbClr val="061F5B"/>
                  </a:solidFill>
                  <a:latin typeface="Times New Roman" panose="02020603050405020304" pitchFamily="18" charset="0"/>
                </a:rPr>
                <a:t>AB</a:t>
              </a:r>
              <a:r>
                <a:rPr lang="zh-CN" altLang="en-US" sz="2200" b="1" noProof="1">
                  <a:solidFill>
                    <a:srgbClr val="061F5B"/>
                  </a:solidFill>
                  <a:latin typeface="黑体" panose="02010609060101010101" pitchFamily="49" charset="-122"/>
                </a:rPr>
                <a:t>延长线于点</a:t>
              </a:r>
              <a:r>
                <a:rPr lang="en-US" altLang="zh-CN" sz="2200" b="1" i="1" noProof="1">
                  <a:solidFill>
                    <a:srgbClr val="061F5B"/>
                  </a:solidFill>
                  <a:latin typeface="Times New Roman" panose="02020603050405020304" pitchFamily="18" charset="0"/>
                </a:rPr>
                <a:t>D </a:t>
              </a:r>
              <a:r>
                <a:rPr lang="en-US" altLang="zh-CN" sz="2200" b="1" noProof="1">
                  <a:solidFill>
                    <a:srgbClr val="061F5B"/>
                  </a:solidFill>
                  <a:latin typeface="Times New Roman" panose="02020603050405020304" pitchFamily="18" charset="0"/>
                </a:rPr>
                <a:t>. </a:t>
              </a:r>
              <a:r>
                <a:rPr lang="zh-CN" altLang="en-US" sz="2200" b="1" noProof="1">
                  <a:solidFill>
                    <a:srgbClr val="061F5B"/>
                  </a:solidFill>
                  <a:latin typeface="黑体" panose="02010609060101010101" pitchFamily="49" charset="-122"/>
                </a:rPr>
                <a:t>设</a:t>
              </a:r>
              <a:r>
                <a:rPr lang="en-US" altLang="zh-CN" sz="2200" b="1" i="1" noProof="1">
                  <a:solidFill>
                    <a:srgbClr val="061F5B"/>
                  </a:solidFill>
                  <a:latin typeface="Times New Roman" panose="02020603050405020304" pitchFamily="18" charset="0"/>
                </a:rPr>
                <a:t>CD=x </a:t>
              </a:r>
              <a:r>
                <a:rPr lang="en-US" altLang="zh-CN" sz="2200" b="1" noProof="1">
                  <a:solidFill>
                    <a:srgbClr val="061F5B"/>
                  </a:solidFill>
                  <a:latin typeface="Times New Roman" panose="02020603050405020304" pitchFamily="18" charset="0"/>
                </a:rPr>
                <a:t>km</a:t>
              </a:r>
              <a:r>
                <a:rPr lang="en-US" altLang="zh-CN" sz="2250" b="1" noProof="1">
                  <a:solidFill>
                    <a:srgbClr val="061F5B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.</a:t>
              </a:r>
            </a:p>
          </p:txBody>
        </p:sp>
        <p:sp>
          <p:nvSpPr>
            <p:cNvPr id="5136" name="Rectangle 13"/>
            <p:cNvSpPr/>
            <p:nvPr/>
          </p:nvSpPr>
          <p:spPr>
            <a:xfrm>
              <a:off x="563" y="1428"/>
              <a:ext cx="477" cy="364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r>
                <a:rPr lang="zh-CN" altLang="en-US" sz="2200" b="1">
                  <a:solidFill>
                    <a:srgbClr val="C00000"/>
                  </a:solidFill>
                  <a:latin typeface="楷体_GB2312"/>
                  <a:ea typeface="楷体_GB2312"/>
                  <a:cs typeface="楷体_GB2312"/>
                </a:rPr>
                <a:t>解：</a:t>
              </a:r>
            </a:p>
          </p:txBody>
        </p:sp>
      </p:grpSp>
      <p:grpSp>
        <p:nvGrpSpPr>
          <p:cNvPr id="3" name="Group 19"/>
          <p:cNvGrpSpPr/>
          <p:nvPr/>
        </p:nvGrpSpPr>
        <p:grpSpPr bwMode="auto">
          <a:xfrm>
            <a:off x="1044575" y="1355725"/>
            <a:ext cx="7261225" cy="1635125"/>
            <a:chOff x="528" y="358"/>
            <a:chExt cx="4574" cy="1373"/>
          </a:xfrm>
        </p:grpSpPr>
        <p:sp>
          <p:nvSpPr>
            <p:cNvPr id="5133" name="Rectangle 17"/>
            <p:cNvSpPr/>
            <p:nvPr/>
          </p:nvSpPr>
          <p:spPr>
            <a:xfrm>
              <a:off x="1075" y="358"/>
              <a:ext cx="4027" cy="137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2200" b="1">
                  <a:solidFill>
                    <a:srgbClr val="4472C4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这艘船继续向东航行是否安全，取决于灯塔</a:t>
              </a:r>
              <a:r>
                <a:rPr lang="en-US" altLang="zh-CN" sz="2200" b="1" i="1">
                  <a:solidFill>
                    <a:srgbClr val="4472C4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C</a:t>
              </a:r>
              <a:r>
                <a:rPr lang="zh-CN" altLang="en-US" sz="2200" b="1">
                  <a:solidFill>
                    <a:srgbClr val="4472C4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到</a:t>
              </a:r>
              <a:r>
                <a:rPr lang="en-US" altLang="zh-CN" sz="2200" b="1" i="1">
                  <a:solidFill>
                    <a:srgbClr val="4472C4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AB</a:t>
              </a:r>
              <a:r>
                <a:rPr lang="zh-CN" altLang="en-US" sz="2200" b="1">
                  <a:solidFill>
                    <a:srgbClr val="4472C4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航线的距离是否大于</a:t>
              </a:r>
              <a:r>
                <a:rPr lang="en-US" altLang="zh-CN" sz="2200" b="1">
                  <a:solidFill>
                    <a:srgbClr val="4472C4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30km</a:t>
              </a:r>
              <a:r>
                <a:rPr lang="zh-CN" altLang="en-US" sz="2200" b="1">
                  <a:solidFill>
                    <a:srgbClr val="4472C4"/>
                  </a:solidFill>
                  <a:latin typeface="宋体" panose="02010600030101010101" pitchFamily="2" charset="-122"/>
                </a:rPr>
                <a:t>．</a:t>
              </a:r>
              <a:r>
                <a:rPr lang="zh-CN" altLang="en-US" sz="2200" b="1">
                  <a:solidFill>
                    <a:srgbClr val="4472C4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如果大于</a:t>
              </a:r>
              <a:r>
                <a:rPr lang="en-US" altLang="zh-CN" sz="2200" b="1">
                  <a:solidFill>
                    <a:srgbClr val="4472C4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30km</a:t>
              </a:r>
              <a:r>
                <a:rPr lang="zh-CN" altLang="en-US" sz="2200" b="1">
                  <a:solidFill>
                    <a:srgbClr val="4472C4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， </a:t>
              </a:r>
              <a:r>
                <a:rPr lang="zh-CN" altLang="en-US" sz="2200" b="1">
                  <a:solidFill>
                    <a:srgbClr val="4472C4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则安全，否则不安全</a:t>
              </a:r>
              <a:r>
                <a:rPr lang="zh-CN" altLang="en-US" sz="2200" b="1">
                  <a:solidFill>
                    <a:srgbClr val="4472C4"/>
                  </a:solidFill>
                  <a:latin typeface="宋体" panose="02010600030101010101" pitchFamily="2" charset="-122"/>
                </a:rPr>
                <a:t>．</a:t>
              </a:r>
            </a:p>
          </p:txBody>
        </p:sp>
        <p:sp>
          <p:nvSpPr>
            <p:cNvPr id="5134" name="Rectangle 18"/>
            <p:cNvSpPr/>
            <p:nvPr/>
          </p:nvSpPr>
          <p:spPr>
            <a:xfrm>
              <a:off x="528" y="481"/>
              <a:ext cx="547" cy="364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r>
                <a:rPr lang="zh-CN" altLang="en-US" sz="2200" b="1">
                  <a:solidFill>
                    <a:srgbClr val="C00000"/>
                  </a:solidFill>
                  <a:latin typeface="楷体_GB2312"/>
                  <a:ea typeface="楷体_GB2312"/>
                  <a:cs typeface="楷体_GB2312"/>
                </a:rPr>
                <a:t>分析：</a:t>
              </a:r>
            </a:p>
          </p:txBody>
        </p:sp>
      </p:grpSp>
      <p:grpSp>
        <p:nvGrpSpPr>
          <p:cNvPr id="4" name="Group 45"/>
          <p:cNvGrpSpPr/>
          <p:nvPr/>
        </p:nvGrpSpPr>
        <p:grpSpPr bwMode="auto">
          <a:xfrm>
            <a:off x="1533525" y="3643313"/>
            <a:ext cx="6002338" cy="881062"/>
            <a:chOff x="652" y="1732"/>
            <a:chExt cx="3781" cy="739"/>
          </a:xfrm>
        </p:grpSpPr>
        <p:graphicFrame>
          <p:nvGraphicFramePr>
            <p:cNvPr id="41992" name="Object 42"/>
            <p:cNvGraphicFramePr>
              <a:graphicFrameLocks noChangeAspect="1"/>
            </p:cNvGraphicFramePr>
            <p:nvPr/>
          </p:nvGraphicFramePr>
          <p:xfrm>
            <a:off x="2969" y="1732"/>
            <a:ext cx="1464" cy="52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012" r:id="rId3" imgW="2324100" imgH="762000" progId="Equation.DSMT4">
                    <p:embed/>
                  </p:oleObj>
                </mc:Choice>
                <mc:Fallback>
                  <p:oleObj r:id="rId3" imgW="2324100" imgH="762000" progId="Equation.DSMT4">
                    <p:embed/>
                    <p:pic>
                      <p:nvPicPr>
                        <p:cNvPr id="0" name="Object 4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69" y="1732"/>
                          <a:ext cx="1464" cy="52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131" name="Rectangle 43"/>
            <p:cNvSpPr/>
            <p:nvPr/>
          </p:nvSpPr>
          <p:spPr>
            <a:xfrm>
              <a:off x="652" y="1819"/>
              <a:ext cx="1894" cy="65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ctr">
              <a:spAutoFit/>
            </a:bodyPr>
            <a:lstStyle/>
            <a:p>
              <a:pPr indent="786130" algn="just" fontAlgn="auto"/>
              <a:r>
                <a:rPr lang="zh-CN" altLang="en-US" sz="2250" b="1" noProof="1">
                  <a:latin typeface="黑体" panose="02010609060101010101" pitchFamily="49" charset="-122"/>
                  <a:ea typeface="黑体" panose="02010609060101010101" pitchFamily="49" charset="-122"/>
                </a:rPr>
                <a:t>在</a:t>
              </a:r>
              <a:r>
                <a:rPr lang="en-US" altLang="zh-CN" sz="2250" b="1" noProof="1">
                  <a:solidFill>
                    <a:srgbClr val="061F5B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Rt</a:t>
              </a:r>
              <a:r>
                <a:rPr lang="en-US" altLang="zh-CN" sz="2250" b="1" noProof="1">
                  <a:latin typeface="黑体" panose="02010609060101010101" pitchFamily="49" charset="-122"/>
                  <a:ea typeface="黑体" panose="02010609060101010101" pitchFamily="49" charset="-122"/>
                </a:rPr>
                <a:t>△</a:t>
              </a:r>
              <a:r>
                <a:rPr lang="en-US" altLang="zh-CN" sz="2250" b="1" i="1" noProof="1">
                  <a:solidFill>
                    <a:srgbClr val="061F5B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ACD</a:t>
              </a:r>
              <a:r>
                <a:rPr lang="zh-CN" altLang="en-US" sz="2250" b="1" noProof="1">
                  <a:latin typeface="黑体" panose="02010609060101010101" pitchFamily="49" charset="-122"/>
                  <a:ea typeface="黑体" panose="02010609060101010101" pitchFamily="49" charset="-122"/>
                </a:rPr>
                <a:t>中，</a:t>
              </a:r>
            </a:p>
            <a:p>
              <a:pPr indent="786130" algn="just" fontAlgn="auto"/>
              <a:r>
                <a:rPr lang="zh-CN" altLang="en-US" sz="2250" b="1" noProof="1">
                  <a:latin typeface="黑体" panose="02010609060101010101" pitchFamily="49" charset="-122"/>
                  <a:ea typeface="黑体" panose="02010609060101010101" pitchFamily="49" charset="-122"/>
                </a:rPr>
                <a:t> </a:t>
              </a:r>
            </a:p>
          </p:txBody>
        </p:sp>
        <p:sp>
          <p:nvSpPr>
            <p:cNvPr id="5132" name="Rectangle 44"/>
            <p:cNvSpPr/>
            <p:nvPr/>
          </p:nvSpPr>
          <p:spPr>
            <a:xfrm>
              <a:off x="2732" y="1836"/>
              <a:ext cx="295" cy="36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 fontAlgn="auto"/>
              <a:r>
                <a:rPr lang="en-US" altLang="zh-CN" sz="2250" b="1" noProof="1">
                  <a:latin typeface="Arial" panose="020B0604020202020204" pitchFamily="34" charset="0"/>
                </a:rPr>
                <a:t>∵</a:t>
              </a:r>
            </a:p>
          </p:txBody>
        </p:sp>
      </p:grpSp>
      <p:grpSp>
        <p:nvGrpSpPr>
          <p:cNvPr id="5" name="Group 56"/>
          <p:cNvGrpSpPr/>
          <p:nvPr/>
        </p:nvGrpSpPr>
        <p:grpSpPr bwMode="auto">
          <a:xfrm>
            <a:off x="2239963" y="4435475"/>
            <a:ext cx="4178300" cy="715963"/>
            <a:chOff x="912" y="3216"/>
            <a:chExt cx="2632" cy="528"/>
          </a:xfrm>
        </p:grpSpPr>
        <p:grpSp>
          <p:nvGrpSpPr>
            <p:cNvPr id="41996" name="Group 48"/>
            <p:cNvGrpSpPr/>
            <p:nvPr/>
          </p:nvGrpSpPr>
          <p:grpSpPr bwMode="auto">
            <a:xfrm>
              <a:off x="912" y="3216"/>
              <a:ext cx="1872" cy="472"/>
              <a:chOff x="1152" y="2256"/>
              <a:chExt cx="1528" cy="472"/>
            </a:xfrm>
          </p:grpSpPr>
          <p:sp>
            <p:nvSpPr>
              <p:cNvPr id="5130" name="Rectangle 46"/>
              <p:cNvSpPr/>
              <p:nvPr/>
            </p:nvSpPr>
            <p:spPr>
              <a:xfrm>
                <a:off x="1152" y="2256"/>
                <a:ext cx="317" cy="472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>
                <a:spAutoFit/>
              </a:bodyPr>
              <a:lstStyle/>
              <a:p>
                <a:pPr algn="ctr" fontAlgn="auto">
                  <a:lnSpc>
                    <a:spcPct val="160000"/>
                  </a:lnSpc>
                </a:pPr>
                <a:r>
                  <a:rPr lang="en-US" altLang="zh-CN" sz="2250" b="1" noProof="1">
                    <a:latin typeface="Times New Roman" panose="02020603050405020304" pitchFamily="18" charset="0"/>
                  </a:rPr>
                  <a:t>∴</a:t>
                </a:r>
              </a:p>
            </p:txBody>
          </p:sp>
          <p:graphicFrame>
            <p:nvGraphicFramePr>
              <p:cNvPr id="41998" name="Object 47"/>
              <p:cNvGraphicFramePr>
                <a:graphicFrameLocks noChangeAspect="1"/>
              </p:cNvGraphicFramePr>
              <p:nvPr/>
            </p:nvGraphicFramePr>
            <p:xfrm>
              <a:off x="2568" y="2448"/>
              <a:ext cx="112" cy="19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2013" r:id="rId5" imgW="178435" imgH="305435" progId="Equation.DSMT4">
                      <p:embed/>
                    </p:oleObj>
                  </mc:Choice>
                  <mc:Fallback>
                    <p:oleObj r:id="rId5" imgW="178435" imgH="305435" progId="Equation.DSMT4">
                      <p:embed/>
                      <p:pic>
                        <p:nvPicPr>
                          <p:cNvPr id="0" name="Object 4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568" y="2448"/>
                            <a:ext cx="112" cy="19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38100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41999" name="Object 55"/>
            <p:cNvGraphicFramePr>
              <a:graphicFrameLocks noChangeAspect="1"/>
            </p:cNvGraphicFramePr>
            <p:nvPr/>
          </p:nvGraphicFramePr>
          <p:xfrm>
            <a:off x="1312" y="3264"/>
            <a:ext cx="2232" cy="4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014" r:id="rId7" imgW="3543300" imgH="762000" progId="Equation.DSMT4">
                    <p:embed/>
                  </p:oleObj>
                </mc:Choice>
                <mc:Fallback>
                  <p:oleObj r:id="rId7" imgW="3543300" imgH="762000" progId="Equation.DSMT4">
                    <p:embed/>
                    <p:pic>
                      <p:nvPicPr>
                        <p:cNvPr id="0" name="Object 5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12" y="3264"/>
                          <a:ext cx="2232" cy="4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/>
          <p:nvPr/>
        </p:nvGrpSpPr>
        <p:grpSpPr bwMode="auto">
          <a:xfrm>
            <a:off x="1719263" y="1555750"/>
            <a:ext cx="6229350" cy="571500"/>
            <a:chOff x="1098" y="2976"/>
            <a:chExt cx="3925" cy="480"/>
          </a:xfrm>
        </p:grpSpPr>
        <p:sp>
          <p:nvSpPr>
            <p:cNvPr id="6161" name="Rectangle 5"/>
            <p:cNvSpPr/>
            <p:nvPr/>
          </p:nvSpPr>
          <p:spPr>
            <a:xfrm>
              <a:off x="1098" y="3064"/>
              <a:ext cx="1941" cy="36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ctr">
              <a:spAutoFit/>
            </a:bodyPr>
            <a:lstStyle/>
            <a:p>
              <a:pPr algn="just" fontAlgn="auto"/>
              <a:r>
                <a:rPr lang="zh-CN" altLang="en-US" sz="2250" b="1" noProof="1">
                  <a:solidFill>
                    <a:srgbClr val="061F5B"/>
                  </a:solidFill>
                  <a:latin typeface="宋体" panose="02010600030101010101" pitchFamily="2" charset="-122"/>
                </a:rPr>
                <a:t>同理，在</a:t>
              </a:r>
              <a:r>
                <a:rPr lang="en-US" altLang="zh-CN" sz="2250" b="1" noProof="1">
                  <a:solidFill>
                    <a:srgbClr val="061F5B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Rt</a:t>
              </a:r>
              <a:r>
                <a:rPr lang="en-US" altLang="zh-CN" sz="2250" b="1" noProof="1">
                  <a:solidFill>
                    <a:srgbClr val="061F5B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△</a:t>
              </a:r>
              <a:r>
                <a:rPr lang="en-US" altLang="zh-CN" sz="2250" b="1" i="1" noProof="1">
                  <a:solidFill>
                    <a:srgbClr val="061F5B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BCD</a:t>
              </a:r>
              <a:r>
                <a:rPr lang="zh-CN" altLang="en-US" sz="2250" b="1" noProof="1">
                  <a:solidFill>
                    <a:srgbClr val="061F5B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中，</a:t>
              </a:r>
            </a:p>
          </p:txBody>
        </p:sp>
        <p:graphicFrame>
          <p:nvGraphicFramePr>
            <p:cNvPr id="43011" name="Object 6"/>
            <p:cNvGraphicFramePr>
              <a:graphicFrameLocks noChangeAspect="1"/>
            </p:cNvGraphicFramePr>
            <p:nvPr/>
          </p:nvGraphicFramePr>
          <p:xfrm>
            <a:off x="3136" y="2976"/>
            <a:ext cx="1887" cy="4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3043" r:id="rId3" imgW="3543300" imgH="762000" progId="Equation.DSMT4">
                    <p:embed/>
                  </p:oleObj>
                </mc:Choice>
                <mc:Fallback>
                  <p:oleObj r:id="rId3" imgW="3543300" imgH="762000" progId="Equation.DSMT4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36" y="2976"/>
                          <a:ext cx="1887" cy="4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" name="Group 8"/>
          <p:cNvGrpSpPr/>
          <p:nvPr/>
        </p:nvGrpSpPr>
        <p:grpSpPr bwMode="auto">
          <a:xfrm>
            <a:off x="1924050" y="2247900"/>
            <a:ext cx="2200275" cy="639763"/>
            <a:chOff x="1159" y="586"/>
            <a:chExt cx="1729" cy="538"/>
          </a:xfrm>
        </p:grpSpPr>
        <p:sp>
          <p:nvSpPr>
            <p:cNvPr id="6160" name="Rectangle 9"/>
            <p:cNvSpPr/>
            <p:nvPr/>
          </p:nvSpPr>
          <p:spPr>
            <a:xfrm>
              <a:off x="1159" y="586"/>
              <a:ext cx="294" cy="53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 fontAlgn="auto">
                <a:lnSpc>
                  <a:spcPct val="160000"/>
                </a:lnSpc>
              </a:pPr>
              <a:r>
                <a:rPr lang="en-US" altLang="zh-CN" sz="2250" b="1" noProof="1">
                  <a:latin typeface="Times New Roman" panose="02020603050405020304" pitchFamily="18" charset="0"/>
                </a:rPr>
                <a:t>∵</a:t>
              </a:r>
            </a:p>
          </p:txBody>
        </p:sp>
        <p:graphicFrame>
          <p:nvGraphicFramePr>
            <p:cNvPr id="43014" name="Object 10"/>
            <p:cNvGraphicFramePr>
              <a:graphicFrameLocks noChangeAspect="1"/>
            </p:cNvGraphicFramePr>
            <p:nvPr/>
          </p:nvGraphicFramePr>
          <p:xfrm>
            <a:off x="1560" y="752"/>
            <a:ext cx="1328" cy="2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3044" r:id="rId5" imgW="2108835" imgH="330200" progId="Equation.DSMT4">
                    <p:embed/>
                  </p:oleObj>
                </mc:Choice>
                <mc:Fallback>
                  <p:oleObj r:id="rId5" imgW="2108835" imgH="330200" progId="Equation.DSMT4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60" y="752"/>
                          <a:ext cx="1328" cy="20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" name="Group 11"/>
          <p:cNvGrpSpPr/>
          <p:nvPr/>
        </p:nvGrpSpPr>
        <p:grpSpPr bwMode="auto">
          <a:xfrm>
            <a:off x="1827213" y="2887663"/>
            <a:ext cx="2822575" cy="639762"/>
            <a:chOff x="1091" y="1008"/>
            <a:chExt cx="2213" cy="562"/>
          </a:xfrm>
        </p:grpSpPr>
        <p:graphicFrame>
          <p:nvGraphicFramePr>
            <p:cNvPr id="43016" name="Object 12"/>
            <p:cNvGraphicFramePr>
              <a:graphicFrameLocks noChangeAspect="1"/>
            </p:cNvGraphicFramePr>
            <p:nvPr/>
          </p:nvGraphicFramePr>
          <p:xfrm>
            <a:off x="1528" y="1008"/>
            <a:ext cx="1776" cy="5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3045" r:id="rId7" imgW="2819400" imgH="762000" progId="Equation.DSMT4">
                    <p:embed/>
                  </p:oleObj>
                </mc:Choice>
                <mc:Fallback>
                  <p:oleObj r:id="rId7" imgW="2819400" imgH="762000" progId="Equation.DSMT4">
                    <p:embed/>
                    <p:pic>
                      <p:nvPicPr>
                        <p:cNvPr id="0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28" y="1008"/>
                          <a:ext cx="1776" cy="52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159" name="Rectangle 13"/>
            <p:cNvSpPr/>
            <p:nvPr/>
          </p:nvSpPr>
          <p:spPr>
            <a:xfrm>
              <a:off x="1091" y="1008"/>
              <a:ext cx="295" cy="562"/>
            </a:xfrm>
            <a:prstGeom prst="rect">
              <a:avLst/>
            </a:prstGeom>
            <a:noFill/>
            <a:ln w="28575">
              <a:noFill/>
            </a:ln>
          </p:spPr>
          <p:txBody>
            <a:bodyPr>
              <a:spAutoFit/>
            </a:bodyPr>
            <a:lstStyle/>
            <a:p>
              <a:pPr algn="ctr" fontAlgn="auto">
                <a:lnSpc>
                  <a:spcPct val="160000"/>
                </a:lnSpc>
              </a:pPr>
              <a:r>
                <a:rPr lang="en-US" altLang="zh-CN" sz="2250" b="1" noProof="1">
                  <a:latin typeface="Times New Roman" panose="02020603050405020304" pitchFamily="18" charset="0"/>
                </a:rPr>
                <a:t>∴</a:t>
              </a:r>
            </a:p>
          </p:txBody>
        </p:sp>
      </p:grpSp>
      <p:sp>
        <p:nvSpPr>
          <p:cNvPr id="125966" name="Rectangle 14"/>
          <p:cNvSpPr/>
          <p:nvPr/>
        </p:nvSpPr>
        <p:spPr>
          <a:xfrm>
            <a:off x="1924050" y="4721225"/>
            <a:ext cx="4754563" cy="630238"/>
          </a:xfrm>
          <a:prstGeom prst="rect">
            <a:avLst/>
          </a:prstGeom>
          <a:noFill/>
          <a:ln w="9525">
            <a:noFill/>
          </a:ln>
        </p:spPr>
        <p:txBody>
          <a:bodyPr wrap="none" lIns="81646" tIns="40823" rIns="81646" bIns="40823" anchor="ctr">
            <a:spAutoFit/>
          </a:bodyPr>
          <a:lstStyle/>
          <a:p>
            <a:pPr algn="just" fontAlgn="auto"/>
            <a:endParaRPr lang="en-US" altLang="zh-CN" sz="1350" noProof="1">
              <a:latin typeface="Arial" panose="020B0604020202020204" pitchFamily="34" charset="0"/>
            </a:endParaRPr>
          </a:p>
          <a:p>
            <a:pPr algn="just" fontAlgn="auto"/>
            <a:r>
              <a:rPr lang="zh-CN" altLang="en-US" sz="2250" b="1" noProof="1">
                <a:solidFill>
                  <a:srgbClr val="061F5B"/>
                </a:solidFill>
                <a:latin typeface="宋体" panose="02010600030101010101" pitchFamily="2" charset="-122"/>
              </a:rPr>
              <a:t>因此，该船能继续安全地向东航行</a:t>
            </a:r>
            <a:r>
              <a:rPr lang="zh-CN" altLang="en-US" sz="2250" b="1" noProof="1">
                <a:solidFill>
                  <a:srgbClr val="061F5B"/>
                </a:solidFill>
                <a:latin typeface="宋体" panose="02010600030101010101" pitchFamily="2" charset="-122"/>
                <a:ea typeface="Times New Roman" panose="02020603050405020304" pitchFamily="18" charset="0"/>
              </a:rPr>
              <a:t>．</a:t>
            </a:r>
          </a:p>
        </p:txBody>
      </p:sp>
      <p:grpSp>
        <p:nvGrpSpPr>
          <p:cNvPr id="5" name="Group 15"/>
          <p:cNvGrpSpPr/>
          <p:nvPr/>
        </p:nvGrpSpPr>
        <p:grpSpPr bwMode="auto">
          <a:xfrm>
            <a:off x="1947863" y="3684588"/>
            <a:ext cx="2090737" cy="434975"/>
            <a:chOff x="1248" y="1872"/>
            <a:chExt cx="1317" cy="365"/>
          </a:xfrm>
        </p:grpSpPr>
        <p:sp>
          <p:nvSpPr>
            <p:cNvPr id="6158" name="Rectangle 16"/>
            <p:cNvSpPr/>
            <p:nvPr/>
          </p:nvSpPr>
          <p:spPr>
            <a:xfrm>
              <a:off x="1248" y="1872"/>
              <a:ext cx="477" cy="36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 fontAlgn="auto"/>
              <a:r>
                <a:rPr lang="zh-CN" altLang="en-US" sz="2250" b="1" noProof="1">
                  <a:solidFill>
                    <a:srgbClr val="061F5B"/>
                  </a:solidFill>
                  <a:latin typeface="宋体" panose="02010600030101010101" pitchFamily="2" charset="-122"/>
                </a:rPr>
                <a:t>解得</a:t>
              </a:r>
            </a:p>
          </p:txBody>
        </p:sp>
        <p:graphicFrame>
          <p:nvGraphicFramePr>
            <p:cNvPr id="43021" name="Object 17"/>
            <p:cNvGraphicFramePr>
              <a:graphicFrameLocks noChangeAspect="1"/>
            </p:cNvGraphicFramePr>
            <p:nvPr/>
          </p:nvGraphicFramePr>
          <p:xfrm>
            <a:off x="1725" y="1922"/>
            <a:ext cx="840" cy="2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3046" r:id="rId9" imgW="1336040" imgH="419735" progId="Equation.DSMT4">
                    <p:embed/>
                  </p:oleObj>
                </mc:Choice>
                <mc:Fallback>
                  <p:oleObj r:id="rId9" imgW="1336040" imgH="419735" progId="Equation.DSMT4">
                    <p:embed/>
                    <p:pic>
                      <p:nvPicPr>
                        <p:cNvPr id="0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25" y="1922"/>
                          <a:ext cx="840" cy="26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6" name="Group 18"/>
          <p:cNvGrpSpPr/>
          <p:nvPr/>
        </p:nvGrpSpPr>
        <p:grpSpPr bwMode="auto">
          <a:xfrm>
            <a:off x="1963738" y="4283075"/>
            <a:ext cx="2989262" cy="439738"/>
            <a:chOff x="1488" y="2348"/>
            <a:chExt cx="1884" cy="369"/>
          </a:xfrm>
        </p:grpSpPr>
        <p:sp>
          <p:nvSpPr>
            <p:cNvPr id="6157" name="Rectangle 19"/>
            <p:cNvSpPr/>
            <p:nvPr/>
          </p:nvSpPr>
          <p:spPr>
            <a:xfrm>
              <a:off x="1488" y="2352"/>
              <a:ext cx="296" cy="36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 fontAlgn="auto"/>
              <a:r>
                <a:rPr lang="zh-CN" altLang="en-US" sz="2250" b="1" noProof="1">
                  <a:solidFill>
                    <a:srgbClr val="061F5B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又</a:t>
              </a:r>
            </a:p>
          </p:txBody>
        </p:sp>
        <p:graphicFrame>
          <p:nvGraphicFramePr>
            <p:cNvPr id="43024" name="Object 20"/>
            <p:cNvGraphicFramePr>
              <a:graphicFrameLocks noChangeAspect="1"/>
            </p:cNvGraphicFramePr>
            <p:nvPr/>
          </p:nvGraphicFramePr>
          <p:xfrm>
            <a:off x="1896" y="2348"/>
            <a:ext cx="1476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3047" r:id="rId11" imgW="2465070" imgH="431800" progId="Equation.DSMT4">
                    <p:embed/>
                  </p:oleObj>
                </mc:Choice>
                <mc:Fallback>
                  <p:oleObj r:id="rId11" imgW="2465070" imgH="431800" progId="Equation.DSMT4">
                    <p:embed/>
                    <p:pic>
                      <p:nvPicPr>
                        <p:cNvPr id="0" name="Object 2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96" y="2348"/>
                          <a:ext cx="1476" cy="2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4"/>
          <p:cNvSpPr>
            <a:spLocks noGrp="1"/>
          </p:cNvSpPr>
          <p:nvPr/>
        </p:nvSpPr>
        <p:spPr>
          <a:xfrm>
            <a:off x="666750" y="1209675"/>
            <a:ext cx="2184400" cy="520700"/>
          </a:xfrm>
          <a:prstGeom prst="rect">
            <a:avLst/>
          </a:prstGeom>
        </p:spPr>
        <p:txBody>
          <a:bodyPr lIns="81646" tIns="40823" rIns="81646" bIns="40823" anchor="ctr">
            <a:normAutofit fontScale="90000" lnSpcReduction="1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1217295">
              <a:defRPr/>
            </a:pPr>
            <a:r>
              <a:rPr lang="zh-CN" altLang="en-US" sz="3300" b="1" noProof="1">
                <a:solidFill>
                  <a:srgbClr val="7030A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课堂练习</a:t>
            </a:r>
          </a:p>
        </p:txBody>
      </p:sp>
      <p:sp>
        <p:nvSpPr>
          <p:cNvPr id="25603" name="Text Box 10"/>
          <p:cNvSpPr txBox="1"/>
          <p:nvPr/>
        </p:nvSpPr>
        <p:spPr>
          <a:xfrm>
            <a:off x="304800" y="1865313"/>
            <a:ext cx="8204200" cy="2092325"/>
          </a:xfrm>
          <a:prstGeom prst="rect">
            <a:avLst/>
          </a:prstGeom>
          <a:noFill/>
          <a:ln w="9525">
            <a:noFill/>
          </a:ln>
        </p:spPr>
        <p:txBody>
          <a:bodyPr lIns="81646" tIns="40823" rIns="81646" bIns="40823">
            <a:spAutoFit/>
          </a:bodyPr>
          <a:lstStyle/>
          <a:p>
            <a:pPr marL="408305" indent="-408305" fontAlgn="auto">
              <a:lnSpc>
                <a:spcPct val="150000"/>
              </a:lnSpc>
            </a:pPr>
            <a:r>
              <a:rPr lang="en-US" altLang="zh-CN" sz="2200" b="1" noProof="1">
                <a:latin typeface="Times New Roman" panose="02020603050405020304" pitchFamily="18" charset="0"/>
              </a:rPr>
              <a:t>  1.</a:t>
            </a:r>
            <a:r>
              <a:rPr lang="zh-CN" altLang="en-US" sz="2200" b="1" noProof="1">
                <a:latin typeface="Times New Roman" panose="02020603050405020304" pitchFamily="18" charset="0"/>
              </a:rPr>
              <a:t>如图，某厂家新开发的一种电动车的大灯</a:t>
            </a:r>
            <a:r>
              <a:rPr lang="en-US" altLang="zh-CN" sz="2200" b="1" i="1" noProof="1">
                <a:latin typeface="Times New Roman" panose="02020603050405020304" pitchFamily="18" charset="0"/>
              </a:rPr>
              <a:t>A</a:t>
            </a:r>
            <a:r>
              <a:rPr lang="zh-CN" altLang="en-US" sz="2200" b="1" noProof="1">
                <a:latin typeface="Times New Roman" panose="02020603050405020304" pitchFamily="18" charset="0"/>
              </a:rPr>
              <a:t>射出的光线</a:t>
            </a:r>
            <a:r>
              <a:rPr lang="en-US" altLang="zh-CN" sz="2200" b="1" i="1" noProof="1">
                <a:latin typeface="Times New Roman" panose="02020603050405020304" pitchFamily="18" charset="0"/>
              </a:rPr>
              <a:t>AB</a:t>
            </a:r>
            <a:r>
              <a:rPr lang="zh-CN" altLang="en-US" sz="2200" b="1" noProof="1">
                <a:latin typeface="Times New Roman" panose="02020603050405020304" pitchFamily="18" charset="0"/>
              </a:rPr>
              <a:t>，</a:t>
            </a:r>
            <a:r>
              <a:rPr lang="en-US" altLang="zh-CN" sz="2200" b="1" i="1" noProof="1">
                <a:latin typeface="Times New Roman" panose="02020603050405020304" pitchFamily="18" charset="0"/>
              </a:rPr>
              <a:t>AC</a:t>
            </a:r>
            <a:r>
              <a:rPr lang="zh-CN" altLang="en-US" sz="2200" b="1" noProof="1">
                <a:latin typeface="Times New Roman" panose="02020603050405020304" pitchFamily="18" charset="0"/>
              </a:rPr>
              <a:t>与地面</a:t>
            </a:r>
            <a:r>
              <a:rPr lang="en-US" altLang="zh-CN" sz="2200" b="1" i="1" noProof="1">
                <a:latin typeface="Times New Roman" panose="02020603050405020304" pitchFamily="18" charset="0"/>
              </a:rPr>
              <a:t>MN</a:t>
            </a:r>
            <a:r>
              <a:rPr lang="zh-CN" altLang="en-US" sz="2200" b="1" noProof="1">
                <a:latin typeface="Times New Roman" panose="02020603050405020304" pitchFamily="18" charset="0"/>
              </a:rPr>
              <a:t>所形成的夹角∠</a:t>
            </a:r>
            <a:r>
              <a:rPr lang="en-US" altLang="zh-CN" sz="2200" b="1" i="1" noProof="1">
                <a:latin typeface="Times New Roman" panose="02020603050405020304" pitchFamily="18" charset="0"/>
              </a:rPr>
              <a:t>ABN</a:t>
            </a:r>
            <a:r>
              <a:rPr lang="zh-CN" altLang="en-US" sz="2200" b="1" noProof="1">
                <a:latin typeface="Times New Roman" panose="02020603050405020304" pitchFamily="18" charset="0"/>
              </a:rPr>
              <a:t>， ∠</a:t>
            </a:r>
            <a:r>
              <a:rPr lang="en-US" altLang="zh-CN" sz="2200" b="1" i="1" noProof="1">
                <a:latin typeface="Times New Roman" panose="02020603050405020304" pitchFamily="18" charset="0"/>
              </a:rPr>
              <a:t>ACN</a:t>
            </a:r>
            <a:r>
              <a:rPr lang="zh-CN" altLang="en-US" sz="2200" b="1" noProof="1">
                <a:latin typeface="Times New Roman" panose="02020603050405020304" pitchFamily="18" charset="0"/>
              </a:rPr>
              <a:t>分别为</a:t>
            </a:r>
            <a:r>
              <a:rPr lang="en-US" altLang="zh-CN" sz="2200" b="1" noProof="1">
                <a:latin typeface="Times New Roman" panose="02020603050405020304" pitchFamily="18" charset="0"/>
              </a:rPr>
              <a:t>8°</a:t>
            </a:r>
            <a:r>
              <a:rPr lang="zh-CN" altLang="en-US" sz="2200" b="1" noProof="1">
                <a:latin typeface="Times New Roman" panose="02020603050405020304" pitchFamily="18" charset="0"/>
              </a:rPr>
              <a:t>和</a:t>
            </a:r>
            <a:r>
              <a:rPr lang="en-US" altLang="zh-CN" sz="2200" b="1" noProof="1">
                <a:latin typeface="Times New Roman" panose="02020603050405020304" pitchFamily="18" charset="0"/>
              </a:rPr>
              <a:t>15°</a:t>
            </a:r>
            <a:r>
              <a:rPr lang="zh-CN" altLang="en-US" sz="2200" b="1" noProof="1">
                <a:latin typeface="Times New Roman" panose="02020603050405020304" pitchFamily="18" charset="0"/>
              </a:rPr>
              <a:t>，大灯</a:t>
            </a:r>
            <a:r>
              <a:rPr lang="en-US" altLang="zh-CN" sz="2200" b="1" i="1" noProof="1">
                <a:latin typeface="Times New Roman" panose="02020603050405020304" pitchFamily="18" charset="0"/>
              </a:rPr>
              <a:t>A</a:t>
            </a:r>
            <a:r>
              <a:rPr lang="zh-CN" altLang="en-US" sz="2200" b="1" noProof="1">
                <a:latin typeface="Times New Roman" panose="02020603050405020304" pitchFamily="18" charset="0"/>
              </a:rPr>
              <a:t>与地面的距离为</a:t>
            </a:r>
            <a:r>
              <a:rPr lang="en-US" altLang="zh-CN" sz="2200" b="1" noProof="1">
                <a:latin typeface="Times New Roman" panose="02020603050405020304" pitchFamily="18" charset="0"/>
              </a:rPr>
              <a:t>1m</a:t>
            </a:r>
            <a:r>
              <a:rPr lang="zh-CN" altLang="en-US" sz="2200" b="1" noProof="1">
                <a:latin typeface="Times New Roman" panose="02020603050405020304" pitchFamily="18" charset="0"/>
              </a:rPr>
              <a:t>，求该车大灯照亮地面的宽度</a:t>
            </a:r>
            <a:r>
              <a:rPr lang="en-US" altLang="zh-CN" sz="2200" b="1" i="1" noProof="1">
                <a:latin typeface="Times New Roman" panose="02020603050405020304" pitchFamily="18" charset="0"/>
              </a:rPr>
              <a:t>BC</a:t>
            </a:r>
            <a:r>
              <a:rPr lang="zh-CN" altLang="en-US" sz="2200" b="1" noProof="1">
                <a:latin typeface="Times New Roman" panose="02020603050405020304" pitchFamily="18" charset="0"/>
              </a:rPr>
              <a:t>（不考虑其他因素，结果精确到</a:t>
            </a:r>
            <a:r>
              <a:rPr lang="en-US" altLang="zh-CN" sz="2200" b="1" noProof="1">
                <a:latin typeface="Times New Roman" panose="02020603050405020304" pitchFamily="18" charset="0"/>
              </a:rPr>
              <a:t>0.1m</a:t>
            </a:r>
            <a:r>
              <a:rPr lang="zh-CN" altLang="en-US" sz="2200" b="1" noProof="1">
                <a:latin typeface="Times New Roman" panose="02020603050405020304" pitchFamily="18" charset="0"/>
              </a:rPr>
              <a:t>）．</a:t>
            </a:r>
          </a:p>
        </p:txBody>
      </p:sp>
      <p:pic>
        <p:nvPicPr>
          <p:cNvPr id="44035" name="Picture 16" descr="6-11_p19-1-39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220913" y="4170363"/>
            <a:ext cx="58832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057" name="Group 19"/>
          <p:cNvGrpSpPr/>
          <p:nvPr/>
        </p:nvGrpSpPr>
        <p:grpSpPr bwMode="auto">
          <a:xfrm>
            <a:off x="838200" y="1789113"/>
            <a:ext cx="7318375" cy="3275012"/>
            <a:chOff x="528" y="784"/>
            <a:chExt cx="4747" cy="2749"/>
          </a:xfrm>
        </p:grpSpPr>
        <p:grpSp>
          <p:nvGrpSpPr>
            <p:cNvPr id="45058" name="Group 14"/>
            <p:cNvGrpSpPr/>
            <p:nvPr/>
          </p:nvGrpSpPr>
          <p:grpSpPr bwMode="auto">
            <a:xfrm>
              <a:off x="1728" y="2256"/>
              <a:ext cx="2152" cy="1277"/>
              <a:chOff x="1824" y="1920"/>
              <a:chExt cx="2152" cy="1277"/>
            </a:xfrm>
          </p:grpSpPr>
          <p:pic>
            <p:nvPicPr>
              <p:cNvPr id="45059" name="Picture 6" descr="9上-10"/>
              <p:cNvPicPr>
                <a:picLocks noChangeAspect="1" noChangeArrowheads="1"/>
              </p:cNvPicPr>
              <p:nvPr/>
            </p:nvPicPr>
            <p:blipFill>
              <a:blip r:embed="rId3" cstate="email"/>
              <a:srcRect/>
              <a:stretch>
                <a:fillRect/>
              </a:stretch>
            </p:blipFill>
            <p:spPr bwMode="auto">
              <a:xfrm>
                <a:off x="1824" y="1920"/>
                <a:ext cx="2152" cy="9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8200" name="Rectangle 13"/>
              <p:cNvSpPr/>
              <p:nvPr/>
            </p:nvSpPr>
            <p:spPr>
              <a:xfrm>
                <a:off x="2736" y="2832"/>
                <a:ext cx="245" cy="365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/>
              <a:p>
                <a:pPr fontAlgn="auto"/>
                <a:r>
                  <a:rPr lang="en-US" altLang="zh-CN" sz="2250" b="1" i="1" noProof="1">
                    <a:latin typeface="Times New Roman" panose="02020603050405020304" pitchFamily="18" charset="0"/>
                    <a:ea typeface="黑体" panose="02010609060101010101" pitchFamily="49" charset="-122"/>
                  </a:rPr>
                  <a:t>D</a:t>
                </a:r>
              </a:p>
            </p:txBody>
          </p:sp>
        </p:grpSp>
        <p:sp>
          <p:nvSpPr>
            <p:cNvPr id="8198" name="Rectangle 5"/>
            <p:cNvSpPr/>
            <p:nvPr/>
          </p:nvSpPr>
          <p:spPr>
            <a:xfrm>
              <a:off x="528" y="784"/>
              <a:ext cx="4747" cy="1766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ctr">
              <a:spAutoFit/>
            </a:bodyPr>
            <a:lstStyle/>
            <a:p>
              <a:pPr fontAlgn="auto">
                <a:lnSpc>
                  <a:spcPct val="150000"/>
                </a:lnSpc>
              </a:pPr>
              <a:r>
                <a:rPr lang="zh-CN" altLang="en-US" sz="2200" b="1" noProof="1">
                  <a:latin typeface="Times New Roman" panose="02020603050405020304" pitchFamily="18" charset="0"/>
                </a:rPr>
                <a:t>2. 一种坡屋顶的设计图如图所示. 已知屋顶的宽度 l为10m，坡屋顶的高度h为3.5m. 求斜面AB的长度和坡角 （长度精确到0.1m，角度精确到1°）.</a:t>
              </a:r>
            </a:p>
            <a:p>
              <a:pPr fontAlgn="auto">
                <a:lnSpc>
                  <a:spcPct val="150000"/>
                </a:lnSpc>
              </a:pPr>
              <a:endParaRPr lang="zh-CN" altLang="en-US" sz="2200" b="1" noProof="1"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45062" name="Object 11"/>
            <p:cNvGraphicFramePr>
              <a:graphicFrameLocks noChangeAspect="1"/>
            </p:cNvGraphicFramePr>
            <p:nvPr/>
          </p:nvGraphicFramePr>
          <p:xfrm>
            <a:off x="2112" y="2928"/>
            <a:ext cx="136" cy="1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5073" r:id="rId4" imgW="216535" imgH="216535" progId="Equation.DSMT4">
                    <p:embed/>
                  </p:oleObj>
                </mc:Choice>
                <mc:Fallback>
                  <p:oleObj r:id="rId4" imgW="216535" imgH="216535" progId="Equation.DSMT4">
                    <p:embed/>
                    <p:pic>
                      <p:nvPicPr>
                        <p:cNvPr id="0" name="Object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12" y="2928"/>
                          <a:ext cx="136" cy="1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5063" name="Object 18"/>
            <p:cNvGraphicFramePr>
              <a:graphicFrameLocks noChangeAspect="1"/>
            </p:cNvGraphicFramePr>
            <p:nvPr/>
          </p:nvGraphicFramePr>
          <p:xfrm>
            <a:off x="4324" y="1457"/>
            <a:ext cx="116" cy="1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5074" r:id="rId6" imgW="216535" imgH="216535" progId="Equation.DSMT4">
                    <p:embed/>
                  </p:oleObj>
                </mc:Choice>
                <mc:Fallback>
                  <p:oleObj r:id="rId6" imgW="216535" imgH="216535" progId="Equation.DSMT4">
                    <p:embed/>
                    <p:pic>
                      <p:nvPicPr>
                        <p:cNvPr id="0" name="Object 1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24" y="1457"/>
                          <a:ext cx="116" cy="1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081" name="Group 8"/>
          <p:cNvGrpSpPr/>
          <p:nvPr/>
        </p:nvGrpSpPr>
        <p:grpSpPr bwMode="auto">
          <a:xfrm>
            <a:off x="590550" y="1419238"/>
            <a:ext cx="8032750" cy="2605088"/>
            <a:chOff x="605" y="263"/>
            <a:chExt cx="4758" cy="2187"/>
          </a:xfrm>
        </p:grpSpPr>
        <p:sp>
          <p:nvSpPr>
            <p:cNvPr id="26628" name="Rectangle 5"/>
            <p:cNvSpPr/>
            <p:nvPr/>
          </p:nvSpPr>
          <p:spPr>
            <a:xfrm>
              <a:off x="852" y="263"/>
              <a:ext cx="4511" cy="2187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ctr">
              <a:spAutoFit/>
            </a:bodyPr>
            <a:lstStyle/>
            <a:p>
              <a:pPr algn="just" fontAlgn="auto">
                <a:lnSpc>
                  <a:spcPct val="150000"/>
                </a:lnSpc>
              </a:pPr>
              <a:r>
                <a:rPr lang="zh-CN" altLang="en-US" sz="2200" b="1" noProof="1">
                  <a:latin typeface="Times New Roman" panose="02020603050405020304" pitchFamily="18" charset="0"/>
                </a:rPr>
                <a:t>某次军事演习中，有三艘船在同一时刻向指挥所报告：</a:t>
              </a:r>
            </a:p>
            <a:p>
              <a:pPr algn="just" fontAlgn="auto">
                <a:lnSpc>
                  <a:spcPct val="150000"/>
                </a:lnSpc>
              </a:pPr>
              <a:r>
                <a:rPr lang="zh-CN" altLang="en-US" sz="2200" b="1" noProof="1">
                  <a:latin typeface="Times New Roman" panose="02020603050405020304" pitchFamily="18" charset="0"/>
                </a:rPr>
                <a:t>A船说B船在它的正东方向，C船在它的北偏东55°方向；</a:t>
              </a:r>
            </a:p>
            <a:p>
              <a:pPr algn="just" fontAlgn="auto">
                <a:lnSpc>
                  <a:spcPct val="150000"/>
                </a:lnSpc>
              </a:pPr>
              <a:r>
                <a:rPr lang="zh-CN" altLang="en-US" sz="2200" b="1" noProof="1">
                  <a:latin typeface="Times New Roman" panose="02020603050405020304" pitchFamily="18" charset="0"/>
                </a:rPr>
                <a:t>B船说C船在它的北偏西35°方向；C船说它到A船的距离</a:t>
              </a:r>
            </a:p>
            <a:p>
              <a:pPr algn="just" fontAlgn="auto">
                <a:lnSpc>
                  <a:spcPct val="150000"/>
                </a:lnSpc>
              </a:pPr>
              <a:r>
                <a:rPr lang="zh-CN" altLang="en-US" sz="2200" b="1" noProof="1">
                  <a:latin typeface="Times New Roman" panose="02020603050405020304" pitchFamily="18" charset="0"/>
                </a:rPr>
                <a:t>比它到B船的距离远40km. 求A，B两船的距离（结果精</a:t>
              </a:r>
            </a:p>
            <a:p>
              <a:pPr algn="just" fontAlgn="auto">
                <a:lnSpc>
                  <a:spcPct val="150000"/>
                </a:lnSpc>
              </a:pPr>
              <a:r>
                <a:rPr lang="zh-CN" altLang="en-US" sz="2200" b="1" noProof="1">
                  <a:latin typeface="Times New Roman" panose="02020603050405020304" pitchFamily="18" charset="0"/>
                </a:rPr>
                <a:t>确到0.1km）.</a:t>
              </a:r>
            </a:p>
          </p:txBody>
        </p:sp>
        <p:sp>
          <p:nvSpPr>
            <p:cNvPr id="26629" name="Rectangle 7"/>
            <p:cNvSpPr/>
            <p:nvPr/>
          </p:nvSpPr>
          <p:spPr>
            <a:xfrm>
              <a:off x="605" y="402"/>
              <a:ext cx="247" cy="35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ctr">
              <a:spAutoFit/>
            </a:bodyPr>
            <a:lstStyle/>
            <a:p>
              <a:pPr algn="just" fontAlgn="auto"/>
              <a:r>
                <a:rPr lang="zh-CN" altLang="en-US" sz="2200" b="1" noProof="1">
                  <a:latin typeface="Times New Roman" panose="02020603050405020304" pitchFamily="18" charset="0"/>
                </a:rPr>
                <a:t>2.</a:t>
              </a:r>
            </a:p>
          </p:txBody>
        </p:sp>
      </p:grpSp>
      <p:pic>
        <p:nvPicPr>
          <p:cNvPr id="46084" name="Picture 9" descr="9上-8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082925" y="4130675"/>
            <a:ext cx="3825875" cy="1624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idx="4294967295"/>
          </p:nvPr>
        </p:nvSpPr>
        <p:spPr>
          <a:xfrm>
            <a:off x="1331913" y="1212850"/>
            <a:ext cx="6832600" cy="995363"/>
          </a:xfrm>
          <a:prstGeom prst="rect">
            <a:avLst/>
          </a:prstGeom>
        </p:spPr>
        <p:txBody>
          <a:bodyPr lIns="81646" tIns="40823" rIns="81646" bIns="40823" anchor="ctr">
            <a:normAutofit/>
          </a:bodyPr>
          <a:lstStyle/>
          <a:p>
            <a:pPr algn="ctr" defTabSz="1217295" eaLnBrk="0" hangingPunct="0">
              <a:lnSpc>
                <a:spcPct val="100000"/>
              </a:lnSpc>
              <a:defRPr/>
            </a:pPr>
            <a:r>
              <a:rPr lang="zh-CN" altLang="zh-CN" sz="4425" b="1" noProof="1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教学重点难点</a:t>
            </a:r>
          </a:p>
        </p:txBody>
      </p:sp>
      <p:sp>
        <p:nvSpPr>
          <p:cNvPr id="16387" name="文本框 3"/>
          <p:cNvSpPr txBox="1"/>
          <p:nvPr/>
        </p:nvSpPr>
        <p:spPr>
          <a:xfrm>
            <a:off x="611188" y="2401888"/>
            <a:ext cx="8191500" cy="2687637"/>
          </a:xfrm>
          <a:prstGeom prst="rect">
            <a:avLst/>
          </a:prstGeom>
          <a:noFill/>
          <a:ln w="9525">
            <a:noFill/>
          </a:ln>
        </p:spPr>
        <p:txBody>
          <a:bodyPr lIns="81646" tIns="40823" rIns="81646" bIns="40823">
            <a:spAutoFit/>
          </a:bodyPr>
          <a:lstStyle>
            <a:lvl1pPr marL="408305" indent="-40830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8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楷体_GB2312"/>
                <a:sym typeface="Arial" panose="020B0604020202020204" pitchFamily="34" charset="0"/>
              </a:rPr>
              <a:t>重点：</a:t>
            </a:r>
            <a:r>
              <a:rPr lang="zh-CN" altLang="en-US" sz="2800" b="1" dirty="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善于将某些实际问题中的数量关系，归结为直角三角形元素之间的关系，从而利用所学知识把实际问题解决．  </a:t>
            </a:r>
          </a:p>
          <a:p>
            <a:pPr>
              <a:lnSpc>
                <a:spcPct val="150000"/>
              </a:lnSpc>
            </a:pPr>
            <a:r>
              <a:rPr lang="zh-CN" altLang="en-US" sz="28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楷体_GB2312"/>
                <a:sym typeface="Arial" panose="020B0604020202020204" pitchFamily="34" charset="0"/>
              </a:rPr>
              <a:t>难点：</a:t>
            </a:r>
            <a:r>
              <a:rPr lang="zh-CN" altLang="en-US" sz="2800" b="1" dirty="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根据实际问题构造合适的直角三角形.</a:t>
            </a: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4"/>
          <p:cNvSpPr>
            <a:spLocks noGrp="1"/>
          </p:cNvSpPr>
          <p:nvPr/>
        </p:nvSpPr>
        <p:spPr>
          <a:xfrm>
            <a:off x="644525" y="1133475"/>
            <a:ext cx="2008188" cy="520700"/>
          </a:xfrm>
          <a:prstGeom prst="rect">
            <a:avLst/>
          </a:prstGeom>
        </p:spPr>
        <p:txBody>
          <a:bodyPr lIns="81646" tIns="40823" rIns="81646" bIns="40823"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1217295">
              <a:defRPr/>
            </a:pPr>
            <a:r>
              <a:rPr lang="zh-CN" altLang="en-US" sz="3200" b="1" noProof="1">
                <a:solidFill>
                  <a:srgbClr val="7030A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能力提升</a:t>
            </a:r>
          </a:p>
        </p:txBody>
      </p:sp>
      <p:sp>
        <p:nvSpPr>
          <p:cNvPr id="27651" name="矩形 91140"/>
          <p:cNvSpPr/>
          <p:nvPr/>
        </p:nvSpPr>
        <p:spPr>
          <a:xfrm>
            <a:off x="303213" y="1846263"/>
            <a:ext cx="8537575" cy="2071687"/>
          </a:xfrm>
          <a:prstGeom prst="rect">
            <a:avLst/>
          </a:prstGeom>
          <a:noFill/>
          <a:ln w="9525">
            <a:noFill/>
          </a:ln>
        </p:spPr>
        <p:txBody>
          <a:bodyPr lIns="81646" tIns="40823" rIns="81646" bIns="40823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100" b="1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2100" b="1"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zh-CN" altLang="en-US" sz="2100" b="1">
                <a:latin typeface="Times New Roman" panose="02020603050405020304" pitchFamily="18" charset="0"/>
                <a:cs typeface="Times New Roman" panose="02020603050405020304" pitchFamily="18" charset="0"/>
              </a:rPr>
              <a:t>如图</a:t>
            </a:r>
            <a:r>
              <a:rPr lang="zh-CN" altLang="en-US" sz="2100" b="1"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zh-CN" altLang="en-US" sz="2100" b="1">
                <a:latin typeface="Times New Roman" panose="02020603050405020304" pitchFamily="18" charset="0"/>
                <a:cs typeface="Times New Roman" panose="02020603050405020304" pitchFamily="18" charset="0"/>
              </a:rPr>
              <a:t>在电线杆上的</a:t>
            </a:r>
            <a:r>
              <a:rPr lang="en-US" altLang="zh-CN" sz="21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2100" b="1">
                <a:latin typeface="Times New Roman" panose="02020603050405020304" pitchFamily="18" charset="0"/>
                <a:cs typeface="Times New Roman" panose="02020603050405020304" pitchFamily="18" charset="0"/>
              </a:rPr>
              <a:t>处引拉线</a:t>
            </a:r>
            <a:r>
              <a:rPr lang="en-US" altLang="zh-CN" sz="21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CE</a:t>
            </a:r>
            <a:r>
              <a:rPr lang="zh-CN" altLang="en-US" sz="2100" b="1"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1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CF</a:t>
            </a:r>
            <a:r>
              <a:rPr lang="zh-CN" altLang="en-US" sz="2100" b="1">
                <a:latin typeface="Times New Roman" panose="02020603050405020304" pitchFamily="18" charset="0"/>
                <a:cs typeface="Times New Roman" panose="02020603050405020304" pitchFamily="18" charset="0"/>
              </a:rPr>
              <a:t>固定电线杆</a:t>
            </a:r>
            <a:r>
              <a:rPr lang="zh-CN" altLang="en-US" sz="2100" b="1"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zh-CN" altLang="en-US" sz="2100" b="1">
                <a:latin typeface="Times New Roman" panose="02020603050405020304" pitchFamily="18" charset="0"/>
                <a:cs typeface="Times New Roman" panose="02020603050405020304" pitchFamily="18" charset="0"/>
              </a:rPr>
              <a:t>拉线</a:t>
            </a:r>
            <a:r>
              <a:rPr lang="en-US" altLang="zh-CN" sz="21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CE</a:t>
            </a:r>
            <a:r>
              <a:rPr lang="zh-CN" altLang="en-US" sz="2100" b="1">
                <a:latin typeface="Times New Roman" panose="02020603050405020304" pitchFamily="18" charset="0"/>
                <a:cs typeface="Times New Roman" panose="02020603050405020304" pitchFamily="18" charset="0"/>
              </a:rPr>
              <a:t>和地面成</a:t>
            </a:r>
            <a:r>
              <a:rPr lang="en-US" altLang="zh-CN" sz="2100" b="1">
                <a:latin typeface="Times New Roman" panose="02020603050405020304" pitchFamily="18" charset="0"/>
                <a:cs typeface="Times New Roman" panose="02020603050405020304" pitchFamily="18" charset="0"/>
              </a:rPr>
              <a:t>60°</a:t>
            </a:r>
            <a:r>
              <a:rPr lang="zh-CN" altLang="en-US" sz="2100" b="1">
                <a:latin typeface="Times New Roman" panose="02020603050405020304" pitchFamily="18" charset="0"/>
                <a:cs typeface="Times New Roman" panose="02020603050405020304" pitchFamily="18" charset="0"/>
              </a:rPr>
              <a:t>角</a:t>
            </a:r>
            <a:r>
              <a:rPr lang="zh-CN" altLang="en-US" sz="2100" b="1"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zh-CN" altLang="en-US" sz="2100" b="1">
                <a:latin typeface="Times New Roman" panose="02020603050405020304" pitchFamily="18" charset="0"/>
                <a:cs typeface="Times New Roman" panose="02020603050405020304" pitchFamily="18" charset="0"/>
              </a:rPr>
              <a:t>在离电线杆</a:t>
            </a:r>
            <a:r>
              <a:rPr lang="en-US" altLang="zh-CN" sz="2100" b="1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zh-CN" altLang="en-US" sz="2100" b="1">
                <a:latin typeface="Times New Roman" panose="02020603050405020304" pitchFamily="18" charset="0"/>
                <a:cs typeface="Times New Roman" panose="02020603050405020304" pitchFamily="18" charset="0"/>
              </a:rPr>
              <a:t>米的</a:t>
            </a:r>
            <a:r>
              <a:rPr lang="en-US" altLang="zh-CN" sz="21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2100" b="1">
                <a:latin typeface="Times New Roman" panose="02020603050405020304" pitchFamily="18" charset="0"/>
                <a:cs typeface="Times New Roman" panose="02020603050405020304" pitchFamily="18" charset="0"/>
              </a:rPr>
              <a:t>处安置测角仪</a:t>
            </a:r>
            <a:r>
              <a:rPr lang="zh-CN" altLang="en-US" sz="2100" b="1"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zh-CN" altLang="en-US" sz="2100" b="1">
                <a:latin typeface="Times New Roman" panose="02020603050405020304" pitchFamily="18" charset="0"/>
                <a:cs typeface="Times New Roman" panose="02020603050405020304" pitchFamily="18" charset="0"/>
              </a:rPr>
              <a:t>在</a:t>
            </a:r>
            <a:r>
              <a:rPr lang="en-US" altLang="zh-CN" sz="21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100" b="1">
                <a:latin typeface="Times New Roman" panose="02020603050405020304" pitchFamily="18" charset="0"/>
                <a:cs typeface="Times New Roman" panose="02020603050405020304" pitchFamily="18" charset="0"/>
              </a:rPr>
              <a:t>处测得电线杆上</a:t>
            </a:r>
            <a:r>
              <a:rPr lang="en-US" altLang="zh-CN" sz="21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2100" b="1">
                <a:latin typeface="Times New Roman" panose="02020603050405020304" pitchFamily="18" charset="0"/>
                <a:cs typeface="Times New Roman" panose="02020603050405020304" pitchFamily="18" charset="0"/>
              </a:rPr>
              <a:t>处的仰角为</a:t>
            </a:r>
            <a:r>
              <a:rPr lang="en-US" altLang="zh-CN" sz="2100" b="1">
                <a:latin typeface="Times New Roman" panose="02020603050405020304" pitchFamily="18" charset="0"/>
                <a:cs typeface="Times New Roman" panose="02020603050405020304" pitchFamily="18" charset="0"/>
              </a:rPr>
              <a:t>30°</a:t>
            </a:r>
            <a:r>
              <a:rPr lang="zh-CN" altLang="en-US" sz="2100" b="1"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zh-CN" altLang="en-US" sz="2100" b="1">
                <a:latin typeface="Times New Roman" panose="02020603050405020304" pitchFamily="18" charset="0"/>
                <a:cs typeface="Times New Roman" panose="02020603050405020304" pitchFamily="18" charset="0"/>
              </a:rPr>
              <a:t>已知测角仪</a:t>
            </a:r>
            <a:r>
              <a:rPr lang="en-US" altLang="zh-CN" sz="21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zh-CN" altLang="en-US" sz="2100" b="1">
                <a:latin typeface="Times New Roman" panose="02020603050405020304" pitchFamily="18" charset="0"/>
                <a:cs typeface="Times New Roman" panose="02020603050405020304" pitchFamily="18" charset="0"/>
              </a:rPr>
              <a:t>高为</a:t>
            </a:r>
            <a:r>
              <a:rPr lang="en-US" altLang="zh-CN" sz="2100" b="1">
                <a:latin typeface="Times New Roman" panose="02020603050405020304" pitchFamily="18" charset="0"/>
                <a:cs typeface="Times New Roman" panose="02020603050405020304" pitchFamily="18" charset="0"/>
              </a:rPr>
              <a:t>1.5</a:t>
            </a:r>
            <a:r>
              <a:rPr lang="zh-CN" altLang="en-US" sz="2100" b="1">
                <a:latin typeface="Times New Roman" panose="02020603050405020304" pitchFamily="18" charset="0"/>
                <a:cs typeface="Times New Roman" panose="02020603050405020304" pitchFamily="18" charset="0"/>
              </a:rPr>
              <a:t>米</a:t>
            </a:r>
            <a:r>
              <a:rPr lang="zh-CN" altLang="en-US" sz="2100" b="1"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zh-CN" altLang="en-US" sz="2100" b="1">
                <a:latin typeface="Times New Roman" panose="02020603050405020304" pitchFamily="18" charset="0"/>
                <a:cs typeface="Times New Roman" panose="02020603050405020304" pitchFamily="18" charset="0"/>
              </a:rPr>
              <a:t>求拉线</a:t>
            </a:r>
            <a:r>
              <a:rPr lang="en-US" altLang="zh-CN" sz="21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CE</a:t>
            </a:r>
            <a:r>
              <a:rPr lang="zh-CN" altLang="en-US" sz="2100" b="1">
                <a:latin typeface="Times New Roman" panose="02020603050405020304" pitchFamily="18" charset="0"/>
                <a:cs typeface="Times New Roman" panose="02020603050405020304" pitchFamily="18" charset="0"/>
              </a:rPr>
              <a:t>的长．</a:t>
            </a:r>
            <a:r>
              <a:rPr lang="en-US" altLang="zh-CN" sz="2100" b="1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100" b="1">
                <a:latin typeface="Times New Roman" panose="02020603050405020304" pitchFamily="18" charset="0"/>
                <a:ea typeface="楷体_GB2312"/>
                <a:cs typeface="楷体_GB2312"/>
              </a:rPr>
              <a:t>结果保留根号</a:t>
            </a:r>
            <a:r>
              <a:rPr lang="en-US" altLang="zh-CN" sz="2100" b="1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pic>
        <p:nvPicPr>
          <p:cNvPr id="47107" name="图片 91141" descr="C:/Users/Administrator/Desktop/九上数学（湘教）四清 教师用书２０１５张耘嫣√/J294.TIF"/>
          <p:cNvPicPr>
            <a:picLocks noChangeAspect="1" noChangeArrowheads="1"/>
          </p:cNvPicPr>
          <p:nvPr/>
        </p:nvPicPr>
        <p:blipFill>
          <a:blip r:embed="rId2" r:link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90963" y="3919538"/>
            <a:ext cx="3998912" cy="174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文本框 18434"/>
          <p:cNvSpPr txBox="1"/>
          <p:nvPr/>
        </p:nvSpPr>
        <p:spPr>
          <a:xfrm>
            <a:off x="976908" y="1080420"/>
            <a:ext cx="2592320" cy="675640"/>
          </a:xfrm>
          <a:prstGeom prst="rect">
            <a:avLst/>
          </a:prstGeom>
          <a:noFill/>
          <a:ln w="9525">
            <a:noFill/>
            <a:miter/>
          </a:ln>
        </p:spPr>
        <p:txBody>
          <a:bodyPr lIns="81646" tIns="40823" rIns="81646" bIns="40823">
            <a:spAutoFit/>
            <a:scene3d>
              <a:camera prst="orthographicFront"/>
              <a:lightRig rig="threePt" dir="t"/>
            </a:scene3d>
          </a:bodyPr>
          <a:lstStyle/>
          <a:p>
            <a:pPr algn="ctr" defTabSz="1217295">
              <a:spcBef>
                <a:spcPct val="50000"/>
              </a:spcBef>
              <a:defRPr/>
            </a:pPr>
            <a:r>
              <a:rPr lang="zh-CN" altLang="en-US" sz="3900" b="1" noProof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  <a:cs typeface="+mn-ea"/>
              </a:rPr>
              <a:t>课堂小结</a:t>
            </a:r>
            <a:endParaRPr lang="zh-CN" altLang="en-US" sz="3900" b="1" noProof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grpSp>
        <p:nvGrpSpPr>
          <p:cNvPr id="48130" name="Group 11"/>
          <p:cNvGrpSpPr/>
          <p:nvPr/>
        </p:nvGrpSpPr>
        <p:grpSpPr bwMode="auto">
          <a:xfrm>
            <a:off x="636588" y="1955800"/>
            <a:ext cx="7689850" cy="3725863"/>
            <a:chOff x="384" y="1047"/>
            <a:chExt cx="4338" cy="3128"/>
          </a:xfrm>
        </p:grpSpPr>
        <p:sp>
          <p:nvSpPr>
            <p:cNvPr id="28676" name="Rectangle 5"/>
            <p:cNvSpPr/>
            <p:nvPr/>
          </p:nvSpPr>
          <p:spPr>
            <a:xfrm>
              <a:off x="384" y="1047"/>
              <a:ext cx="4338" cy="1785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ctr">
              <a:spAutoFit/>
            </a:bodyPr>
            <a:lstStyle/>
            <a:p>
              <a:pPr fontAlgn="auto">
                <a:lnSpc>
                  <a:spcPct val="150000"/>
                </a:lnSpc>
              </a:pPr>
              <a:r>
                <a:rPr lang="en-US" altLang="zh-CN" sz="2250" noProof="1">
                  <a:solidFill>
                    <a:srgbClr val="FF0000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zh-CN" sz="2250" b="1" noProof="1">
                  <a:latin typeface="宋体" panose="02010600030101010101" pitchFamily="2" charset="-122"/>
                </a:rPr>
                <a:t>1. </a:t>
              </a:r>
              <a:r>
                <a:rPr lang="zh-CN" altLang="en-US" sz="2250" b="1" noProof="1">
                  <a:latin typeface="宋体" panose="02010600030101010101" pitchFamily="2" charset="-122"/>
                </a:rPr>
                <a:t>在直角三角形中，任一锐角的三角函数只与角的大小有关，而与直角三角形的大小无关</a:t>
              </a:r>
              <a:r>
                <a:rPr lang="en-US" altLang="zh-CN" sz="2250" b="1" noProof="1">
                  <a:latin typeface="宋体" panose="02010600030101010101" pitchFamily="2" charset="-122"/>
                </a:rPr>
                <a:t>.</a:t>
              </a:r>
            </a:p>
            <a:p>
              <a:pPr fontAlgn="auto">
                <a:lnSpc>
                  <a:spcPct val="150000"/>
                </a:lnSpc>
              </a:pPr>
              <a:r>
                <a:rPr lang="zh-CN" altLang="en-US" sz="2200" b="1" noProof="1">
                  <a:latin typeface="Times New Roman" panose="02020603050405020304" pitchFamily="18" charset="0"/>
                </a:rPr>
                <a:t>  2.  在直角三角形中，已知一条边和一个角，或已知两条边，就可以求出其他的边和角</a:t>
              </a:r>
            </a:p>
          </p:txBody>
        </p:sp>
        <p:sp>
          <p:nvSpPr>
            <p:cNvPr id="28677" name="Rectangle 8"/>
            <p:cNvSpPr/>
            <p:nvPr/>
          </p:nvSpPr>
          <p:spPr>
            <a:xfrm>
              <a:off x="384" y="2832"/>
              <a:ext cx="4226" cy="1343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ctr">
              <a:spAutoFit/>
            </a:bodyPr>
            <a:lstStyle/>
            <a:p>
              <a:pPr algn="just" fontAlgn="auto">
                <a:lnSpc>
                  <a:spcPct val="150000"/>
                </a:lnSpc>
              </a:pPr>
              <a:r>
                <a:rPr lang="zh-CN" altLang="en-US" sz="2200" b="1" noProof="1">
                  <a:latin typeface="Times New Roman" panose="02020603050405020304" pitchFamily="18" charset="0"/>
                </a:rPr>
                <a:t> </a:t>
              </a:r>
              <a:r>
                <a:rPr lang="en-US" altLang="zh-CN" sz="2200" b="1" noProof="1">
                  <a:latin typeface="Times New Roman" panose="02020603050405020304" pitchFamily="18" charset="0"/>
                  <a:ea typeface="黑体" panose="02010609060101010101" pitchFamily="49" charset="-122"/>
                  <a:sym typeface="+mn-ea"/>
                </a:rPr>
                <a:t>3. </a:t>
              </a:r>
              <a:r>
                <a:rPr lang="zh-CN" altLang="en-US" sz="2200" b="1" noProof="1">
                  <a:latin typeface="Times New Roman" panose="02020603050405020304" pitchFamily="18" charset="0"/>
                </a:rPr>
                <a:t>有些关于图形的实际问题，我们可以结和已知条件，恰当地构造出直角三角形，画出图形，将实际问题转化为解直角三角形的问题.</a:t>
              </a:r>
            </a:p>
          </p:txBody>
        </p:sp>
        <p:sp>
          <p:nvSpPr>
            <p:cNvPr id="28678" name="Rectangle 9"/>
            <p:cNvSpPr/>
            <p:nvPr/>
          </p:nvSpPr>
          <p:spPr>
            <a:xfrm>
              <a:off x="384" y="2688"/>
              <a:ext cx="296" cy="365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fontAlgn="auto"/>
              <a:r>
                <a:rPr lang="en-US" altLang="zh-CN" sz="2250" b="1" noProof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 </a:t>
              </a:r>
              <a:endParaRPr lang="en-US" altLang="zh-CN" sz="2250" b="1" noProof="1">
                <a:latin typeface="Times New Roman" panose="02020603050405020304" pitchFamily="18" charset="0"/>
                <a:ea typeface="黑体" panose="02010609060101010101" pitchFamily="49" charset="-122"/>
              </a:endParaRPr>
            </a:p>
          </p:txBody>
        </p:sp>
      </p:grp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4"/>
          <p:cNvSpPr>
            <a:spLocks noGrp="1"/>
          </p:cNvSpPr>
          <p:nvPr/>
        </p:nvSpPr>
        <p:spPr>
          <a:xfrm>
            <a:off x="687388" y="1497013"/>
            <a:ext cx="1701800" cy="519112"/>
          </a:xfrm>
          <a:prstGeom prst="rect">
            <a:avLst/>
          </a:prstGeom>
        </p:spPr>
        <p:txBody>
          <a:bodyPr lIns="81646" tIns="40823" rIns="81646" bIns="40823" anchor="ctr">
            <a:normAutofit fontScale="90000" lnSpcReduction="1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1217295">
              <a:defRPr/>
            </a:pPr>
            <a:r>
              <a:rPr lang="zh-CN" altLang="en-US" sz="3300" b="1" noProof="1">
                <a:solidFill>
                  <a:srgbClr val="7030A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新课引入</a:t>
            </a:r>
          </a:p>
        </p:txBody>
      </p:sp>
      <p:sp>
        <p:nvSpPr>
          <p:cNvPr id="17411" name="Rectangle 4"/>
          <p:cNvSpPr/>
          <p:nvPr/>
        </p:nvSpPr>
        <p:spPr>
          <a:xfrm>
            <a:off x="611188" y="2625725"/>
            <a:ext cx="7762875" cy="1781175"/>
          </a:xfrm>
          <a:prstGeom prst="rect">
            <a:avLst/>
          </a:prstGeom>
          <a:noFill/>
          <a:ln w="9525">
            <a:noFill/>
          </a:ln>
        </p:spPr>
        <p:txBody>
          <a:bodyPr lIns="81646" tIns="40823" rIns="81646" bIns="40823" anchor="ctr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en-US" altLang="zh-CN" sz="2475" b="1" noProof="1">
                <a:solidFill>
                  <a:srgbClr val="7030A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</a:t>
            </a:r>
            <a:r>
              <a:rPr lang="zh-CN" altLang="en-US" sz="2475" b="1" noProof="1">
                <a:latin typeface="宋体" panose="02010600030101010101" pitchFamily="2" charset="-122"/>
              </a:rPr>
              <a:t>在日常生活中，我们经常会碰到一些与直角三角形有关的实际问题</a:t>
            </a:r>
            <a:r>
              <a:rPr lang="en-US" altLang="zh-CN" sz="2475" b="1" noProof="1">
                <a:latin typeface="宋体" panose="02010600030101010101" pitchFamily="2" charset="-122"/>
              </a:rPr>
              <a:t>.</a:t>
            </a:r>
            <a:r>
              <a:rPr lang="zh-CN" altLang="en-US" sz="2475" b="1" noProof="1">
                <a:latin typeface="宋体" panose="02010600030101010101" pitchFamily="2" charset="-122"/>
              </a:rPr>
              <a:t>对于这些问题，我们可以用所学的解直角三角形的知识来加以解决</a:t>
            </a:r>
            <a:r>
              <a:rPr lang="en-US" altLang="zh-CN" sz="2475" b="1" noProof="1">
                <a:latin typeface="宋体" panose="02010600030101010101" pitchFamily="2" charset="-122"/>
              </a:rPr>
              <a:t>.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Text Box 6"/>
          <p:cNvSpPr txBox="1"/>
          <p:nvPr/>
        </p:nvSpPr>
        <p:spPr>
          <a:xfrm rot="3060000">
            <a:off x="538765" y="1390751"/>
            <a:ext cx="3031397" cy="2783133"/>
          </a:xfrm>
          <a:prstGeom prst="rect">
            <a:avLst/>
          </a:prstGeom>
          <a:noFill/>
          <a:ln w="9525">
            <a:noFill/>
            <a:miter/>
          </a:ln>
        </p:spPr>
        <p:txBody>
          <a:bodyPr spcFirstLastPara="1" lIns="81646" tIns="40823" rIns="81646" bIns="40823">
            <a:prstTxWarp prst="textCircle">
              <a:avLst/>
            </a:prstTxWarp>
            <a:spAutoFit/>
            <a:scene3d>
              <a:camera prst="orthographicFront"/>
              <a:lightRig rig="threePt" dir="t"/>
            </a:scene3d>
          </a:bodyPr>
          <a:lstStyle/>
          <a:p>
            <a:pPr defTabSz="1217295">
              <a:defRPr/>
            </a:pPr>
            <a:r>
              <a:rPr lang="zh-CN" altLang="en-US" sz="3600" b="1" noProof="1"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黑体" panose="02010609060101010101" pitchFamily="49" charset="-122"/>
                <a:cs typeface="+mn-ea"/>
              </a:rPr>
              <a:t>动脑筋</a:t>
            </a:r>
          </a:p>
        </p:txBody>
      </p:sp>
      <p:sp>
        <p:nvSpPr>
          <p:cNvPr id="19458" name="TextBox 4"/>
          <p:cNvSpPr txBox="1"/>
          <p:nvPr/>
        </p:nvSpPr>
        <p:spPr>
          <a:xfrm>
            <a:off x="963613" y="1606550"/>
            <a:ext cx="7567612" cy="1895475"/>
          </a:xfrm>
          <a:prstGeom prst="rect">
            <a:avLst/>
          </a:prstGeom>
          <a:noFill/>
          <a:ln w="9525">
            <a:noFill/>
          </a:ln>
        </p:spPr>
        <p:txBody>
          <a:bodyPr lIns="81646" tIns="40823" rIns="81646" bIns="40823">
            <a:spAutoFit/>
          </a:bodyPr>
          <a:lstStyle/>
          <a:p>
            <a:pPr fontAlgn="auto">
              <a:lnSpc>
                <a:spcPct val="160000"/>
              </a:lnSpc>
            </a:pPr>
            <a:r>
              <a:rPr lang="zh-CN" altLang="en-US" sz="2475" b="1" noProof="1">
                <a:solidFill>
                  <a:srgbClr val="7030A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</a:t>
            </a:r>
            <a:r>
              <a:rPr lang="zh-CN" altLang="en-US" sz="2475" b="1" noProof="1">
                <a:latin typeface="宋体" panose="02010600030101010101" pitchFamily="2" charset="-122"/>
              </a:rPr>
              <a:t>某探险者某天到达如图所示的点</a:t>
            </a:r>
            <a:r>
              <a:rPr lang="en-US" altLang="zh-CN" sz="2475" b="1" i="1" noProof="1">
                <a:latin typeface="Times New Roman" panose="02020603050405020304" pitchFamily="18" charset="0"/>
              </a:rPr>
              <a:t>A</a:t>
            </a:r>
            <a:r>
              <a:rPr lang="en-US" altLang="zh-CN" sz="2475" b="1" i="1" noProof="1">
                <a:latin typeface="宋体" panose="02010600030101010101" pitchFamily="2" charset="-122"/>
              </a:rPr>
              <a:t> </a:t>
            </a:r>
            <a:r>
              <a:rPr lang="zh-CN" altLang="en-US" sz="2475" b="1" noProof="1">
                <a:latin typeface="宋体" panose="02010600030101010101" pitchFamily="2" charset="-122"/>
              </a:rPr>
              <a:t>处时，他准备估算出离他的目的地</a:t>
            </a:r>
            <a:r>
              <a:rPr lang="en-US" altLang="zh-CN" sz="2475" b="1" noProof="1">
                <a:latin typeface="宋体" panose="02010600030101010101" pitchFamily="2" charset="-122"/>
              </a:rPr>
              <a:t>——</a:t>
            </a:r>
            <a:r>
              <a:rPr lang="zh-CN" altLang="en-US" sz="2475" b="1" noProof="1">
                <a:latin typeface="宋体" panose="02010600030101010101" pitchFamily="2" charset="-122"/>
              </a:rPr>
              <a:t>海拔为</a:t>
            </a:r>
            <a:r>
              <a:rPr lang="en-US" altLang="zh-CN" sz="2475" b="1" noProof="1">
                <a:latin typeface="宋体" panose="02010600030101010101" pitchFamily="2" charset="-122"/>
              </a:rPr>
              <a:t>3 500 </a:t>
            </a:r>
            <a:r>
              <a:rPr lang="en-US" altLang="zh-CN" sz="2475" b="1" i="1" noProof="1">
                <a:latin typeface="Times New Roman" panose="02020603050405020304" pitchFamily="18" charset="0"/>
              </a:rPr>
              <a:t>m</a:t>
            </a:r>
            <a:r>
              <a:rPr lang="zh-CN" altLang="en-US" sz="2475" b="1" noProof="1">
                <a:latin typeface="宋体" panose="02010600030101010101" pitchFamily="2" charset="-122"/>
              </a:rPr>
              <a:t>的山峰顶点</a:t>
            </a:r>
            <a:r>
              <a:rPr lang="en-US" altLang="zh-CN" sz="2475" b="1" noProof="1">
                <a:latin typeface="宋体" panose="02010600030101010101" pitchFamily="2" charset="-122"/>
              </a:rPr>
              <a:t>B</a:t>
            </a:r>
            <a:r>
              <a:rPr lang="zh-CN" altLang="en-US" sz="2475" b="1" noProof="1">
                <a:latin typeface="宋体" panose="02010600030101010101" pitchFamily="2" charset="-122"/>
              </a:rPr>
              <a:t>处的水平距离</a:t>
            </a:r>
            <a:r>
              <a:rPr lang="en-US" altLang="zh-CN" sz="2475" b="1" noProof="1">
                <a:latin typeface="宋体" panose="02010600030101010101" pitchFamily="2" charset="-122"/>
              </a:rPr>
              <a:t>. </a:t>
            </a:r>
            <a:r>
              <a:rPr lang="zh-CN" altLang="en-US" sz="2475" b="1" noProof="1">
                <a:latin typeface="宋体" panose="02010600030101010101" pitchFamily="2" charset="-122"/>
              </a:rPr>
              <a:t>他能想出一个可行的办法吗？</a:t>
            </a:r>
          </a:p>
        </p:txBody>
      </p:sp>
      <p:pic>
        <p:nvPicPr>
          <p:cNvPr id="29699" name="Picture 10" descr="G9-130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608263" y="3665538"/>
            <a:ext cx="4144962" cy="194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9"/>
          <p:cNvSpPr/>
          <p:nvPr/>
        </p:nvSpPr>
        <p:spPr>
          <a:xfrm>
            <a:off x="347663" y="2570163"/>
            <a:ext cx="5824537" cy="2824162"/>
          </a:xfrm>
          <a:prstGeom prst="rect">
            <a:avLst/>
          </a:prstGeom>
          <a:noFill/>
          <a:ln w="9525">
            <a:noFill/>
          </a:ln>
        </p:spPr>
        <p:txBody>
          <a:bodyPr lIns="81646" tIns="40823" rIns="81646" bIns="40823">
            <a:spAutoFit/>
          </a:bodyPr>
          <a:lstStyle/>
          <a:p>
            <a:pPr algn="just" fontAlgn="auto">
              <a:lnSpc>
                <a:spcPct val="150000"/>
              </a:lnSpc>
            </a:pPr>
            <a:r>
              <a:rPr lang="zh-CN" altLang="en-US" sz="2400" b="1" noProof="1">
                <a:solidFill>
                  <a:srgbClr val="7030A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</a:t>
            </a:r>
            <a:r>
              <a:rPr lang="zh-CN" altLang="en-US" sz="2400" b="1" noProof="1">
                <a:latin typeface="黑体" panose="02010609060101010101" pitchFamily="49" charset="-122"/>
              </a:rPr>
              <a:t>如右图所示，</a:t>
            </a:r>
            <a:r>
              <a:rPr lang="en-US" altLang="zh-CN" sz="2400" b="1" i="1" noProof="1">
                <a:latin typeface="Times New Roman" panose="02020603050405020304" pitchFamily="18" charset="0"/>
              </a:rPr>
              <a:t>BD</a:t>
            </a:r>
            <a:r>
              <a:rPr lang="zh-CN" altLang="en-US" sz="2400" b="1" noProof="1">
                <a:latin typeface="黑体" panose="02010609060101010101" pitchFamily="49" charset="-122"/>
              </a:rPr>
              <a:t>表示点</a:t>
            </a:r>
            <a:r>
              <a:rPr lang="en-US" altLang="zh-CN" sz="2400" b="1" i="1" noProof="1">
                <a:latin typeface="Times New Roman" panose="02020603050405020304" pitchFamily="18" charset="0"/>
              </a:rPr>
              <a:t>B</a:t>
            </a:r>
            <a:r>
              <a:rPr lang="zh-CN" altLang="en-US" sz="2400" b="1" noProof="1">
                <a:latin typeface="黑体" panose="02010609060101010101" pitchFamily="49" charset="-122"/>
              </a:rPr>
              <a:t>的海拔，</a:t>
            </a:r>
            <a:r>
              <a:rPr lang="en-US" altLang="zh-CN" sz="2400" b="1" i="1" noProof="1">
                <a:latin typeface="Times New Roman" panose="02020603050405020304" pitchFamily="18" charset="0"/>
              </a:rPr>
              <a:t>AE </a:t>
            </a:r>
            <a:r>
              <a:rPr lang="zh-CN" altLang="en-US" sz="2400" b="1" noProof="1">
                <a:latin typeface="黑体" panose="02010609060101010101" pitchFamily="49" charset="-122"/>
              </a:rPr>
              <a:t>表示点</a:t>
            </a:r>
            <a:r>
              <a:rPr lang="en-US" altLang="zh-CN" sz="2400" b="1" i="1" noProof="1">
                <a:latin typeface="Times New Roman" panose="02020603050405020304" pitchFamily="18" charset="0"/>
              </a:rPr>
              <a:t>A </a:t>
            </a:r>
            <a:r>
              <a:rPr lang="zh-CN" altLang="en-US" sz="2400" b="1" noProof="1">
                <a:latin typeface="黑体" panose="02010609060101010101" pitchFamily="49" charset="-122"/>
              </a:rPr>
              <a:t>的海拔，</a:t>
            </a:r>
            <a:r>
              <a:rPr lang="en-US" altLang="zh-CN" sz="2400" b="1" i="1" noProof="1">
                <a:latin typeface="Times New Roman" panose="02020603050405020304" pitchFamily="18" charset="0"/>
              </a:rPr>
              <a:t>AC</a:t>
            </a:r>
            <a:r>
              <a:rPr lang="en-US" altLang="zh-CN" sz="2400" b="1" noProof="1">
                <a:latin typeface="黑体" panose="02010609060101010101" pitchFamily="49" charset="-122"/>
              </a:rPr>
              <a:t>⊥</a:t>
            </a:r>
            <a:r>
              <a:rPr lang="en-US" altLang="zh-CN" sz="2400" b="1" i="1" noProof="1">
                <a:latin typeface="Times New Roman" panose="02020603050405020304" pitchFamily="18" charset="0"/>
              </a:rPr>
              <a:t>BD</a:t>
            </a:r>
            <a:r>
              <a:rPr lang="zh-CN" altLang="en-US" sz="2400" b="1" noProof="1">
                <a:latin typeface="黑体" panose="02010609060101010101" pitchFamily="49" charset="-122"/>
              </a:rPr>
              <a:t>，垂足为点</a:t>
            </a:r>
            <a:r>
              <a:rPr lang="en-US" altLang="zh-CN" sz="2400" b="1" i="1" noProof="1">
                <a:latin typeface="Times New Roman" panose="02020603050405020304" pitchFamily="18" charset="0"/>
              </a:rPr>
              <a:t>C.</a:t>
            </a:r>
            <a:r>
              <a:rPr lang="en-US" altLang="zh-CN" sz="2400" b="1" noProof="1">
                <a:latin typeface="黑体" panose="02010609060101010101" pitchFamily="49" charset="-122"/>
              </a:rPr>
              <a:t> </a:t>
            </a:r>
            <a:r>
              <a:rPr lang="zh-CN" altLang="en-US" sz="2400" b="1" noProof="1">
                <a:latin typeface="黑体" panose="02010609060101010101" pitchFamily="49" charset="-122"/>
              </a:rPr>
              <a:t>先测量出海拔</a:t>
            </a:r>
            <a:r>
              <a:rPr lang="en-US" altLang="zh-CN" sz="2400" b="1" i="1" noProof="1">
                <a:latin typeface="Times New Roman" panose="02020603050405020304" pitchFamily="18" charset="0"/>
              </a:rPr>
              <a:t>AE</a:t>
            </a:r>
            <a:r>
              <a:rPr lang="zh-CN" altLang="en-US" sz="2400" b="1" noProof="1">
                <a:latin typeface="黑体" panose="02010609060101010101" pitchFamily="49" charset="-122"/>
              </a:rPr>
              <a:t>，再测出仰角∠</a:t>
            </a:r>
            <a:r>
              <a:rPr lang="en-US" altLang="zh-CN" sz="2400" b="1" i="1" noProof="1">
                <a:latin typeface="Times New Roman" panose="02020603050405020304" pitchFamily="18" charset="0"/>
              </a:rPr>
              <a:t>BAC</a:t>
            </a:r>
            <a:r>
              <a:rPr lang="zh-CN" altLang="en-US" sz="2400" b="1" noProof="1">
                <a:latin typeface="黑体" panose="02010609060101010101" pitchFamily="49" charset="-122"/>
              </a:rPr>
              <a:t>，然后用锐角三角函数的知识就可求出</a:t>
            </a:r>
            <a:r>
              <a:rPr lang="en-US" altLang="zh-CN" sz="2400" b="1" i="1" noProof="1">
                <a:latin typeface="Times New Roman" panose="02020603050405020304" pitchFamily="18" charset="0"/>
              </a:rPr>
              <a:t>A</a:t>
            </a:r>
            <a:r>
              <a:rPr lang="zh-CN" altLang="en-US" sz="2400" b="1" noProof="1">
                <a:latin typeface="黑体" panose="02010609060101010101" pitchFamily="49" charset="-122"/>
              </a:rPr>
              <a:t>，</a:t>
            </a:r>
            <a:r>
              <a:rPr lang="en-US" altLang="zh-CN" sz="2400" b="1" i="1" noProof="1">
                <a:latin typeface="Times New Roman" panose="02020603050405020304" pitchFamily="18" charset="0"/>
              </a:rPr>
              <a:t>B</a:t>
            </a:r>
            <a:r>
              <a:rPr lang="zh-CN" altLang="en-US" sz="2400" b="1" noProof="1">
                <a:latin typeface="黑体" panose="02010609060101010101" pitchFamily="49" charset="-122"/>
              </a:rPr>
              <a:t>两点之间的水平距离</a:t>
            </a:r>
            <a:r>
              <a:rPr lang="en-US" altLang="zh-CN" sz="2400" b="1" i="1" noProof="1">
                <a:latin typeface="Times New Roman" panose="02020603050405020304" pitchFamily="18" charset="0"/>
              </a:rPr>
              <a:t>AC</a:t>
            </a:r>
            <a:r>
              <a:rPr lang="zh-CN" altLang="en-US" sz="2400" b="1" noProof="1">
                <a:latin typeface="黑体" panose="02010609060101010101" pitchFamily="49" charset="-122"/>
              </a:rPr>
              <a:t>．</a:t>
            </a:r>
          </a:p>
        </p:txBody>
      </p:sp>
      <p:pic>
        <p:nvPicPr>
          <p:cNvPr id="31746" name="Picture 12" descr="6-11_p19-1-5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943475" y="1284288"/>
            <a:ext cx="1800225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47" name="Picture 11" descr="G9-69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445250" y="1808163"/>
            <a:ext cx="1871663" cy="3173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769" name="组合 1"/>
          <p:cNvGrpSpPr/>
          <p:nvPr/>
        </p:nvGrpSpPr>
        <p:grpSpPr bwMode="auto">
          <a:xfrm>
            <a:off x="722313" y="1444625"/>
            <a:ext cx="7543800" cy="2536825"/>
            <a:chOff x="1190" y="3052"/>
            <a:chExt cx="11881" cy="5324"/>
          </a:xfrm>
        </p:grpSpPr>
        <p:sp>
          <p:nvSpPr>
            <p:cNvPr id="20484" name="Rectangle 9"/>
            <p:cNvSpPr/>
            <p:nvPr/>
          </p:nvSpPr>
          <p:spPr>
            <a:xfrm>
              <a:off x="1190" y="3052"/>
              <a:ext cx="11881" cy="5324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ctr">
              <a:spAutoFit/>
            </a:bodyPr>
            <a:lstStyle/>
            <a:p>
              <a:pPr algn="just" fontAlgn="auto">
                <a:lnSpc>
                  <a:spcPct val="190000"/>
                </a:lnSpc>
              </a:pPr>
              <a:r>
                <a:rPr lang="zh-CN" altLang="en-US" sz="2850" b="1" noProof="1">
                  <a:latin typeface="黑体" panose="02010609060101010101" pitchFamily="49" charset="-122"/>
                  <a:ea typeface="黑体" panose="02010609060101010101" pitchFamily="49" charset="-122"/>
                </a:rPr>
                <a:t>　　</a:t>
              </a:r>
              <a:r>
                <a:rPr lang="zh-CN" altLang="en-US" sz="2800" b="1" noProof="1">
                  <a:latin typeface="宋体" panose="02010600030101010101" pitchFamily="2" charset="-122"/>
                </a:rPr>
                <a:t>如图，如果测得点A的海拔AE为1600m，仰角            求出A，B两点之间的水平距离AC（结果保留整数）.</a:t>
              </a:r>
            </a:p>
          </p:txBody>
        </p:sp>
        <p:pic>
          <p:nvPicPr>
            <p:cNvPr id="32771" name="图片 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668" y="5553"/>
              <a:ext cx="3672" cy="8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793" name="组合 6"/>
          <p:cNvGrpSpPr/>
          <p:nvPr/>
        </p:nvGrpSpPr>
        <p:grpSpPr bwMode="auto">
          <a:xfrm>
            <a:off x="944563" y="2773363"/>
            <a:ext cx="7878762" cy="1981200"/>
            <a:chOff x="381000" y="2041322"/>
            <a:chExt cx="7880042" cy="2638845"/>
          </a:xfrm>
        </p:grpSpPr>
        <p:grpSp>
          <p:nvGrpSpPr>
            <p:cNvPr id="33794" name="组合 3"/>
            <p:cNvGrpSpPr/>
            <p:nvPr/>
          </p:nvGrpSpPr>
          <p:grpSpPr bwMode="auto">
            <a:xfrm>
              <a:off x="762327" y="2041322"/>
              <a:ext cx="7498715" cy="2638845"/>
              <a:chOff x="1152564" y="1997634"/>
              <a:chExt cx="7498715" cy="2639238"/>
            </a:xfrm>
          </p:grpSpPr>
          <p:sp>
            <p:nvSpPr>
              <p:cNvPr id="1034" name="TextBox 1"/>
              <p:cNvSpPr txBox="1"/>
              <p:nvPr/>
            </p:nvSpPr>
            <p:spPr>
              <a:xfrm>
                <a:off x="1152299" y="1997634"/>
                <a:ext cx="7498980" cy="852253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/>
              <a:p>
                <a:pPr fontAlgn="auto">
                  <a:lnSpc>
                    <a:spcPct val="160000"/>
                  </a:lnSpc>
                </a:pPr>
                <a:r>
                  <a:rPr lang="zh-CN" altLang="en-US" sz="2250" b="1" noProof="1">
                    <a:solidFill>
                      <a:srgbClr val="0000FF"/>
                    </a:solidFill>
                    <a:latin typeface="Times New Roman" panose="02020603050405020304" pitchFamily="18" charset="0"/>
                  </a:rPr>
                  <a:t>在</a:t>
                </a:r>
                <a:r>
                  <a:rPr lang="en-US" altLang="zh-CN" sz="2250" b="1" noProof="1">
                    <a:solidFill>
                      <a:srgbClr val="0000FF"/>
                    </a:solidFill>
                    <a:latin typeface="Times New Roman" panose="02020603050405020304" pitchFamily="18" charset="0"/>
                  </a:rPr>
                  <a:t>Rt△</a:t>
                </a:r>
                <a:r>
                  <a:rPr lang="en-US" altLang="zh-CN" sz="2250" b="1" i="1" noProof="1">
                    <a:solidFill>
                      <a:srgbClr val="0000FF"/>
                    </a:solidFill>
                    <a:latin typeface="Times New Roman" panose="02020603050405020304" pitchFamily="18" charset="0"/>
                  </a:rPr>
                  <a:t>ABC</a:t>
                </a:r>
                <a:r>
                  <a:rPr lang="zh-CN" altLang="en-US" sz="2250" b="1" noProof="1">
                    <a:solidFill>
                      <a:srgbClr val="0000FF"/>
                    </a:solidFill>
                    <a:latin typeface="Times New Roman" panose="02020603050405020304" pitchFamily="18" charset="0"/>
                  </a:rPr>
                  <a:t>中， </a:t>
                </a:r>
              </a:p>
            </p:txBody>
          </p:sp>
          <p:graphicFrame>
            <p:nvGraphicFramePr>
              <p:cNvPr id="33796" name="Object 2"/>
              <p:cNvGraphicFramePr>
                <a:graphicFrameLocks noChangeAspect="1"/>
              </p:cNvGraphicFramePr>
              <p:nvPr/>
            </p:nvGraphicFramePr>
            <p:xfrm>
              <a:off x="1250405" y="2850585"/>
              <a:ext cx="4088617" cy="178628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3811" r:id="rId3" imgW="2489200" imgH="812800" progId="Equation.DSMT4">
                      <p:embed/>
                    </p:oleObj>
                  </mc:Choice>
                  <mc:Fallback>
                    <p:oleObj r:id="rId3" imgW="2489200" imgH="812800" progId="Equation.DSMT4">
                      <p:embed/>
                      <p:pic>
                        <p:nvPicPr>
                          <p:cNvPr id="0" name="Object 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250405" y="2850585"/>
                            <a:ext cx="4088617" cy="1786287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38100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33797" name="对象 2"/>
            <p:cNvGraphicFramePr>
              <a:graphicFrameLocks noChangeAspect="1"/>
            </p:cNvGraphicFramePr>
            <p:nvPr/>
          </p:nvGraphicFramePr>
          <p:xfrm>
            <a:off x="381000" y="2209800"/>
            <a:ext cx="381000" cy="3463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812" r:id="rId5" imgW="140970" imgH="127635" progId="Equation.DSMT4">
                    <p:embed/>
                  </p:oleObj>
                </mc:Choice>
                <mc:Fallback>
                  <p:oleObj r:id="rId5" imgW="140970" imgH="127635" progId="Equation.DSMT4">
                    <p:embed/>
                    <p:pic>
                      <p:nvPicPr>
                        <p:cNvPr id="0" name="对象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1000" y="2209800"/>
                          <a:ext cx="381000" cy="34636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029" name="矩形 3"/>
          <p:cNvSpPr/>
          <p:nvPr/>
        </p:nvSpPr>
        <p:spPr>
          <a:xfrm>
            <a:off x="1260475" y="1595438"/>
            <a:ext cx="5256213" cy="1177925"/>
          </a:xfrm>
          <a:prstGeom prst="rect">
            <a:avLst/>
          </a:prstGeom>
          <a:noFill/>
          <a:ln w="9525">
            <a:noFill/>
          </a:ln>
        </p:spPr>
        <p:txBody>
          <a:bodyPr lIns="81646" tIns="40823" rIns="81646" bIns="40823">
            <a:spAutoFit/>
          </a:bodyPr>
          <a:lstStyle/>
          <a:p>
            <a:pPr fontAlgn="auto">
              <a:lnSpc>
                <a:spcPct val="160000"/>
              </a:lnSpc>
            </a:pPr>
            <a:r>
              <a:rPr lang="en-US" altLang="zh-CN" sz="2250" b="1" noProof="1">
                <a:solidFill>
                  <a:srgbClr val="0000FF"/>
                </a:solidFill>
                <a:latin typeface="Times New Roman" panose="02020603050405020304" pitchFamily="18" charset="0"/>
              </a:rPr>
              <a:t>∵</a:t>
            </a:r>
            <a:r>
              <a:rPr lang="en-US" altLang="zh-CN" sz="2250" b="1" i="1" noProof="1">
                <a:solidFill>
                  <a:srgbClr val="0000FF"/>
                </a:solidFill>
                <a:latin typeface="Times New Roman" panose="02020603050405020304" pitchFamily="18" charset="0"/>
              </a:rPr>
              <a:t> BD </a:t>
            </a:r>
            <a:r>
              <a:rPr lang="en-US" altLang="zh-CN" sz="2250" b="1" noProof="1">
                <a:solidFill>
                  <a:srgbClr val="0000FF"/>
                </a:solidFill>
                <a:latin typeface="Times New Roman" panose="02020603050405020304" pitchFamily="18" charset="0"/>
              </a:rPr>
              <a:t>= 3500 </a:t>
            </a:r>
            <a:r>
              <a:rPr lang="en-US" altLang="zh-CN" sz="2250" b="1" i="1" noProof="1">
                <a:solidFill>
                  <a:srgbClr val="0000FF"/>
                </a:solidFill>
                <a:latin typeface="Times New Roman" panose="02020603050405020304" pitchFamily="18" charset="0"/>
              </a:rPr>
              <a:t>m</a:t>
            </a:r>
            <a:r>
              <a:rPr lang="zh-CN" altLang="en-US" sz="2250" b="1" noProof="1">
                <a:solidFill>
                  <a:srgbClr val="0000FF"/>
                </a:solidFill>
                <a:latin typeface="Times New Roman" panose="02020603050405020304" pitchFamily="18" charset="0"/>
              </a:rPr>
              <a:t>，</a:t>
            </a:r>
            <a:r>
              <a:rPr lang="zh-CN" altLang="en-US" sz="2250" b="1" i="1" noProof="1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250" b="1" i="1" noProof="1">
                <a:solidFill>
                  <a:srgbClr val="0000FF"/>
                </a:solidFill>
                <a:latin typeface="Times New Roman" panose="02020603050405020304" pitchFamily="18" charset="0"/>
              </a:rPr>
              <a:t>AE </a:t>
            </a:r>
            <a:r>
              <a:rPr lang="en-US" altLang="zh-CN" sz="2250" b="1" noProof="1">
                <a:solidFill>
                  <a:srgbClr val="0000FF"/>
                </a:solidFill>
                <a:latin typeface="Times New Roman" panose="02020603050405020304" pitchFamily="18" charset="0"/>
              </a:rPr>
              <a:t>= 1600 </a:t>
            </a:r>
            <a:r>
              <a:rPr lang="en-US" altLang="zh-CN" sz="2250" b="1" i="1" noProof="1">
                <a:solidFill>
                  <a:srgbClr val="0000FF"/>
                </a:solidFill>
                <a:latin typeface="Times New Roman" panose="02020603050405020304" pitchFamily="18" charset="0"/>
              </a:rPr>
              <a:t>m</a:t>
            </a:r>
            <a:r>
              <a:rPr lang="zh-CN" altLang="en-US" sz="2250" b="1" noProof="1">
                <a:solidFill>
                  <a:srgbClr val="0000FF"/>
                </a:solidFill>
                <a:latin typeface="Times New Roman" panose="02020603050405020304" pitchFamily="18" charset="0"/>
              </a:rPr>
              <a:t>， </a:t>
            </a:r>
            <a:endParaRPr lang="en-US" altLang="zh-CN" sz="2250" b="1" noProof="1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fontAlgn="auto">
              <a:lnSpc>
                <a:spcPct val="160000"/>
              </a:lnSpc>
            </a:pPr>
            <a:r>
              <a:rPr lang="en-US" altLang="zh-CN" sz="2250" b="1" noProof="1">
                <a:solidFill>
                  <a:srgbClr val="0000FF"/>
                </a:solidFill>
                <a:latin typeface="Times New Roman" panose="02020603050405020304" pitchFamily="18" charset="0"/>
              </a:rPr>
              <a:t>      </a:t>
            </a:r>
            <a:r>
              <a:rPr lang="en-US" altLang="zh-CN" sz="2250" b="1" i="1" noProof="1">
                <a:solidFill>
                  <a:srgbClr val="0000FF"/>
                </a:solidFill>
                <a:latin typeface="Times New Roman" panose="02020603050405020304" pitchFamily="18" charset="0"/>
              </a:rPr>
              <a:t>AC</a:t>
            </a:r>
            <a:r>
              <a:rPr lang="en-US" altLang="zh-CN" sz="2250" b="1" noProof="1">
                <a:solidFill>
                  <a:srgbClr val="0000FF"/>
                </a:solidFill>
                <a:latin typeface="Times New Roman" panose="02020603050405020304" pitchFamily="18" charset="0"/>
              </a:rPr>
              <a:t>⊥</a:t>
            </a:r>
            <a:r>
              <a:rPr lang="en-US" altLang="zh-CN" sz="2250" b="1" i="1" noProof="1">
                <a:solidFill>
                  <a:srgbClr val="0000FF"/>
                </a:solidFill>
                <a:latin typeface="Times New Roman" panose="02020603050405020304" pitchFamily="18" charset="0"/>
              </a:rPr>
              <a:t>BD</a:t>
            </a:r>
            <a:r>
              <a:rPr lang="zh-CN" altLang="en-US" sz="2250" b="1" noProof="1">
                <a:solidFill>
                  <a:srgbClr val="0000FF"/>
                </a:solidFill>
                <a:latin typeface="Times New Roman" panose="02020603050405020304" pitchFamily="18" charset="0"/>
              </a:rPr>
              <a:t>， </a:t>
            </a:r>
            <a:r>
              <a:rPr lang="en-US" altLang="zh-CN" sz="2250" b="1" noProof="1">
                <a:solidFill>
                  <a:srgbClr val="0000FF"/>
                </a:solidFill>
                <a:latin typeface="Times New Roman" panose="02020603050405020304" pitchFamily="18" charset="0"/>
              </a:rPr>
              <a:t>∠</a:t>
            </a:r>
            <a:r>
              <a:rPr lang="en-US" altLang="zh-CN" sz="2250" b="1" i="1" noProof="1">
                <a:solidFill>
                  <a:srgbClr val="0000FF"/>
                </a:solidFill>
                <a:latin typeface="Times New Roman" panose="02020603050405020304" pitchFamily="18" charset="0"/>
              </a:rPr>
              <a:t>BAC</a:t>
            </a:r>
            <a:r>
              <a:rPr lang="en-US" altLang="zh-CN" sz="2250" b="1" noProof="1">
                <a:solidFill>
                  <a:srgbClr val="0000FF"/>
                </a:solidFill>
                <a:latin typeface="Times New Roman" panose="02020603050405020304" pitchFamily="18" charset="0"/>
              </a:rPr>
              <a:t> = 40°</a:t>
            </a:r>
            <a:r>
              <a:rPr lang="zh-CN" altLang="en-US" sz="2250" b="1" noProof="1">
                <a:solidFill>
                  <a:srgbClr val="0000FF"/>
                </a:solidFill>
                <a:latin typeface="Times New Roman" panose="02020603050405020304" pitchFamily="18" charset="0"/>
              </a:rPr>
              <a:t>，</a:t>
            </a:r>
          </a:p>
        </p:txBody>
      </p:sp>
      <p:sp>
        <p:nvSpPr>
          <p:cNvPr id="1030" name="矩形 5"/>
          <p:cNvSpPr/>
          <p:nvPr/>
        </p:nvSpPr>
        <p:spPr>
          <a:xfrm>
            <a:off x="1325563" y="4891088"/>
            <a:ext cx="6524625" cy="630237"/>
          </a:xfrm>
          <a:prstGeom prst="rect">
            <a:avLst/>
          </a:prstGeom>
          <a:noFill/>
          <a:ln w="9525">
            <a:noFill/>
          </a:ln>
        </p:spPr>
        <p:txBody>
          <a:bodyPr lIns="81646" tIns="40823" rIns="81646" bIns="40823">
            <a:spAutoFit/>
          </a:bodyPr>
          <a:lstStyle/>
          <a:p>
            <a:pPr fontAlgn="auto">
              <a:lnSpc>
                <a:spcPct val="160000"/>
              </a:lnSpc>
            </a:pPr>
            <a:r>
              <a:rPr lang="zh-CN" altLang="en-US" sz="2250" b="1" noProof="1">
                <a:solidFill>
                  <a:srgbClr val="0000FF"/>
                </a:solidFill>
                <a:latin typeface="Times New Roman" panose="02020603050405020304" pitchFamily="18" charset="0"/>
              </a:rPr>
              <a:t> 因此， Ａ，</a:t>
            </a:r>
            <a:r>
              <a:rPr lang="en-US" altLang="zh-CN" sz="2250" b="1" noProof="1">
                <a:solidFill>
                  <a:srgbClr val="0000FF"/>
                </a:solidFill>
                <a:latin typeface="Times New Roman" panose="02020603050405020304" pitchFamily="18" charset="0"/>
              </a:rPr>
              <a:t>B</a:t>
            </a:r>
            <a:r>
              <a:rPr lang="zh-CN" altLang="en-US" sz="2250" b="1" noProof="1">
                <a:solidFill>
                  <a:srgbClr val="0000FF"/>
                </a:solidFill>
                <a:latin typeface="Times New Roman" panose="02020603050405020304" pitchFamily="18" charset="0"/>
              </a:rPr>
              <a:t>两点之间的水平距离</a:t>
            </a:r>
            <a:r>
              <a:rPr lang="en-US" altLang="zh-CN" sz="2250" b="1" i="1" noProof="1">
                <a:solidFill>
                  <a:srgbClr val="0000FF"/>
                </a:solidFill>
                <a:latin typeface="Times New Roman" panose="02020603050405020304" pitchFamily="18" charset="0"/>
              </a:rPr>
              <a:t>AC</a:t>
            </a:r>
            <a:r>
              <a:rPr lang="zh-CN" altLang="en-US" sz="2250" b="1" noProof="1">
                <a:solidFill>
                  <a:srgbClr val="0000FF"/>
                </a:solidFill>
                <a:latin typeface="Times New Roman" panose="02020603050405020304" pitchFamily="18" charset="0"/>
              </a:rPr>
              <a:t>约为</a:t>
            </a:r>
            <a:r>
              <a:rPr lang="en-US" altLang="zh-CN" sz="2250" b="1" noProof="1">
                <a:solidFill>
                  <a:srgbClr val="0000FF"/>
                </a:solidFill>
                <a:latin typeface="Times New Roman" panose="02020603050405020304" pitchFamily="18" charset="0"/>
              </a:rPr>
              <a:t>2264 </a:t>
            </a:r>
            <a:r>
              <a:rPr lang="en-US" altLang="zh-CN" sz="2250" b="1" i="1" noProof="1">
                <a:solidFill>
                  <a:srgbClr val="0000FF"/>
                </a:solidFill>
                <a:latin typeface="Times New Roman" panose="02020603050405020304" pitchFamily="18" charset="0"/>
              </a:rPr>
              <a:t>m</a:t>
            </a:r>
            <a:r>
              <a:rPr lang="en-US" altLang="zh-CN" sz="2250" b="1" noProof="1">
                <a:solidFill>
                  <a:srgbClr val="0000FF"/>
                </a:solidFill>
                <a:latin typeface="Times New Roman" panose="02020603050405020304" pitchFamily="18" charset="0"/>
              </a:rPr>
              <a:t>.</a:t>
            </a:r>
            <a:endParaRPr lang="zh-CN" altLang="en-US" sz="2250" b="1" noProof="1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33800" name="Picture 11" descr="G9-69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6305550" y="1443038"/>
            <a:ext cx="1873250" cy="3173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文本框 1"/>
          <p:cNvSpPr txBox="1"/>
          <p:nvPr/>
        </p:nvSpPr>
        <p:spPr>
          <a:xfrm>
            <a:off x="455613" y="1779588"/>
            <a:ext cx="706437" cy="458787"/>
          </a:xfrm>
          <a:prstGeom prst="rect">
            <a:avLst/>
          </a:prstGeom>
          <a:noFill/>
          <a:ln w="9525">
            <a:noFill/>
          </a:ln>
        </p:spPr>
        <p:txBody>
          <a:bodyPr lIns="81646" tIns="40823" rIns="81646" bIns="40823">
            <a:spAutoFit/>
          </a:bodyPr>
          <a:lstStyle/>
          <a:p>
            <a:r>
              <a:rPr lang="zh-CN" altLang="en-US" sz="2400" b="1">
                <a:solidFill>
                  <a:srgbClr val="C00000"/>
                </a:solidFill>
                <a:latin typeface="楷体_GB2312"/>
                <a:ea typeface="楷体_GB2312"/>
                <a:cs typeface="楷体_GB2312"/>
                <a:sym typeface="Arial" panose="020B0604020202020204" pitchFamily="34" charset="0"/>
              </a:rPr>
              <a:t>解：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4"/>
          <p:cNvSpPr>
            <a:spLocks noGrp="1"/>
          </p:cNvSpPr>
          <p:nvPr/>
        </p:nvSpPr>
        <p:spPr>
          <a:xfrm>
            <a:off x="577850" y="1222375"/>
            <a:ext cx="1876425" cy="519113"/>
          </a:xfrm>
          <a:prstGeom prst="rect">
            <a:avLst/>
          </a:prstGeom>
        </p:spPr>
        <p:txBody>
          <a:bodyPr lIns="81646" tIns="40823" rIns="81646" bIns="40823" anchor="ctr">
            <a:normAutofit fontScale="90000" lnSpcReduction="1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1217295">
              <a:defRPr/>
            </a:pPr>
            <a:r>
              <a:rPr lang="zh-CN" altLang="en-US" sz="3300" b="1" noProof="1">
                <a:solidFill>
                  <a:srgbClr val="7030A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例题探究</a:t>
            </a:r>
          </a:p>
        </p:txBody>
      </p:sp>
      <p:sp>
        <p:nvSpPr>
          <p:cNvPr id="21507" name="Text Box 6"/>
          <p:cNvSpPr txBox="1"/>
          <p:nvPr/>
        </p:nvSpPr>
        <p:spPr>
          <a:xfrm>
            <a:off x="577850" y="1741488"/>
            <a:ext cx="8104188" cy="1835150"/>
          </a:xfrm>
          <a:prstGeom prst="rect">
            <a:avLst/>
          </a:prstGeom>
          <a:noFill/>
          <a:ln w="9525">
            <a:noFill/>
          </a:ln>
        </p:spPr>
        <p:txBody>
          <a:bodyPr lIns="81646" tIns="40823" rIns="81646" bIns="40823">
            <a:spAutoFit/>
          </a:bodyPr>
          <a:lstStyle/>
          <a:p>
            <a:pPr fontAlgn="auto">
              <a:lnSpc>
                <a:spcPct val="160000"/>
              </a:lnSpc>
            </a:pPr>
            <a:r>
              <a:rPr lang="en-US" altLang="zh-CN" sz="2400" b="1" noProof="1">
                <a:latin typeface="Times New Roman" panose="02020603050405020304" pitchFamily="18" charset="0"/>
              </a:rPr>
              <a:t>例1  如图所示， 在离上海东方明珠塔底部1 000 m 的A 处， 用仪器测得塔顶的仰角∠BAC 为25°， 仪器距地面高AE 为1.7 m． 求上海东方明珠塔的高度BD（结果精确到 1 m）.</a:t>
            </a:r>
          </a:p>
        </p:txBody>
      </p:sp>
      <p:pic>
        <p:nvPicPr>
          <p:cNvPr id="34819" name="Picture 36" descr="9上-10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438650" y="3714750"/>
            <a:ext cx="4243388" cy="160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87388" y="3851275"/>
            <a:ext cx="3505200" cy="1676400"/>
          </a:xfrm>
          <a:prstGeom prst="rect">
            <a:avLst/>
          </a:prstGeom>
          <a:noFill/>
          <a:ln w="9525">
            <a:noFill/>
          </a:ln>
        </p:spPr>
        <p:txBody>
          <a:bodyPr lIns="81646" tIns="40823" rIns="81646" bIns="40823">
            <a:spAutoFit/>
          </a:bodyPr>
          <a:lstStyle/>
          <a:p>
            <a:pPr fontAlgn="auto">
              <a:lnSpc>
                <a:spcPct val="160000"/>
              </a:lnSpc>
            </a:pPr>
            <a:r>
              <a:rPr lang="zh-CN" altLang="en-US" sz="2175" b="1" noProof="1">
                <a:solidFill>
                  <a:schemeClr val="accent5"/>
                </a:solidFill>
                <a:latin typeface="Times New Roman" panose="02020603050405020304" pitchFamily="18" charset="0"/>
              </a:rPr>
              <a:t>分析：在直角三角形中，已知一角和它的邻边，求对边利用该角的正切即可</a:t>
            </a:r>
            <a:r>
              <a:rPr lang="en-US" altLang="zh-CN" sz="2175" b="1" noProof="1">
                <a:solidFill>
                  <a:schemeClr val="accent5"/>
                </a:solidFill>
                <a:latin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9" name="Rectangle 7"/>
          <p:cNvSpPr/>
          <p:nvPr/>
        </p:nvSpPr>
        <p:spPr>
          <a:xfrm>
            <a:off x="501650" y="1976438"/>
            <a:ext cx="7802563" cy="458787"/>
          </a:xfrm>
          <a:prstGeom prst="rect">
            <a:avLst/>
          </a:prstGeom>
          <a:noFill/>
          <a:ln w="9525">
            <a:noFill/>
          </a:ln>
        </p:spPr>
        <p:txBody>
          <a:bodyPr lIns="81646" tIns="40823" rIns="81646" bIns="40823">
            <a:spAutoFit/>
          </a:bodyPr>
          <a:lstStyle/>
          <a:p>
            <a:r>
              <a:rPr lang="zh-CN" altLang="en-US" sz="2400" b="1">
                <a:solidFill>
                  <a:srgbClr val="C00000"/>
                </a:solidFill>
                <a:latin typeface="楷体_GB2312"/>
                <a:ea typeface="楷体_GB2312"/>
                <a:cs typeface="楷体_GB2312"/>
                <a:sym typeface="Arial" panose="020B0604020202020204" pitchFamily="34" charset="0"/>
              </a:rPr>
              <a:t>解：</a:t>
            </a:r>
            <a:r>
              <a:rPr lang="zh-CN" altLang="en-US" sz="2200" b="1">
                <a:solidFill>
                  <a:srgbClr val="061F5B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如图，在</a:t>
            </a:r>
            <a:r>
              <a:rPr lang="en-US" altLang="zh-CN" sz="2200" b="1">
                <a:solidFill>
                  <a:srgbClr val="061F5B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Rt</a:t>
            </a:r>
            <a:r>
              <a:rPr lang="en-US" altLang="zh-CN" sz="2200" b="1">
                <a:solidFill>
                  <a:srgbClr val="061F5B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△</a:t>
            </a:r>
            <a:r>
              <a:rPr lang="en-US" altLang="zh-CN" sz="2200" b="1" i="1">
                <a:latin typeface="Times New Roman" panose="02020603050405020304" pitchFamily="18" charset="0"/>
                <a:ea typeface="黑体" panose="02010609060101010101" pitchFamily="49" charset="-122"/>
              </a:rPr>
              <a:t>ABC</a:t>
            </a:r>
            <a:r>
              <a:rPr lang="zh-CN" altLang="en-US" sz="2200" b="1">
                <a:solidFill>
                  <a:srgbClr val="061F5B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中，∠</a:t>
            </a:r>
            <a:r>
              <a:rPr lang="en-US" altLang="zh-CN" sz="2200" b="1" i="1">
                <a:latin typeface="Times New Roman" panose="02020603050405020304" pitchFamily="18" charset="0"/>
                <a:ea typeface="黑体" panose="02010609060101010101" pitchFamily="49" charset="-122"/>
              </a:rPr>
              <a:t>BAC</a:t>
            </a:r>
            <a:r>
              <a:rPr lang="en-US" altLang="zh-CN" sz="2200" b="1">
                <a:solidFill>
                  <a:srgbClr val="061F5B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=25</a:t>
            </a:r>
            <a:r>
              <a:rPr lang="en-US" altLang="zh-CN" sz="2200" b="1">
                <a:solidFill>
                  <a:srgbClr val="061F5B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°</a:t>
            </a:r>
            <a:r>
              <a:rPr lang="zh-CN" altLang="en-US" sz="2200" b="1">
                <a:solidFill>
                  <a:srgbClr val="061F5B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，</a:t>
            </a:r>
            <a:r>
              <a:rPr lang="en-US" altLang="zh-CN" sz="2200" b="1" i="1">
                <a:latin typeface="Times New Roman" panose="02020603050405020304" pitchFamily="18" charset="0"/>
                <a:ea typeface="黑体" panose="02010609060101010101" pitchFamily="49" charset="-122"/>
              </a:rPr>
              <a:t>AC</a:t>
            </a:r>
            <a:r>
              <a:rPr lang="en-US" altLang="zh-CN" sz="2200" b="1">
                <a:solidFill>
                  <a:srgbClr val="061F5B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=100m</a:t>
            </a:r>
            <a:r>
              <a:rPr lang="zh-CN" altLang="en-US" sz="2200" b="1">
                <a:solidFill>
                  <a:srgbClr val="061F5B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，</a:t>
            </a:r>
          </a:p>
        </p:txBody>
      </p:sp>
      <p:grpSp>
        <p:nvGrpSpPr>
          <p:cNvPr id="2" name="Group 13"/>
          <p:cNvGrpSpPr/>
          <p:nvPr/>
        </p:nvGrpSpPr>
        <p:grpSpPr bwMode="auto">
          <a:xfrm>
            <a:off x="1125538" y="2670175"/>
            <a:ext cx="3857625" cy="466725"/>
            <a:chOff x="528" y="912"/>
            <a:chExt cx="2276" cy="360"/>
          </a:xfrm>
        </p:grpSpPr>
        <p:sp>
          <p:nvSpPr>
            <p:cNvPr id="2064" name="Rectangle 11"/>
            <p:cNvSpPr/>
            <p:nvPr/>
          </p:nvSpPr>
          <p:spPr>
            <a:xfrm>
              <a:off x="528" y="912"/>
              <a:ext cx="518" cy="336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fontAlgn="auto"/>
              <a:r>
                <a:rPr lang="zh-CN" altLang="en-US" sz="2250" b="1" noProof="1">
                  <a:solidFill>
                    <a:srgbClr val="061F5B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因此</a:t>
              </a:r>
            </a:p>
          </p:txBody>
        </p:sp>
        <p:graphicFrame>
          <p:nvGraphicFramePr>
            <p:cNvPr id="35844" name="Object 12"/>
            <p:cNvGraphicFramePr>
              <a:graphicFrameLocks noChangeAspect="1"/>
            </p:cNvGraphicFramePr>
            <p:nvPr/>
          </p:nvGraphicFramePr>
          <p:xfrm>
            <a:off x="1188" y="912"/>
            <a:ext cx="1616" cy="3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867" r:id="rId3" imgW="2566670" imgH="571500" progId="Equation.DSMT4">
                    <p:embed/>
                  </p:oleObj>
                </mc:Choice>
                <mc:Fallback>
                  <p:oleObj r:id="rId3" imgW="2566670" imgH="571500" progId="Equation.DSMT4">
                    <p:embed/>
                    <p:pic>
                      <p:nvPicPr>
                        <p:cNvPr id="0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88" y="912"/>
                          <a:ext cx="1616" cy="36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10619" name="Rectangle 27"/>
          <p:cNvSpPr/>
          <p:nvPr/>
        </p:nvSpPr>
        <p:spPr>
          <a:xfrm>
            <a:off x="493713" y="5154613"/>
            <a:ext cx="6400800" cy="423862"/>
          </a:xfrm>
          <a:prstGeom prst="rect">
            <a:avLst/>
          </a:prstGeom>
          <a:noFill/>
          <a:ln w="9525">
            <a:noFill/>
          </a:ln>
        </p:spPr>
        <p:txBody>
          <a:bodyPr lIns="81646" tIns="40823" rIns="81646" bIns="40823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200" b="1">
                <a:solidFill>
                  <a:srgbClr val="C00000"/>
                </a:solidFill>
                <a:latin typeface="楷体_GB2312"/>
                <a:ea typeface="楷体_GB2312"/>
                <a:cs typeface="楷体_GB2312"/>
              </a:rPr>
              <a:t>答：</a:t>
            </a:r>
            <a:r>
              <a:rPr lang="zh-CN" altLang="en-US" sz="2200" b="1">
                <a:solidFill>
                  <a:srgbClr val="061F5B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上海东方明珠塔的高度</a:t>
            </a:r>
            <a:r>
              <a:rPr lang="en-US" altLang="zh-CN" sz="2200" b="1" i="1">
                <a:solidFill>
                  <a:srgbClr val="061F5B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BD</a:t>
            </a:r>
            <a:r>
              <a:rPr lang="zh-CN" altLang="en-US" sz="2200" b="1">
                <a:solidFill>
                  <a:srgbClr val="061F5B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为</a:t>
            </a:r>
            <a:r>
              <a:rPr lang="en-US" altLang="zh-CN" sz="2200" b="1">
                <a:solidFill>
                  <a:srgbClr val="061F5B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468 m.</a:t>
            </a:r>
            <a:endParaRPr lang="en-US" altLang="zh-CN" sz="2200"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grpSp>
        <p:nvGrpSpPr>
          <p:cNvPr id="3" name="组合 2"/>
          <p:cNvGrpSpPr/>
          <p:nvPr/>
        </p:nvGrpSpPr>
        <p:grpSpPr bwMode="auto">
          <a:xfrm>
            <a:off x="1047750" y="3425825"/>
            <a:ext cx="5130800" cy="434975"/>
            <a:chOff x="838200" y="2560637"/>
            <a:chExt cx="4672013" cy="579770"/>
          </a:xfrm>
        </p:grpSpPr>
        <p:sp>
          <p:nvSpPr>
            <p:cNvPr id="2062" name="Rectangle 33"/>
            <p:cNvSpPr/>
            <p:nvPr/>
          </p:nvSpPr>
          <p:spPr>
            <a:xfrm>
              <a:off x="838200" y="2560637"/>
              <a:ext cx="822518" cy="57977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fontAlgn="auto"/>
              <a:r>
                <a:rPr lang="zh-CN" altLang="en-US" sz="2250" b="1" noProof="1">
                  <a:solidFill>
                    <a:srgbClr val="061F5B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从而</a:t>
              </a:r>
            </a:p>
          </p:txBody>
        </p:sp>
        <p:graphicFrame>
          <p:nvGraphicFramePr>
            <p:cNvPr id="35848" name="Object 34"/>
            <p:cNvGraphicFramePr>
              <a:graphicFrameLocks noChangeAspect="1"/>
            </p:cNvGraphicFramePr>
            <p:nvPr/>
          </p:nvGraphicFramePr>
          <p:xfrm>
            <a:off x="1614330" y="2655570"/>
            <a:ext cx="2860460" cy="38481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868" r:id="rId5" imgW="3378200" imgH="292100" progId="Equation.DSMT4">
                    <p:embed/>
                  </p:oleObj>
                </mc:Choice>
                <mc:Fallback>
                  <p:oleObj r:id="rId5" imgW="3378200" imgH="292100" progId="Equation.DSMT4">
                    <p:embed/>
                    <p:pic>
                      <p:nvPicPr>
                        <p:cNvPr id="0" name="Object 3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14330" y="2655570"/>
                          <a:ext cx="2860460" cy="38481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63" name="Rectangle 35"/>
            <p:cNvSpPr/>
            <p:nvPr/>
          </p:nvSpPr>
          <p:spPr>
            <a:xfrm>
              <a:off x="4343656" y="2560637"/>
              <a:ext cx="1166557" cy="57977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fontAlgn="auto"/>
              <a:r>
                <a:rPr lang="zh-CN" altLang="en-US" sz="2250" b="1" noProof="1">
                  <a:solidFill>
                    <a:srgbClr val="061F5B"/>
                  </a:solidFill>
                  <a:latin typeface="宋体" panose="02010600030101010101" pitchFamily="2" charset="-122"/>
                  <a:ea typeface="Times New Roman" panose="02020603050405020304" pitchFamily="18" charset="0"/>
                </a:rPr>
                <a:t>（</a:t>
              </a:r>
              <a:r>
                <a:rPr lang="en-US" altLang="zh-CN" sz="2250" b="1" noProof="1">
                  <a:solidFill>
                    <a:srgbClr val="061F5B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m</a:t>
              </a:r>
              <a:r>
                <a:rPr lang="zh-CN" altLang="en-US" sz="2250" b="1" noProof="1">
                  <a:solidFill>
                    <a:srgbClr val="061F5B"/>
                  </a:solidFill>
                  <a:latin typeface="宋体" panose="02010600030101010101" pitchFamily="2" charset="-122"/>
                  <a:ea typeface="Times New Roman" panose="02020603050405020304" pitchFamily="18" charset="0"/>
                </a:rPr>
                <a:t>）</a:t>
              </a:r>
              <a:r>
                <a:rPr lang="en-US" altLang="zh-CN" sz="2250" b="1" noProof="1">
                  <a:solidFill>
                    <a:srgbClr val="061F5B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.</a:t>
              </a:r>
            </a:p>
          </p:txBody>
        </p:sp>
      </p:grpSp>
      <p:grpSp>
        <p:nvGrpSpPr>
          <p:cNvPr id="4" name="Group 43"/>
          <p:cNvGrpSpPr/>
          <p:nvPr/>
        </p:nvGrpSpPr>
        <p:grpSpPr bwMode="auto">
          <a:xfrm>
            <a:off x="1047750" y="4116388"/>
            <a:ext cx="3914775" cy="1462087"/>
            <a:chOff x="528" y="2017"/>
            <a:chExt cx="2465" cy="1229"/>
          </a:xfrm>
        </p:grpSpPr>
        <p:sp>
          <p:nvSpPr>
            <p:cNvPr id="2059" name="Rectangle 38"/>
            <p:cNvSpPr/>
            <p:nvPr/>
          </p:nvSpPr>
          <p:spPr>
            <a:xfrm>
              <a:off x="528" y="2017"/>
              <a:ext cx="2465" cy="122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ctr">
              <a:spAutoFit/>
            </a:bodyPr>
            <a:lstStyle/>
            <a:p>
              <a:pPr fontAlgn="auto"/>
              <a:r>
                <a:rPr lang="zh-CN" altLang="en-US" sz="2250" b="1" noProof="1">
                  <a:solidFill>
                    <a:srgbClr val="061F5B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因此，上海东方明珠塔的高度</a:t>
              </a:r>
              <a:endParaRPr lang="zh-CN" altLang="en-US" sz="2250" noProof="1">
                <a:latin typeface="Arial" panose="020B0604020202020204" pitchFamily="34" charset="0"/>
                <a:ea typeface="黑体" panose="02010609060101010101" pitchFamily="49" charset="-122"/>
              </a:endParaRPr>
            </a:p>
            <a:p>
              <a:pPr fontAlgn="auto"/>
              <a:r>
                <a:rPr lang="zh-CN" altLang="en-US" sz="2250" b="1" noProof="1">
                  <a:solidFill>
                    <a:srgbClr val="061F5B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     </a:t>
              </a:r>
            </a:p>
            <a:p>
              <a:pPr fontAlgn="auto"/>
              <a:endParaRPr lang="zh-CN" altLang="en-US" sz="2250" noProof="1">
                <a:latin typeface="Times New Roman" panose="02020603050405020304" pitchFamily="18" charset="0"/>
                <a:ea typeface="黑体" panose="02010609060101010101" pitchFamily="49" charset="-122"/>
              </a:endParaRPr>
            </a:p>
            <a:p>
              <a:pPr fontAlgn="auto"/>
              <a:r>
                <a:rPr lang="zh-CN" altLang="en-US" sz="2250" b="1" noProof="1">
                  <a:solidFill>
                    <a:srgbClr val="061F5B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    </a:t>
              </a:r>
              <a:endParaRPr lang="zh-CN" altLang="en-US" sz="2250" noProof="1">
                <a:latin typeface="Arial" panose="020B0604020202020204" pitchFamily="34" charset="0"/>
                <a:ea typeface="黑体" panose="02010609060101010101" pitchFamily="49" charset="-122"/>
              </a:endParaRPr>
            </a:p>
          </p:txBody>
        </p:sp>
        <p:grpSp>
          <p:nvGrpSpPr>
            <p:cNvPr id="35852" name="Group 39"/>
            <p:cNvGrpSpPr/>
            <p:nvPr/>
          </p:nvGrpSpPr>
          <p:grpSpPr bwMode="auto">
            <a:xfrm>
              <a:off x="624" y="2448"/>
              <a:ext cx="2256" cy="365"/>
              <a:chOff x="1440" y="2352"/>
              <a:chExt cx="2256" cy="365"/>
            </a:xfrm>
          </p:grpSpPr>
          <p:graphicFrame>
            <p:nvGraphicFramePr>
              <p:cNvPr id="35853" name="Object 40"/>
              <p:cNvGraphicFramePr>
                <a:graphicFrameLocks noChangeAspect="1"/>
              </p:cNvGraphicFramePr>
              <p:nvPr/>
            </p:nvGraphicFramePr>
            <p:xfrm>
              <a:off x="1440" y="2400"/>
              <a:ext cx="1720" cy="18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5869" r:id="rId7" imgW="2730500" imgH="292100" progId="Equation.DSMT4">
                      <p:embed/>
                    </p:oleObj>
                  </mc:Choice>
                  <mc:Fallback>
                    <p:oleObj r:id="rId7" imgW="2730500" imgH="292100" progId="Equation.DSMT4">
                      <p:embed/>
                      <p:pic>
                        <p:nvPicPr>
                          <p:cNvPr id="0" name="Object 40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440" y="2400"/>
                            <a:ext cx="1720" cy="184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38100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2061" name="Rectangle 41"/>
              <p:cNvSpPr/>
              <p:nvPr/>
            </p:nvSpPr>
            <p:spPr>
              <a:xfrm>
                <a:off x="3024" y="2352"/>
                <a:ext cx="672" cy="366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>
                <a:spAutoFit/>
              </a:bodyPr>
              <a:lstStyle/>
              <a:p>
                <a:pPr fontAlgn="auto"/>
                <a:r>
                  <a:rPr lang="zh-CN" altLang="en-US" sz="2250" b="1" noProof="1">
                    <a:solidFill>
                      <a:srgbClr val="061F5B"/>
                    </a:solidFill>
                    <a:latin typeface="宋体" panose="02010600030101010101" pitchFamily="2" charset="-122"/>
                    <a:ea typeface="Times New Roman" panose="02020603050405020304" pitchFamily="18" charset="0"/>
                  </a:rPr>
                  <a:t>（</a:t>
                </a:r>
                <a:r>
                  <a:rPr lang="en-US" altLang="zh-CN" sz="2250" b="1" noProof="1">
                    <a:solidFill>
                      <a:srgbClr val="061F5B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rPr>
                  <a:t>m</a:t>
                </a:r>
                <a:r>
                  <a:rPr lang="zh-CN" altLang="en-US" sz="2250" b="1" noProof="1">
                    <a:solidFill>
                      <a:srgbClr val="061F5B"/>
                    </a:solidFill>
                    <a:latin typeface="宋体" panose="02010600030101010101" pitchFamily="2" charset="-122"/>
                    <a:ea typeface="Times New Roman" panose="02020603050405020304" pitchFamily="18" charset="0"/>
                  </a:rPr>
                  <a:t>）</a:t>
                </a:r>
                <a:r>
                  <a:rPr lang="en-US" altLang="zh-CN" sz="2250" b="1" noProof="1">
                    <a:solidFill>
                      <a:srgbClr val="061F5B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rPr>
                  <a:t>.</a:t>
                </a:r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9" grpId="0"/>
      <p:bldP spid="110619" grpId="0"/>
    </p:bldLst>
  </p:timing>
</p:sld>
</file>

<file path=ppt/theme/theme1.xml><?xml version="1.0" encoding="utf-8"?>
<a:theme xmlns:a="http://schemas.openxmlformats.org/drawingml/2006/main" name="WWW.2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WWW.2PPT.COM 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1017</Words>
  <Application>Microsoft Office PowerPoint</Application>
  <PresentationFormat>全屏显示(4:3)</PresentationFormat>
  <Paragraphs>82</Paragraphs>
  <Slides>21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2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35" baseType="lpstr">
      <vt:lpstr>MingLiU_HKSCS</vt:lpstr>
      <vt:lpstr>黑体</vt:lpstr>
      <vt:lpstr>华文行楷</vt:lpstr>
      <vt:lpstr>楷体</vt:lpstr>
      <vt:lpstr>楷体_GB2312</vt:lpstr>
      <vt:lpstr>宋体</vt:lpstr>
      <vt:lpstr>微软雅黑</vt:lpstr>
      <vt:lpstr>Arial</vt:lpstr>
      <vt:lpstr>Calibri</vt:lpstr>
      <vt:lpstr>Calibri Light</vt:lpstr>
      <vt:lpstr>Times New Roman</vt:lpstr>
      <vt:lpstr>WWW.2PPT.COM</vt:lpstr>
      <vt:lpstr>WWW.2PPT.COM </vt:lpstr>
      <vt:lpstr>Equation.DSMT4</vt:lpstr>
      <vt:lpstr>PowerPoint 演示文稿</vt:lpstr>
      <vt:lpstr>教学重点难点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2017-04-26T08:23:00Z</dcterms:created>
  <dcterms:modified xsi:type="dcterms:W3CDTF">2023-01-16T21:53:29Z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ED0598FF0A4C439C92037ED5636B6E96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