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604" r:id="rId2"/>
    <p:sldId id="594" r:id="rId3"/>
    <p:sldId id="596" r:id="rId4"/>
    <p:sldId id="597" r:id="rId5"/>
    <p:sldId id="598" r:id="rId6"/>
    <p:sldId id="599" r:id="rId7"/>
    <p:sldId id="600" r:id="rId8"/>
    <p:sldId id="601" r:id="rId9"/>
    <p:sldId id="602" r:id="rId10"/>
    <p:sldId id="603" r:id="rId11"/>
    <p:sldId id="507" r:id="rId12"/>
    <p:sldId id="501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黑体" panose="02010609060101010101" pitchFamily="49" charset="-122"/>
      <p:regular r:id="rId20"/>
    </p:embeddedFont>
    <p:embeddedFont>
      <p:font typeface="楷体" panose="02010609060101010101" pitchFamily="49" charset="-122"/>
      <p:regular r:id="rId21"/>
    </p:embeddedFont>
    <p:embeddedFont>
      <p:font typeface="楷体_GB2312" panose="02010600030101010101" charset="-122"/>
      <p:regular r:id="rId22"/>
    </p:embeddedFont>
    <p:embeddedFont>
      <p:font typeface="微软雅黑" panose="020B0503020204020204" pitchFamily="34" charset="-122"/>
      <p:regular r:id="rId23"/>
      <p:bold r:id="rId24"/>
    </p:embeddedFont>
    <p:embeddedFont>
      <p:font typeface="幼圆" panose="02010509060101010101" pitchFamily="49" charset="-122"/>
      <p:regular r:id="rId25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E6E2"/>
    <a:srgbClr val="009900"/>
    <a:srgbClr val="FF0000"/>
    <a:srgbClr val="FF9933"/>
    <a:srgbClr val="AFF22A"/>
    <a:srgbClr val="FFFFFF"/>
    <a:srgbClr val="CC9900"/>
    <a:srgbClr val="FF660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5" autoAdjust="0"/>
    <p:restoredTop sz="95096" autoAdjust="0"/>
  </p:normalViewPr>
  <p:slideViewPr>
    <p:cSldViewPr>
      <p:cViewPr varScale="1">
        <p:scale>
          <a:sx n="147" d="100"/>
          <a:sy n="147" d="100"/>
        </p:scale>
        <p:origin x="-594" y="-90"/>
      </p:cViewPr>
      <p:guideLst>
        <p:guide orient="horz" pos="161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0" y="4514192"/>
            <a:ext cx="9144000" cy="62930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4499992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6750" y="93861"/>
            <a:ext cx="38691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100</a:t>
            </a:r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以内的加法和减法（二）</a:t>
            </a:r>
            <a:r>
              <a:rPr lang="zh-CN" altLang="en-US" sz="1200" baseline="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两位数加两位数（进位）</a:t>
            </a:r>
            <a:endParaRPr lang="zh-CN" altLang="en-US" sz="1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2.xml"/><Relationship Id="rId7" Type="http://schemas.openxmlformats.org/officeDocument/2006/relationships/slide" Target="slide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5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6" Type="http://schemas.openxmlformats.org/officeDocument/2006/relationships/slide" Target="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7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4067944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18757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苏教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版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数学  一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年级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下册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>
            <a:hlinkClick r:id="" action="ppaction://noaction"/>
          </p:cNvPr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>
            <a:hlinkClick r:id="" action="ppaction://noaction"/>
          </p:cNvPr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>
            <a:hlinkClick r:id="" action="ppaction://noaction"/>
          </p:cNvPr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>
            <a:hlinkClick r:id="rId2" action="ppaction://hlinksldjump"/>
          </p:cNvPr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>
            <a:hlinkClick r:id="rId3" action="ppaction://hlinksldjump"/>
          </p:cNvPr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1608379"/>
            <a:ext cx="9144000" cy="807913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两位数加两位数</a:t>
            </a:r>
            <a:endParaRPr lang="zh-CN" altLang="en-US" sz="48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4" cstate="email"/>
          <a:srcRect l="35500" r="32250" b="80044"/>
          <a:stretch>
            <a:fillRect/>
          </a:stretch>
        </p:blipFill>
        <p:spPr bwMode="auto">
          <a:xfrm flipH="1">
            <a:off x="1613654" y="4457278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3" action="ppaction://hlinksldjump"/>
          </p:cNvPr>
          <p:cNvSpPr/>
          <p:nvPr/>
        </p:nvSpPr>
        <p:spPr>
          <a:xfrm>
            <a:off x="1209945" y="2952109"/>
            <a:ext cx="1669378" cy="578448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</a:p>
        </p:txBody>
      </p:sp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3624893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5" action="ppaction://hlinksldjump"/>
          </p:cNvPr>
          <p:cNvSpPr/>
          <p:nvPr/>
        </p:nvSpPr>
        <p:spPr>
          <a:xfrm>
            <a:off x="2247861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6" action="ppaction://hlinksldjump"/>
          </p:cNvPr>
          <p:cNvSpPr/>
          <p:nvPr/>
        </p:nvSpPr>
        <p:spPr>
          <a:xfrm>
            <a:off x="5073757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983309" y="660235"/>
            <a:ext cx="4008149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b="1" dirty="0" smtClean="0">
                <a:solidFill>
                  <a:srgbClr val="0050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100</a:t>
            </a:r>
            <a:r>
              <a:rPr lang="zh-CN" altLang="en-US" sz="2400" b="1" dirty="0" smtClean="0">
                <a:solidFill>
                  <a:srgbClr val="0050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以内的加法和减法（二）</a:t>
            </a:r>
            <a:endParaRPr lang="zh-CN" altLang="en-US" sz="2400" b="1" dirty="0">
              <a:solidFill>
                <a:srgbClr val="0050AA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6048388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4" cstate="email"/>
          <a:srcRect l="35500" r="32250" b="80044"/>
          <a:stretch>
            <a:fillRect/>
          </a:stretch>
        </p:blipFill>
        <p:spPr bwMode="auto">
          <a:xfrm>
            <a:off x="6780547" y="4413687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组合 22"/>
          <p:cNvGrpSpPr/>
          <p:nvPr/>
        </p:nvGrpSpPr>
        <p:grpSpPr>
          <a:xfrm>
            <a:off x="231783" y="519703"/>
            <a:ext cx="654821" cy="683823"/>
            <a:chOff x="1306635" y="1404594"/>
            <a:chExt cx="654821" cy="683823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28700" y="1404594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 smtClean="0">
                  <a:solidFill>
                    <a:srgbClr val="0050AA"/>
                  </a:solidFill>
                  <a:latin typeface="宋体" panose="02010600030101010101" pitchFamily="2" charset="-122"/>
                </a:rPr>
                <a:t>6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3099664" y="4353905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1119188"/>
            <a:ext cx="87630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7188" y="2051050"/>
            <a:ext cx="8501062" cy="83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r>
              <a:rPr lang="en-US" altLang="zh-CN" sz="2400" dirty="0">
                <a:ea typeface="楷体_GB2312" panose="02010609030101010101" pitchFamily="49" charset="-122"/>
                <a:cs typeface="Arial" panose="020B0604020202020204" pitchFamily="34" charset="0"/>
              </a:rPr>
              <a:t>     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500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多年前，一位德国数学家首先提出用“＋”表示相加，用“－”表示相减。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5" name="图片 4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7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1751774"/>
            <a:ext cx="7500895" cy="2620176"/>
          </a:xfrm>
          <a:prstGeom prst="rect">
            <a:avLst/>
          </a:prstGeom>
        </p:spPr>
      </p:pic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043608" y="1923678"/>
            <a:ext cx="6408712" cy="931024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计算两位数加两位数（进位）要注意些什么？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115616" y="2787774"/>
            <a:ext cx="5832648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相同数位对齐。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115616" y="3291830"/>
            <a:ext cx="5832648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从个位算起。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1106990" y="3795886"/>
            <a:ext cx="5832648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个位相加满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，向十位进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22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783813" y="1059582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5" name="图片 24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6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3" grpId="0"/>
      <p:bldP spid="15" grpId="0"/>
      <p:bldP spid="16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3635896" y="1779662"/>
            <a:ext cx="2160240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补充习题：</a:t>
            </a:r>
            <a:endParaRPr lang="en-US" altLang="zh-CN" sz="32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48</a:t>
            </a: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页</a:t>
            </a:r>
            <a:endParaRPr lang="en-US" altLang="zh-CN" sz="32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4144"/>
            <a:ext cx="366861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4" name="图片 13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5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21" descr="d_p84_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059" y="439395"/>
            <a:ext cx="4663213" cy="3327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7"/>
          <p:cNvGrpSpPr/>
          <p:nvPr/>
        </p:nvGrpSpPr>
        <p:grpSpPr bwMode="auto">
          <a:xfrm>
            <a:off x="6590555" y="1059582"/>
            <a:ext cx="1293813" cy="830263"/>
            <a:chOff x="6344856" y="809619"/>
            <a:chExt cx="1755667" cy="1110160"/>
          </a:xfrm>
        </p:grpSpPr>
        <p:sp>
          <p:nvSpPr>
            <p:cNvPr id="6" name="圆角矩形标注 5"/>
            <p:cNvSpPr/>
            <p:nvPr/>
          </p:nvSpPr>
          <p:spPr>
            <a:xfrm>
              <a:off x="6344856" y="815988"/>
              <a:ext cx="1755667" cy="1065583"/>
            </a:xfrm>
            <a:prstGeom prst="wedgeRoundRectCallout">
              <a:avLst>
                <a:gd name="adj1" fmla="val -63199"/>
                <a:gd name="adj2" fmla="val 3663"/>
                <a:gd name="adj3" fmla="val 16667"/>
              </a:avLst>
            </a:prstGeom>
            <a:solidFill>
              <a:srgbClr val="B3D9FF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093" name="TextBox 14"/>
            <p:cNvSpPr txBox="1">
              <a:spLocks noChangeArrowheads="1"/>
            </p:cNvSpPr>
            <p:nvPr/>
          </p:nvSpPr>
          <p:spPr bwMode="auto">
            <a:xfrm>
              <a:off x="6416295" y="809619"/>
              <a:ext cx="1549440" cy="11101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我有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16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枚邮票。</a:t>
              </a:r>
              <a:endPara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5" name="组合 13"/>
          <p:cNvGrpSpPr/>
          <p:nvPr/>
        </p:nvGrpSpPr>
        <p:grpSpPr bwMode="auto">
          <a:xfrm>
            <a:off x="1417340" y="1122630"/>
            <a:ext cx="1714500" cy="801048"/>
            <a:chOff x="910907" y="744506"/>
            <a:chExt cx="1955077" cy="1116306"/>
          </a:xfrm>
        </p:grpSpPr>
        <p:sp>
          <p:nvSpPr>
            <p:cNvPr id="28" name="圆角矩形标注 27"/>
            <p:cNvSpPr/>
            <p:nvPr/>
          </p:nvSpPr>
          <p:spPr>
            <a:xfrm>
              <a:off x="910907" y="744506"/>
              <a:ext cx="1710693" cy="1116306"/>
            </a:xfrm>
            <a:prstGeom prst="wedgeRoundRectCallout">
              <a:avLst>
                <a:gd name="adj1" fmla="val 68571"/>
                <a:gd name="adj2" fmla="val -1028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4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3086" name="TextBox 42"/>
            <p:cNvSpPr txBox="1">
              <a:spLocks noChangeArrowheads="1"/>
            </p:cNvSpPr>
            <p:nvPr/>
          </p:nvSpPr>
          <p:spPr bwMode="auto">
            <a:xfrm>
              <a:off x="910907" y="753200"/>
              <a:ext cx="1955077" cy="11067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我有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34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枚</a:t>
              </a:r>
              <a:endPara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邮票。</a:t>
              </a:r>
            </a:p>
          </p:txBody>
        </p:sp>
      </p:grpSp>
      <p:sp>
        <p:nvSpPr>
          <p:cNvPr id="30" name="圆角矩形标注 29"/>
          <p:cNvSpPr/>
          <p:nvPr/>
        </p:nvSpPr>
        <p:spPr bwMode="auto">
          <a:xfrm>
            <a:off x="3419872" y="3723878"/>
            <a:ext cx="3240360" cy="792088"/>
          </a:xfrm>
          <a:prstGeom prst="wedgeRoundRectCallout">
            <a:avLst>
              <a:gd name="adj1" fmla="val -53945"/>
              <a:gd name="adj2" fmla="val 5707"/>
              <a:gd name="adj3" fmla="val 16667"/>
            </a:avLst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小朋友们在分享自己收集的邮票！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情境导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2"/>
            <a:ext cx="366860" cy="456339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0" name="图片 19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1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763688" y="3936478"/>
            <a:ext cx="5256584" cy="83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先用小棒摆一摆或用计数器拨一拨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，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再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想想用竖式怎样计算。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29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45" name="图片 21" descr="d_p84_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059" y="395946"/>
            <a:ext cx="4663213" cy="3327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6" name="组合 17"/>
          <p:cNvGrpSpPr/>
          <p:nvPr/>
        </p:nvGrpSpPr>
        <p:grpSpPr bwMode="auto">
          <a:xfrm>
            <a:off x="6590555" y="1059582"/>
            <a:ext cx="1293813" cy="830263"/>
            <a:chOff x="6344856" y="809619"/>
            <a:chExt cx="1755667" cy="1110160"/>
          </a:xfrm>
        </p:grpSpPr>
        <p:sp>
          <p:nvSpPr>
            <p:cNvPr id="47" name="圆角矩形标注 46"/>
            <p:cNvSpPr/>
            <p:nvPr/>
          </p:nvSpPr>
          <p:spPr>
            <a:xfrm>
              <a:off x="6344856" y="815988"/>
              <a:ext cx="1755667" cy="1065583"/>
            </a:xfrm>
            <a:prstGeom prst="wedgeRoundRectCallout">
              <a:avLst>
                <a:gd name="adj1" fmla="val -63199"/>
                <a:gd name="adj2" fmla="val 3663"/>
                <a:gd name="adj3" fmla="val 16667"/>
              </a:avLst>
            </a:prstGeom>
            <a:solidFill>
              <a:srgbClr val="B3D9FF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8" name="TextBox 14"/>
            <p:cNvSpPr txBox="1">
              <a:spLocks noChangeArrowheads="1"/>
            </p:cNvSpPr>
            <p:nvPr/>
          </p:nvSpPr>
          <p:spPr bwMode="auto">
            <a:xfrm>
              <a:off x="6416295" y="809619"/>
              <a:ext cx="1549440" cy="11101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我有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16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枚邮票。</a:t>
              </a:r>
              <a:endPara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9" name="组合 13"/>
          <p:cNvGrpSpPr/>
          <p:nvPr/>
        </p:nvGrpSpPr>
        <p:grpSpPr bwMode="auto">
          <a:xfrm>
            <a:off x="1417340" y="1122630"/>
            <a:ext cx="1714500" cy="801048"/>
            <a:chOff x="910907" y="744506"/>
            <a:chExt cx="1955077" cy="1116306"/>
          </a:xfrm>
        </p:grpSpPr>
        <p:sp>
          <p:nvSpPr>
            <p:cNvPr id="50" name="圆角矩形标注 49"/>
            <p:cNvSpPr/>
            <p:nvPr/>
          </p:nvSpPr>
          <p:spPr>
            <a:xfrm>
              <a:off x="910907" y="744506"/>
              <a:ext cx="1710693" cy="1116306"/>
            </a:xfrm>
            <a:prstGeom prst="wedgeRoundRectCallout">
              <a:avLst>
                <a:gd name="adj1" fmla="val 68571"/>
                <a:gd name="adj2" fmla="val -1028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4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51" name="TextBox 42"/>
            <p:cNvSpPr txBox="1">
              <a:spLocks noChangeArrowheads="1"/>
            </p:cNvSpPr>
            <p:nvPr/>
          </p:nvSpPr>
          <p:spPr bwMode="auto">
            <a:xfrm>
              <a:off x="910907" y="753200"/>
              <a:ext cx="1955077" cy="11067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我有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34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枚</a:t>
              </a:r>
              <a:endPara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邮票。</a:t>
              </a:r>
            </a:p>
          </p:txBody>
        </p:sp>
      </p:grpSp>
      <p:grpSp>
        <p:nvGrpSpPr>
          <p:cNvPr id="35" name="组合 29"/>
          <p:cNvGrpSpPr/>
          <p:nvPr/>
        </p:nvGrpSpPr>
        <p:grpSpPr bwMode="auto">
          <a:xfrm>
            <a:off x="1049235" y="2672335"/>
            <a:ext cx="2178844" cy="954108"/>
            <a:chOff x="6429387" y="680384"/>
            <a:chExt cx="2857520" cy="683240"/>
          </a:xfrm>
        </p:grpSpPr>
        <p:sp>
          <p:nvSpPr>
            <p:cNvPr id="36" name="圆角矩形标注 35"/>
            <p:cNvSpPr/>
            <p:nvPr/>
          </p:nvSpPr>
          <p:spPr>
            <a:xfrm>
              <a:off x="6429387" y="720568"/>
              <a:ext cx="2786081" cy="609087"/>
            </a:xfrm>
            <a:prstGeom prst="wedgeRoundRectCallout">
              <a:avLst>
                <a:gd name="adj1" fmla="val -38717"/>
                <a:gd name="adj2" fmla="val 61284"/>
                <a:gd name="adj3" fmla="val 16667"/>
              </a:avLst>
            </a:prstGeom>
            <a:solidFill>
              <a:srgbClr val="FFD1E8"/>
            </a:solidFill>
            <a:ln>
              <a:solidFill>
                <a:srgbClr val="FF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/>
            </a:p>
          </p:txBody>
        </p:sp>
        <p:sp>
          <p:nvSpPr>
            <p:cNvPr id="37" name="TextBox 14"/>
            <p:cNvSpPr txBox="1">
              <a:spLocks noChangeArrowheads="1"/>
            </p:cNvSpPr>
            <p:nvPr/>
          </p:nvSpPr>
          <p:spPr bwMode="auto">
            <a:xfrm>
              <a:off x="6429387" y="680384"/>
              <a:ext cx="2857520" cy="68324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两人一共有多少枚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？</a:t>
              </a:r>
              <a:endPara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1" name="组合 29"/>
          <p:cNvGrpSpPr/>
          <p:nvPr/>
        </p:nvGrpSpPr>
        <p:grpSpPr bwMode="auto">
          <a:xfrm>
            <a:off x="3707904" y="3435846"/>
            <a:ext cx="2908300" cy="481012"/>
            <a:chOff x="3164409" y="3019432"/>
            <a:chExt cx="2907789" cy="481012"/>
          </a:xfrm>
        </p:grpSpPr>
        <p:grpSp>
          <p:nvGrpSpPr>
            <p:cNvPr id="22" name="组合 17"/>
            <p:cNvGrpSpPr/>
            <p:nvPr/>
          </p:nvGrpSpPr>
          <p:grpSpPr bwMode="auto">
            <a:xfrm>
              <a:off x="3164409" y="3019432"/>
              <a:ext cx="2001305" cy="461962"/>
              <a:chOff x="3143170" y="3337450"/>
              <a:chExt cx="2000264" cy="461665"/>
            </a:xfrm>
          </p:grpSpPr>
          <p:sp>
            <p:nvSpPr>
              <p:cNvPr id="32" name="TextBox 11"/>
              <p:cNvSpPr txBox="1">
                <a:spLocks noChangeArrowheads="1"/>
              </p:cNvSpPr>
              <p:nvPr/>
            </p:nvSpPr>
            <p:spPr bwMode="auto">
              <a:xfrm>
                <a:off x="3143170" y="3337450"/>
                <a:ext cx="2000264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400">
                    <a:cs typeface="Arial" panose="020B0604020202020204" pitchFamily="34" charset="0"/>
                  </a:rPr>
                  <a:t>           </a:t>
                </a:r>
                <a:endParaRPr lang="zh-CN" altLang="en-US" sz="2400">
                  <a:cs typeface="Arial" panose="020B0604020202020204" pitchFamily="34" charset="0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4705769" y="3408841"/>
                <a:ext cx="356939" cy="356958"/>
              </a:xfrm>
              <a:prstGeom prst="rect">
                <a:avLst/>
              </a:prstGeom>
              <a:noFill/>
              <a:ln>
                <a:solidFill>
                  <a:srgbClr val="FF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27" name="矩形 20"/>
            <p:cNvSpPr>
              <a:spLocks noChangeArrowheads="1"/>
            </p:cNvSpPr>
            <p:nvPr/>
          </p:nvSpPr>
          <p:spPr bwMode="auto">
            <a:xfrm>
              <a:off x="4957790" y="3038482"/>
              <a:ext cx="1114408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rgbClr val="FF3399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（  ）</a:t>
              </a:r>
              <a:endParaRPr lang="zh-CN" altLang="en-US" dirty="0">
                <a:solidFill>
                  <a:srgbClr val="FF3399"/>
                </a:solidFill>
              </a:endParaRPr>
            </a:p>
          </p:txBody>
        </p:sp>
        <p:sp>
          <p:nvSpPr>
            <p:cNvPr id="31" name="矩形 28"/>
            <p:cNvSpPr>
              <a:spLocks noChangeArrowheads="1"/>
            </p:cNvSpPr>
            <p:nvPr/>
          </p:nvSpPr>
          <p:spPr bwMode="auto">
            <a:xfrm>
              <a:off x="3343290" y="3038779"/>
              <a:ext cx="1442770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34</a:t>
              </a:r>
              <a:r>
                <a:rPr lang="zh-CN" altLang="en-US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＋</a:t>
              </a:r>
              <a:r>
                <a:rPr lang="en-US" altLang="zh-CN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16 =</a:t>
              </a:r>
              <a:endPara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53" name="图片 52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54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821" y="993924"/>
            <a:ext cx="15621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7"/>
          <p:cNvGrpSpPr/>
          <p:nvPr/>
        </p:nvGrpSpPr>
        <p:grpSpPr bwMode="auto">
          <a:xfrm>
            <a:off x="3067050" y="393141"/>
            <a:ext cx="3521174" cy="1077218"/>
            <a:chOff x="2415136" y="4571401"/>
            <a:chExt cx="3000421" cy="1074128"/>
          </a:xfrm>
        </p:grpSpPr>
        <p:sp>
          <p:nvSpPr>
            <p:cNvPr id="4171" name="TextBox 11"/>
            <p:cNvSpPr txBox="1">
              <a:spLocks noChangeArrowheads="1"/>
            </p:cNvSpPr>
            <p:nvPr/>
          </p:nvSpPr>
          <p:spPr bwMode="auto">
            <a:xfrm>
              <a:off x="2415136" y="4571401"/>
              <a:ext cx="3000421" cy="107412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34</a:t>
              </a:r>
              <a:r>
                <a:rPr lang="zh-CN" altLang="en-US" sz="32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＋</a:t>
              </a:r>
              <a:r>
                <a:rPr lang="en-US" altLang="zh-CN" sz="32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16 </a:t>
              </a:r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=</a:t>
              </a:r>
              <a:r>
                <a:rPr lang="en-US" altLang="zh-CN" sz="32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    </a:t>
              </a:r>
              <a:r>
                <a:rPr lang="en-US" altLang="zh-CN" sz="3200" b="1" dirty="0" smtClean="0">
                  <a:solidFill>
                    <a:srgbClr val="FF3399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(   </a:t>
              </a:r>
              <a:r>
                <a:rPr lang="en-US" altLang="zh-CN" sz="3200" b="1" dirty="0">
                  <a:solidFill>
                    <a:srgbClr val="FF3399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rPr>
                <a:t>)</a:t>
              </a:r>
              <a:endParaRPr lang="zh-CN" altLang="en-US" sz="3200" b="1" dirty="0">
                <a:solidFill>
                  <a:srgbClr val="FF3399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3950891" y="4626940"/>
              <a:ext cx="455619" cy="465386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/>
            </a:p>
          </p:txBody>
        </p:sp>
      </p:grpSp>
      <p:grpSp>
        <p:nvGrpSpPr>
          <p:cNvPr id="3" name="组合 18"/>
          <p:cNvGrpSpPr/>
          <p:nvPr/>
        </p:nvGrpSpPr>
        <p:grpSpPr bwMode="auto">
          <a:xfrm>
            <a:off x="4720208" y="1598762"/>
            <a:ext cx="1243013" cy="1643062"/>
            <a:chOff x="2762258" y="1071546"/>
            <a:chExt cx="2952750" cy="3819525"/>
          </a:xfrm>
        </p:grpSpPr>
        <p:pic>
          <p:nvPicPr>
            <p:cNvPr id="4167" name="Picture 18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62258" y="1071546"/>
              <a:ext cx="2952750" cy="3819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8" name="Picture 15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79964" y="4048573"/>
              <a:ext cx="769257" cy="754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9" name="Picture 15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40376" y="3981660"/>
              <a:ext cx="810071" cy="789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70" name="Picture 15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27115" y="4084197"/>
              <a:ext cx="780543" cy="70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02808" y="2698899"/>
            <a:ext cx="266700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98046" y="2570312"/>
            <a:ext cx="266700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94871" y="2441724"/>
            <a:ext cx="266700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9521" y="2700487"/>
            <a:ext cx="29051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5871" y="2570312"/>
            <a:ext cx="279400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2221" y="2443312"/>
            <a:ext cx="27305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6983" y="2321074"/>
            <a:ext cx="2730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4863629" y="402799"/>
            <a:ext cx="788491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50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5" name="矩形 64"/>
          <p:cNvSpPr>
            <a:spLocks noChangeArrowheads="1"/>
          </p:cNvSpPr>
          <p:nvPr/>
        </p:nvSpPr>
        <p:spPr bwMode="auto">
          <a:xfrm>
            <a:off x="5783263" y="469789"/>
            <a:ext cx="5453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枚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9DBE9"/>
              </a:clrFrom>
              <a:clrTo>
                <a:srgbClr val="F9DB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2446" y="1065362"/>
            <a:ext cx="288925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9DBE9"/>
              </a:clrFrom>
              <a:clrTo>
                <a:srgbClr val="F9DB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24846" y="1065362"/>
            <a:ext cx="288925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9DBE9"/>
              </a:clrFrom>
              <a:clrTo>
                <a:srgbClr val="F9DB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77246" y="1065362"/>
            <a:ext cx="288925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9DBE9"/>
              </a:clrFrom>
              <a:clrTo>
                <a:srgbClr val="F9DB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29646" y="1065362"/>
            <a:ext cx="288925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矩形 49"/>
          <p:cNvSpPr/>
          <p:nvPr/>
        </p:nvSpPr>
        <p:spPr>
          <a:xfrm>
            <a:off x="1857946" y="993924"/>
            <a:ext cx="2643187" cy="3500438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9508" y="1636862"/>
            <a:ext cx="56197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9DBE9"/>
              </a:clrFrom>
              <a:clrTo>
                <a:srgbClr val="F9DB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69258" y="1708299"/>
            <a:ext cx="288925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9DBE9"/>
              </a:clrFrom>
              <a:clrTo>
                <a:srgbClr val="F9DB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21658" y="1708299"/>
            <a:ext cx="288925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4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9DBE9"/>
              </a:clrFrom>
              <a:clrTo>
                <a:srgbClr val="F9DB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4058" y="1708299"/>
            <a:ext cx="288925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9DBE9"/>
              </a:clrFrom>
              <a:clrTo>
                <a:srgbClr val="F9DB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6458" y="1708299"/>
            <a:ext cx="288925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4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9DBE9"/>
              </a:clrFrom>
              <a:clrTo>
                <a:srgbClr val="F9DB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2508" y="1708299"/>
            <a:ext cx="288925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4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9DBE9"/>
              </a:clrFrom>
              <a:clrTo>
                <a:srgbClr val="F9DB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24908" y="1708299"/>
            <a:ext cx="288925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矩形 65"/>
          <p:cNvSpPr/>
          <p:nvPr/>
        </p:nvSpPr>
        <p:spPr>
          <a:xfrm>
            <a:off x="3429571" y="1063774"/>
            <a:ext cx="1000125" cy="1317625"/>
          </a:xfrm>
          <a:prstGeom prst="rect">
            <a:avLst/>
          </a:prstGeom>
          <a:noFill/>
          <a:ln>
            <a:solidFill>
              <a:srgbClr val="FF33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70" name="直接连接符 69"/>
          <p:cNvCxnSpPr>
            <a:stCxn id="66" idx="2"/>
          </p:cNvCxnSpPr>
          <p:nvPr/>
        </p:nvCxnSpPr>
        <p:spPr>
          <a:xfrm rot="5400000">
            <a:off x="3729609" y="2581424"/>
            <a:ext cx="398462" cy="1587"/>
          </a:xfrm>
          <a:prstGeom prst="line">
            <a:avLst/>
          </a:prstGeom>
          <a:ln w="1905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箭头连接符 71"/>
          <p:cNvCxnSpPr/>
          <p:nvPr/>
        </p:nvCxnSpPr>
        <p:spPr>
          <a:xfrm rot="10800000">
            <a:off x="3429571" y="2778274"/>
            <a:ext cx="500062" cy="1588"/>
          </a:xfrm>
          <a:prstGeom prst="straightConnector1">
            <a:avLst/>
          </a:prstGeom>
          <a:ln w="19050">
            <a:solidFill>
              <a:srgbClr val="FF339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8071" y="2279799"/>
            <a:ext cx="56197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组合 13"/>
          <p:cNvGrpSpPr/>
          <p:nvPr/>
        </p:nvGrpSpPr>
        <p:grpSpPr bwMode="auto">
          <a:xfrm>
            <a:off x="2572306" y="3163313"/>
            <a:ext cx="1785952" cy="902435"/>
            <a:chOff x="6304543" y="-2145159"/>
            <a:chExt cx="1894520" cy="1048515"/>
          </a:xfrm>
          <a:noFill/>
          <a:effectLst/>
        </p:grpSpPr>
        <p:sp>
          <p:nvSpPr>
            <p:cNvPr id="84" name="圆角矩形标注 83"/>
            <p:cNvSpPr/>
            <p:nvPr/>
          </p:nvSpPr>
          <p:spPr>
            <a:xfrm>
              <a:off x="6304545" y="-2145159"/>
              <a:ext cx="1894518" cy="996023"/>
            </a:xfrm>
            <a:prstGeom prst="wedgeRoundRectCallout">
              <a:avLst>
                <a:gd name="adj1" fmla="val -55777"/>
                <a:gd name="adj2" fmla="val 37704"/>
                <a:gd name="adj3" fmla="val 16667"/>
              </a:avLst>
            </a:prstGeom>
            <a:grpFill/>
            <a:ln w="12700">
              <a:solidFill>
                <a:srgbClr val="00B050"/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86" name="TextBox 14"/>
            <p:cNvSpPr txBox="1">
              <a:spLocks noChangeArrowheads="1"/>
            </p:cNvSpPr>
            <p:nvPr/>
          </p:nvSpPr>
          <p:spPr bwMode="auto">
            <a:xfrm>
              <a:off x="6304543" y="-2062157"/>
              <a:ext cx="1894517" cy="96551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把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10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根小棒捆成一捆。</a:t>
              </a:r>
              <a:endPara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88" name="矩形 87"/>
          <p:cNvSpPr/>
          <p:nvPr/>
        </p:nvSpPr>
        <p:spPr>
          <a:xfrm>
            <a:off x="4501133" y="987574"/>
            <a:ext cx="3357563" cy="3500438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89" name="Picture 2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>
            <a:off x="5198046" y="2313137"/>
            <a:ext cx="266700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>
            <a:off x="5588571" y="2192487"/>
            <a:ext cx="2730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>
            <a:off x="5588571" y="2067074"/>
            <a:ext cx="2730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2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>
            <a:off x="5590158" y="1940074"/>
            <a:ext cx="2730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2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>
            <a:off x="5590158" y="1825774"/>
            <a:ext cx="2730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>
            <a:off x="5591746" y="1705124"/>
            <a:ext cx="2730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Picture 2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>
            <a:off x="5591746" y="1581299"/>
            <a:ext cx="2730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组合 13"/>
          <p:cNvGrpSpPr/>
          <p:nvPr/>
        </p:nvGrpSpPr>
        <p:grpSpPr bwMode="auto">
          <a:xfrm>
            <a:off x="5001196" y="3422799"/>
            <a:ext cx="1500187" cy="846138"/>
            <a:chOff x="2071667" y="744507"/>
            <a:chExt cx="1500194" cy="1128305"/>
          </a:xfrm>
          <a:noFill/>
        </p:grpSpPr>
        <p:sp>
          <p:nvSpPr>
            <p:cNvPr id="97" name="圆角矩形标注 96"/>
            <p:cNvSpPr/>
            <p:nvPr/>
          </p:nvSpPr>
          <p:spPr>
            <a:xfrm>
              <a:off x="2143104" y="744507"/>
              <a:ext cx="1357319" cy="1128305"/>
            </a:xfrm>
            <a:prstGeom prst="wedgeRoundRectCallout">
              <a:avLst>
                <a:gd name="adj1" fmla="val 71182"/>
                <a:gd name="adj2" fmla="val -770"/>
                <a:gd name="adj3" fmla="val 16667"/>
              </a:avLst>
            </a:prstGeom>
            <a:grpFill/>
            <a:ln w="12700">
              <a:solidFill>
                <a:schemeClr val="accent4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4166" name="TextBox 14"/>
            <p:cNvSpPr txBox="1">
              <a:spLocks noChangeArrowheads="1"/>
            </p:cNvSpPr>
            <p:nvPr/>
          </p:nvSpPr>
          <p:spPr bwMode="auto">
            <a:xfrm>
              <a:off x="2071667" y="765528"/>
              <a:ext cx="1500194" cy="1107284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10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个一是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个十。</a:t>
              </a:r>
            </a:p>
          </p:txBody>
        </p:sp>
      </p:grpSp>
      <p:pic>
        <p:nvPicPr>
          <p:cNvPr id="4141" name="Picture 45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8446" y="2136924"/>
            <a:ext cx="6762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组合 108"/>
          <p:cNvGrpSpPr/>
          <p:nvPr/>
        </p:nvGrpSpPr>
        <p:grpSpPr bwMode="auto">
          <a:xfrm>
            <a:off x="6544246" y="1598762"/>
            <a:ext cx="1243012" cy="1643062"/>
            <a:chOff x="6472260" y="1747833"/>
            <a:chExt cx="1243012" cy="1643068"/>
          </a:xfrm>
        </p:grpSpPr>
        <p:grpSp>
          <p:nvGrpSpPr>
            <p:cNvPr id="7" name="组合 18"/>
            <p:cNvGrpSpPr/>
            <p:nvPr/>
          </p:nvGrpSpPr>
          <p:grpSpPr bwMode="auto">
            <a:xfrm>
              <a:off x="6472260" y="1747833"/>
              <a:ext cx="1243012" cy="1643068"/>
              <a:chOff x="2762258" y="1071546"/>
              <a:chExt cx="2952750" cy="3819525"/>
            </a:xfrm>
          </p:grpSpPr>
          <p:pic>
            <p:nvPicPr>
              <p:cNvPr id="4161" name="Picture 18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762258" y="1071546"/>
                <a:ext cx="2952750" cy="3819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62" name="Picture 15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779964" y="4048573"/>
                <a:ext cx="769257" cy="7547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63" name="Picture 15"/>
              <p:cNvPicPr>
                <a:picLocks noChangeAspect="1" noChangeArrowheads="1"/>
              </p:cNvPicPr>
              <p:nvPr/>
            </p:nvPicPr>
            <p:blipFill>
              <a:blip r:embed="rId5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840376" y="3981660"/>
                <a:ext cx="810071" cy="7892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64" name="Picture 15"/>
              <p:cNvPicPr>
                <a:picLocks noChangeAspect="1" noChangeArrowheads="1"/>
              </p:cNvPicPr>
              <p:nvPr/>
            </p:nvPicPr>
            <p:blipFill>
              <a:blip r:embed="rId6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827115" y="4084197"/>
                <a:ext cx="780543" cy="702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157" name="Picture 2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948471" y="2840830"/>
              <a:ext cx="266700" cy="176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8" name="Picture 2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942932" y="2719388"/>
              <a:ext cx="266700" cy="176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9" name="Picture 2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944502" y="2593182"/>
              <a:ext cx="266700" cy="176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0" name="Picture 2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942117" y="2464588"/>
              <a:ext cx="266700" cy="176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0" name="矩形 109"/>
          <p:cNvSpPr/>
          <p:nvPr/>
        </p:nvSpPr>
        <p:spPr>
          <a:xfrm>
            <a:off x="7396733" y="1560662"/>
            <a:ext cx="285750" cy="1276350"/>
          </a:xfrm>
          <a:prstGeom prst="rect">
            <a:avLst/>
          </a:prstGeom>
          <a:noFill/>
          <a:ln>
            <a:solidFill>
              <a:srgbClr val="FF33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111" name="直接箭头连接符 110"/>
          <p:cNvCxnSpPr/>
          <p:nvPr/>
        </p:nvCxnSpPr>
        <p:spPr>
          <a:xfrm rot="10800000" flipV="1">
            <a:off x="7260208" y="2252812"/>
            <a:ext cx="130175" cy="1587"/>
          </a:xfrm>
          <a:prstGeom prst="straightConnector1">
            <a:avLst/>
          </a:prstGeom>
          <a:ln w="19050">
            <a:solidFill>
              <a:srgbClr val="FF339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43" name="Picture 47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7796" y="2203599"/>
            <a:ext cx="273050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组合 82"/>
          <p:cNvGrpSpPr/>
          <p:nvPr/>
        </p:nvGrpSpPr>
        <p:grpSpPr bwMode="auto">
          <a:xfrm>
            <a:off x="7393558" y="1570187"/>
            <a:ext cx="295275" cy="1281112"/>
            <a:chOff x="6062675" y="1882775"/>
            <a:chExt cx="295275" cy="1281113"/>
          </a:xfrm>
        </p:grpSpPr>
        <p:pic>
          <p:nvPicPr>
            <p:cNvPr id="4146" name="Picture 2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0000"/>
            </a:blip>
            <a:srcRect/>
            <a:stretch>
              <a:fillRect/>
            </a:stretch>
          </p:blipFill>
          <p:spPr bwMode="auto">
            <a:xfrm>
              <a:off x="6062675" y="3001963"/>
              <a:ext cx="290512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7" name="Picture 2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0000"/>
            </a:blip>
            <a:srcRect/>
            <a:stretch>
              <a:fillRect/>
            </a:stretch>
          </p:blipFill>
          <p:spPr bwMode="auto">
            <a:xfrm>
              <a:off x="6069025" y="2871788"/>
              <a:ext cx="279400" cy="157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8" name="Picture 2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0000"/>
            </a:blip>
            <a:srcRect/>
            <a:stretch>
              <a:fillRect/>
            </a:stretch>
          </p:blipFill>
          <p:spPr bwMode="auto">
            <a:xfrm>
              <a:off x="6075375" y="2744788"/>
              <a:ext cx="273050" cy="153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9" name="Picture 2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0000"/>
            </a:blip>
            <a:srcRect/>
            <a:stretch>
              <a:fillRect/>
            </a:stretch>
          </p:blipFill>
          <p:spPr bwMode="auto">
            <a:xfrm>
              <a:off x="6080137" y="2622550"/>
              <a:ext cx="2730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0" name="Picture 2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0000"/>
            </a:blip>
            <a:srcRect/>
            <a:stretch>
              <a:fillRect/>
            </a:stretch>
          </p:blipFill>
          <p:spPr bwMode="auto">
            <a:xfrm>
              <a:off x="6081725" y="2493963"/>
              <a:ext cx="2730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1" name="Picture 2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0000"/>
            </a:blip>
            <a:srcRect/>
            <a:stretch>
              <a:fillRect/>
            </a:stretch>
          </p:blipFill>
          <p:spPr bwMode="auto">
            <a:xfrm>
              <a:off x="6081725" y="2368550"/>
              <a:ext cx="2730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2" name="Picture 2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0000"/>
            </a:blip>
            <a:srcRect/>
            <a:stretch>
              <a:fillRect/>
            </a:stretch>
          </p:blipFill>
          <p:spPr bwMode="auto">
            <a:xfrm>
              <a:off x="6083312" y="2241550"/>
              <a:ext cx="2730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3" name="Picture 2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0000"/>
            </a:blip>
            <a:srcRect/>
            <a:stretch>
              <a:fillRect/>
            </a:stretch>
          </p:blipFill>
          <p:spPr bwMode="auto">
            <a:xfrm>
              <a:off x="6083312" y="2127250"/>
              <a:ext cx="2730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4" name="Picture 2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0000"/>
            </a:blip>
            <a:srcRect/>
            <a:stretch>
              <a:fillRect/>
            </a:stretch>
          </p:blipFill>
          <p:spPr bwMode="auto">
            <a:xfrm>
              <a:off x="6084900" y="2006600"/>
              <a:ext cx="2730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5" name="Picture 2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0000"/>
            </a:blip>
            <a:srcRect/>
            <a:stretch>
              <a:fillRect/>
            </a:stretch>
          </p:blipFill>
          <p:spPr bwMode="auto">
            <a:xfrm>
              <a:off x="6084900" y="1882775"/>
              <a:ext cx="2730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6" name="组合 95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98" name="图片 97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00" name="文本框 26">
              <a:hlinkClick r:id="rId1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8" dur="500"/>
                                        <p:tgtEl>
                                          <p:spTgt spid="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500"/>
                            </p:stCondLst>
                            <p:childTnLst>
                              <p:par>
                                <p:cTn id="151" presetID="35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500"/>
                            </p:stCondLst>
                            <p:childTnLst>
                              <p:par>
                                <p:cTn id="1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000"/>
                            </p:stCondLst>
                            <p:childTnLst>
                              <p:par>
                                <p:cTn id="15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65" grpId="0"/>
      <p:bldP spid="50" grpId="0" animBg="1"/>
      <p:bldP spid="66" grpId="0" animBg="1"/>
      <p:bldP spid="66" grpId="1" animBg="1"/>
      <p:bldP spid="88" grpId="0" animBg="1"/>
      <p:bldP spid="110" grpId="0" animBg="1"/>
      <p:bldP spid="1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4"/>
          <p:cNvSpPr txBox="1">
            <a:spLocks noChangeArrowheads="1"/>
          </p:cNvSpPr>
          <p:nvPr/>
        </p:nvSpPr>
        <p:spPr bwMode="auto">
          <a:xfrm>
            <a:off x="3786188" y="1128737"/>
            <a:ext cx="1000125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3  4</a:t>
            </a:r>
            <a:endParaRPr lang="zh-CN" altLang="zh-CN" sz="2400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4358828" y="1843112"/>
            <a:ext cx="35718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0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3779912" y="771550"/>
            <a:ext cx="571500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十</a:t>
            </a:r>
            <a:endParaRPr lang="zh-CN" altLang="zh-CN" sz="2400" b="1" dirty="0">
              <a:solidFill>
                <a:srgbClr val="FF33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14"/>
          <p:cNvSpPr txBox="1">
            <a:spLocks noChangeArrowheads="1"/>
          </p:cNvSpPr>
          <p:nvPr/>
        </p:nvSpPr>
        <p:spPr bwMode="auto">
          <a:xfrm>
            <a:off x="4288532" y="771550"/>
            <a:ext cx="571500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endParaRPr lang="zh-CN" altLang="zh-CN" sz="2400" b="1" dirty="0">
              <a:solidFill>
                <a:srgbClr val="FF33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" name="组合 8"/>
          <p:cNvGrpSpPr/>
          <p:nvPr/>
        </p:nvGrpSpPr>
        <p:grpSpPr bwMode="auto">
          <a:xfrm>
            <a:off x="3571875" y="1485925"/>
            <a:ext cx="1214438" cy="461962"/>
            <a:chOff x="3571868" y="3929072"/>
            <a:chExt cx="1214446" cy="461962"/>
          </a:xfrm>
        </p:grpSpPr>
        <p:sp>
          <p:nvSpPr>
            <p:cNvPr id="5133" name="矩形 9"/>
            <p:cNvSpPr>
              <a:spLocks noChangeArrowheads="1"/>
            </p:cNvSpPr>
            <p:nvPr/>
          </p:nvSpPr>
          <p:spPr bwMode="auto">
            <a:xfrm>
              <a:off x="3571868" y="3929072"/>
              <a:ext cx="573088" cy="46196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＋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5134" name="TextBox 24"/>
            <p:cNvSpPr txBox="1">
              <a:spLocks noChangeArrowheads="1"/>
            </p:cNvSpPr>
            <p:nvPr/>
          </p:nvSpPr>
          <p:spPr bwMode="auto">
            <a:xfrm>
              <a:off x="3786182" y="3929072"/>
              <a:ext cx="1000132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1  6</a:t>
              </a:r>
              <a:endParaRPr lang="zh-CN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V="1">
              <a:off x="3633210" y="4318009"/>
              <a:ext cx="1082806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24"/>
          <p:cNvSpPr txBox="1">
            <a:spLocks noChangeArrowheads="1"/>
          </p:cNvSpPr>
          <p:nvPr/>
        </p:nvSpPr>
        <p:spPr bwMode="auto">
          <a:xfrm>
            <a:off x="3926781" y="1843112"/>
            <a:ext cx="357187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3" name="组合 13"/>
          <p:cNvGrpSpPr/>
          <p:nvPr/>
        </p:nvGrpSpPr>
        <p:grpSpPr bwMode="auto">
          <a:xfrm>
            <a:off x="1954252" y="2985795"/>
            <a:ext cx="4201924" cy="954107"/>
            <a:chOff x="5516772" y="-2531068"/>
            <a:chExt cx="4977386" cy="1271267"/>
          </a:xfrm>
          <a:noFill/>
          <a:effectLst/>
        </p:grpSpPr>
        <p:sp>
          <p:nvSpPr>
            <p:cNvPr id="21" name="圆角矩形标注 20"/>
            <p:cNvSpPr/>
            <p:nvPr/>
          </p:nvSpPr>
          <p:spPr>
            <a:xfrm>
              <a:off x="5615788" y="-2510492"/>
              <a:ext cx="4762914" cy="1237406"/>
            </a:xfrm>
            <a:prstGeom prst="wedgeRoundRectCallout">
              <a:avLst>
                <a:gd name="adj1" fmla="val 55103"/>
                <a:gd name="adj2" fmla="val 13637"/>
                <a:gd name="adj3" fmla="val 16667"/>
              </a:avLst>
            </a:prstGeom>
            <a:grpFill/>
            <a:ln w="12700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22" name="TextBox 14"/>
            <p:cNvSpPr txBox="1">
              <a:spLocks noChangeArrowheads="1"/>
            </p:cNvSpPr>
            <p:nvPr/>
          </p:nvSpPr>
          <p:spPr bwMode="auto">
            <a:xfrm>
              <a:off x="5516772" y="-2531068"/>
              <a:ext cx="4977386" cy="127126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个位上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4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加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6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得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10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，</a:t>
              </a:r>
              <a:r>
                <a:rPr lang="zh-CN" altLang="en-US" sz="2800" b="1" dirty="0">
                  <a:solidFill>
                    <a:srgbClr val="FF3399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向十位进</a:t>
              </a:r>
              <a:r>
                <a:rPr lang="en-US" altLang="zh-CN" sz="2800" b="1" dirty="0">
                  <a:solidFill>
                    <a:srgbClr val="FF3399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，个位写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0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  <a:endPara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4" name="TextBox 24"/>
          <p:cNvSpPr txBox="1">
            <a:spLocks noChangeArrowheads="1"/>
          </p:cNvSpPr>
          <p:nvPr/>
        </p:nvSpPr>
        <p:spPr bwMode="auto">
          <a:xfrm>
            <a:off x="4071938" y="1694532"/>
            <a:ext cx="357187" cy="261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1100" b="1" dirty="0">
                <a:solidFill>
                  <a:srgbClr val="FF0000"/>
                </a:solidFill>
                <a:ea typeface="楷体_GB2312" panose="02010609030101010101" pitchFamily="49" charset="-122"/>
                <a:cs typeface="Arial" panose="020B0604020202020204" pitchFamily="34" charset="0"/>
              </a:rPr>
              <a:t>1</a:t>
            </a:r>
            <a:endParaRPr lang="zh-CN" altLang="zh-CN" sz="1100" b="1" dirty="0">
              <a:solidFill>
                <a:srgbClr val="FF0000"/>
              </a:solidFill>
              <a:ea typeface="楷体_GB2312" panose="0201060903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8" name="图片 27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9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24"/>
          <p:cNvSpPr txBox="1">
            <a:spLocks noChangeArrowheads="1"/>
          </p:cNvSpPr>
          <p:nvPr/>
        </p:nvSpPr>
        <p:spPr bwMode="auto">
          <a:xfrm>
            <a:off x="2482057" y="555526"/>
            <a:ext cx="1000125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6  5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" name="TextBox 24"/>
          <p:cNvSpPr txBox="1">
            <a:spLocks noChangeArrowheads="1"/>
          </p:cNvSpPr>
          <p:nvPr/>
        </p:nvSpPr>
        <p:spPr bwMode="auto">
          <a:xfrm>
            <a:off x="3052415" y="1231999"/>
            <a:ext cx="35718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2" name="组合 8"/>
          <p:cNvGrpSpPr/>
          <p:nvPr/>
        </p:nvGrpSpPr>
        <p:grpSpPr bwMode="auto">
          <a:xfrm>
            <a:off x="2267744" y="912714"/>
            <a:ext cx="1214438" cy="461962"/>
            <a:chOff x="3571868" y="3929072"/>
            <a:chExt cx="1214446" cy="461962"/>
          </a:xfrm>
        </p:grpSpPr>
        <p:sp>
          <p:nvSpPr>
            <p:cNvPr id="6166" name="矩形 9"/>
            <p:cNvSpPr>
              <a:spLocks noChangeArrowheads="1"/>
            </p:cNvSpPr>
            <p:nvPr/>
          </p:nvSpPr>
          <p:spPr bwMode="auto">
            <a:xfrm>
              <a:off x="3571868" y="3929072"/>
              <a:ext cx="573088" cy="46196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＋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167" name="TextBox 24"/>
            <p:cNvSpPr txBox="1">
              <a:spLocks noChangeArrowheads="1"/>
            </p:cNvSpPr>
            <p:nvPr/>
          </p:nvSpPr>
          <p:spPr bwMode="auto">
            <a:xfrm>
              <a:off x="3786182" y="3929072"/>
              <a:ext cx="1000132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2  8</a:t>
              </a:r>
              <a:endParaRPr lang="zh-CN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 rot="10800000" flipH="1">
              <a:off x="3705219" y="4316422"/>
              <a:ext cx="928694" cy="15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24"/>
          <p:cNvSpPr txBox="1">
            <a:spLocks noChangeArrowheads="1"/>
          </p:cNvSpPr>
          <p:nvPr/>
        </p:nvSpPr>
        <p:spPr bwMode="auto">
          <a:xfrm>
            <a:off x="2545507" y="1269901"/>
            <a:ext cx="357187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" name="TextBox 24"/>
          <p:cNvSpPr txBox="1">
            <a:spLocks noChangeArrowheads="1"/>
          </p:cNvSpPr>
          <p:nvPr/>
        </p:nvSpPr>
        <p:spPr bwMode="auto">
          <a:xfrm>
            <a:off x="2767807" y="1079401"/>
            <a:ext cx="357187" cy="261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1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endParaRPr lang="zh-CN" altLang="zh-CN" sz="11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3" name="组合 14"/>
          <p:cNvGrpSpPr/>
          <p:nvPr/>
        </p:nvGrpSpPr>
        <p:grpSpPr bwMode="auto">
          <a:xfrm>
            <a:off x="4071938" y="715070"/>
            <a:ext cx="2286000" cy="857250"/>
            <a:chOff x="5929307" y="662903"/>
            <a:chExt cx="2286017" cy="1143005"/>
          </a:xfrm>
          <a:noFill/>
        </p:grpSpPr>
        <p:sp>
          <p:nvSpPr>
            <p:cNvPr id="16" name="圆角矩形标注 15"/>
            <p:cNvSpPr/>
            <p:nvPr/>
          </p:nvSpPr>
          <p:spPr>
            <a:xfrm>
              <a:off x="5929307" y="720054"/>
              <a:ext cx="2143141" cy="1085854"/>
            </a:xfrm>
            <a:prstGeom prst="wedgeRoundRectCallout">
              <a:avLst>
                <a:gd name="adj1" fmla="val 64722"/>
                <a:gd name="adj2" fmla="val 4404"/>
                <a:gd name="adj3" fmla="val 16667"/>
              </a:avLst>
            </a:prstGeom>
            <a:grpFill/>
            <a:ln>
              <a:solidFill>
                <a:srgbClr val="FF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165" name="TextBox 14"/>
            <p:cNvSpPr txBox="1">
              <a:spLocks noChangeArrowheads="1"/>
            </p:cNvSpPr>
            <p:nvPr/>
          </p:nvSpPr>
          <p:spPr bwMode="auto">
            <a:xfrm>
              <a:off x="5929307" y="662903"/>
              <a:ext cx="2286017" cy="1107992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个位上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5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加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8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得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13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，怎么写？</a:t>
              </a:r>
              <a:endPara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619672" y="1779662"/>
            <a:ext cx="568247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和同学说说笔算加法要注意些什么。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88" y="2601317"/>
            <a:ext cx="3571875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组合 13"/>
          <p:cNvGrpSpPr/>
          <p:nvPr/>
        </p:nvGrpSpPr>
        <p:grpSpPr bwMode="auto">
          <a:xfrm>
            <a:off x="1714480" y="2744193"/>
            <a:ext cx="2500331" cy="1200329"/>
            <a:chOff x="5709182" y="-2299544"/>
            <a:chExt cx="3320122" cy="1599336"/>
          </a:xfrm>
          <a:solidFill>
            <a:srgbClr val="FFFFCC"/>
          </a:solidFill>
          <a:effectLst/>
        </p:grpSpPr>
        <p:sp>
          <p:nvSpPr>
            <p:cNvPr id="23" name="圆角矩形标注 22"/>
            <p:cNvSpPr/>
            <p:nvPr/>
          </p:nvSpPr>
          <p:spPr>
            <a:xfrm>
              <a:off x="5709182" y="-2299544"/>
              <a:ext cx="3320119" cy="1522959"/>
            </a:xfrm>
            <a:prstGeom prst="wedgeRoundRectCallout">
              <a:avLst>
                <a:gd name="adj1" fmla="val -46390"/>
                <a:gd name="adj2" fmla="val 59206"/>
                <a:gd name="adj3" fmla="val 16667"/>
              </a:avLst>
            </a:prstGeom>
            <a:solidFill>
              <a:srgbClr val="FFF0D1"/>
            </a:solidFill>
            <a:ln w="12700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24" name="TextBox 14"/>
            <p:cNvSpPr txBox="1">
              <a:spLocks noChangeArrowheads="1"/>
            </p:cNvSpPr>
            <p:nvPr/>
          </p:nvSpPr>
          <p:spPr bwMode="auto">
            <a:xfrm>
              <a:off x="5782699" y="-2299544"/>
              <a:ext cx="3246605" cy="159933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个位和个位对齐，</a:t>
              </a:r>
              <a:endPara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十位和十位对齐，</a:t>
              </a:r>
              <a:endPara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buFont typeface="Arial" panose="020B0604020202020204" pitchFamily="34" charset="0"/>
                <a:buNone/>
                <a:defRPr/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从个位加起</a:t>
              </a:r>
              <a:r>
                <a:rPr lang="zh-CN" altLang="en-US" sz="2400" b="1" dirty="0">
                  <a:latin typeface="楷体_GB2312" panose="02010609030101010101" pitchFamily="49" charset="-122"/>
                  <a:ea typeface="楷体_GB2312" panose="02010609030101010101" pitchFamily="49" charset="-122"/>
                </a:rPr>
                <a:t>。</a:t>
              </a:r>
              <a:endParaRPr lang="zh-CN" altLang="zh-CN" sz="2400" b="1" dirty="0"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</p:grp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1038" y="2601317"/>
            <a:ext cx="3552825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组合 13"/>
          <p:cNvGrpSpPr/>
          <p:nvPr/>
        </p:nvGrpSpPr>
        <p:grpSpPr bwMode="auto">
          <a:xfrm>
            <a:off x="5214938" y="2815630"/>
            <a:ext cx="2000250" cy="1200150"/>
            <a:chOff x="2214544" y="554131"/>
            <a:chExt cx="2000262" cy="1599411"/>
          </a:xfrm>
        </p:grpSpPr>
        <p:sp>
          <p:nvSpPr>
            <p:cNvPr id="28" name="圆角矩形标注 27"/>
            <p:cNvSpPr/>
            <p:nvPr/>
          </p:nvSpPr>
          <p:spPr>
            <a:xfrm>
              <a:off x="2214544" y="554131"/>
              <a:ext cx="1785948" cy="1523249"/>
            </a:xfrm>
            <a:prstGeom prst="wedgeRoundRectCallout">
              <a:avLst>
                <a:gd name="adj1" fmla="val 65517"/>
                <a:gd name="adj2" fmla="val 2816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4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sp>
          <p:nvSpPr>
            <p:cNvPr id="6163" name="TextBox 14"/>
            <p:cNvSpPr txBox="1">
              <a:spLocks noChangeArrowheads="1"/>
            </p:cNvSpPr>
            <p:nvPr/>
          </p:nvSpPr>
          <p:spPr bwMode="auto">
            <a:xfrm>
              <a:off x="2214544" y="554131"/>
              <a:ext cx="2000262" cy="159941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个位相加满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10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，要向十位进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5" name="图片 34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6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矩形 12"/>
          <p:cNvSpPr>
            <a:spLocks noChangeArrowheads="1"/>
          </p:cNvSpPr>
          <p:nvPr/>
        </p:nvSpPr>
        <p:spPr bwMode="auto">
          <a:xfrm>
            <a:off x="677069" y="915566"/>
            <a:ext cx="64293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1.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173" name="TextBox 24"/>
          <p:cNvSpPr txBox="1">
            <a:spLocks noChangeArrowheads="1"/>
          </p:cNvSpPr>
          <p:nvPr/>
        </p:nvSpPr>
        <p:spPr bwMode="auto">
          <a:xfrm>
            <a:off x="1143000" y="1502470"/>
            <a:ext cx="100012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4  5</a:t>
            </a:r>
            <a:endParaRPr lang="zh-CN" altLang="zh-CN" sz="2400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TextBox 24"/>
          <p:cNvSpPr txBox="1">
            <a:spLocks noChangeArrowheads="1"/>
          </p:cNvSpPr>
          <p:nvPr/>
        </p:nvSpPr>
        <p:spPr bwMode="auto">
          <a:xfrm>
            <a:off x="1694533" y="2216845"/>
            <a:ext cx="357187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2" name="组合 7"/>
          <p:cNvGrpSpPr/>
          <p:nvPr/>
        </p:nvGrpSpPr>
        <p:grpSpPr bwMode="auto">
          <a:xfrm>
            <a:off x="998538" y="1859657"/>
            <a:ext cx="1144587" cy="461963"/>
            <a:chOff x="3641722" y="3929072"/>
            <a:chExt cx="1144592" cy="461962"/>
          </a:xfrm>
        </p:grpSpPr>
        <p:sp>
          <p:nvSpPr>
            <p:cNvPr id="7202" name="矩形 8"/>
            <p:cNvSpPr>
              <a:spLocks noChangeArrowheads="1"/>
            </p:cNvSpPr>
            <p:nvPr/>
          </p:nvSpPr>
          <p:spPr bwMode="auto">
            <a:xfrm>
              <a:off x="3641722" y="3929072"/>
              <a:ext cx="573088" cy="46196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400">
                  <a:cs typeface="Arial" panose="020B0604020202020204" pitchFamily="34" charset="0"/>
                </a:rPr>
                <a:t>+</a:t>
              </a:r>
              <a:endParaRPr lang="zh-CN" altLang="en-US" sz="2400">
                <a:cs typeface="Arial" panose="020B0604020202020204" pitchFamily="34" charset="0"/>
              </a:endParaRPr>
            </a:p>
          </p:txBody>
        </p:sp>
        <p:sp>
          <p:nvSpPr>
            <p:cNvPr id="7203" name="TextBox 24"/>
            <p:cNvSpPr txBox="1">
              <a:spLocks noChangeArrowheads="1"/>
            </p:cNvSpPr>
            <p:nvPr/>
          </p:nvSpPr>
          <p:spPr bwMode="auto">
            <a:xfrm>
              <a:off x="3786182" y="3929072"/>
              <a:ext cx="1000132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2  9</a:t>
              </a:r>
              <a:endPara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 rot="10800000" flipH="1">
              <a:off x="3705222" y="4316421"/>
              <a:ext cx="928691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24"/>
          <p:cNvSpPr txBox="1">
            <a:spLocks noChangeArrowheads="1"/>
          </p:cNvSpPr>
          <p:nvPr/>
        </p:nvSpPr>
        <p:spPr bwMode="auto">
          <a:xfrm>
            <a:off x="1259632" y="2216845"/>
            <a:ext cx="357188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177" name="TextBox 24"/>
          <p:cNvSpPr txBox="1">
            <a:spLocks noChangeArrowheads="1"/>
          </p:cNvSpPr>
          <p:nvPr/>
        </p:nvSpPr>
        <p:spPr bwMode="auto">
          <a:xfrm>
            <a:off x="3216275" y="1502470"/>
            <a:ext cx="100012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5  3</a:t>
            </a:r>
            <a:endParaRPr lang="zh-CN" altLang="zh-CN" sz="2400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4" name="TextBox 24"/>
          <p:cNvSpPr txBox="1">
            <a:spLocks noChangeArrowheads="1"/>
          </p:cNvSpPr>
          <p:nvPr/>
        </p:nvSpPr>
        <p:spPr bwMode="auto">
          <a:xfrm>
            <a:off x="3782765" y="2216845"/>
            <a:ext cx="357187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0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3" name="组合 14"/>
          <p:cNvGrpSpPr/>
          <p:nvPr/>
        </p:nvGrpSpPr>
        <p:grpSpPr bwMode="auto">
          <a:xfrm>
            <a:off x="3071813" y="1859657"/>
            <a:ext cx="1144587" cy="461963"/>
            <a:chOff x="3641722" y="3929072"/>
            <a:chExt cx="1144592" cy="461962"/>
          </a:xfrm>
        </p:grpSpPr>
        <p:sp>
          <p:nvSpPr>
            <p:cNvPr id="7199" name="矩形 15"/>
            <p:cNvSpPr>
              <a:spLocks noChangeArrowheads="1"/>
            </p:cNvSpPr>
            <p:nvPr/>
          </p:nvSpPr>
          <p:spPr bwMode="auto">
            <a:xfrm>
              <a:off x="3641722" y="3929072"/>
              <a:ext cx="573088" cy="46196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+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7200" name="TextBox 24"/>
            <p:cNvSpPr txBox="1">
              <a:spLocks noChangeArrowheads="1"/>
            </p:cNvSpPr>
            <p:nvPr/>
          </p:nvSpPr>
          <p:spPr bwMode="auto">
            <a:xfrm>
              <a:off x="3786182" y="3929072"/>
              <a:ext cx="1000132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2  7</a:t>
              </a:r>
              <a:endParaRPr lang="zh-CN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rot="10800000" flipH="1">
              <a:off x="3705222" y="4316421"/>
              <a:ext cx="928691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24"/>
          <p:cNvSpPr txBox="1">
            <a:spLocks noChangeArrowheads="1"/>
          </p:cNvSpPr>
          <p:nvPr/>
        </p:nvSpPr>
        <p:spPr bwMode="auto">
          <a:xfrm>
            <a:off x="3347864" y="2216845"/>
            <a:ext cx="357188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8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181" name="TextBox 24"/>
          <p:cNvSpPr txBox="1">
            <a:spLocks noChangeArrowheads="1"/>
          </p:cNvSpPr>
          <p:nvPr/>
        </p:nvSpPr>
        <p:spPr bwMode="auto">
          <a:xfrm>
            <a:off x="5287963" y="1502470"/>
            <a:ext cx="100012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4  9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" name="TextBox 24"/>
          <p:cNvSpPr txBox="1">
            <a:spLocks noChangeArrowheads="1"/>
          </p:cNvSpPr>
          <p:nvPr/>
        </p:nvSpPr>
        <p:spPr bwMode="auto">
          <a:xfrm>
            <a:off x="5788025" y="2216845"/>
            <a:ext cx="357188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zh-CN" altLang="zh-CN" sz="2400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4" name="组合 21"/>
          <p:cNvGrpSpPr/>
          <p:nvPr/>
        </p:nvGrpSpPr>
        <p:grpSpPr bwMode="auto">
          <a:xfrm>
            <a:off x="5143499" y="1854895"/>
            <a:ext cx="1372715" cy="466725"/>
            <a:chOff x="3641726" y="3924317"/>
            <a:chExt cx="1372709" cy="466717"/>
          </a:xfrm>
        </p:grpSpPr>
        <p:sp>
          <p:nvSpPr>
            <p:cNvPr id="7196" name="矩形 22"/>
            <p:cNvSpPr>
              <a:spLocks noChangeArrowheads="1"/>
            </p:cNvSpPr>
            <p:nvPr/>
          </p:nvSpPr>
          <p:spPr bwMode="auto">
            <a:xfrm>
              <a:off x="3641726" y="3929072"/>
              <a:ext cx="573088" cy="46196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+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7197" name="TextBox 24"/>
            <p:cNvSpPr txBox="1">
              <a:spLocks noChangeArrowheads="1"/>
            </p:cNvSpPr>
            <p:nvPr/>
          </p:nvSpPr>
          <p:spPr bwMode="auto">
            <a:xfrm>
              <a:off x="4014304" y="3924317"/>
              <a:ext cx="1000131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8</a:t>
              </a:r>
              <a:endPara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 rot="10800000" flipH="1">
              <a:off x="3705226" y="4316422"/>
              <a:ext cx="928684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5430838" y="2216845"/>
            <a:ext cx="357187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185" name="TextBox 24"/>
          <p:cNvSpPr txBox="1">
            <a:spLocks noChangeArrowheads="1"/>
          </p:cNvSpPr>
          <p:nvPr/>
        </p:nvSpPr>
        <p:spPr bwMode="auto">
          <a:xfrm>
            <a:off x="7604323" y="1488182"/>
            <a:ext cx="1000125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9" name="TextBox 24"/>
          <p:cNvSpPr txBox="1">
            <a:spLocks noChangeArrowheads="1"/>
          </p:cNvSpPr>
          <p:nvPr/>
        </p:nvSpPr>
        <p:spPr bwMode="auto">
          <a:xfrm>
            <a:off x="7887221" y="2216845"/>
            <a:ext cx="357187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0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5" name="组合 29"/>
          <p:cNvGrpSpPr/>
          <p:nvPr/>
        </p:nvGrpSpPr>
        <p:grpSpPr bwMode="auto">
          <a:xfrm>
            <a:off x="7215188" y="1859657"/>
            <a:ext cx="1144587" cy="461963"/>
            <a:chOff x="3641737" y="3929072"/>
            <a:chExt cx="1144577" cy="461962"/>
          </a:xfrm>
        </p:grpSpPr>
        <p:sp>
          <p:nvSpPr>
            <p:cNvPr id="7193" name="矩形 30"/>
            <p:cNvSpPr>
              <a:spLocks noChangeArrowheads="1"/>
            </p:cNvSpPr>
            <p:nvPr/>
          </p:nvSpPr>
          <p:spPr bwMode="auto">
            <a:xfrm>
              <a:off x="3641737" y="3929072"/>
              <a:ext cx="573088" cy="46196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+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7194" name="TextBox 24"/>
            <p:cNvSpPr txBox="1">
              <a:spLocks noChangeArrowheads="1"/>
            </p:cNvSpPr>
            <p:nvPr/>
          </p:nvSpPr>
          <p:spPr bwMode="auto">
            <a:xfrm>
              <a:off x="3786182" y="3929072"/>
              <a:ext cx="1000132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6  1</a:t>
              </a:r>
              <a:endParaRPr lang="zh-CN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>
            <a:xfrm rot="10800000" flipH="1">
              <a:off x="3705236" y="4316421"/>
              <a:ext cx="928679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24"/>
          <p:cNvSpPr txBox="1">
            <a:spLocks noChangeArrowheads="1"/>
          </p:cNvSpPr>
          <p:nvPr/>
        </p:nvSpPr>
        <p:spPr bwMode="auto">
          <a:xfrm>
            <a:off x="7502525" y="2216845"/>
            <a:ext cx="357188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zh-CN" altLang="zh-CN" sz="2400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5" name="TextBox 24"/>
          <p:cNvSpPr txBox="1">
            <a:spLocks noChangeArrowheads="1"/>
          </p:cNvSpPr>
          <p:nvPr/>
        </p:nvSpPr>
        <p:spPr bwMode="auto">
          <a:xfrm>
            <a:off x="1428750" y="2026345"/>
            <a:ext cx="357188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1200" b="1" dirty="0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endParaRPr lang="zh-CN" altLang="zh-CN" sz="1200" b="1" dirty="0">
              <a:solidFill>
                <a:srgbClr val="FF3399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6" name="TextBox 24"/>
          <p:cNvSpPr txBox="1">
            <a:spLocks noChangeArrowheads="1"/>
          </p:cNvSpPr>
          <p:nvPr/>
        </p:nvSpPr>
        <p:spPr bwMode="auto">
          <a:xfrm>
            <a:off x="3500438" y="2031107"/>
            <a:ext cx="357187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1200" b="1" dirty="0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endParaRPr lang="zh-CN" altLang="zh-CN" sz="1200" b="1" dirty="0">
              <a:solidFill>
                <a:srgbClr val="FF3399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7" name="TextBox 24"/>
          <p:cNvSpPr txBox="1">
            <a:spLocks noChangeArrowheads="1"/>
          </p:cNvSpPr>
          <p:nvPr/>
        </p:nvSpPr>
        <p:spPr bwMode="auto">
          <a:xfrm>
            <a:off x="5582965" y="2026345"/>
            <a:ext cx="357187" cy="2619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1100" b="1" dirty="0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endParaRPr lang="zh-CN" altLang="zh-CN" sz="1100" b="1" dirty="0">
              <a:solidFill>
                <a:srgbClr val="FF3399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8" name="TextBox 24"/>
          <p:cNvSpPr txBox="1">
            <a:spLocks noChangeArrowheads="1"/>
          </p:cNvSpPr>
          <p:nvPr/>
        </p:nvSpPr>
        <p:spPr bwMode="auto">
          <a:xfrm>
            <a:off x="7643813" y="2026345"/>
            <a:ext cx="357187" cy="2619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1100" b="1" dirty="0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endParaRPr lang="zh-CN" altLang="zh-CN" sz="1100" b="1" dirty="0">
              <a:solidFill>
                <a:srgbClr val="FF3399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4" name="矩形标注 43"/>
          <p:cNvSpPr/>
          <p:nvPr/>
        </p:nvSpPr>
        <p:spPr>
          <a:xfrm>
            <a:off x="533847" y="2787774"/>
            <a:ext cx="3462089" cy="792088"/>
          </a:xfrm>
          <a:prstGeom prst="wedgeRectCallout">
            <a:avLst>
              <a:gd name="adj1" fmla="val -13570"/>
              <a:gd name="adj2" fmla="val -74796"/>
            </a:avLst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先算个位上的</a:t>
            </a:r>
            <a:r>
              <a:rPr lang="en-US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5+9=14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，向十位进</a:t>
            </a:r>
            <a:r>
              <a:rPr lang="en-US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，个位上写</a:t>
            </a:r>
            <a:r>
              <a:rPr lang="en-US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" name="矩形标注 44"/>
          <p:cNvSpPr/>
          <p:nvPr/>
        </p:nvSpPr>
        <p:spPr>
          <a:xfrm>
            <a:off x="539552" y="2787774"/>
            <a:ext cx="2808312" cy="504056"/>
          </a:xfrm>
          <a:prstGeom prst="wedgeRectCallout">
            <a:avLst>
              <a:gd name="adj1" fmla="val -18178"/>
              <a:gd name="adj2" fmla="val -86776"/>
            </a:avLst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再算十位上的</a:t>
            </a:r>
            <a:r>
              <a:rPr lang="en-US" altLang="zh-CN" sz="2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4+2+1=7</a:t>
            </a:r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6" name="矩形标注 45"/>
          <p:cNvSpPr/>
          <p:nvPr/>
        </p:nvSpPr>
        <p:spPr>
          <a:xfrm>
            <a:off x="5430045" y="2931790"/>
            <a:ext cx="3246412" cy="720080"/>
          </a:xfrm>
          <a:prstGeom prst="wedgeRectCallout">
            <a:avLst>
              <a:gd name="adj1" fmla="val 29809"/>
              <a:gd name="adj2" fmla="val -95162"/>
            </a:avLst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注意</a:t>
            </a:r>
            <a:r>
              <a:rPr lang="en-US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表示</a:t>
            </a:r>
            <a:r>
              <a:rPr lang="en-US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个一，所以要和个位上的</a:t>
            </a:r>
            <a:r>
              <a:rPr lang="en-US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对齐。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2" y="492072"/>
            <a:ext cx="366860" cy="456338"/>
          </a:xfrm>
          <a:prstGeom prst="rect">
            <a:avLst/>
          </a:prstGeom>
        </p:spPr>
      </p:pic>
      <p:sp>
        <p:nvSpPr>
          <p:cNvPr id="48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</a:t>
            </a:r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50" name="图片 49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51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4" grpId="0"/>
      <p:bldP spid="19" grpId="0"/>
      <p:bldP spid="21" grpId="0"/>
      <p:bldP spid="26" grpId="0"/>
      <p:bldP spid="29" grpId="0"/>
      <p:bldP spid="34" grpId="0"/>
      <p:bldP spid="35" grpId="0"/>
      <p:bldP spid="36" grpId="0"/>
      <p:bldP spid="37" grpId="0"/>
      <p:bldP spid="38" grpId="0"/>
      <p:bldP spid="44" grpId="0" animBg="1"/>
      <p:bldP spid="45" grpId="0" animBg="1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矩形 12"/>
          <p:cNvSpPr>
            <a:spLocks noChangeArrowheads="1"/>
          </p:cNvSpPr>
          <p:nvPr/>
        </p:nvSpPr>
        <p:spPr bwMode="auto">
          <a:xfrm>
            <a:off x="395536" y="546815"/>
            <a:ext cx="271462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2.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用竖式计算。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685155" y="1298426"/>
            <a:ext cx="144303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35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＋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47 =</a:t>
            </a:r>
            <a:endParaRPr lang="zh-CN" altLang="en-US" sz="2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813993" y="1298426"/>
            <a:ext cx="1443037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14</a:t>
            </a:r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＋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56 =</a:t>
            </a:r>
            <a:endParaRPr lang="zh-CN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099993" y="1298426"/>
            <a:ext cx="1443037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74</a:t>
            </a:r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＋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19 =</a:t>
            </a:r>
            <a:endParaRPr lang="zh-CN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7171680" y="1298426"/>
            <a:ext cx="127158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＋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35 =</a:t>
            </a:r>
            <a:endParaRPr lang="zh-CN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685155" y="2711301"/>
            <a:ext cx="144303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42</a:t>
            </a:r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＋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38 =</a:t>
            </a:r>
            <a:endParaRPr lang="zh-CN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2813993" y="2711301"/>
            <a:ext cx="1443037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26</a:t>
            </a:r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＋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15 =</a:t>
            </a:r>
            <a:endParaRPr lang="zh-CN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099993" y="2711301"/>
            <a:ext cx="1443037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54</a:t>
            </a:r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＋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38 =</a:t>
            </a:r>
            <a:endParaRPr lang="zh-CN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7171680" y="2711301"/>
            <a:ext cx="127158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＋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43 =</a:t>
            </a:r>
            <a:endParaRPr lang="zh-CN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" name="组合 102"/>
          <p:cNvGrpSpPr/>
          <p:nvPr/>
        </p:nvGrpSpPr>
        <p:grpSpPr bwMode="auto">
          <a:xfrm>
            <a:off x="683568" y="1298426"/>
            <a:ext cx="1858962" cy="1428750"/>
            <a:chOff x="855663" y="1571625"/>
            <a:chExt cx="1858962" cy="1428750"/>
          </a:xfrm>
        </p:grpSpPr>
        <p:grpSp>
          <p:nvGrpSpPr>
            <p:cNvPr id="3" name="组合 22"/>
            <p:cNvGrpSpPr/>
            <p:nvPr/>
          </p:nvGrpSpPr>
          <p:grpSpPr bwMode="auto">
            <a:xfrm>
              <a:off x="855663" y="1571625"/>
              <a:ext cx="1858962" cy="1428750"/>
              <a:chOff x="855640" y="1571618"/>
              <a:chExt cx="1858972" cy="1428760"/>
            </a:xfrm>
          </p:grpSpPr>
          <p:grpSp>
            <p:nvGrpSpPr>
              <p:cNvPr id="4" name="组合 20"/>
              <p:cNvGrpSpPr/>
              <p:nvPr/>
            </p:nvGrpSpPr>
            <p:grpSpPr bwMode="auto">
              <a:xfrm>
                <a:off x="855640" y="1857370"/>
                <a:ext cx="1144592" cy="1143008"/>
                <a:chOff x="855640" y="1857370"/>
                <a:chExt cx="1144592" cy="1143008"/>
              </a:xfrm>
            </p:grpSpPr>
            <p:sp>
              <p:nvSpPr>
                <p:cNvPr id="8294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1000100" y="1857370"/>
                  <a:ext cx="1000132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2400" b="1">
                      <a:latin typeface="楷体" panose="02010609060101010101" pitchFamily="49" charset="-122"/>
                      <a:ea typeface="楷体" panose="02010609060101010101" pitchFamily="49" charset="-122"/>
                      <a:cs typeface="Arial" panose="020B0604020202020204" pitchFamily="34" charset="0"/>
                    </a:rPr>
                    <a:t>3  5</a:t>
                  </a:r>
                  <a:endParaRPr lang="zh-CN" altLang="zh-CN" sz="2400" b="1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95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1550499" y="2538415"/>
                  <a:ext cx="357188" cy="4619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2400" b="1" dirty="0">
                      <a:latin typeface="楷体" panose="02010609060101010101" pitchFamily="49" charset="-122"/>
                      <a:ea typeface="楷体" panose="02010609060101010101" pitchFamily="49" charset="-122"/>
                      <a:cs typeface="Arial" panose="020B0604020202020204" pitchFamily="34" charset="0"/>
                    </a:rPr>
                    <a:t>2</a:t>
                  </a:r>
                  <a:endParaRPr lang="zh-CN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" name="组合 15"/>
                <p:cNvGrpSpPr/>
                <p:nvPr/>
              </p:nvGrpSpPr>
              <p:grpSpPr bwMode="auto">
                <a:xfrm>
                  <a:off x="855640" y="2181225"/>
                  <a:ext cx="1144592" cy="461962"/>
                  <a:chOff x="3641722" y="3929072"/>
                  <a:chExt cx="1144592" cy="461962"/>
                </a:xfrm>
              </p:grpSpPr>
              <p:sp>
                <p:nvSpPr>
                  <p:cNvPr id="8298" name="矩形 16"/>
                  <p:cNvSpPr>
                    <a:spLocks noChangeArrowheads="1"/>
                  </p:cNvSpPr>
                  <p:nvPr/>
                </p:nvSpPr>
                <p:spPr bwMode="auto">
                  <a:xfrm>
                    <a:off x="3641722" y="3929072"/>
                    <a:ext cx="573088" cy="46196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altLang="zh-CN" sz="2400" b="1"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</a:rPr>
                      <a:t>+</a:t>
                    </a:r>
                    <a:endParaRPr lang="zh-CN" altLang="en-US" sz="2400" b="1">
                      <a:latin typeface="楷体" panose="02010609060101010101" pitchFamily="49" charset="-122"/>
                      <a:ea typeface="楷体" panose="02010609060101010101" pitchFamily="49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299" name="Text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86182" y="3929072"/>
                    <a:ext cx="1000132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r>
                      <a:rPr lang="en-US" altLang="zh-CN" sz="2400" b="1"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</a:rPr>
                      <a:t>4  7</a:t>
                    </a:r>
                    <a:endParaRPr lang="zh-CN" altLang="zh-CN" sz="2400" b="1">
                      <a:latin typeface="楷体" panose="02010609060101010101" pitchFamily="49" charset="-122"/>
                      <a:ea typeface="楷体" panose="02010609060101010101" pitchFamily="49" charset="-122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19" name="直接连接符 18"/>
                  <p:cNvCxnSpPr/>
                  <p:nvPr/>
                </p:nvCxnSpPr>
                <p:spPr>
                  <a:xfrm rot="10800000" flipH="1">
                    <a:off x="3705222" y="4316422"/>
                    <a:ext cx="928692" cy="158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297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1115594" y="2538415"/>
                  <a:ext cx="357188" cy="4619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2400" b="1" dirty="0">
                      <a:latin typeface="楷体" panose="02010609060101010101" pitchFamily="49" charset="-122"/>
                      <a:ea typeface="楷体" panose="02010609060101010101" pitchFamily="49" charset="-122"/>
                      <a:cs typeface="Arial" panose="020B0604020202020204" pitchFamily="34" charset="0"/>
                    </a:rPr>
                    <a:t>8</a:t>
                  </a:r>
                  <a:endParaRPr lang="zh-CN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293" name="矩形 21"/>
              <p:cNvSpPr>
                <a:spLocks noChangeArrowheads="1"/>
              </p:cNvSpPr>
              <p:nvPr/>
            </p:nvSpPr>
            <p:spPr bwMode="auto">
              <a:xfrm>
                <a:off x="2141525" y="1571618"/>
                <a:ext cx="573087" cy="46037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82</a:t>
                </a:r>
                <a:endParaRPr lang="zh-CN" altLang="en-US" sz="24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291" name="TextBox 24"/>
            <p:cNvSpPr txBox="1">
              <a:spLocks noChangeArrowheads="1"/>
            </p:cNvSpPr>
            <p:nvPr/>
          </p:nvSpPr>
          <p:spPr bwMode="auto">
            <a:xfrm>
              <a:off x="1285852" y="2357436"/>
              <a:ext cx="357187" cy="2619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1100" b="1">
                  <a:solidFill>
                    <a:srgbClr val="FF3399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</a:t>
              </a:r>
              <a:endParaRPr lang="zh-CN" altLang="zh-CN" sz="1100" b="1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4" name="组合 103"/>
          <p:cNvGrpSpPr/>
          <p:nvPr/>
        </p:nvGrpSpPr>
        <p:grpSpPr bwMode="auto">
          <a:xfrm>
            <a:off x="2826693" y="1298426"/>
            <a:ext cx="1858962" cy="1428750"/>
            <a:chOff x="2998788" y="1571625"/>
            <a:chExt cx="1858962" cy="1428750"/>
          </a:xfrm>
        </p:grpSpPr>
        <p:grpSp>
          <p:nvGrpSpPr>
            <p:cNvPr id="15" name="组合 23"/>
            <p:cNvGrpSpPr/>
            <p:nvPr/>
          </p:nvGrpSpPr>
          <p:grpSpPr bwMode="auto">
            <a:xfrm>
              <a:off x="2998788" y="1571625"/>
              <a:ext cx="1858962" cy="1428750"/>
              <a:chOff x="855640" y="1571618"/>
              <a:chExt cx="1858972" cy="1428760"/>
            </a:xfrm>
          </p:grpSpPr>
          <p:grpSp>
            <p:nvGrpSpPr>
              <p:cNvPr id="16" name="组合 20"/>
              <p:cNvGrpSpPr/>
              <p:nvPr/>
            </p:nvGrpSpPr>
            <p:grpSpPr bwMode="auto">
              <a:xfrm>
                <a:off x="855640" y="1857370"/>
                <a:ext cx="1144592" cy="1143008"/>
                <a:chOff x="855640" y="1857370"/>
                <a:chExt cx="1144592" cy="1143008"/>
              </a:xfrm>
            </p:grpSpPr>
            <p:sp>
              <p:nvSpPr>
                <p:cNvPr id="8283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1000100" y="1857370"/>
                  <a:ext cx="1000132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2400" b="1">
                      <a:latin typeface="楷体" panose="02010609060101010101" pitchFamily="49" charset="-122"/>
                      <a:ea typeface="楷体" panose="02010609060101010101" pitchFamily="49" charset="-122"/>
                      <a:cs typeface="Arial" panose="020B0604020202020204" pitchFamily="34" charset="0"/>
                    </a:rPr>
                    <a:t>1  4</a:t>
                  </a:r>
                  <a:endParaRPr lang="zh-CN" altLang="zh-CN" sz="2400" b="1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84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1567614" y="2538415"/>
                  <a:ext cx="357188" cy="4619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2400" b="1" dirty="0">
                      <a:latin typeface="楷体" panose="02010609060101010101" pitchFamily="49" charset="-122"/>
                      <a:ea typeface="楷体" panose="02010609060101010101" pitchFamily="49" charset="-122"/>
                      <a:cs typeface="Arial" panose="020B0604020202020204" pitchFamily="34" charset="0"/>
                    </a:rPr>
                    <a:t>0</a:t>
                  </a:r>
                  <a:endParaRPr lang="zh-CN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7" name="组合 15"/>
                <p:cNvGrpSpPr/>
                <p:nvPr/>
              </p:nvGrpSpPr>
              <p:grpSpPr bwMode="auto">
                <a:xfrm>
                  <a:off x="855640" y="2181225"/>
                  <a:ext cx="1144592" cy="461962"/>
                  <a:chOff x="3641722" y="3929072"/>
                  <a:chExt cx="1144592" cy="461962"/>
                </a:xfrm>
              </p:grpSpPr>
              <p:sp>
                <p:nvSpPr>
                  <p:cNvPr id="8287" name="矩形 30"/>
                  <p:cNvSpPr>
                    <a:spLocks noChangeArrowheads="1"/>
                  </p:cNvSpPr>
                  <p:nvPr/>
                </p:nvSpPr>
                <p:spPr bwMode="auto">
                  <a:xfrm>
                    <a:off x="3641722" y="3929072"/>
                    <a:ext cx="573088" cy="46196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altLang="zh-CN" sz="2400" b="1"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</a:rPr>
                      <a:t>+</a:t>
                    </a:r>
                    <a:endParaRPr lang="zh-CN" altLang="en-US" sz="2400" b="1">
                      <a:latin typeface="楷体" panose="02010609060101010101" pitchFamily="49" charset="-122"/>
                      <a:ea typeface="楷体" panose="02010609060101010101" pitchFamily="49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288" name="Text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86182" y="3929072"/>
                    <a:ext cx="1000132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r>
                      <a:rPr lang="en-US" altLang="zh-CN" sz="2400" b="1"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</a:rPr>
                      <a:t>5  6</a:t>
                    </a:r>
                    <a:endParaRPr lang="zh-CN" altLang="zh-CN" sz="2400" b="1">
                      <a:latin typeface="楷体" panose="02010609060101010101" pitchFamily="49" charset="-122"/>
                      <a:ea typeface="楷体" panose="02010609060101010101" pitchFamily="49" charset="-122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33" name="直接连接符 32"/>
                  <p:cNvCxnSpPr/>
                  <p:nvPr/>
                </p:nvCxnSpPr>
                <p:spPr>
                  <a:xfrm rot="10800000" flipH="1">
                    <a:off x="3705222" y="4316422"/>
                    <a:ext cx="928692" cy="158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286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1132709" y="2538415"/>
                  <a:ext cx="357188" cy="4619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2400" b="1" dirty="0">
                      <a:latin typeface="楷体" panose="02010609060101010101" pitchFamily="49" charset="-122"/>
                      <a:ea typeface="楷体" panose="02010609060101010101" pitchFamily="49" charset="-122"/>
                      <a:cs typeface="Arial" panose="020B0604020202020204" pitchFamily="34" charset="0"/>
                    </a:rPr>
                    <a:t>7</a:t>
                  </a:r>
                  <a:endParaRPr lang="zh-CN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282" name="矩形 25"/>
              <p:cNvSpPr>
                <a:spLocks noChangeArrowheads="1"/>
              </p:cNvSpPr>
              <p:nvPr/>
            </p:nvSpPr>
            <p:spPr bwMode="auto">
              <a:xfrm>
                <a:off x="2141525" y="1571618"/>
                <a:ext cx="573087" cy="46037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70</a:t>
                </a:r>
                <a:endParaRPr lang="zh-CN" altLang="en-US" sz="24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280" name="TextBox 24"/>
            <p:cNvSpPr txBox="1">
              <a:spLocks noChangeArrowheads="1"/>
            </p:cNvSpPr>
            <p:nvPr/>
          </p:nvSpPr>
          <p:spPr bwMode="auto">
            <a:xfrm>
              <a:off x="3428992" y="2357436"/>
              <a:ext cx="357187" cy="2619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1100" b="1">
                  <a:solidFill>
                    <a:srgbClr val="FF3399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</a:t>
              </a:r>
              <a:endParaRPr lang="zh-CN" altLang="zh-CN" sz="1100" b="1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8" name="组合 104"/>
          <p:cNvGrpSpPr/>
          <p:nvPr/>
        </p:nvGrpSpPr>
        <p:grpSpPr bwMode="auto">
          <a:xfrm>
            <a:off x="5114280" y="1298426"/>
            <a:ext cx="1857375" cy="1428750"/>
            <a:chOff x="5286375" y="1571618"/>
            <a:chExt cx="1857393" cy="1428757"/>
          </a:xfrm>
        </p:grpSpPr>
        <p:grpSp>
          <p:nvGrpSpPr>
            <p:cNvPr id="20" name="组合 33"/>
            <p:cNvGrpSpPr/>
            <p:nvPr/>
          </p:nvGrpSpPr>
          <p:grpSpPr bwMode="auto">
            <a:xfrm>
              <a:off x="5286375" y="1571618"/>
              <a:ext cx="1857393" cy="1428757"/>
              <a:chOff x="855640" y="1571611"/>
              <a:chExt cx="1857402" cy="1428767"/>
            </a:xfrm>
          </p:grpSpPr>
          <p:grpSp>
            <p:nvGrpSpPr>
              <p:cNvPr id="21" name="组合 20"/>
              <p:cNvGrpSpPr/>
              <p:nvPr/>
            </p:nvGrpSpPr>
            <p:grpSpPr bwMode="auto">
              <a:xfrm>
                <a:off x="855640" y="1857370"/>
                <a:ext cx="1144592" cy="1143008"/>
                <a:chOff x="855640" y="1857370"/>
                <a:chExt cx="1144592" cy="1143008"/>
              </a:xfrm>
            </p:grpSpPr>
            <p:sp>
              <p:nvSpPr>
                <p:cNvPr id="8272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1000100" y="1857370"/>
                  <a:ext cx="1000132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2400" b="1">
                      <a:latin typeface="楷体" panose="02010609060101010101" pitchFamily="49" charset="-122"/>
                      <a:ea typeface="楷体" panose="02010609060101010101" pitchFamily="49" charset="-122"/>
                      <a:cs typeface="Arial" panose="020B0604020202020204" pitchFamily="34" charset="0"/>
                    </a:rPr>
                    <a:t>7  4</a:t>
                  </a:r>
                  <a:endParaRPr lang="zh-CN" altLang="zh-CN" sz="2400" b="1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73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1512284" y="2538415"/>
                  <a:ext cx="357188" cy="4619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2400" b="1" dirty="0">
                      <a:latin typeface="楷体" panose="02010609060101010101" pitchFamily="49" charset="-122"/>
                      <a:ea typeface="楷体" panose="02010609060101010101" pitchFamily="49" charset="-122"/>
                      <a:cs typeface="Arial" panose="020B0604020202020204" pitchFamily="34" charset="0"/>
                    </a:rPr>
                    <a:t>3</a:t>
                  </a:r>
                  <a:endParaRPr lang="zh-CN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2" name="组合 15"/>
                <p:cNvGrpSpPr/>
                <p:nvPr/>
              </p:nvGrpSpPr>
              <p:grpSpPr bwMode="auto">
                <a:xfrm>
                  <a:off x="855640" y="2181225"/>
                  <a:ext cx="1144592" cy="461962"/>
                  <a:chOff x="3641722" y="3929072"/>
                  <a:chExt cx="1144592" cy="461962"/>
                </a:xfrm>
              </p:grpSpPr>
              <p:sp>
                <p:nvSpPr>
                  <p:cNvPr id="8276" name="矩形 40"/>
                  <p:cNvSpPr>
                    <a:spLocks noChangeArrowheads="1"/>
                  </p:cNvSpPr>
                  <p:nvPr/>
                </p:nvSpPr>
                <p:spPr bwMode="auto">
                  <a:xfrm>
                    <a:off x="3641722" y="3929072"/>
                    <a:ext cx="573088" cy="46196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altLang="zh-CN" sz="2400" b="1"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</a:rPr>
                      <a:t>+</a:t>
                    </a:r>
                    <a:endParaRPr lang="zh-CN" altLang="en-US" sz="2400" b="1">
                      <a:latin typeface="楷体" panose="02010609060101010101" pitchFamily="49" charset="-122"/>
                      <a:ea typeface="楷体" panose="02010609060101010101" pitchFamily="49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277" name="Text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86182" y="3929072"/>
                    <a:ext cx="1000132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r>
                      <a:rPr lang="en-US" altLang="zh-CN" sz="2400" b="1"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</a:rPr>
                      <a:t>1  9</a:t>
                    </a:r>
                    <a:endParaRPr lang="zh-CN" altLang="zh-CN" sz="2400" b="1">
                      <a:latin typeface="楷体" panose="02010609060101010101" pitchFamily="49" charset="-122"/>
                      <a:ea typeface="楷体" panose="02010609060101010101" pitchFamily="49" charset="-122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43" name="直接连接符 42"/>
                  <p:cNvCxnSpPr/>
                  <p:nvPr/>
                </p:nvCxnSpPr>
                <p:spPr>
                  <a:xfrm rot="10800000" flipH="1">
                    <a:off x="3705223" y="4316420"/>
                    <a:ext cx="928702" cy="158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275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1149381" y="2533650"/>
                  <a:ext cx="357188" cy="4619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2400" b="1" dirty="0">
                      <a:latin typeface="楷体" panose="02010609060101010101" pitchFamily="49" charset="-122"/>
                      <a:ea typeface="楷体" panose="02010609060101010101" pitchFamily="49" charset="-122"/>
                      <a:cs typeface="Arial" panose="020B0604020202020204" pitchFamily="34" charset="0"/>
                    </a:rPr>
                    <a:t>9</a:t>
                  </a:r>
                  <a:endParaRPr lang="zh-CN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271" name="矩形 35"/>
              <p:cNvSpPr>
                <a:spLocks noChangeArrowheads="1"/>
              </p:cNvSpPr>
              <p:nvPr/>
            </p:nvSpPr>
            <p:spPr bwMode="auto">
              <a:xfrm>
                <a:off x="2139955" y="1571611"/>
                <a:ext cx="573087" cy="46037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93</a:t>
                </a:r>
                <a:endParaRPr lang="zh-CN" altLang="en-US" sz="24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269" name="TextBox 24"/>
            <p:cNvSpPr txBox="1">
              <a:spLocks noChangeArrowheads="1"/>
            </p:cNvSpPr>
            <p:nvPr/>
          </p:nvSpPr>
          <p:spPr bwMode="auto">
            <a:xfrm>
              <a:off x="5715011" y="2357436"/>
              <a:ext cx="357187" cy="2619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1100" b="1">
                  <a:solidFill>
                    <a:srgbClr val="FF3399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</a:t>
              </a:r>
              <a:endParaRPr lang="zh-CN" altLang="zh-CN" sz="1100" b="1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3" name="组合 105"/>
          <p:cNvGrpSpPr/>
          <p:nvPr/>
        </p:nvGrpSpPr>
        <p:grpSpPr bwMode="auto">
          <a:xfrm>
            <a:off x="7257405" y="1298426"/>
            <a:ext cx="1573213" cy="1428750"/>
            <a:chOff x="7429500" y="1571625"/>
            <a:chExt cx="1573213" cy="1428750"/>
          </a:xfrm>
        </p:grpSpPr>
        <p:grpSp>
          <p:nvGrpSpPr>
            <p:cNvPr id="24" name="组合 43"/>
            <p:cNvGrpSpPr/>
            <p:nvPr/>
          </p:nvGrpSpPr>
          <p:grpSpPr bwMode="auto">
            <a:xfrm>
              <a:off x="7429500" y="1571625"/>
              <a:ext cx="1573213" cy="1428750"/>
              <a:chOff x="1141392" y="1571618"/>
              <a:chExt cx="1573220" cy="1428760"/>
            </a:xfrm>
          </p:grpSpPr>
          <p:grpSp>
            <p:nvGrpSpPr>
              <p:cNvPr id="25" name="组合 20"/>
              <p:cNvGrpSpPr/>
              <p:nvPr/>
            </p:nvGrpSpPr>
            <p:grpSpPr bwMode="auto">
              <a:xfrm>
                <a:off x="1141392" y="1852608"/>
                <a:ext cx="1318971" cy="1147770"/>
                <a:chOff x="1141392" y="1852608"/>
                <a:chExt cx="1318971" cy="1147770"/>
              </a:xfrm>
            </p:grpSpPr>
            <p:sp>
              <p:nvSpPr>
                <p:cNvPr id="8261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1460230" y="1852608"/>
                  <a:ext cx="1000133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2400" b="1" dirty="0">
                      <a:latin typeface="楷体" panose="02010609060101010101" pitchFamily="49" charset="-122"/>
                      <a:ea typeface="楷体" panose="02010609060101010101" pitchFamily="49" charset="-122"/>
                      <a:cs typeface="Arial" panose="020B0604020202020204" pitchFamily="34" charset="0"/>
                    </a:rPr>
                    <a:t>5</a:t>
                  </a:r>
                  <a:endParaRPr lang="zh-CN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62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1308229" y="2538415"/>
                  <a:ext cx="357189" cy="4619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2400" b="1" dirty="0">
                      <a:latin typeface="楷体" panose="02010609060101010101" pitchFamily="49" charset="-122"/>
                      <a:ea typeface="楷体" panose="02010609060101010101" pitchFamily="49" charset="-122"/>
                      <a:cs typeface="Arial" panose="020B0604020202020204" pitchFamily="34" charset="0"/>
                    </a:rPr>
                    <a:t>4</a:t>
                  </a:r>
                  <a:endParaRPr lang="zh-CN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6" name="组合 15"/>
                <p:cNvGrpSpPr/>
                <p:nvPr/>
              </p:nvGrpSpPr>
              <p:grpSpPr bwMode="auto">
                <a:xfrm>
                  <a:off x="1141392" y="2181225"/>
                  <a:ext cx="1071570" cy="461962"/>
                  <a:chOff x="3927474" y="3929072"/>
                  <a:chExt cx="1071570" cy="461962"/>
                </a:xfrm>
              </p:grpSpPr>
              <p:sp>
                <p:nvSpPr>
                  <p:cNvPr id="8265" name="矩形 50"/>
                  <p:cNvSpPr>
                    <a:spLocks noChangeArrowheads="1"/>
                  </p:cNvSpPr>
                  <p:nvPr/>
                </p:nvSpPr>
                <p:spPr bwMode="auto">
                  <a:xfrm>
                    <a:off x="3927476" y="3929072"/>
                    <a:ext cx="573088" cy="46196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altLang="zh-CN" sz="2400" b="1"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</a:rPr>
                      <a:t>+</a:t>
                    </a:r>
                    <a:endParaRPr lang="zh-CN" altLang="en-US" sz="2400" b="1">
                      <a:latin typeface="楷体" panose="02010609060101010101" pitchFamily="49" charset="-122"/>
                      <a:ea typeface="楷体" panose="02010609060101010101" pitchFamily="49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266" name="Text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98912" y="3929072"/>
                    <a:ext cx="1000132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r>
                      <a:rPr lang="en-US" altLang="zh-CN" sz="2400" b="1"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</a:rPr>
                      <a:t>3  5</a:t>
                    </a:r>
                    <a:endParaRPr lang="zh-CN" altLang="zh-CN" sz="2400" b="1">
                      <a:latin typeface="楷体" panose="02010609060101010101" pitchFamily="49" charset="-122"/>
                      <a:ea typeface="楷体" panose="02010609060101010101" pitchFamily="49" charset="-122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53" name="直接连接符 52"/>
                  <p:cNvCxnSpPr/>
                  <p:nvPr/>
                </p:nvCxnSpPr>
                <p:spPr>
                  <a:xfrm rot="10800000" flipH="1">
                    <a:off x="3927474" y="4316422"/>
                    <a:ext cx="928691" cy="158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264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1712898" y="2538415"/>
                  <a:ext cx="357188" cy="4619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2400" b="1">
                      <a:latin typeface="楷体" panose="02010609060101010101" pitchFamily="49" charset="-122"/>
                      <a:ea typeface="楷体" panose="02010609060101010101" pitchFamily="49" charset="-122"/>
                      <a:cs typeface="Arial" panose="020B0604020202020204" pitchFamily="34" charset="0"/>
                    </a:rPr>
                    <a:t>0</a:t>
                  </a:r>
                  <a:endParaRPr lang="zh-CN" altLang="zh-CN" sz="2400" b="1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260" name="矩形 45"/>
              <p:cNvSpPr>
                <a:spLocks noChangeArrowheads="1"/>
              </p:cNvSpPr>
              <p:nvPr/>
            </p:nvSpPr>
            <p:spPr bwMode="auto">
              <a:xfrm>
                <a:off x="2141525" y="1571618"/>
                <a:ext cx="573087" cy="46037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40</a:t>
                </a:r>
                <a:endParaRPr lang="zh-CN" altLang="en-US" sz="24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258" name="TextBox 24"/>
            <p:cNvSpPr txBox="1">
              <a:spLocks noChangeArrowheads="1"/>
            </p:cNvSpPr>
            <p:nvPr/>
          </p:nvSpPr>
          <p:spPr bwMode="auto">
            <a:xfrm>
              <a:off x="7786710" y="2357436"/>
              <a:ext cx="357187" cy="2619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1100" b="1">
                  <a:solidFill>
                    <a:srgbClr val="FF3399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</a:t>
              </a:r>
              <a:endParaRPr lang="zh-CN" altLang="zh-CN" sz="1100" b="1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7" name="组合 106"/>
          <p:cNvGrpSpPr/>
          <p:nvPr/>
        </p:nvGrpSpPr>
        <p:grpSpPr bwMode="auto">
          <a:xfrm>
            <a:off x="696268" y="2695426"/>
            <a:ext cx="1858962" cy="1428750"/>
            <a:chOff x="868363" y="2968625"/>
            <a:chExt cx="1858962" cy="1428750"/>
          </a:xfrm>
        </p:grpSpPr>
        <p:grpSp>
          <p:nvGrpSpPr>
            <p:cNvPr id="28" name="组合 53"/>
            <p:cNvGrpSpPr/>
            <p:nvPr/>
          </p:nvGrpSpPr>
          <p:grpSpPr bwMode="auto">
            <a:xfrm>
              <a:off x="868363" y="2968625"/>
              <a:ext cx="1858962" cy="1428750"/>
              <a:chOff x="855640" y="1571618"/>
              <a:chExt cx="1858972" cy="1428760"/>
            </a:xfrm>
          </p:grpSpPr>
          <p:grpSp>
            <p:nvGrpSpPr>
              <p:cNvPr id="29" name="组合 20"/>
              <p:cNvGrpSpPr/>
              <p:nvPr/>
            </p:nvGrpSpPr>
            <p:grpSpPr bwMode="auto">
              <a:xfrm>
                <a:off x="855640" y="1857370"/>
                <a:ext cx="1144592" cy="1143008"/>
                <a:chOff x="855640" y="1857370"/>
                <a:chExt cx="1144592" cy="1143008"/>
              </a:xfrm>
            </p:grpSpPr>
            <p:sp>
              <p:nvSpPr>
                <p:cNvPr id="8250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1000100" y="1857370"/>
                  <a:ext cx="1000132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2400" b="1" dirty="0">
                      <a:latin typeface="楷体" panose="02010609060101010101" pitchFamily="49" charset="-122"/>
                      <a:ea typeface="楷体" panose="02010609060101010101" pitchFamily="49" charset="-122"/>
                      <a:cs typeface="Arial" panose="020B0604020202020204" pitchFamily="34" charset="0"/>
                    </a:rPr>
                    <a:t>4  2</a:t>
                  </a:r>
                  <a:endParaRPr lang="zh-CN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51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1537799" y="2538415"/>
                  <a:ext cx="357188" cy="4619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2400" b="1" dirty="0">
                      <a:latin typeface="楷体" panose="02010609060101010101" pitchFamily="49" charset="-122"/>
                      <a:ea typeface="楷体" panose="02010609060101010101" pitchFamily="49" charset="-122"/>
                      <a:cs typeface="Arial" panose="020B0604020202020204" pitchFamily="34" charset="0"/>
                    </a:rPr>
                    <a:t>0</a:t>
                  </a:r>
                  <a:endParaRPr lang="zh-CN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0" name="组合 15"/>
                <p:cNvGrpSpPr/>
                <p:nvPr/>
              </p:nvGrpSpPr>
              <p:grpSpPr bwMode="auto">
                <a:xfrm>
                  <a:off x="855640" y="2181225"/>
                  <a:ext cx="1144592" cy="461962"/>
                  <a:chOff x="3641722" y="3929072"/>
                  <a:chExt cx="1144592" cy="461962"/>
                </a:xfrm>
              </p:grpSpPr>
              <p:sp>
                <p:nvSpPr>
                  <p:cNvPr id="8254" name="矩形 60"/>
                  <p:cNvSpPr>
                    <a:spLocks noChangeArrowheads="1"/>
                  </p:cNvSpPr>
                  <p:nvPr/>
                </p:nvSpPr>
                <p:spPr bwMode="auto">
                  <a:xfrm>
                    <a:off x="3641722" y="3929072"/>
                    <a:ext cx="573088" cy="46196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altLang="zh-CN" sz="2400" b="1"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</a:rPr>
                      <a:t>+</a:t>
                    </a:r>
                    <a:endParaRPr lang="zh-CN" altLang="en-US" sz="2400" b="1">
                      <a:latin typeface="楷体" panose="02010609060101010101" pitchFamily="49" charset="-122"/>
                      <a:ea typeface="楷体" panose="02010609060101010101" pitchFamily="49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255" name="Text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86182" y="3929072"/>
                    <a:ext cx="1000132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r>
                      <a:rPr lang="en-US" altLang="zh-CN" sz="2400" b="1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</a:rPr>
                      <a:t>3  8</a:t>
                    </a:r>
                    <a:endParaRPr lang="zh-CN" altLang="zh-CN" sz="2400" b="1" dirty="0">
                      <a:latin typeface="楷体" panose="02010609060101010101" pitchFamily="49" charset="-122"/>
                      <a:ea typeface="楷体" panose="02010609060101010101" pitchFamily="49" charset="-122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63" name="直接连接符 62"/>
                  <p:cNvCxnSpPr/>
                  <p:nvPr/>
                </p:nvCxnSpPr>
                <p:spPr>
                  <a:xfrm rot="10800000" flipH="1">
                    <a:off x="3705222" y="4316422"/>
                    <a:ext cx="928692" cy="158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253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1102894" y="2538415"/>
                  <a:ext cx="357188" cy="4619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2400" b="1" dirty="0">
                      <a:latin typeface="楷体" panose="02010609060101010101" pitchFamily="49" charset="-122"/>
                      <a:ea typeface="楷体" panose="02010609060101010101" pitchFamily="49" charset="-122"/>
                      <a:cs typeface="Arial" panose="020B0604020202020204" pitchFamily="34" charset="0"/>
                    </a:rPr>
                    <a:t>8</a:t>
                  </a:r>
                  <a:endParaRPr lang="zh-CN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249" name="矩形 55"/>
              <p:cNvSpPr>
                <a:spLocks noChangeArrowheads="1"/>
              </p:cNvSpPr>
              <p:nvPr/>
            </p:nvSpPr>
            <p:spPr bwMode="auto">
              <a:xfrm>
                <a:off x="2141525" y="1571618"/>
                <a:ext cx="573087" cy="46037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80</a:t>
                </a:r>
                <a:endParaRPr lang="zh-CN" altLang="en-US" sz="24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247" name="TextBox 24"/>
            <p:cNvSpPr txBox="1">
              <a:spLocks noChangeArrowheads="1"/>
            </p:cNvSpPr>
            <p:nvPr/>
          </p:nvSpPr>
          <p:spPr bwMode="auto">
            <a:xfrm>
              <a:off x="1285852" y="3738572"/>
              <a:ext cx="357187" cy="2619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1100" b="1">
                  <a:solidFill>
                    <a:srgbClr val="FF3399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</a:t>
              </a:r>
              <a:endParaRPr lang="zh-CN" altLang="zh-CN" sz="1100" b="1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1" name="组合 107"/>
          <p:cNvGrpSpPr/>
          <p:nvPr/>
        </p:nvGrpSpPr>
        <p:grpSpPr bwMode="auto">
          <a:xfrm>
            <a:off x="2818755" y="2712889"/>
            <a:ext cx="1858963" cy="1428750"/>
            <a:chOff x="2990850" y="2986088"/>
            <a:chExt cx="1858963" cy="1428750"/>
          </a:xfrm>
        </p:grpSpPr>
        <p:grpSp>
          <p:nvGrpSpPr>
            <p:cNvPr id="8289" name="组合 63"/>
            <p:cNvGrpSpPr/>
            <p:nvPr/>
          </p:nvGrpSpPr>
          <p:grpSpPr bwMode="auto">
            <a:xfrm>
              <a:off x="2990850" y="2986088"/>
              <a:ext cx="1858963" cy="1428750"/>
              <a:chOff x="855640" y="1571618"/>
              <a:chExt cx="1858972" cy="1428760"/>
            </a:xfrm>
          </p:grpSpPr>
          <p:grpSp>
            <p:nvGrpSpPr>
              <p:cNvPr id="8290" name="组合 20"/>
              <p:cNvGrpSpPr/>
              <p:nvPr/>
            </p:nvGrpSpPr>
            <p:grpSpPr bwMode="auto">
              <a:xfrm>
                <a:off x="855640" y="1857370"/>
                <a:ext cx="1144592" cy="1143008"/>
                <a:chOff x="855640" y="1857370"/>
                <a:chExt cx="1144592" cy="1143008"/>
              </a:xfrm>
            </p:grpSpPr>
            <p:sp>
              <p:nvSpPr>
                <p:cNvPr id="8239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1000100" y="1857370"/>
                  <a:ext cx="1000132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2400" b="1">
                      <a:latin typeface="楷体" panose="02010609060101010101" pitchFamily="49" charset="-122"/>
                      <a:ea typeface="楷体" panose="02010609060101010101" pitchFamily="49" charset="-122"/>
                      <a:cs typeface="Arial" panose="020B0604020202020204" pitchFamily="34" charset="0"/>
                    </a:rPr>
                    <a:t>2  6</a:t>
                  </a:r>
                  <a:endParaRPr lang="zh-CN" altLang="zh-CN" sz="2400" b="1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40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1575552" y="2538415"/>
                  <a:ext cx="357188" cy="4619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2400" b="1" dirty="0">
                      <a:latin typeface="楷体" panose="02010609060101010101" pitchFamily="49" charset="-122"/>
                      <a:ea typeface="楷体" panose="02010609060101010101" pitchFamily="49" charset="-122"/>
                      <a:cs typeface="Arial" panose="020B0604020202020204" pitchFamily="34" charset="0"/>
                    </a:rPr>
                    <a:t>1</a:t>
                  </a:r>
                  <a:endParaRPr lang="zh-CN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8292" name="组合 15"/>
                <p:cNvGrpSpPr/>
                <p:nvPr/>
              </p:nvGrpSpPr>
              <p:grpSpPr bwMode="auto">
                <a:xfrm>
                  <a:off x="855640" y="2181225"/>
                  <a:ext cx="1144592" cy="461962"/>
                  <a:chOff x="3641722" y="3929072"/>
                  <a:chExt cx="1144592" cy="461962"/>
                </a:xfrm>
              </p:grpSpPr>
              <p:sp>
                <p:nvSpPr>
                  <p:cNvPr id="8243" name="矩形 70"/>
                  <p:cNvSpPr>
                    <a:spLocks noChangeArrowheads="1"/>
                  </p:cNvSpPr>
                  <p:nvPr/>
                </p:nvSpPr>
                <p:spPr bwMode="auto">
                  <a:xfrm>
                    <a:off x="3641722" y="3929072"/>
                    <a:ext cx="573088" cy="46196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altLang="zh-CN" sz="2400" b="1"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</a:rPr>
                      <a:t>+</a:t>
                    </a:r>
                    <a:endParaRPr lang="zh-CN" altLang="en-US" sz="2400" b="1">
                      <a:latin typeface="楷体" panose="02010609060101010101" pitchFamily="49" charset="-122"/>
                      <a:ea typeface="楷体" panose="02010609060101010101" pitchFamily="49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244" name="Text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86182" y="3929072"/>
                    <a:ext cx="1000132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r>
                      <a:rPr lang="en-US" altLang="zh-CN" sz="2400" b="1"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</a:rPr>
                      <a:t>1  5</a:t>
                    </a:r>
                    <a:endParaRPr lang="zh-CN" altLang="zh-CN" sz="2400" b="1">
                      <a:latin typeface="楷体" panose="02010609060101010101" pitchFamily="49" charset="-122"/>
                      <a:ea typeface="楷体" panose="02010609060101010101" pitchFamily="49" charset="-122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73" name="直接连接符 72"/>
                  <p:cNvCxnSpPr/>
                  <p:nvPr/>
                </p:nvCxnSpPr>
                <p:spPr>
                  <a:xfrm rot="10800000" flipH="1">
                    <a:off x="3705222" y="4316422"/>
                    <a:ext cx="928693" cy="158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242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1140647" y="2538415"/>
                  <a:ext cx="357188" cy="4619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2400" b="1" dirty="0">
                      <a:latin typeface="楷体" panose="02010609060101010101" pitchFamily="49" charset="-122"/>
                      <a:ea typeface="楷体" panose="02010609060101010101" pitchFamily="49" charset="-122"/>
                      <a:cs typeface="Arial" panose="020B0604020202020204" pitchFamily="34" charset="0"/>
                    </a:rPr>
                    <a:t>4</a:t>
                  </a:r>
                  <a:endParaRPr lang="zh-CN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238" name="矩形 65"/>
              <p:cNvSpPr>
                <a:spLocks noChangeArrowheads="1"/>
              </p:cNvSpPr>
              <p:nvPr/>
            </p:nvSpPr>
            <p:spPr bwMode="auto">
              <a:xfrm>
                <a:off x="2141525" y="1571618"/>
                <a:ext cx="573087" cy="46037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41</a:t>
                </a:r>
                <a:endParaRPr lang="zh-CN" altLang="en-US" sz="24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236" name="TextBox 24"/>
            <p:cNvSpPr txBox="1">
              <a:spLocks noChangeArrowheads="1"/>
            </p:cNvSpPr>
            <p:nvPr/>
          </p:nvSpPr>
          <p:spPr bwMode="auto">
            <a:xfrm>
              <a:off x="3428995" y="3786196"/>
              <a:ext cx="357187" cy="2619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1100" b="1">
                  <a:solidFill>
                    <a:srgbClr val="FF3399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</a:t>
              </a:r>
              <a:endParaRPr lang="zh-CN" altLang="zh-CN" sz="1100" b="1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296" name="组合 108"/>
          <p:cNvGrpSpPr/>
          <p:nvPr/>
        </p:nvGrpSpPr>
        <p:grpSpPr bwMode="auto">
          <a:xfrm>
            <a:off x="5096818" y="2712889"/>
            <a:ext cx="1858962" cy="1428750"/>
            <a:chOff x="5268913" y="2986088"/>
            <a:chExt cx="1858962" cy="1428750"/>
          </a:xfrm>
        </p:grpSpPr>
        <p:grpSp>
          <p:nvGrpSpPr>
            <p:cNvPr id="8300" name="组合 73"/>
            <p:cNvGrpSpPr/>
            <p:nvPr/>
          </p:nvGrpSpPr>
          <p:grpSpPr bwMode="auto">
            <a:xfrm>
              <a:off x="5268913" y="2986088"/>
              <a:ext cx="1858962" cy="1428750"/>
              <a:chOff x="855640" y="1571618"/>
              <a:chExt cx="1858972" cy="1428760"/>
            </a:xfrm>
          </p:grpSpPr>
          <p:grpSp>
            <p:nvGrpSpPr>
              <p:cNvPr id="8301" name="组合 20"/>
              <p:cNvGrpSpPr/>
              <p:nvPr/>
            </p:nvGrpSpPr>
            <p:grpSpPr bwMode="auto">
              <a:xfrm>
                <a:off x="855640" y="1857370"/>
                <a:ext cx="1144592" cy="1143008"/>
                <a:chOff x="855640" y="1857370"/>
                <a:chExt cx="1144592" cy="1143008"/>
              </a:xfrm>
            </p:grpSpPr>
            <p:sp>
              <p:nvSpPr>
                <p:cNvPr id="8228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1000100" y="1857370"/>
                  <a:ext cx="1000132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2400" b="1">
                      <a:latin typeface="楷体" panose="02010609060101010101" pitchFamily="49" charset="-122"/>
                      <a:ea typeface="楷体" panose="02010609060101010101" pitchFamily="49" charset="-122"/>
                      <a:cs typeface="Arial" panose="020B0604020202020204" pitchFamily="34" charset="0"/>
                    </a:rPr>
                    <a:t>5  4</a:t>
                  </a:r>
                  <a:endParaRPr lang="zh-CN" altLang="zh-CN" sz="2400" b="1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29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1529737" y="2538415"/>
                  <a:ext cx="357188" cy="4619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2400" b="1" dirty="0">
                      <a:latin typeface="楷体" panose="02010609060101010101" pitchFamily="49" charset="-122"/>
                      <a:ea typeface="楷体" panose="02010609060101010101" pitchFamily="49" charset="-122"/>
                      <a:cs typeface="Arial" panose="020B0604020202020204" pitchFamily="34" charset="0"/>
                    </a:rPr>
                    <a:t>2</a:t>
                  </a:r>
                  <a:endParaRPr lang="zh-CN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8302" name="组合 15"/>
                <p:cNvGrpSpPr/>
                <p:nvPr/>
              </p:nvGrpSpPr>
              <p:grpSpPr bwMode="auto">
                <a:xfrm>
                  <a:off x="855640" y="2181225"/>
                  <a:ext cx="1144592" cy="461962"/>
                  <a:chOff x="3641722" y="3929072"/>
                  <a:chExt cx="1144592" cy="461962"/>
                </a:xfrm>
              </p:grpSpPr>
              <p:sp>
                <p:nvSpPr>
                  <p:cNvPr id="8232" name="矩形 80"/>
                  <p:cNvSpPr>
                    <a:spLocks noChangeArrowheads="1"/>
                  </p:cNvSpPr>
                  <p:nvPr/>
                </p:nvSpPr>
                <p:spPr bwMode="auto">
                  <a:xfrm>
                    <a:off x="3641722" y="3929072"/>
                    <a:ext cx="573088" cy="46196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altLang="zh-CN" sz="2400" b="1"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</a:rPr>
                      <a:t>+</a:t>
                    </a:r>
                    <a:endParaRPr lang="zh-CN" altLang="en-US" sz="2400" b="1">
                      <a:latin typeface="楷体" panose="02010609060101010101" pitchFamily="49" charset="-122"/>
                      <a:ea typeface="楷体" panose="02010609060101010101" pitchFamily="49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233" name="Text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86182" y="3929072"/>
                    <a:ext cx="1000132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r>
                      <a:rPr lang="en-US" altLang="zh-CN" sz="2400" b="1"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</a:rPr>
                      <a:t>3  8</a:t>
                    </a:r>
                    <a:endParaRPr lang="zh-CN" altLang="zh-CN" sz="2400" b="1">
                      <a:latin typeface="楷体" panose="02010609060101010101" pitchFamily="49" charset="-122"/>
                      <a:ea typeface="楷体" panose="02010609060101010101" pitchFamily="49" charset="-122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83" name="直接连接符 82"/>
                  <p:cNvCxnSpPr/>
                  <p:nvPr/>
                </p:nvCxnSpPr>
                <p:spPr>
                  <a:xfrm rot="10800000" flipH="1">
                    <a:off x="3705222" y="4316422"/>
                    <a:ext cx="928692" cy="158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231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1094832" y="2538415"/>
                  <a:ext cx="357188" cy="4619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2400" b="1" dirty="0">
                      <a:latin typeface="楷体" panose="02010609060101010101" pitchFamily="49" charset="-122"/>
                      <a:ea typeface="楷体" panose="02010609060101010101" pitchFamily="49" charset="-122"/>
                      <a:cs typeface="Arial" panose="020B0604020202020204" pitchFamily="34" charset="0"/>
                    </a:rPr>
                    <a:t>9</a:t>
                  </a:r>
                  <a:endParaRPr lang="zh-CN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227" name="矩形 75"/>
              <p:cNvSpPr>
                <a:spLocks noChangeArrowheads="1"/>
              </p:cNvSpPr>
              <p:nvPr/>
            </p:nvSpPr>
            <p:spPr bwMode="auto">
              <a:xfrm>
                <a:off x="2141525" y="1571618"/>
                <a:ext cx="573087" cy="46037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92</a:t>
                </a:r>
                <a:endParaRPr lang="zh-CN" altLang="en-US" sz="24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225" name="TextBox 24"/>
            <p:cNvSpPr txBox="1">
              <a:spLocks noChangeArrowheads="1"/>
            </p:cNvSpPr>
            <p:nvPr/>
          </p:nvSpPr>
          <p:spPr bwMode="auto">
            <a:xfrm>
              <a:off x="5715011" y="3786196"/>
              <a:ext cx="357187" cy="2619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1100" b="1">
                  <a:solidFill>
                    <a:srgbClr val="FF3399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</a:t>
              </a:r>
              <a:endParaRPr lang="zh-CN" altLang="zh-CN" sz="1100" b="1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303" name="组合 109"/>
          <p:cNvGrpSpPr/>
          <p:nvPr/>
        </p:nvGrpSpPr>
        <p:grpSpPr bwMode="auto">
          <a:xfrm>
            <a:off x="7217718" y="2711301"/>
            <a:ext cx="1612900" cy="1444625"/>
            <a:chOff x="7389813" y="2984500"/>
            <a:chExt cx="1612900" cy="1444625"/>
          </a:xfrm>
        </p:grpSpPr>
        <p:grpSp>
          <p:nvGrpSpPr>
            <p:cNvPr id="8304" name="组合 83"/>
            <p:cNvGrpSpPr/>
            <p:nvPr/>
          </p:nvGrpSpPr>
          <p:grpSpPr bwMode="auto">
            <a:xfrm>
              <a:off x="7389813" y="2984500"/>
              <a:ext cx="1612900" cy="1444625"/>
              <a:chOff x="855640" y="1556498"/>
              <a:chExt cx="1612712" cy="1443880"/>
            </a:xfrm>
          </p:grpSpPr>
          <p:grpSp>
            <p:nvGrpSpPr>
              <p:cNvPr id="8305" name="组合 20"/>
              <p:cNvGrpSpPr/>
              <p:nvPr/>
            </p:nvGrpSpPr>
            <p:grpSpPr bwMode="auto">
              <a:xfrm>
                <a:off x="855640" y="1857370"/>
                <a:ext cx="1358492" cy="1143008"/>
                <a:chOff x="855640" y="1857370"/>
                <a:chExt cx="1358492" cy="1143008"/>
              </a:xfrm>
            </p:grpSpPr>
            <p:sp>
              <p:nvSpPr>
                <p:cNvPr id="8217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1214000" y="1857370"/>
                  <a:ext cx="1000132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2400" b="1" dirty="0">
                      <a:latin typeface="楷体" panose="02010609060101010101" pitchFamily="49" charset="-122"/>
                      <a:ea typeface="楷体" panose="02010609060101010101" pitchFamily="49" charset="-122"/>
                      <a:cs typeface="Arial" panose="020B0604020202020204" pitchFamily="34" charset="0"/>
                    </a:rPr>
                    <a:t>9</a:t>
                  </a:r>
                  <a:endParaRPr lang="zh-CN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18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1568946" y="2538415"/>
                  <a:ext cx="357188" cy="4619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2400" b="1" dirty="0">
                      <a:latin typeface="楷体" panose="02010609060101010101" pitchFamily="49" charset="-122"/>
                      <a:ea typeface="楷体" panose="02010609060101010101" pitchFamily="49" charset="-122"/>
                      <a:cs typeface="Arial" panose="020B0604020202020204" pitchFamily="34" charset="0"/>
                    </a:rPr>
                    <a:t>2</a:t>
                  </a:r>
                  <a:endParaRPr lang="zh-CN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8306" name="组合 15"/>
                <p:cNvGrpSpPr/>
                <p:nvPr/>
              </p:nvGrpSpPr>
              <p:grpSpPr bwMode="auto">
                <a:xfrm>
                  <a:off x="855640" y="2181217"/>
                  <a:ext cx="1163501" cy="461970"/>
                  <a:chOff x="3641722" y="3929064"/>
                  <a:chExt cx="1163501" cy="461970"/>
                </a:xfrm>
              </p:grpSpPr>
              <p:sp>
                <p:nvSpPr>
                  <p:cNvPr id="8221" name="矩形 90"/>
                  <p:cNvSpPr>
                    <a:spLocks noChangeArrowheads="1"/>
                  </p:cNvSpPr>
                  <p:nvPr/>
                </p:nvSpPr>
                <p:spPr bwMode="auto">
                  <a:xfrm>
                    <a:off x="3641722" y="3929072"/>
                    <a:ext cx="573088" cy="46196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altLang="zh-CN" sz="2400" b="1"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</a:rPr>
                      <a:t>+</a:t>
                    </a:r>
                    <a:endParaRPr lang="zh-CN" altLang="en-US" sz="2400" b="1">
                      <a:latin typeface="楷体" panose="02010609060101010101" pitchFamily="49" charset="-122"/>
                      <a:ea typeface="楷体" panose="02010609060101010101" pitchFamily="49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222" name="Text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05091" y="3929064"/>
                    <a:ext cx="1000132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r>
                      <a:rPr lang="en-US" altLang="zh-CN" sz="2400" b="1">
                        <a:latin typeface="楷体" panose="02010609060101010101" pitchFamily="49" charset="-122"/>
                        <a:ea typeface="楷体" panose="02010609060101010101" pitchFamily="49" charset="-122"/>
                        <a:cs typeface="Arial" panose="020B0604020202020204" pitchFamily="34" charset="0"/>
                      </a:rPr>
                      <a:t>4  3</a:t>
                    </a:r>
                    <a:endParaRPr lang="zh-CN" altLang="zh-CN" sz="2400" b="1">
                      <a:latin typeface="楷体" panose="02010609060101010101" pitchFamily="49" charset="-122"/>
                      <a:ea typeface="楷体" panose="02010609060101010101" pitchFamily="49" charset="-122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93" name="直接连接符 92"/>
                  <p:cNvCxnSpPr/>
                  <p:nvPr/>
                </p:nvCxnSpPr>
                <p:spPr>
                  <a:xfrm rot="10800000" flipH="1">
                    <a:off x="3705215" y="4316648"/>
                    <a:ext cx="928578" cy="158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220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1134139" y="2519365"/>
                  <a:ext cx="357188" cy="4619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2400" b="1" dirty="0">
                      <a:latin typeface="楷体" panose="02010609060101010101" pitchFamily="49" charset="-122"/>
                      <a:ea typeface="楷体" panose="02010609060101010101" pitchFamily="49" charset="-122"/>
                      <a:cs typeface="Arial" panose="020B0604020202020204" pitchFamily="34" charset="0"/>
                    </a:rPr>
                    <a:t>5</a:t>
                  </a:r>
                  <a:endParaRPr lang="zh-CN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216" name="矩形 85"/>
              <p:cNvSpPr>
                <a:spLocks noChangeArrowheads="1"/>
              </p:cNvSpPr>
              <p:nvPr/>
            </p:nvSpPr>
            <p:spPr bwMode="auto">
              <a:xfrm>
                <a:off x="1895265" y="1556498"/>
                <a:ext cx="573087" cy="46037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52</a:t>
                </a:r>
                <a:endParaRPr lang="zh-CN" altLang="en-US" sz="24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214" name="TextBox 24"/>
            <p:cNvSpPr txBox="1">
              <a:spLocks noChangeArrowheads="1"/>
            </p:cNvSpPr>
            <p:nvPr/>
          </p:nvSpPr>
          <p:spPr bwMode="auto">
            <a:xfrm>
              <a:off x="7858151" y="3786196"/>
              <a:ext cx="357187" cy="2619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1100" b="1">
                  <a:solidFill>
                    <a:srgbClr val="FF3399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</a:t>
              </a:r>
              <a:endParaRPr lang="zh-CN" altLang="zh-CN" sz="1100" b="1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15" name="图片 114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16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矩形 12"/>
          <p:cNvSpPr>
            <a:spLocks noChangeArrowheads="1"/>
          </p:cNvSpPr>
          <p:nvPr/>
        </p:nvSpPr>
        <p:spPr bwMode="auto">
          <a:xfrm>
            <a:off x="472679" y="483518"/>
            <a:ext cx="64293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3.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2" name="组合 18"/>
          <p:cNvGrpSpPr/>
          <p:nvPr/>
        </p:nvGrpSpPr>
        <p:grpSpPr bwMode="auto">
          <a:xfrm>
            <a:off x="3243113" y="2067694"/>
            <a:ext cx="2084388" cy="461962"/>
            <a:chOff x="5928507" y="3521817"/>
            <a:chExt cx="2083265" cy="461960"/>
          </a:xfrm>
        </p:grpSpPr>
        <p:grpSp>
          <p:nvGrpSpPr>
            <p:cNvPr id="3" name="组合 17"/>
            <p:cNvGrpSpPr/>
            <p:nvPr/>
          </p:nvGrpSpPr>
          <p:grpSpPr bwMode="auto">
            <a:xfrm>
              <a:off x="6011545" y="3521817"/>
              <a:ext cx="2000227" cy="461960"/>
              <a:chOff x="3143170" y="3337450"/>
              <a:chExt cx="2000264" cy="461665"/>
            </a:xfrm>
          </p:grpSpPr>
          <p:sp>
            <p:nvSpPr>
              <p:cNvPr id="9233" name="TextBox 11"/>
              <p:cNvSpPr txBox="1">
                <a:spLocks noChangeArrowheads="1"/>
              </p:cNvSpPr>
              <p:nvPr/>
            </p:nvSpPr>
            <p:spPr bwMode="auto">
              <a:xfrm>
                <a:off x="3143170" y="3337450"/>
                <a:ext cx="2000264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>
                <a:spAutoFit/>
              </a:bodyPr>
              <a:lstStyle/>
              <a:p>
                <a:pPr algn="ctr"/>
                <a:r>
                  <a:rPr lang="en-US" altLang="zh-CN" sz="2400" b="1" dirty="0">
                    <a:cs typeface="Arial" panose="020B0604020202020204" pitchFamily="34" charset="0"/>
                  </a:rPr>
                  <a:t>          </a:t>
                </a:r>
                <a:r>
                  <a:rPr lang="en-US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=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4705512" y="3408841"/>
                <a:ext cx="357001" cy="356958"/>
              </a:xfrm>
              <a:prstGeom prst="rect">
                <a:avLst/>
              </a:prstGeom>
              <a:noFill/>
              <a:ln>
                <a:solidFill>
                  <a:srgbClr val="FF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1"/>
              </a:p>
            </p:txBody>
          </p:sp>
        </p:grpSp>
        <p:sp>
          <p:nvSpPr>
            <p:cNvPr id="12" name="矩形 11"/>
            <p:cNvSpPr/>
            <p:nvPr/>
          </p:nvSpPr>
          <p:spPr bwMode="auto">
            <a:xfrm>
              <a:off x="5928507" y="3593254"/>
              <a:ext cx="356996" cy="357186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/>
            </a:p>
          </p:txBody>
        </p:sp>
      </p:grp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3162151" y="2082130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25</a:t>
            </a:r>
            <a:endParaRPr lang="zh-CN" altLang="en-US" sz="2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4095601" y="2086892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25</a:t>
            </a:r>
            <a:endParaRPr lang="zh-CN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4814738" y="2077367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50</a:t>
            </a:r>
            <a:endParaRPr lang="zh-CN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3636813" y="2077219"/>
            <a:ext cx="49212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algn="ctr"/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＋</a:t>
            </a:r>
          </a:p>
        </p:txBody>
      </p:sp>
      <p:sp>
        <p:nvSpPr>
          <p:cNvPr id="19" name="矩形 18"/>
          <p:cNvSpPr/>
          <p:nvPr/>
        </p:nvSpPr>
        <p:spPr bwMode="auto">
          <a:xfrm>
            <a:off x="4184501" y="2143894"/>
            <a:ext cx="357187" cy="357187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/>
          </a:p>
        </p:txBody>
      </p:sp>
      <p:sp>
        <p:nvSpPr>
          <p:cNvPr id="20" name="椭圆 19"/>
          <p:cNvSpPr/>
          <p:nvPr/>
        </p:nvSpPr>
        <p:spPr>
          <a:xfrm>
            <a:off x="3684438" y="2120081"/>
            <a:ext cx="387350" cy="39846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/>
          </a:p>
        </p:txBody>
      </p:sp>
      <p:sp>
        <p:nvSpPr>
          <p:cNvPr id="9228" name="矩形 20"/>
          <p:cNvSpPr>
            <a:spLocks noChangeArrowheads="1"/>
          </p:cNvSpPr>
          <p:nvPr/>
        </p:nvSpPr>
        <p:spPr bwMode="auto">
          <a:xfrm>
            <a:off x="5041751" y="2086744"/>
            <a:ext cx="111442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zh-CN" altLang="en-US" sz="2400" b="1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  ）</a:t>
            </a:r>
            <a:endParaRPr lang="zh-CN" altLang="en-US" b="1">
              <a:solidFill>
                <a:srgbClr val="FF33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229" name="矩形 28"/>
          <p:cNvSpPr>
            <a:spLocks noChangeArrowheads="1"/>
          </p:cNvSpPr>
          <p:nvPr/>
        </p:nvSpPr>
        <p:spPr bwMode="auto">
          <a:xfrm>
            <a:off x="5343376" y="2086744"/>
            <a:ext cx="493712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zh-CN" altLang="en-US" sz="2400" b="1">
                <a:ea typeface="楷体_GB2312" panose="02010609030101010101" pitchFamily="49" charset="-122"/>
                <a:cs typeface="Arial" panose="020B0604020202020204" pitchFamily="34" charset="0"/>
              </a:rPr>
              <a:t>棵</a:t>
            </a:r>
          </a:p>
        </p:txBody>
      </p:sp>
      <p:sp>
        <p:nvSpPr>
          <p:cNvPr id="9230" name="TextBox 26"/>
          <p:cNvSpPr txBox="1">
            <a:spLocks noChangeArrowheads="1"/>
          </p:cNvSpPr>
          <p:nvPr/>
        </p:nvSpPr>
        <p:spPr bwMode="auto">
          <a:xfrm>
            <a:off x="936311" y="555526"/>
            <a:ext cx="7380105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学校要在一条大路的两边各栽 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25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棵树，一共需要多少棵树苗？</a:t>
            </a:r>
          </a:p>
        </p:txBody>
      </p:sp>
      <p:grpSp>
        <p:nvGrpSpPr>
          <p:cNvPr id="26" name="组合 106"/>
          <p:cNvGrpSpPr/>
          <p:nvPr/>
        </p:nvGrpSpPr>
        <p:grpSpPr bwMode="auto">
          <a:xfrm>
            <a:off x="3517106" y="2782639"/>
            <a:ext cx="1144586" cy="1143000"/>
            <a:chOff x="868363" y="3254375"/>
            <a:chExt cx="1144586" cy="1143000"/>
          </a:xfrm>
        </p:grpSpPr>
        <p:grpSp>
          <p:nvGrpSpPr>
            <p:cNvPr id="29" name="组合 20"/>
            <p:cNvGrpSpPr/>
            <p:nvPr/>
          </p:nvGrpSpPr>
          <p:grpSpPr bwMode="auto">
            <a:xfrm>
              <a:off x="868363" y="3254375"/>
              <a:ext cx="1144586" cy="1143000"/>
              <a:chOff x="855640" y="1857370"/>
              <a:chExt cx="1144592" cy="1143008"/>
            </a:xfrm>
          </p:grpSpPr>
          <p:sp>
            <p:nvSpPr>
              <p:cNvPr id="31" name="TextBox 24"/>
              <p:cNvSpPr txBox="1">
                <a:spLocks noChangeArrowheads="1"/>
              </p:cNvSpPr>
              <p:nvPr/>
            </p:nvSpPr>
            <p:spPr bwMode="auto">
              <a:xfrm>
                <a:off x="1000100" y="1857370"/>
                <a:ext cx="1000132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2  5</a:t>
                </a:r>
                <a:endParaRPr lang="zh-CN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2" name="TextBox 24"/>
              <p:cNvSpPr txBox="1">
                <a:spLocks noChangeArrowheads="1"/>
              </p:cNvSpPr>
              <p:nvPr/>
            </p:nvSpPr>
            <p:spPr bwMode="auto">
              <a:xfrm>
                <a:off x="1537799" y="2538415"/>
                <a:ext cx="357188" cy="46196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0</a:t>
                </a:r>
                <a:endParaRPr lang="zh-CN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33" name="组合 15"/>
              <p:cNvGrpSpPr/>
              <p:nvPr/>
            </p:nvGrpSpPr>
            <p:grpSpPr bwMode="auto">
              <a:xfrm>
                <a:off x="855640" y="2181225"/>
                <a:ext cx="1144592" cy="461962"/>
                <a:chOff x="3641722" y="3929072"/>
                <a:chExt cx="1144592" cy="461962"/>
              </a:xfrm>
            </p:grpSpPr>
            <p:sp>
              <p:nvSpPr>
                <p:cNvPr id="35" name="矩形 60"/>
                <p:cNvSpPr>
                  <a:spLocks noChangeArrowheads="1"/>
                </p:cNvSpPr>
                <p:nvPr/>
              </p:nvSpPr>
              <p:spPr bwMode="auto">
                <a:xfrm>
                  <a:off x="3641722" y="3929072"/>
                  <a:ext cx="573088" cy="4619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zh-CN" sz="2400" b="1">
                      <a:latin typeface="楷体" panose="02010609060101010101" pitchFamily="49" charset="-122"/>
                      <a:ea typeface="楷体" panose="02010609060101010101" pitchFamily="49" charset="-122"/>
                      <a:cs typeface="Arial" panose="020B0604020202020204" pitchFamily="34" charset="0"/>
                    </a:rPr>
                    <a:t>+</a:t>
                  </a:r>
                  <a:endParaRPr lang="zh-CN" altLang="en-US" sz="2400" b="1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3786182" y="3929072"/>
                  <a:ext cx="1000132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2400" b="1" dirty="0" smtClean="0">
                      <a:latin typeface="楷体" panose="02010609060101010101" pitchFamily="49" charset="-122"/>
                      <a:ea typeface="楷体" panose="02010609060101010101" pitchFamily="49" charset="-122"/>
                      <a:cs typeface="Arial" panose="020B0604020202020204" pitchFamily="34" charset="0"/>
                    </a:rPr>
                    <a:t>2  5</a:t>
                  </a:r>
                  <a:endParaRPr lang="zh-CN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37" name="直接连接符 36"/>
                <p:cNvCxnSpPr/>
                <p:nvPr/>
              </p:nvCxnSpPr>
              <p:spPr>
                <a:xfrm rot="10800000" flipH="1">
                  <a:off x="3705222" y="4316422"/>
                  <a:ext cx="928692" cy="15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4" name="TextBox 24"/>
              <p:cNvSpPr txBox="1">
                <a:spLocks noChangeArrowheads="1"/>
              </p:cNvSpPr>
              <p:nvPr/>
            </p:nvSpPr>
            <p:spPr bwMode="auto">
              <a:xfrm>
                <a:off x="1102894" y="2538415"/>
                <a:ext cx="357188" cy="46196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5</a:t>
                </a:r>
                <a:endParaRPr lang="zh-CN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" name="TextBox 24"/>
            <p:cNvSpPr txBox="1">
              <a:spLocks noChangeArrowheads="1"/>
            </p:cNvSpPr>
            <p:nvPr/>
          </p:nvSpPr>
          <p:spPr bwMode="auto">
            <a:xfrm>
              <a:off x="1285852" y="3738572"/>
              <a:ext cx="357187" cy="2619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1100" b="1">
                  <a:solidFill>
                    <a:srgbClr val="FF3399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</a:t>
              </a:r>
              <a:endParaRPr lang="zh-CN" altLang="zh-CN" sz="1100" b="1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9" name="图片 38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0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9229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524</Words>
  <Application>Microsoft Office PowerPoint</Application>
  <PresentationFormat>全屏显示(16:9)</PresentationFormat>
  <Paragraphs>181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Calibri</vt:lpstr>
      <vt:lpstr>黑体</vt:lpstr>
      <vt:lpstr>楷体</vt:lpstr>
      <vt:lpstr>宋体</vt:lpstr>
      <vt:lpstr>楷体_GB2312</vt:lpstr>
      <vt:lpstr>Arial</vt:lpstr>
      <vt:lpstr>微软雅黑</vt:lpstr>
      <vt:lpstr>幼圆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2017-03-17T02:28:00Z</dcterms:created>
  <dcterms:modified xsi:type="dcterms:W3CDTF">2023-01-16T21:53:44Z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AD9F766E84D94B5080DBACD46F086184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