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6AC10-807D-4BA8-A42F-23514C85242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D181D-A5C6-4D0F-B869-568A0D0A35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F3259-D633-484C-A21D-00C89BCD84D8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EA5C94-B3BC-4BA5-B618-99E4F8C7477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5035FB-04CC-464C-AFBD-B60D263098D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8EB757-4A4E-44C7-939B-FED45C84550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504117-75B4-411E-B0AE-C030412298A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66CEF9-3B00-4B72-9D96-89EB30C3ECD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FF9E60-173F-44FF-BDF3-5E794A39AC3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81E756-AC18-4C07-B86A-DBE464386C1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AF9F7E-8DEA-47FA-BC39-C19DD0FF871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64D6E7-E76C-4531-B113-6CBE3B6D2C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55B0D3-A7E4-4856-B4FD-7F10B2A19CF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6192A1-BC09-4C73-93AA-2017E5A3D46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011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DC0086-34E7-4B0F-9222-8CFA61A12A8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NULL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WordArt 3"/>
          <p:cNvSpPr>
            <a:spLocks noChangeArrowheads="1" noChangeShapeType="1"/>
          </p:cNvSpPr>
          <p:nvPr/>
        </p:nvSpPr>
        <p:spPr bwMode="auto">
          <a:xfrm>
            <a:off x="995275" y="1988840"/>
            <a:ext cx="7249597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Unit 3  Is this your pencil?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60495" y="508518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200026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68313" y="903288"/>
            <a:ext cx="78486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How ________ you spell “eight”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is            B. are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do            D. /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—Is this your ruler?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—Yes, it is.________.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Thank you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Here you are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Here are you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It is your ruler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—Your watch is very nice.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Yes, it is    B. No, it isn't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Thank you     D. That's right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995363" y="981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995363" y="227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995363" y="40767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1" grpId="0" autoUpdateAnimBg="0"/>
      <p:bldP spid="75782" grpId="0" autoUpdateAnimBg="0"/>
      <p:bldP spid="757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301625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68313" y="758825"/>
            <a:ext cx="774065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—Is that your pencil?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—Yes, ________ is.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that  B. this  C. it  D. it's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Please call Jack. It's ________ book.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his   B. your  C. her D. he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)9. Is that your computer game ________ the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Lost and Found?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at    B. in    C. of  D. on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)10. —________.Is this your book?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—Yes, it is.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A. Sorry         B. OK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C. Excuse me     D. Thanks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971550" y="8366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971550" y="2133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971550" y="30686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971550" y="43656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05" grpId="0" autoUpdateAnimBg="0"/>
      <p:bldP spid="76806" grpId="0" autoUpdateAnimBg="0"/>
      <p:bldP spid="76807" grpId="0" autoUpdateAnimBg="0"/>
      <p:bldP spid="768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273051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79388" y="715963"/>
            <a:ext cx="8139112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Ⅲ.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句型专练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按要求完成下列句子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Is this your book?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作否定回答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No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That's a ruler.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改为一般疑问句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 _______ ______ 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That's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a dictionary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in English.(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 _________ in English?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—______________.(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根据答语写出上句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—That's all right.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That is a ruler.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改为否定句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That _________ a ruler.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692275" y="21082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681288" y="21082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187450" y="29972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195513" y="29972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635375" y="29972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500563" y="29972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ruler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1116013" y="39084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What's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771775" y="39084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1619250" y="4292600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Thank you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2051050" y="566102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isn't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29" grpId="0" autoUpdateAnimBg="0"/>
      <p:bldP spid="77830" grpId="0" autoUpdateAnimBg="0"/>
      <p:bldP spid="77831" grpId="0" autoUpdateAnimBg="0"/>
      <p:bldP spid="77832" grpId="0" autoUpdateAnimBg="0"/>
      <p:bldP spid="77833" grpId="0" autoUpdateAnimBg="0"/>
      <p:bldP spid="77834" grpId="0" autoUpdateAnimBg="0"/>
      <p:bldP spid="77835" grpId="0" autoUpdateAnimBg="0"/>
      <p:bldP spid="77836" grpId="0" autoUpdateAnimBg="0"/>
      <p:bldP spid="77837" grpId="0" autoUpdateAnimBg="0"/>
      <p:bldP spid="778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4925" y="981075"/>
            <a:ext cx="876617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那是你的戒指吗？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Is _______ your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打扰一下，那个用英语怎么说？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__________ _______. _________ that _______ English?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你怎么拼写“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schoolbag”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 ________ you __________ “schoolbag”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请打电话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345­4321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找汤姆。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Please _________ Tom ________ 345­4321.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我的手表在失物招领处。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My _______ is in the _______ and ________.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476375" y="19161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492500" y="19161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ring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042988" y="28273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Excuse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843213" y="2827338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4140200" y="28273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516688" y="28273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116013" y="36925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2627313" y="36925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4500563" y="3692525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spell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2268538" y="45815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call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4500563" y="45815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1403350" y="549275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watch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4211638" y="549275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Lost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6084888" y="5445125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Found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autoUpdateAnimBg="0"/>
      <p:bldP spid="78854" grpId="0" autoUpdateAnimBg="0"/>
      <p:bldP spid="78855" grpId="0" autoUpdateAnimBg="0"/>
      <p:bldP spid="78856" grpId="0" autoUpdateAnimBg="0"/>
      <p:bldP spid="78857" grpId="0" autoUpdateAnimBg="0"/>
      <p:bldP spid="78858" grpId="0" autoUpdateAnimBg="0"/>
      <p:bldP spid="78859" grpId="0" autoUpdateAnimBg="0"/>
      <p:bldP spid="78860" grpId="0" autoUpdateAnimBg="0"/>
      <p:bldP spid="78861" grpId="0" autoUpdateAnimBg="0"/>
      <p:bldP spid="78862" grpId="0" autoUpdateAnimBg="0"/>
      <p:bldP spid="78863" grpId="0" autoUpdateAnimBg="0"/>
      <p:bldP spid="78864" grpId="0" autoUpdateAnimBg="0"/>
      <p:bldP spid="78865" grpId="0" autoUpdateAnimBg="0"/>
      <p:bldP spid="7886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09563" y="260648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39750" y="981075"/>
            <a:ext cx="7129463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Ⅳ.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根据首字母提示补全对话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Good morning, Bob. How are you?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F____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thank you. How are you?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I'm fine, too. Is this your  p____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Yes, it's  m____ pencil.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 W____ this in English?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It's a book.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And what's this?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It's a  d____.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How do you  s____ it?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D­I­C­T­I­O­N­A­R­Y.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930400" y="19161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6588125" y="23495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657600" y="28527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268538" y="32591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3203575" y="45815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3924300" y="505936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utoUpdateAnimBg="0"/>
      <p:bldP spid="79878" grpId="0" autoUpdateAnimBg="0"/>
      <p:bldP spid="79879" grpId="0" autoUpdateAnimBg="0"/>
      <p:bldP spid="79880" grpId="0" autoUpdateAnimBg="0"/>
      <p:bldP spid="79881" grpId="0" autoUpdateAnimBg="0"/>
      <p:bldP spid="798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381001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50825" y="1604963"/>
            <a:ext cx="84582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Is it a Chinese dictionary?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No, it's an  E______ dictionary.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Lucy: Very good. Oh, it's time to go home.  G______.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Bob: Bye­bye.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　　　    </a:t>
            </a: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3. _________            4. 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5. _____________        6. 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7. ___________          8. __________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331913" y="34290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Fine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476375" y="38608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1187450" y="4292600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dictionary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1258888" y="47244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5003800" y="34290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pencil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5003800" y="38608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5076825" y="42926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spell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4932363" y="47244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Goodbye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3563938" y="2060575"/>
            <a:ext cx="6048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7596188" y="2492375"/>
            <a:ext cx="6048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utoUpdateAnimBg="0"/>
      <p:bldP spid="80902" grpId="0" autoUpdateAnimBg="0"/>
      <p:bldP spid="80903" grpId="0" autoUpdateAnimBg="0"/>
      <p:bldP spid="80904" grpId="0" autoUpdateAnimBg="0"/>
      <p:bldP spid="80905" grpId="0" autoUpdateAnimBg="0"/>
      <p:bldP spid="80906" grpId="0" autoUpdateAnimBg="0"/>
      <p:bldP spid="80907" grpId="0" autoUpdateAnimBg="0"/>
      <p:bldP spid="80908" grpId="0" autoUpdateAnimBg="0"/>
      <p:bldP spid="80909" grpId="0" autoUpdateAnimBg="0"/>
      <p:bldP spid="8091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28600" y="290513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971550" y="1052513"/>
            <a:ext cx="50514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Ⅴ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      A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阅读下列启事，判断正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(T)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误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(F)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</a:endParaRPr>
          </a:p>
        </p:txBody>
      </p:sp>
      <p:pic>
        <p:nvPicPr>
          <p:cNvPr id="81925" name="Picture 5" descr="D:/全品/小复习课件/3.EPS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476375" y="2276475"/>
            <a:ext cx="4176713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38138" y="404813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95288" y="1989138"/>
            <a:ext cx="7996237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)1. Lydia's telephone number is 443­2697.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)2. David's computer game is lost.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)3. Liza's schoolbag is in the Lost and Found.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Ely's ID card is lost.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529903 is Ely's phone number.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900113" y="20605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F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900113" y="24923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900113" y="29241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F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900113" y="33575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F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900113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  <p:bldP spid="82949" grpId="0" autoUpdateAnimBg="0"/>
      <p:bldP spid="82950" grpId="0" autoUpdateAnimBg="0"/>
      <p:bldP spid="82951" grpId="0" autoUpdateAnimBg="0"/>
      <p:bldP spid="82952" grpId="0" autoUpdateAnimBg="0"/>
      <p:bldP spid="8295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85750" y="280988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07950" y="836613"/>
            <a:ext cx="92900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B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阅读对话，帮他们找到自己的物品， 将人名填在横线上。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Look, what's that?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It's a pencil box. Is it yours, Jane?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No, it isn't. Oh, I know, it's Sue's. That pen is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Sue's, too.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Is this her book?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No, it's my book. My name—“Jane” is on it.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And is this your eraser?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No, this is Bill's eraser. And what's this, Sam?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It's a ruler. It's my ruler. What about this pencil?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That's my pencil.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Here you are.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Thanks.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79400" y="260648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pic>
        <p:nvPicPr>
          <p:cNvPr id="84996" name="Picture 4" descr="D:/全品/小复习课件/2-2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1547813" y="1341438"/>
            <a:ext cx="10795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5" descr="D:/全品/小复习课件/sb.EPS"/>
          <p:cNvPicPr>
            <a:picLocks noChangeAspect="1" noChangeArrowheads="1"/>
          </p:cNvPicPr>
          <p:nvPr/>
        </p:nvPicPr>
        <p:blipFill>
          <a:blip r:embed="rId4" r:link="rId3"/>
          <a:srcRect/>
          <a:stretch>
            <a:fillRect/>
          </a:stretch>
        </p:blipFill>
        <p:spPr bwMode="auto">
          <a:xfrm>
            <a:off x="3563938" y="1412875"/>
            <a:ext cx="10810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8" name="Picture 6" descr="D:/全品/小复习课件/1.TIF"/>
          <p:cNvPicPr>
            <a:picLocks noChangeAspect="1" noChangeArrowheads="1"/>
          </p:cNvPicPr>
          <p:nvPr/>
        </p:nvPicPr>
        <p:blipFill>
          <a:blip r:embed="rId5" r:link="rId3" cstate="email"/>
          <a:srcRect/>
          <a:stretch>
            <a:fillRect/>
          </a:stretch>
        </p:blipFill>
        <p:spPr bwMode="auto">
          <a:xfrm>
            <a:off x="5508625" y="1268413"/>
            <a:ext cx="100806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 descr="D:/全品/小复习课件/2-5.TIF"/>
          <p:cNvPicPr>
            <a:picLocks noChangeAspect="1" noChangeArrowheads="1"/>
          </p:cNvPicPr>
          <p:nvPr/>
        </p:nvPicPr>
        <p:blipFill>
          <a:blip r:embed="rId6" r:link="rId3" cstate="email"/>
          <a:srcRect/>
          <a:stretch>
            <a:fillRect/>
          </a:stretch>
        </p:blipFill>
        <p:spPr bwMode="auto">
          <a:xfrm>
            <a:off x="1908175" y="3141663"/>
            <a:ext cx="185738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8" descr="D:/全品/小复习课件/2-6.TIF"/>
          <p:cNvPicPr>
            <a:picLocks noChangeAspect="1" noChangeArrowheads="1"/>
          </p:cNvPicPr>
          <p:nvPr/>
        </p:nvPicPr>
        <p:blipFill>
          <a:blip r:embed="rId7" r:link="rId3" cstate="email"/>
          <a:srcRect/>
          <a:stretch>
            <a:fillRect/>
          </a:stretch>
        </p:blipFill>
        <p:spPr bwMode="auto">
          <a:xfrm>
            <a:off x="3779838" y="3141663"/>
            <a:ext cx="7921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9" descr="D:/全品/小复习课件/2-7.TIF"/>
          <p:cNvPicPr>
            <a:picLocks noChangeAspect="1" noChangeArrowheads="1"/>
          </p:cNvPicPr>
          <p:nvPr/>
        </p:nvPicPr>
        <p:blipFill>
          <a:blip r:embed="rId8" r:link="rId3" cstate="email"/>
          <a:srcRect/>
          <a:stretch>
            <a:fillRect/>
          </a:stretch>
        </p:blipFill>
        <p:spPr bwMode="auto">
          <a:xfrm>
            <a:off x="5651500" y="2924175"/>
            <a:ext cx="83978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6542088" y="865188"/>
            <a:ext cx="215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430963" y="149066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6430963" y="207803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1403350" y="2205038"/>
            <a:ext cx="5022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　　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　　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6367463" y="3870325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6367463" y="4552950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116013" y="3933825"/>
            <a:ext cx="5991225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　　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e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　　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f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a—______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 　 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7. b—_______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c—______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 　  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9. d—_______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10. e—______         11. f—_______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2484438" y="44370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Jane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2411413" y="48688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Jane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700338" y="53006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5867400" y="44370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Bill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5940425" y="48688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6156325" y="53006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Sam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5" grpId="0" autoUpdateAnimBg="0"/>
      <p:bldP spid="85008" grpId="0" autoUpdateAnimBg="0"/>
      <p:bldP spid="85009" grpId="0" autoUpdateAnimBg="0"/>
      <p:bldP spid="85010" grpId="0" autoUpdateAnimBg="0"/>
      <p:bldP spid="85011" grpId="0" autoUpdateAnimBg="0"/>
      <p:bldP spid="85012" grpId="0" autoUpdateAnimBg="0"/>
      <p:bldP spid="85013" grpId="0" autoUpdateAnimBg="0"/>
      <p:bldP spid="850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28600" y="40005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95288" y="16287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79388" y="2254250"/>
            <a:ext cx="9361487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请求；询问</a:t>
            </a:r>
            <a:r>
              <a:rPr lang="en-US" sz="2400" b="1" i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	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箱；盒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 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橡皮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         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字典；词典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 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笔记本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    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原谅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老师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       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找到；发现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棒球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        10.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电脑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帮助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       12.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打电话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 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 rot="10800000" flipH="1" flipV="1">
            <a:off x="2700338" y="227647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ask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6011863" y="2244725"/>
            <a:ext cx="6461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box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763713" y="2676525"/>
            <a:ext cx="11080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eraser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6519863" y="2708275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dictionary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2124075" y="31877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notebook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5651500" y="31877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excuse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1763713" y="3644900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teacher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6516688" y="36449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find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1619250" y="40767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baseball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5892800" y="40767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computer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2124075" y="4508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help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6300788" y="4508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call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utoUpdateAnimBg="0"/>
      <p:bldP spid="67588" grpId="0" autoUpdateAnimBg="0"/>
      <p:bldP spid="67589" grpId="0" autoUpdateAnimBg="0"/>
      <p:bldP spid="67590" grpId="0" autoUpdateAnimBg="0"/>
      <p:bldP spid="67591" grpId="0" autoUpdateAnimBg="0"/>
      <p:bldP spid="67592" grpId="0" autoUpdateAnimBg="0"/>
      <p:bldP spid="67593" grpId="0" autoUpdateAnimBg="0"/>
      <p:bldP spid="67594" grpId="0" autoUpdateAnimBg="0"/>
      <p:bldP spid="67595" grpId="0" autoUpdateAnimBg="0"/>
      <p:bldP spid="67596" grpId="0" autoUpdateAnimBg="0"/>
      <p:bldP spid="67597" grpId="0" autoUpdateAnimBg="0"/>
      <p:bldP spid="67598" grpId="0" autoUpdateAnimBg="0"/>
      <p:bldP spid="67599" grpId="0" autoUpdateAnimBg="0"/>
      <p:bldP spid="67600" grpId="0" autoUpdateAnimBg="0"/>
      <p:bldP spid="67601" grpId="0" autoUpdateAnimBg="0"/>
      <p:bldP spid="676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34925" y="1557338"/>
            <a:ext cx="7920038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)1. Is________ your brother?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his     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her 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these  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Are ________ Kate's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this; book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that; book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these; books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those; book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68313" y="16287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539750" y="38608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1331913" y="2924175"/>
            <a:ext cx="692626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句子的意思是“那位是你的哥哥吗？”，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11188" y="5084763"/>
            <a:ext cx="754538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由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are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可知此句是复数的句子，故代词和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 名词都要用复数形式，故答案为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  <p:bldP spid="86021" grpId="0" autoUpdateAnimBg="0"/>
      <p:bldP spid="86022" grpId="0" autoUpdateAnimBg="0"/>
      <p:bldP spid="86023" grpId="0" autoUpdateAnimBg="0"/>
      <p:bldP spid="86024" grpId="0" autoUpdateAnimBg="0"/>
      <p:bldP spid="8602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06363" y="1652588"/>
            <a:ext cx="972185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)3. —________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—They are my books.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 are those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 is that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 is those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 is this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539750" y="17002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331913" y="3455988"/>
            <a:ext cx="72009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根据答语可知是在询问“那些是什么？”故答案为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45" grpId="0" autoUpdateAnimBg="0"/>
      <p:bldP spid="8704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35509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95288" y="398463"/>
            <a:ext cx="972185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)4. —Are these your books?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—Yes, ________.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they're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they are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these are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these're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920750" y="13414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728788" y="3213100"/>
            <a:ext cx="45720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对带有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these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those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的一般疑问句的肯定回答，要用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they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来代替。另外，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they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are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在肯定和否定回答时不可缩写，故答案为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  <p:bldP spid="88069" grpId="0" autoUpdateAnimBg="0"/>
      <p:bldP spid="880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44463" y="1917700"/>
            <a:ext cx="8748712" cy="275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13. pencil 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14. book______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</a:t>
            </a:r>
            <a:r>
              <a:rPr lang="zh-CN" alt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15. library</a:t>
            </a:r>
            <a:r>
              <a:rPr lang="en-US" altLang="zh-CN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16. some_________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zh-CN" alt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17. for </a:t>
            </a:r>
            <a:r>
              <a:rPr lang="en-US" altLang="zh-CN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    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18. thank 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zh-CN" alt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19. must </a:t>
            </a:r>
            <a:r>
              <a:rPr lang="en-US" altLang="zh-CN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20. about 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21. watch </a:t>
            </a:r>
            <a:r>
              <a:rPr lang="en-US" altLang="zh-CN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 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22. game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23. ring </a:t>
            </a:r>
            <a:r>
              <a:rPr lang="en-US" altLang="zh-CN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24. schoolbag 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484438" y="1916113"/>
            <a:ext cx="796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铅笔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411413" y="2349500"/>
            <a:ext cx="11033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图书馆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051050" y="2747963"/>
            <a:ext cx="14097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为了；给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195513" y="3213100"/>
            <a:ext cx="796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必须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2484438" y="37163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手表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195513" y="41497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戒指</a:t>
            </a: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6011863" y="1963738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书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6156325" y="23495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一些</a:t>
            </a: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6372225" y="28527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感谢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6516688" y="32845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关于　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6443663" y="37639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游戏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7092950" y="4149725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书包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14" grpId="0" autoUpdateAnimBg="0"/>
      <p:bldP spid="68615" grpId="0" autoUpdateAnimBg="0"/>
      <p:bldP spid="68616" grpId="0" autoUpdateAnimBg="0"/>
      <p:bldP spid="68617" grpId="0" autoUpdateAnimBg="0"/>
      <p:bldP spid="68618" grpId="0" autoUpdateAnimBg="0"/>
      <p:bldP spid="68619" grpId="0" autoUpdateAnimBg="0"/>
      <p:bldP spid="68620" grpId="0" autoUpdateAnimBg="0"/>
      <p:bldP spid="68621" grpId="0" autoUpdateAnimBg="0"/>
      <p:bldP spid="68622" grpId="0" autoUpdateAnimBg="0"/>
      <p:bldP spid="68623" grpId="0" autoUpdateAnimBg="0"/>
      <p:bldP spid="686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95288" y="1052513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 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07950" y="1628800"/>
            <a:ext cx="5892960" cy="41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根据汉语或英语提示翻译下列短语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铅笔盒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请原谅。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谢谢你。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电脑游戏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Lost and Found ____________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6. a set of keys ____________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my notebook 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8. ask for______________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268538" y="2060575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pencil box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411413" y="2492375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Excuse me.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339975" y="2924175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Thank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2484438" y="3357563"/>
            <a:ext cx="218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computer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game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492500" y="378936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失物招领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276600" y="42926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一套钥匙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3059113" y="4724400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我的笔记本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2208213" y="5157788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请求；恳求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7" grpId="0" autoUpdateAnimBg="0"/>
      <p:bldP spid="69638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utoUpdateAnimBg="0"/>
      <p:bldP spid="69644" grpId="0" autoUpdateAnimBg="0"/>
      <p:bldP spid="6964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95288" y="1052513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 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79388" y="1557338"/>
            <a:ext cx="792162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．“这是你的铅笔吗？”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“是的，它是。”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—_____ ________ your pencil?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—Yes, ______ 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那是你的橡皮吗？”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“不，它不是。”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—_____ _______ your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________.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619250" y="29241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555875" y="29718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411413" y="33575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419475" y="34036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547813" y="470058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2484438" y="47244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500563" y="4724400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eraser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619250" y="515778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843213" y="515778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905250" y="515778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  <p:bldP spid="70661" grpId="0" autoUpdateAnimBg="0"/>
      <p:bldP spid="70662" grpId="0" autoUpdateAnimBg="0"/>
      <p:bldP spid="70663" grpId="0" autoUpdateAnimBg="0"/>
      <p:bldP spid="70664" grpId="0" autoUpdateAnimBg="0"/>
      <p:bldP spid="70665" grpId="0" autoUpdateAnimBg="0"/>
      <p:bldP spid="70666" grpId="0" autoUpdateAnimBg="0"/>
      <p:bldP spid="70667" grpId="0" autoUpdateAnimBg="0"/>
      <p:bldP spid="70668" grpId="0" autoUpdateAnimBg="0"/>
      <p:bldP spid="70669" grpId="0" autoUpdateAnimBg="0"/>
      <p:bldP spid="70670" grpId="0" autoUpdateAnimBg="0"/>
      <p:bldP spid="706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23528" y="40005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827088" y="1641475"/>
            <a:ext cx="69850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这是她的书。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______ ____ _____ book.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你怎么拼写它？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______ do you ________ it?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打电话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495­3539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找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Allan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________ Allan ______ 495­3539.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92275" y="21336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2771775" y="21336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3563938" y="2133600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835150" y="30432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978275" y="29972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spell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900238" y="39084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Call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4211638" y="39084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  <p:bldP spid="71685" grpId="0" autoUpdateAnimBg="0"/>
      <p:bldP spid="71686" grpId="0" autoUpdateAnimBg="0"/>
      <p:bldP spid="71687" grpId="0" autoUpdateAnimBg="0"/>
      <p:bldP spid="71688" grpId="0" autoUpdateAnimBg="0"/>
      <p:bldP spid="71689" grpId="0" autoUpdateAnimBg="0"/>
      <p:bldP spid="71690" grpId="0" autoUpdateAnimBg="0"/>
      <p:bldP spid="716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8600" y="290513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79388" y="1773238"/>
            <a:ext cx="7532687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词汇专练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根据句意及首字母提示完成单词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 a________ this green pen?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E________ me, is this your eraser?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Please c______ Lucy at 13696548335.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Is that your key in the Lost and F_______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This is my c__________.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900238" y="270827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bout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1116013" y="31416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xcuse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195513" y="3619500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all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156325" y="40513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ound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2771775" y="45085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omputer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  <p:bldP spid="72708" grpId="0" autoUpdateAnimBg="0"/>
      <p:bldP spid="72709" grpId="0" autoUpdateAnimBg="0"/>
      <p:bldP spid="72710" grpId="0" autoUpdateAnimBg="0"/>
      <p:bldP spid="72711" grpId="0" autoUpdateAnimBg="0"/>
      <p:bldP spid="72712" grpId="0" autoUpdateAnimBg="0"/>
      <p:bldP spid="72713" grpId="0" autoUpdateAnimBg="0"/>
      <p:bldP spid="727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28600" y="332656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23850" y="2133600"/>
            <a:ext cx="783907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根据括号内所给的汉语提示补全句子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This is my ___________ 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电脑游戏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___________ 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劳驾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Is this your pen?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Is that your ____________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字典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It is my ________ 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铅笔盒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916238" y="2611438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computer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5003800" y="26114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game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403350" y="30686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Excuse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276600" y="30686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276600" y="3500438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dictionary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2555875" y="39338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pencil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4211638" y="39338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box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3" grpId="0" autoUpdateAnimBg="0"/>
      <p:bldP spid="73734" grpId="0" autoUpdateAnimBg="0"/>
      <p:bldP spid="73735" grpId="0" autoUpdateAnimBg="0"/>
      <p:bldP spid="73736" grpId="0" autoUpdateAnimBg="0"/>
      <p:bldP spid="73737" grpId="0" autoUpdateAnimBg="0"/>
      <p:bldP spid="73738" grpId="0" autoUpdateAnimBg="0"/>
      <p:bldP spid="737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404813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3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739775" y="1125538"/>
            <a:ext cx="7072313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Ⅱ.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单项选择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—Is this his schoolbag?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No, it is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B. Yes, it 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Yes, it isn't   D. Yes, it's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________ that a computer game?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	   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	   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am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Please call Jenny ________ 45216500.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at              B. in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on              D. of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 rot="10800000" flipH="1" flipV="1">
            <a:off x="1187450" y="1628775"/>
            <a:ext cx="43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187450" y="34290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187450" y="4724400"/>
            <a:ext cx="28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utoUpdateAnimBg="0"/>
      <p:bldP spid="74757" grpId="0" autoUpdateAnimBg="0"/>
      <p:bldP spid="74758" grpId="0" autoUpdateAnimBg="0"/>
      <p:bldP spid="7475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1599</Words>
  <Application>Microsoft Office PowerPoint</Application>
  <PresentationFormat>全屏显示(4:3)</PresentationFormat>
  <Paragraphs>362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Cooper Std Black</vt:lpstr>
      <vt:lpstr>方正黑体_GBK</vt:lpstr>
      <vt:lpstr>仿宋_GB2312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2017-10-11T00:39:00Z</dcterms:created>
  <dcterms:modified xsi:type="dcterms:W3CDTF">2023-01-16T21:53:49Z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124B7B4DE6BA434AAEE381D9E4057ABD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