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478" r:id="rId3"/>
    <p:sldId id="599" r:id="rId4"/>
    <p:sldId id="750" r:id="rId5"/>
    <p:sldId id="413" r:id="rId6"/>
    <p:sldId id="410" r:id="rId7"/>
    <p:sldId id="671" r:id="rId8"/>
    <p:sldId id="312" r:id="rId9"/>
    <p:sldId id="633" r:id="rId10"/>
    <p:sldId id="634" r:id="rId11"/>
    <p:sldId id="636" r:id="rId12"/>
    <p:sldId id="635" r:id="rId13"/>
    <p:sldId id="637" r:id="rId14"/>
    <p:sldId id="638" r:id="rId15"/>
    <p:sldId id="639" r:id="rId16"/>
    <p:sldId id="640" r:id="rId17"/>
    <p:sldId id="751" r:id="rId18"/>
    <p:sldId id="404" r:id="rId19"/>
    <p:sldId id="724" r:id="rId20"/>
    <p:sldId id="753" r:id="rId21"/>
    <p:sldId id="755" r:id="rId22"/>
    <p:sldId id="757" r:id="rId23"/>
    <p:sldId id="758" r:id="rId24"/>
    <p:sldId id="759" r:id="rId25"/>
    <p:sldId id="317" r:id="rId26"/>
    <p:sldId id="647" r:id="rId27"/>
    <p:sldId id="657" r:id="rId28"/>
    <p:sldId id="319" r:id="rId29"/>
    <p:sldId id="359" r:id="rId30"/>
    <p:sldId id="259"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胡晓波真帅体" panose="02010600030101010101" charset="-122"/>
      <p:regular r:id="rId37"/>
    </p:embeddedFont>
    <p:embeddedFont>
      <p:font typeface="微软雅黑" panose="020B0503020204020204" pitchFamily="34" charset="-122"/>
      <p:regular r:id="rId38"/>
      <p:bold r:id="rId39"/>
    </p:embeddedFont>
    <p:embeddedFont>
      <p:font typeface="等线" panose="02010600030101010101" pitchFamily="2" charset="-122"/>
      <p:regular r:id="rId40"/>
      <p:bold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17FB"/>
    <a:srgbClr val="D9A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97" d="100"/>
          <a:sy n="97" d="100"/>
        </p:scale>
        <p:origin x="99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628E7F58-183C-4506-8889-7C3FD180A5AF}" type="datetimeFigureOut">
              <a:rPr lang="zh-CN" altLang="en-US" smtClean="0"/>
              <a:t>2023-01-14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CA068FFD-85DE-4408-8FE0-13A039D39B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任意多边形: 形状 8"/>
          <p:cNvSpPr/>
          <p:nvPr userDrawn="1"/>
        </p:nvSpPr>
        <p:spPr>
          <a:xfrm>
            <a:off x="0" y="190500"/>
            <a:ext cx="610305" cy="635000"/>
          </a:xfrm>
          <a:custGeom>
            <a:avLst/>
            <a:gdLst>
              <a:gd name="connsiteX0" fmla="*/ 0 w 6591299"/>
              <a:gd name="connsiteY0" fmla="*/ 0 h 6858000"/>
              <a:gd name="connsiteX1" fmla="*/ 6462588 w 6591299"/>
              <a:gd name="connsiteY1" fmla="*/ 0 h 6858000"/>
              <a:gd name="connsiteX2" fmla="*/ 6483227 w 6591299"/>
              <a:gd name="connsiteY2" fmla="*/ 103769 h 6858000"/>
              <a:gd name="connsiteX3" fmla="*/ 6591299 w 6591299"/>
              <a:gd name="connsiteY3" fmla="*/ 1386348 h 6858000"/>
              <a:gd name="connsiteX4" fmla="*/ 4449469 w 6591299"/>
              <a:gd name="connsiteY4" fmla="*/ 6743487 h 6858000"/>
              <a:gd name="connsiteX5" fmla="*/ 4338996 w 6591299"/>
              <a:gd name="connsiteY5" fmla="*/ 6858000 h 6858000"/>
              <a:gd name="connsiteX6" fmla="*/ 0 w 6591299"/>
              <a:gd name="connsiteY6" fmla="*/ 6858000 h 6858000"/>
              <a:gd name="connsiteX7" fmla="*/ 0 w 65912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1299" h="6858000">
                <a:moveTo>
                  <a:pt x="0" y="0"/>
                </a:moveTo>
                <a:lnTo>
                  <a:pt x="6462588" y="0"/>
                </a:lnTo>
                <a:lnTo>
                  <a:pt x="6483227" y="103769"/>
                </a:lnTo>
                <a:cubicBezTo>
                  <a:pt x="6554391" y="521968"/>
                  <a:pt x="6591299" y="950288"/>
                  <a:pt x="6591299" y="1386348"/>
                </a:cubicBezTo>
                <a:cubicBezTo>
                  <a:pt x="6591299" y="3421297"/>
                  <a:pt x="5787516" y="5287678"/>
                  <a:pt x="4449469" y="6743487"/>
                </a:cubicBezTo>
                <a:lnTo>
                  <a:pt x="4338996" y="6858000"/>
                </a:lnTo>
                <a:lnTo>
                  <a:pt x="0" y="6858000"/>
                </a:lnTo>
                <a:lnTo>
                  <a:pt x="0" y="0"/>
                </a:lnTo>
                <a:close/>
              </a:path>
            </a:pathLst>
          </a:custGeom>
          <a:gradFill flip="none" rotWithShape="0">
            <a:gsLst>
              <a:gs pos="44000">
                <a:srgbClr val="E100FF"/>
              </a:gs>
              <a:gs pos="100000">
                <a:srgbClr val="1C46F2"/>
              </a:gs>
            </a:gsLst>
            <a:lin ang="2700000" scaled="1"/>
            <a:tileRect/>
          </a:gra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Bold" panose="020B0800000000000000" pitchFamily="34" charset="-122"/>
              <a:ea typeface="思源黑体 CN Bold" panose="020B0800000000000000" pitchFamily="34" charset="-122"/>
            </a:endParaRPr>
          </a:p>
        </p:txBody>
      </p:sp>
      <p:pic>
        <p:nvPicPr>
          <p:cNvPr id="10" name="图片 9" descr="图片包含 食物, 水果, 苹果, 桌子&#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l="25114" r="13046"/>
          <a:stretch>
            <a:fillRect/>
          </a:stretch>
        </p:blipFill>
        <p:spPr>
          <a:xfrm>
            <a:off x="0" y="190500"/>
            <a:ext cx="589025" cy="635000"/>
          </a:xfrm>
          <a:custGeom>
            <a:avLst/>
            <a:gdLst>
              <a:gd name="connsiteX0" fmla="*/ 0 w 6361472"/>
              <a:gd name="connsiteY0" fmla="*/ 0 h 6858000"/>
              <a:gd name="connsiteX1" fmla="*/ 6245901 w 6361472"/>
              <a:gd name="connsiteY1" fmla="*/ 0 h 6858000"/>
              <a:gd name="connsiteX2" fmla="*/ 6264433 w 6361472"/>
              <a:gd name="connsiteY2" fmla="*/ 103769 h 6858000"/>
              <a:gd name="connsiteX3" fmla="*/ 6361472 w 6361472"/>
              <a:gd name="connsiteY3" fmla="*/ 1386348 h 6858000"/>
              <a:gd name="connsiteX4" fmla="*/ 4438310 w 6361472"/>
              <a:gd name="connsiteY4" fmla="*/ 6743487 h 6858000"/>
              <a:gd name="connsiteX5" fmla="*/ 4339115 w 6361472"/>
              <a:gd name="connsiteY5" fmla="*/ 6858000 h 6858000"/>
              <a:gd name="connsiteX6" fmla="*/ 0 w 63614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472" h="6858000">
                <a:moveTo>
                  <a:pt x="0" y="0"/>
                </a:moveTo>
                <a:lnTo>
                  <a:pt x="6245901" y="0"/>
                </a:lnTo>
                <a:lnTo>
                  <a:pt x="6264433" y="103769"/>
                </a:lnTo>
                <a:cubicBezTo>
                  <a:pt x="6328332" y="521968"/>
                  <a:pt x="6361472" y="950288"/>
                  <a:pt x="6361472" y="1386348"/>
                </a:cubicBezTo>
                <a:cubicBezTo>
                  <a:pt x="6361472" y="3421297"/>
                  <a:pt x="5639750" y="5287678"/>
                  <a:pt x="4438310" y="6743487"/>
                </a:cubicBezTo>
                <a:lnTo>
                  <a:pt x="4339115" y="6858000"/>
                </a:lnTo>
                <a:lnTo>
                  <a:pt x="0" y="6858000"/>
                </a:lnTo>
                <a:close/>
              </a:path>
            </a:pathLst>
          </a:custGeom>
        </p:spPr>
      </p:pic>
      <p:sp>
        <p:nvSpPr>
          <p:cNvPr id="11" name="文本占位符 43"/>
          <p:cNvSpPr>
            <a:spLocks noGrp="1"/>
          </p:cNvSpPr>
          <p:nvPr>
            <p:ph type="body" sz="quarter" idx="10" hasCustomPrompt="1"/>
          </p:nvPr>
        </p:nvSpPr>
        <p:spPr>
          <a:xfrm>
            <a:off x="653541" y="381992"/>
            <a:ext cx="3173413" cy="404416"/>
          </a:xfrm>
          <a:prstGeom prst="rect">
            <a:avLst/>
          </a:prstGeom>
        </p:spPr>
        <p:txBody>
          <a:bodyPr/>
          <a:lstStyle>
            <a:lvl1pPr marL="0" indent="0">
              <a:buNone/>
              <a:defRPr sz="2400">
                <a:solidFill>
                  <a:srgbClr val="A017FB"/>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2" name="矩形: 圆角 11"/>
          <p:cNvSpPr/>
          <p:nvPr userDrawn="1"/>
        </p:nvSpPr>
        <p:spPr>
          <a:xfrm>
            <a:off x="647700" y="1270000"/>
            <a:ext cx="10896600" cy="4940300"/>
          </a:xfrm>
          <a:prstGeom prst="roundRect">
            <a:avLst>
              <a:gd name="adj" fmla="val 6851"/>
            </a:avLst>
          </a:prstGeom>
          <a:noFill/>
          <a:ln>
            <a:solidFill>
              <a:srgbClr val="A01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5" Type="http://schemas.openxmlformats.org/officeDocument/2006/relationships/image" Target="../media/image13.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slide" Target="slide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3" name="任意多边形: 形状 2"/>
          <p:cNvSpPr/>
          <p:nvPr/>
        </p:nvSpPr>
        <p:spPr>
          <a:xfrm>
            <a:off x="1" y="0"/>
            <a:ext cx="6591299" cy="6858000"/>
          </a:xfrm>
          <a:custGeom>
            <a:avLst/>
            <a:gdLst>
              <a:gd name="connsiteX0" fmla="*/ 0 w 6591299"/>
              <a:gd name="connsiteY0" fmla="*/ 0 h 6858000"/>
              <a:gd name="connsiteX1" fmla="*/ 6462588 w 6591299"/>
              <a:gd name="connsiteY1" fmla="*/ 0 h 6858000"/>
              <a:gd name="connsiteX2" fmla="*/ 6483227 w 6591299"/>
              <a:gd name="connsiteY2" fmla="*/ 103769 h 6858000"/>
              <a:gd name="connsiteX3" fmla="*/ 6591299 w 6591299"/>
              <a:gd name="connsiteY3" fmla="*/ 1386348 h 6858000"/>
              <a:gd name="connsiteX4" fmla="*/ 4449469 w 6591299"/>
              <a:gd name="connsiteY4" fmla="*/ 6743487 h 6858000"/>
              <a:gd name="connsiteX5" fmla="*/ 4338996 w 6591299"/>
              <a:gd name="connsiteY5" fmla="*/ 6858000 h 6858000"/>
              <a:gd name="connsiteX6" fmla="*/ 0 w 6591299"/>
              <a:gd name="connsiteY6" fmla="*/ 6858000 h 6858000"/>
              <a:gd name="connsiteX7" fmla="*/ 0 w 65912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1299" h="6858000">
                <a:moveTo>
                  <a:pt x="0" y="0"/>
                </a:moveTo>
                <a:lnTo>
                  <a:pt x="6462588" y="0"/>
                </a:lnTo>
                <a:lnTo>
                  <a:pt x="6483227" y="103769"/>
                </a:lnTo>
                <a:cubicBezTo>
                  <a:pt x="6554391" y="521968"/>
                  <a:pt x="6591299" y="950288"/>
                  <a:pt x="6591299" y="1386348"/>
                </a:cubicBezTo>
                <a:cubicBezTo>
                  <a:pt x="6591299" y="3421297"/>
                  <a:pt x="5787516" y="5287678"/>
                  <a:pt x="4449469" y="6743487"/>
                </a:cubicBezTo>
                <a:lnTo>
                  <a:pt x="4338996" y="6858000"/>
                </a:lnTo>
                <a:lnTo>
                  <a:pt x="0" y="6858000"/>
                </a:lnTo>
                <a:lnTo>
                  <a:pt x="0" y="0"/>
                </a:lnTo>
                <a:close/>
              </a:path>
            </a:pathLst>
          </a:custGeom>
          <a:gradFill flip="none" rotWithShape="0">
            <a:gsLst>
              <a:gs pos="44000">
                <a:srgbClr val="E100FF"/>
              </a:gs>
              <a:gs pos="100000">
                <a:srgbClr val="1C46F2"/>
              </a:gs>
            </a:gsLst>
            <a:lin ang="2700000" scaled="1"/>
            <a:tileRect/>
          </a:gra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Bold" panose="020B0800000000000000" pitchFamily="34" charset="-122"/>
              <a:ea typeface="思源黑体 CN Bold" panose="020B0800000000000000" pitchFamily="34" charset="-122"/>
            </a:endParaRPr>
          </a:p>
        </p:txBody>
      </p:sp>
      <p:sp>
        <p:nvSpPr>
          <p:cNvPr id="5" name="椭圆 4"/>
          <p:cNvSpPr/>
          <p:nvPr/>
        </p:nvSpPr>
        <p:spPr>
          <a:xfrm>
            <a:off x="6591300" y="5956091"/>
            <a:ext cx="2529532" cy="2529532"/>
          </a:xfrm>
          <a:prstGeom prst="ellipse">
            <a:avLst/>
          </a:prstGeom>
          <a:pattFill prst="wdDnDiag">
            <a:fgClr>
              <a:srgbClr val="D9A5FD"/>
            </a:fgClr>
            <a:bgClr>
              <a:srgbClr val="FFFFFF"/>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6" name="组合 5"/>
          <p:cNvGrpSpPr/>
          <p:nvPr/>
        </p:nvGrpSpPr>
        <p:grpSpPr>
          <a:xfrm>
            <a:off x="8104213" y="-5074190"/>
            <a:ext cx="6082222" cy="6082222"/>
            <a:chOff x="9417475" y="-1801207"/>
            <a:chExt cx="2529532" cy="2529532"/>
          </a:xfrm>
        </p:grpSpPr>
        <p:sp>
          <p:nvSpPr>
            <p:cNvPr id="7" name="椭圆 6"/>
            <p:cNvSpPr/>
            <p:nvPr/>
          </p:nvSpPr>
          <p:spPr>
            <a:xfrm>
              <a:off x="9417475" y="-1801207"/>
              <a:ext cx="2529532" cy="2529532"/>
            </a:xfrm>
            <a:prstGeom prst="ellipse">
              <a:avLst/>
            </a:prstGeom>
            <a:noFill/>
            <a:ln w="0" cap="flat" cmpd="sng" algn="ctr">
              <a:solidFill>
                <a:srgbClr val="A017FB">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椭圆 7"/>
            <p:cNvSpPr/>
            <p:nvPr/>
          </p:nvSpPr>
          <p:spPr>
            <a:xfrm>
              <a:off x="9480918" y="-1737764"/>
              <a:ext cx="2402646" cy="2402646"/>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椭圆 8"/>
            <p:cNvSpPr/>
            <p:nvPr/>
          </p:nvSpPr>
          <p:spPr>
            <a:xfrm>
              <a:off x="9544361" y="-1674321"/>
              <a:ext cx="2275760" cy="2275760"/>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0" name="椭圆 9"/>
            <p:cNvSpPr/>
            <p:nvPr/>
          </p:nvSpPr>
          <p:spPr>
            <a:xfrm>
              <a:off x="9607804" y="-1610878"/>
              <a:ext cx="2148873" cy="2148873"/>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椭圆 10"/>
            <p:cNvSpPr/>
            <p:nvPr/>
          </p:nvSpPr>
          <p:spPr>
            <a:xfrm>
              <a:off x="9671248" y="-1547435"/>
              <a:ext cx="2021987" cy="2021987"/>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椭圆 11"/>
            <p:cNvSpPr/>
            <p:nvPr/>
          </p:nvSpPr>
          <p:spPr>
            <a:xfrm>
              <a:off x="9734690" y="-1483991"/>
              <a:ext cx="1895101" cy="1895101"/>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椭圆 12"/>
            <p:cNvSpPr/>
            <p:nvPr/>
          </p:nvSpPr>
          <p:spPr>
            <a:xfrm>
              <a:off x="9798134" y="-1420548"/>
              <a:ext cx="1768215" cy="1768215"/>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椭圆 13"/>
            <p:cNvSpPr/>
            <p:nvPr/>
          </p:nvSpPr>
          <p:spPr>
            <a:xfrm>
              <a:off x="9861576" y="-1357105"/>
              <a:ext cx="1641329" cy="1641329"/>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椭圆 14"/>
            <p:cNvSpPr/>
            <p:nvPr/>
          </p:nvSpPr>
          <p:spPr>
            <a:xfrm>
              <a:off x="9925020" y="-1293662"/>
              <a:ext cx="1514443" cy="1514443"/>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椭圆 15"/>
            <p:cNvSpPr/>
            <p:nvPr/>
          </p:nvSpPr>
          <p:spPr>
            <a:xfrm>
              <a:off x="9988463" y="-1230219"/>
              <a:ext cx="1387556" cy="1387556"/>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椭圆 16"/>
            <p:cNvSpPr/>
            <p:nvPr/>
          </p:nvSpPr>
          <p:spPr>
            <a:xfrm>
              <a:off x="10051906" y="-1166776"/>
              <a:ext cx="1260670" cy="1260670"/>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8" name="椭圆 17"/>
            <p:cNvSpPr/>
            <p:nvPr/>
          </p:nvSpPr>
          <p:spPr>
            <a:xfrm>
              <a:off x="10115349" y="-1103333"/>
              <a:ext cx="1133784" cy="1133784"/>
            </a:xfrm>
            <a:prstGeom prst="ellipse">
              <a:avLst/>
            </a:prstGeom>
            <a:noFill/>
            <a:ln w="0" cap="flat" cmpd="sng" algn="ctr">
              <a:solidFill>
                <a:srgbClr val="A017FB">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grpSp>
      <p:pic>
        <p:nvPicPr>
          <p:cNvPr id="28" name="图片 27" descr="图片包含 食物, 水果, 苹果, 桌子&#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25114" r="13046"/>
          <a:stretch>
            <a:fillRect/>
          </a:stretch>
        </p:blipFill>
        <p:spPr>
          <a:xfrm>
            <a:off x="0" y="0"/>
            <a:ext cx="6361472" cy="6858000"/>
          </a:xfrm>
          <a:custGeom>
            <a:avLst/>
            <a:gdLst>
              <a:gd name="connsiteX0" fmla="*/ 0 w 6361472"/>
              <a:gd name="connsiteY0" fmla="*/ 0 h 6858000"/>
              <a:gd name="connsiteX1" fmla="*/ 6245901 w 6361472"/>
              <a:gd name="connsiteY1" fmla="*/ 0 h 6858000"/>
              <a:gd name="connsiteX2" fmla="*/ 6264433 w 6361472"/>
              <a:gd name="connsiteY2" fmla="*/ 103769 h 6858000"/>
              <a:gd name="connsiteX3" fmla="*/ 6361472 w 6361472"/>
              <a:gd name="connsiteY3" fmla="*/ 1386348 h 6858000"/>
              <a:gd name="connsiteX4" fmla="*/ 4438310 w 6361472"/>
              <a:gd name="connsiteY4" fmla="*/ 6743487 h 6858000"/>
              <a:gd name="connsiteX5" fmla="*/ 4339115 w 6361472"/>
              <a:gd name="connsiteY5" fmla="*/ 6858000 h 6858000"/>
              <a:gd name="connsiteX6" fmla="*/ 0 w 63614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472" h="6858000">
                <a:moveTo>
                  <a:pt x="0" y="0"/>
                </a:moveTo>
                <a:lnTo>
                  <a:pt x="6245901" y="0"/>
                </a:lnTo>
                <a:lnTo>
                  <a:pt x="6264433" y="103769"/>
                </a:lnTo>
                <a:cubicBezTo>
                  <a:pt x="6328332" y="521968"/>
                  <a:pt x="6361472" y="950288"/>
                  <a:pt x="6361472" y="1386348"/>
                </a:cubicBezTo>
                <a:cubicBezTo>
                  <a:pt x="6361472" y="3421297"/>
                  <a:pt x="5639750" y="5287678"/>
                  <a:pt x="4438310" y="6743487"/>
                </a:cubicBezTo>
                <a:lnTo>
                  <a:pt x="4339115" y="6858000"/>
                </a:lnTo>
                <a:lnTo>
                  <a:pt x="0" y="6858000"/>
                </a:lnTo>
                <a:close/>
              </a:path>
            </a:pathLst>
          </a:custGeom>
        </p:spPr>
      </p:pic>
      <p:sp>
        <p:nvSpPr>
          <p:cNvPr id="31" name="文本框 30"/>
          <p:cNvSpPr txBox="1"/>
          <p:nvPr/>
        </p:nvSpPr>
        <p:spPr>
          <a:xfrm>
            <a:off x="6591300" y="1746250"/>
            <a:ext cx="5733415" cy="2214880"/>
          </a:xfrm>
          <a:prstGeom prst="rect">
            <a:avLst/>
          </a:prstGeom>
          <a:noFill/>
        </p:spPr>
        <p:txBody>
          <a:bodyPr wrap="square" rtlCol="0">
            <a:spAutoFit/>
          </a:bodyPr>
          <a:lstStyle/>
          <a:p>
            <a:r>
              <a:rPr lang="zh-CN" altLang="en-US" sz="138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画杨桃</a:t>
            </a:r>
            <a:endParaRPr lang="en-US" altLang="zh-CN" sz="138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endParaRPr>
          </a:p>
        </p:txBody>
      </p:sp>
      <p:sp>
        <p:nvSpPr>
          <p:cNvPr id="30" name="文本框 29"/>
          <p:cNvSpPr txBox="1"/>
          <p:nvPr/>
        </p:nvSpPr>
        <p:spPr>
          <a:xfrm>
            <a:off x="11516299" y="1927884"/>
            <a:ext cx="1145057" cy="1200329"/>
          </a:xfrm>
          <a:prstGeom prst="rect">
            <a:avLst/>
          </a:prstGeom>
          <a:noFill/>
        </p:spPr>
        <p:txBody>
          <a:bodyPr wrap="square" rtlCol="0">
            <a:spAutoFit/>
          </a:bodyPr>
          <a:lstStyle/>
          <a:p>
            <a:r>
              <a:rPr lang="zh-CN" altLang="en-US" sz="36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二年级</a:t>
            </a:r>
            <a:endParaRPr lang="en-US" altLang="zh-CN" sz="36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endParaRPr>
          </a:p>
          <a:p>
            <a:r>
              <a:rPr lang="zh-CN" altLang="en-US" sz="36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下册</a:t>
            </a:r>
            <a:endParaRPr lang="en-US" altLang="zh-CN" sz="36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endParaRPr>
          </a:p>
        </p:txBody>
      </p:sp>
      <p:grpSp>
        <p:nvGrpSpPr>
          <p:cNvPr id="32" name="组合 31"/>
          <p:cNvGrpSpPr/>
          <p:nvPr/>
        </p:nvGrpSpPr>
        <p:grpSpPr>
          <a:xfrm>
            <a:off x="7042892" y="3961055"/>
            <a:ext cx="4616426" cy="817199"/>
            <a:chOff x="857958" y="3839216"/>
            <a:chExt cx="4616426" cy="817199"/>
          </a:xfrm>
        </p:grpSpPr>
        <p:sp>
          <p:nvSpPr>
            <p:cNvPr id="33" name="文本框 32"/>
            <p:cNvSpPr txBox="1"/>
            <p:nvPr/>
          </p:nvSpPr>
          <p:spPr>
            <a:xfrm>
              <a:off x="857958" y="3927156"/>
              <a:ext cx="4616426" cy="276999"/>
            </a:xfrm>
            <a:prstGeom prst="rect">
              <a:avLst/>
            </a:prstGeom>
            <a:noFill/>
          </p:spPr>
          <p:txBody>
            <a:bodyPr wrap="square" rtlCol="0">
              <a:spAutoFit/>
            </a:bodyPr>
            <a:lstStyle/>
            <a:p>
              <a:pPr algn="dist"/>
              <a:r>
                <a:rPr lang="zh-CN" altLang="en-US" sz="1200" b="1" dirty="0">
                  <a:solidFill>
                    <a:srgbClr val="2E2E2E">
                      <a:lumMod val="75000"/>
                      <a:lumOff val="25000"/>
                    </a:srgbClr>
                  </a:solidFill>
                  <a:latin typeface="思源黑体 CN Light" panose="020B0300000000000000" pitchFamily="34" charset="-122"/>
                  <a:ea typeface="思源黑体 CN Light" panose="020B0300000000000000" pitchFamily="34" charset="-122"/>
                </a:rPr>
                <a:t>语文精品课件 二年级下册 </a:t>
              </a:r>
              <a:r>
                <a:rPr lang="en-US" altLang="zh-CN" sz="1200" b="1" dirty="0">
                  <a:solidFill>
                    <a:srgbClr val="2E2E2E">
                      <a:lumMod val="75000"/>
                      <a:lumOff val="25000"/>
                    </a:srgbClr>
                  </a:solidFill>
                  <a:latin typeface="思源黑体 CN Light" panose="020B0300000000000000" pitchFamily="34" charset="-122"/>
                  <a:ea typeface="思源黑体 CN Light" panose="020B0300000000000000" pitchFamily="34" charset="-122"/>
                </a:rPr>
                <a:t>5.2</a:t>
              </a:r>
              <a:endParaRPr lang="zh-CN" altLang="en-US" sz="1200" b="1" dirty="0">
                <a:solidFill>
                  <a:srgbClr val="2E2E2E">
                    <a:lumMod val="75000"/>
                    <a:lumOff val="25000"/>
                  </a:srgbClr>
                </a:solidFill>
                <a:latin typeface="思源黑体 CN Light" panose="020B0300000000000000" pitchFamily="34" charset="-122"/>
                <a:ea typeface="思源黑体 CN Light" panose="020B0300000000000000" pitchFamily="34" charset="-122"/>
              </a:endParaRPr>
            </a:p>
          </p:txBody>
        </p:sp>
        <p:sp>
          <p:nvSpPr>
            <p:cNvPr id="34" name="矩形 33"/>
            <p:cNvSpPr/>
            <p:nvPr/>
          </p:nvSpPr>
          <p:spPr>
            <a:xfrm>
              <a:off x="955752" y="4379416"/>
              <a:ext cx="1477449" cy="276999"/>
            </a:xfrm>
            <a:prstGeom prst="rect">
              <a:avLst/>
            </a:prstGeom>
            <a:ln w="6350">
              <a:solidFill>
                <a:schemeClr val="tx1">
                  <a:lumMod val="50000"/>
                  <a:lumOff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授课老师：某某</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sp>
          <p:nvSpPr>
            <p:cNvPr id="35" name="文本框 34"/>
            <p:cNvSpPr txBox="1"/>
            <p:nvPr/>
          </p:nvSpPr>
          <p:spPr>
            <a:xfrm>
              <a:off x="2639066" y="4379416"/>
              <a:ext cx="1477450" cy="276999"/>
            </a:xfrm>
            <a:prstGeom prst="rect">
              <a:avLst/>
            </a:prstGeom>
            <a:noFill/>
            <a:ln w="6350">
              <a:solidFill>
                <a:schemeClr val="tx1">
                  <a:lumMod val="50000"/>
                  <a:lumOff val="50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授课时间：</a:t>
              </a:r>
              <a:r>
                <a:rPr kumimoji="0" lang="en-US" altLang="zh-CN"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cxnSp>
          <p:nvCxnSpPr>
            <p:cNvPr id="36" name="直接连接符 35"/>
            <p:cNvCxnSpPr/>
            <p:nvPr/>
          </p:nvCxnSpPr>
          <p:spPr>
            <a:xfrm>
              <a:off x="959397" y="3839216"/>
              <a:ext cx="45149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11210925" y="4778375"/>
            <a:ext cx="981075" cy="768350"/>
          </a:xfrm>
          <a:prstGeom prst="rect">
            <a:avLst/>
          </a:prstGeom>
          <a:noFill/>
        </p:spPr>
        <p:txBody>
          <a:bodyPr wrap="square" rtlCol="0">
            <a:spAutoFit/>
          </a:bodyPr>
          <a:lstStyle/>
          <a:p>
            <a:r>
              <a:rPr lang="en-US" altLang="zh-CN" sz="44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5.2</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strVal val="#ppt_x"/>
                                          </p:val>
                                        </p:tav>
                                        <p:tav tm="100000">
                                          <p:val>
                                            <p:strVal val="#ppt_x"/>
                                          </p:val>
                                        </p:tav>
                                      </p:tavLst>
                                    </p:anim>
                                    <p:anim calcmode="lin" valueType="num">
                                      <p:cBhvr>
                                        <p:cTn id="21" dur="5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strVal val="#ppt_x"/>
                                          </p:val>
                                        </p:tav>
                                        <p:tav tm="100000">
                                          <p:val>
                                            <p:strVal val="#ppt_x"/>
                                          </p:val>
                                        </p:tav>
                                      </p:tavLst>
                                    </p:anim>
                                    <p:anim calcmode="lin" valueType="num">
                                      <p:cBhvr>
                                        <p:cTn id="2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0"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72905" y="1443355"/>
            <a:ext cx="138112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kè</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3265"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讠</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课本   课桌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我们不可以在课桌上乱涂乱画。</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左小右大，“果”的竖是垂露竖，撇、捺舒展。 </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课</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447489" y="2153038"/>
            <a:ext cx="3013076" cy="3064788"/>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2"/>
                </p:tgtEl>
              </p:cMediaNode>
            </p:vide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38615" y="1443355"/>
            <a:ext cx="1311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bǎi </a:t>
            </a:r>
            <a:endParaRPr kumimoji="0" lang="en-US" altLang="zh-CN" sz="32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sym typeface="+mn-ea"/>
            </a:endParaRP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86425" y="2263140"/>
            <a:ext cx="5909310" cy="2804037"/>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扌</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摆放   摆脱</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他的书桌上摆放着一个小闹钟。</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左窄右宽，右上部要扁，“去”的横长。</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摆</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816953" y="2286001"/>
            <a:ext cx="2702766" cy="2814952"/>
          </a:xfrm>
          <a:prstGeom prst="rect">
            <a:avLst/>
          </a:prstGeom>
        </p:spPr>
      </p:pic>
      <p:sp>
        <p:nvSpPr>
          <p:cNvPr id="51"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zuò</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半包围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让座  讲座</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给老人和孕妇让座是美德。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“广”的横和撇舒展，“坐”上两个“人”要小。</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座</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352550" y="2286000"/>
            <a:ext cx="3164840" cy="2896870"/>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48775" y="1393190"/>
            <a:ext cx="7829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jiāo</a:t>
            </a:r>
          </a:p>
        </p:txBody>
      </p:sp>
      <p:sp>
        <p:nvSpPr>
          <p:cNvPr id="11" name="文本框 10"/>
          <p:cNvSpPr txBox="1"/>
          <p:nvPr/>
        </p:nvSpPr>
        <p:spPr>
          <a:xfrm>
            <a:off x="4370705" y="226377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277485" y="2267585"/>
            <a:ext cx="6491605"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上下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亠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公交   交友</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冬天，人们喜欢乘公交车出行。</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上部“六”稍小，处上半格；下部撇、捺要舒展。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交</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245252" y="2263775"/>
            <a:ext cx="2938140" cy="2832630"/>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hā</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763260" y="2286000"/>
            <a:ext cx="590931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口</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哈腰  哈欠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爸爸昨晚没睡好，今天一直在打哈欠。</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“口”小而靠上，“合”撇、捺舒展。</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哈</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400490" y="2316925"/>
            <a:ext cx="3031810" cy="2901006"/>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210675" y="1443355"/>
            <a:ext cx="100647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yè</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3265" y="228600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独体</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页</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页码   主页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这本书一共100页。</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第一笔横长，撇在竖中线上起笔，最后一笔是点。</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页</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478032" y="2430781"/>
            <a:ext cx="2880000" cy="2670174"/>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strips(downLeft)">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strips(downLeft)">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strips(downLeft)">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strips(downLeft)">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085580" y="1443355"/>
            <a:ext cx="131191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qiǎnɡ</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扌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抢夺   抢先</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在长跑比赛中，小红抢先到达了终点。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左窄右宽，竖弯钩在竖中线和横中下的交点起笔。</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抢</a:t>
            </a:r>
          </a:p>
        </p:txBody>
      </p:sp>
      <p:pic>
        <p:nvPicPr>
          <p:cNvPr id="3"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718182" y="2339341"/>
            <a:ext cx="2656468" cy="2761614"/>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3"/>
                </p:tgtEl>
              </p:cMediaNode>
            </p:video>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3"/>
                                        </p:tgtEl>
                                      </p:cBhvr>
                                    </p:cmd>
                                  </p:childTnLst>
                                </p:cTn>
                              </p:par>
                            </p:childTnLst>
                          </p:cTn>
                        </p:par>
                      </p:childTnLst>
                    </p:cTn>
                  </p:par>
                </p:childTnLst>
              </p:cTn>
              <p:nextCondLst>
                <p:cond evt="onClick" delay="0">
                  <p:tgtEl>
                    <p:spTgt spid="3"/>
                  </p:tgtEl>
                </p:cond>
              </p:nextCondLst>
            </p:seq>
          </p:childTnLst>
        </p:cTn>
      </p:par>
    </p:tnLst>
    <p:bldLst>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42120" y="1443355"/>
            <a:ext cx="131191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mn-ea"/>
              </a:rPr>
              <a:t>xī</a:t>
            </a:r>
          </a:p>
        </p:txBody>
      </p:sp>
      <p:sp>
        <p:nvSpPr>
          <p:cNvPr id="11" name="文本框 10"/>
          <p:cNvSpPr txBox="1"/>
          <p:nvPr/>
        </p:nvSpPr>
        <p:spPr>
          <a:xfrm>
            <a:off x="4732655" y="2286000"/>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808345" y="2292350"/>
            <a:ext cx="5909310" cy="34150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左右</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口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笑嘻嘻   嘻嘻哈哈</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他平时总是嘻嘻哈哈的。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左小右大，左部“口”小而居中，第十二笔横长托上盖下。</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嘻</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641647" y="2292350"/>
            <a:ext cx="2774310" cy="2826384"/>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2"/>
                </p:tgtEl>
              </p:cMediaNode>
            </p:vide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
          <p:cNvSpPr/>
          <p:nvPr/>
        </p:nvSpPr>
        <p:spPr>
          <a:xfrm>
            <a:off x="1346200" y="1958340"/>
            <a:ext cx="4669155" cy="735747"/>
          </a:xfrm>
          <a:prstGeom prst="flowChartTerminator">
            <a:avLst/>
          </a:prstGeom>
          <a:solidFill>
            <a:schemeClr val="bg1"/>
          </a:solidFill>
          <a:ln w="9525">
            <a:solidFill>
              <a:srgbClr val="A017FB"/>
            </a:solidFill>
          </a:ln>
        </p:spPr>
        <p:txBody>
          <a:bodyPr wrap="square">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课文主要讲了一件什么事？</a:t>
            </a:r>
          </a:p>
        </p:txBody>
      </p:sp>
      <p:sp>
        <p:nvSpPr>
          <p:cNvPr id="8" name="文本框 7"/>
          <p:cNvSpPr txBox="1"/>
          <p:nvPr/>
        </p:nvSpPr>
        <p:spPr>
          <a:xfrm>
            <a:off x="1346200" y="3049905"/>
            <a:ext cx="9804400" cy="2286460"/>
          </a:xfrm>
          <a:prstGeom prst="rect">
            <a:avLst/>
          </a:prstGeom>
          <a:noFill/>
        </p:spPr>
        <p:txBody>
          <a:bodyPr wrap="square" rtlCol="0" anchor="t">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Calibri" panose="020F0502020204030204" charset="0"/>
              </a:rPr>
              <a:t>       </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sym typeface="Calibri" panose="020F0502020204030204" charset="0"/>
              </a:rPr>
              <a:t>课文主要讲图画课上，老师让我们画杨桃，“我”根据自己看到的，把杨桃画成五角星的样子，同学们觉得好笑。老师通过这件事，启发了我们，让我们明白同一件事物从不同角度看会有不同的结果。</a:t>
            </a:r>
          </a:p>
        </p:txBody>
      </p:sp>
      <p:sp>
        <p:nvSpPr>
          <p:cNvPr id="9" name="文本占位符 8"/>
          <p:cNvSpPr>
            <a:spLocks noGrp="1"/>
          </p:cNvSpPr>
          <p:nvPr>
            <p:ph type="body" sz="quarter" idx="10"/>
          </p:nvPr>
        </p:nvSpPr>
        <p:spPr/>
        <p:txBody>
          <a:bodyPr/>
          <a:lstStyle/>
          <a:p>
            <a:r>
              <a:rPr lang="en-US" altLang="zh-CN" dirty="0"/>
              <a:t>03  </a:t>
            </a:r>
            <a:r>
              <a:rPr lang="zh-CN" altLang="en-US" dirty="0"/>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六边形 9"/>
          <p:cNvSpPr>
            <a:spLocks noChangeArrowheads="1"/>
          </p:cNvSpPr>
          <p:nvPr/>
        </p:nvSpPr>
        <p:spPr bwMode="auto">
          <a:xfrm>
            <a:off x="1182370" y="1560830"/>
            <a:ext cx="9358630" cy="603150"/>
          </a:xfrm>
          <a:prstGeom prst="hexagon">
            <a:avLst>
              <a:gd name="adj" fmla="val 0"/>
              <a:gd name="vf" fmla="val 115470"/>
            </a:avLst>
          </a:prstGeom>
          <a:solidFill>
            <a:schemeClr val="bg1"/>
          </a:solidFill>
          <a:ln w="9525">
            <a:solidFill>
              <a:srgbClr val="A017FB"/>
            </a:solidFill>
            <a:miter lim="800000"/>
          </a:ln>
        </p:spPr>
        <p:txBody>
          <a:bodyPr wrap="square">
            <a:spAutoFit/>
          </a:bodyPr>
          <a:lstStyle/>
          <a:p>
            <a:pPr marL="0" marR="0" lvl="0" indent="0" algn="l" defTabSz="457200" rtl="0" eaLnBrk="1" fontAlgn="auto" latinLnBrk="0" hangingPunct="1">
              <a:lnSpc>
                <a:spcPct val="150000"/>
              </a:lnSpc>
              <a:spcBef>
                <a:spcPct val="0"/>
              </a:spcBef>
              <a:spcAft>
                <a:spcPct val="0"/>
              </a:spcAft>
              <a:buClrTx/>
              <a:buSzTx/>
              <a:buFontTx/>
              <a:buNone/>
              <a:defRPr/>
            </a:pPr>
            <a:r>
              <a:rPr kumimoji="0" sz="20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读课文第一自然段，思考</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：“我”看到的杨桃是什么样子的？</a:t>
            </a:r>
          </a:p>
        </p:txBody>
      </p:sp>
      <p:sp>
        <p:nvSpPr>
          <p:cNvPr id="14" name="文本框 13"/>
          <p:cNvSpPr txBox="1"/>
          <p:nvPr/>
        </p:nvSpPr>
        <p:spPr>
          <a:xfrm>
            <a:off x="1398270" y="2333252"/>
            <a:ext cx="9625330" cy="967060"/>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我的座位在前排靠边的地方</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讲桌上</a:t>
            </a:r>
            <a:r>
              <a:rPr kumimoji="0"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那两个杨桃的一端</a:t>
            </a:r>
            <a:r>
              <a:rPr kumimoji="0"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正对着我。我看到的杨桃根本不像平时看到的那样，而像是五个角的什么东西。</a:t>
            </a:r>
            <a:endPar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47"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
        <p:nvSpPr>
          <p:cNvPr id="48" name="矩形 47"/>
          <p:cNvSpPr>
            <a:spLocks noChangeArrowheads="1"/>
          </p:cNvSpPr>
          <p:nvPr/>
        </p:nvSpPr>
        <p:spPr bwMode="auto">
          <a:xfrm>
            <a:off x="1362075" y="4420118"/>
            <a:ext cx="9142095" cy="67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认认真真地看，老老实实地画，自己觉得画得很准确。 </a:t>
            </a:r>
          </a:p>
        </p:txBody>
      </p:sp>
      <p:sp>
        <p:nvSpPr>
          <p:cNvPr id="49" name="文本框 48"/>
          <p:cNvSpPr txBox="1"/>
          <p:nvPr/>
        </p:nvSpPr>
        <p:spPr>
          <a:xfrm>
            <a:off x="1398270" y="3557689"/>
            <a:ext cx="6591300" cy="668552"/>
          </a:xfrm>
          <a:prstGeom prst="roundRect">
            <a:avLst/>
          </a:prstGeom>
          <a:noFill/>
          <a:ln>
            <a:solidFill>
              <a:srgbClr val="7030A0"/>
            </a:solidFill>
          </a:ln>
          <a:extLst>
            <a:ext uri="{909E8E84-426E-40DD-AFC4-6F175D3DCCD1}">
              <a14:hiddenFill xmlns:a14="http://schemas.microsoft.com/office/drawing/2010/main">
                <a:solidFill>
                  <a:schemeClr val="accent5">
                    <a:lumMod val="90000"/>
                  </a:schemeClr>
                </a:solidFill>
              </a14:hiddenFill>
            </a:ext>
          </a:extLst>
        </p:spPr>
        <p:txBody>
          <a:bodyPr wrap="square" rtlCol="0">
            <a:spAutoFit/>
          </a:bodyPr>
          <a:lstStyle/>
          <a:p>
            <a:pPr marL="342900" marR="0" lvl="0" indent="0" algn="l" defTabSz="1066800" rtl="0" eaLnBrk="1" fontAlgn="auto" latinLnBrk="0" hangingPunct="1">
              <a:lnSpc>
                <a:spcPct val="130000"/>
              </a:lnSpc>
              <a:spcBef>
                <a:spcPct val="0"/>
              </a:spcBef>
              <a:spcAft>
                <a:spcPts val="0"/>
              </a:spcAft>
              <a:buClrTx/>
              <a:buSzTx/>
              <a:buFontTx/>
              <a:buBlip>
                <a:blip r:embed="rId3"/>
              </a:buBlip>
              <a:defRPr/>
            </a:pP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思考：图画课上“我”表现得怎样?</a:t>
            </a:r>
          </a:p>
        </p:txBody>
      </p:sp>
      <p:sp>
        <p:nvSpPr>
          <p:cNvPr id="79" name="文本框 78"/>
          <p:cNvSpPr txBox="1"/>
          <p:nvPr/>
        </p:nvSpPr>
        <p:spPr>
          <a:xfrm>
            <a:off x="1362075" y="5090751"/>
            <a:ext cx="3870960" cy="670522"/>
          </a:xfrm>
          <a:prstGeom prst="rect">
            <a:avLst/>
          </a:prstGeom>
          <a:noFill/>
        </p:spPr>
        <p:txBody>
          <a:bodyPr wrap="square" rtlCol="0">
            <a:spAutoFit/>
          </a:bodyPr>
          <a:lstStyle/>
          <a:p>
            <a:pPr marL="0" marR="0" lvl="0" indent="0" algn="l" defTabSz="457200" rtl="0" eaLnBrk="1" fontAlgn="auto" latinLnBrk="0" hangingPunct="1">
              <a:lnSpc>
                <a:spcPct val="15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一丝不苟        实事求是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20" dur="1000" fill="hold"/>
                                        <p:tgtEl>
                                          <p:spTgt spid="4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8" grpId="0"/>
      <p:bldP spid="4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599694" y="2428301"/>
            <a:ext cx="4076700" cy="2804037"/>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同学们，你们喜欢水果吗？今天老师给大家介绍一种新水果——杨桃，而且我还要和大家共同来分享一个有关杨桃的故事。</a:t>
            </a:r>
          </a:p>
        </p:txBody>
      </p:sp>
      <p:sp>
        <p:nvSpPr>
          <p:cNvPr id="12" name="文本占位符 11"/>
          <p:cNvSpPr>
            <a:spLocks noGrp="1"/>
          </p:cNvSpPr>
          <p:nvPr>
            <p:ph type="body" sz="quarter" idx="10"/>
          </p:nvPr>
        </p:nvSpPr>
        <p:spPr/>
        <p:txBody>
          <a:bodyPr/>
          <a:lstStyle/>
          <a:p>
            <a:r>
              <a:rPr lang="en-US" altLang="zh-CN" dirty="0"/>
              <a:t>01  </a:t>
            </a:r>
            <a:r>
              <a:rPr lang="zh-CN" altLang="en-US" dirty="0"/>
              <a:t>课前导读</a:t>
            </a:r>
          </a:p>
        </p:txBody>
      </p:sp>
      <p:pic>
        <p:nvPicPr>
          <p:cNvPr id="59" name="图片 58" descr="图片包含 食物, 水果, 苹果, 桌子&#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25114" r="13046"/>
          <a:stretch>
            <a:fillRect/>
          </a:stretch>
        </p:blipFill>
        <p:spPr>
          <a:xfrm>
            <a:off x="1515606" y="1569720"/>
            <a:ext cx="4193860" cy="4521200"/>
          </a:xfrm>
          <a:custGeom>
            <a:avLst/>
            <a:gdLst>
              <a:gd name="connsiteX0" fmla="*/ 0 w 6361472"/>
              <a:gd name="connsiteY0" fmla="*/ 0 h 6858000"/>
              <a:gd name="connsiteX1" fmla="*/ 6245901 w 6361472"/>
              <a:gd name="connsiteY1" fmla="*/ 0 h 6858000"/>
              <a:gd name="connsiteX2" fmla="*/ 6264433 w 6361472"/>
              <a:gd name="connsiteY2" fmla="*/ 103769 h 6858000"/>
              <a:gd name="connsiteX3" fmla="*/ 6361472 w 6361472"/>
              <a:gd name="connsiteY3" fmla="*/ 1386348 h 6858000"/>
              <a:gd name="connsiteX4" fmla="*/ 4438310 w 6361472"/>
              <a:gd name="connsiteY4" fmla="*/ 6743487 h 6858000"/>
              <a:gd name="connsiteX5" fmla="*/ 4339115 w 6361472"/>
              <a:gd name="connsiteY5" fmla="*/ 6858000 h 6858000"/>
              <a:gd name="connsiteX6" fmla="*/ 0 w 63614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472" h="6858000">
                <a:moveTo>
                  <a:pt x="0" y="0"/>
                </a:moveTo>
                <a:lnTo>
                  <a:pt x="6245901" y="0"/>
                </a:lnTo>
                <a:lnTo>
                  <a:pt x="6264433" y="103769"/>
                </a:lnTo>
                <a:cubicBezTo>
                  <a:pt x="6328332" y="521968"/>
                  <a:pt x="6361472" y="950288"/>
                  <a:pt x="6361472" y="1386348"/>
                </a:cubicBezTo>
                <a:cubicBezTo>
                  <a:pt x="6361472" y="3421297"/>
                  <a:pt x="5639750" y="5287678"/>
                  <a:pt x="4438310" y="6743487"/>
                </a:cubicBezTo>
                <a:lnTo>
                  <a:pt x="4339115" y="6858000"/>
                </a:lnTo>
                <a:lnTo>
                  <a:pt x="0" y="6858000"/>
                </a:lnTo>
                <a:close/>
              </a:path>
            </a:pathLst>
          </a:cu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77769" y="1413192"/>
            <a:ext cx="9168130" cy="1259205"/>
            <a:chOff x="6704" y="3857"/>
            <a:chExt cx="8774" cy="1983"/>
          </a:xfrm>
        </p:grpSpPr>
        <p:pic>
          <p:nvPicPr>
            <p:cNvPr id="3" name="图片 2" descr="24"/>
            <p:cNvPicPr>
              <a:picLocks noChangeAspect="1"/>
            </p:cNvPicPr>
            <p:nvPr/>
          </p:nvPicPr>
          <p:blipFill>
            <a:blip r:embed="rId3"/>
            <a:stretch>
              <a:fillRect/>
            </a:stretch>
          </p:blipFill>
          <p:spPr>
            <a:xfrm>
              <a:off x="6769" y="3857"/>
              <a:ext cx="8005" cy="1983"/>
            </a:xfrm>
            <a:prstGeom prst="rect">
              <a:avLst/>
            </a:prstGeom>
          </p:spPr>
        </p:pic>
        <p:sp>
          <p:nvSpPr>
            <p:cNvPr id="2" name="任意多边形 1"/>
            <p:cNvSpPr/>
            <p:nvPr/>
          </p:nvSpPr>
          <p:spPr bwMode="auto">
            <a:xfrm>
              <a:off x="6704" y="4567"/>
              <a:ext cx="8774" cy="880"/>
            </a:xfrm>
            <a:custGeom>
              <a:avLst/>
              <a:gdLst>
                <a:gd name="connsiteX0" fmla="*/ 0 w 7683786"/>
                <a:gd name="connsiteY0" fmla="*/ 0 h 559769"/>
                <a:gd name="connsiteX1" fmla="*/ 7683786 w 7683786"/>
                <a:gd name="connsiteY1" fmla="*/ 0 h 559769"/>
                <a:gd name="connsiteX2" fmla="*/ 7683786 w 7683786"/>
                <a:gd name="connsiteY2" fmla="*/ 559769 h 559769"/>
                <a:gd name="connsiteX3" fmla="*/ 0 w 7683786"/>
                <a:gd name="connsiteY3" fmla="*/ 559769 h 559769"/>
                <a:gd name="connsiteX4" fmla="*/ 0 w 7683786"/>
                <a:gd name="connsiteY4" fmla="*/ 0 h 559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786" h="559769">
                  <a:moveTo>
                    <a:pt x="0" y="0"/>
                  </a:moveTo>
                  <a:lnTo>
                    <a:pt x="7683786" y="0"/>
                  </a:lnTo>
                  <a:lnTo>
                    <a:pt x="7683786" y="559769"/>
                  </a:lnTo>
                  <a:lnTo>
                    <a:pt x="0" y="559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tIns="91440" bIns="91440" spcCol="1270" anchor="b"/>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同学们看了“我”的画后是怎样的态度？ </a:t>
              </a:r>
            </a:p>
          </p:txBody>
        </p:sp>
      </p:grpSp>
      <p:sp>
        <p:nvSpPr>
          <p:cNvPr id="12" name="文本框 11"/>
          <p:cNvSpPr txBox="1"/>
          <p:nvPr/>
        </p:nvSpPr>
        <p:spPr>
          <a:xfrm>
            <a:off x="901700" y="2731753"/>
            <a:ext cx="10363199" cy="603150"/>
          </a:xfrm>
          <a:prstGeom prst="bevel">
            <a:avLst>
              <a:gd name="adj" fmla="val 8228"/>
            </a:avLst>
          </a:prstGeom>
          <a:noFill/>
          <a:ln>
            <a:solidFill>
              <a:srgbClr val="A017FB"/>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几个同学看见了，</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哈哈大笑</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起来。 </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杨桃是这个样子的吗？” “倒不如说是五角星吧！” </a:t>
            </a:r>
          </a:p>
        </p:txBody>
      </p:sp>
      <p:sp>
        <p:nvSpPr>
          <p:cNvPr id="6" name="文本框 5"/>
          <p:cNvSpPr txBox="1"/>
          <p:nvPr/>
        </p:nvSpPr>
        <p:spPr>
          <a:xfrm>
            <a:off x="8960035" y="1308059"/>
            <a:ext cx="1844040" cy="1469469"/>
          </a:xfrm>
          <a:prstGeom prst="irregularSeal1">
            <a:avLst/>
          </a:prstGeom>
          <a:noFill/>
          <a:ln>
            <a:solidFill>
              <a:srgbClr val="A017F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嘲笑 </a:t>
            </a:r>
          </a:p>
        </p:txBody>
      </p:sp>
      <p:sp>
        <p:nvSpPr>
          <p:cNvPr id="49"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
        <p:nvSpPr>
          <p:cNvPr id="50" name="文本框 49"/>
          <p:cNvSpPr txBox="1"/>
          <p:nvPr/>
        </p:nvSpPr>
        <p:spPr>
          <a:xfrm>
            <a:off x="901700" y="3549514"/>
            <a:ext cx="10363199" cy="1154112"/>
          </a:xfrm>
          <a:prstGeom prst="snip2DiagRect">
            <a:avLst/>
          </a:prstGeom>
          <a:noFill/>
          <a:ln w="38100">
            <a:solidFill>
              <a:srgbClr val="A017FB"/>
            </a:solidFill>
            <a:prstDash val="lgDashDotDot"/>
          </a:ln>
          <a:extLst>
            <a:ext uri="{909E8E84-426E-40DD-AFC4-6F175D3DCCD1}">
              <a14:hiddenFill xmlns:a14="http://schemas.microsoft.com/office/drawing/2010/main">
                <a:solidFill>
                  <a:srgbClr val="B3A2C7"/>
                </a:solidFill>
              </a14:hiddenFill>
            </a:ext>
          </a:ex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老师看了看这幅画，到我的座位坐下来，</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审视</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了一下讲桌上的杨桃，然后回到讲桌前，举起我的那页画纸，问大家:</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这幅画画得像不像?</a:t>
            </a:r>
            <a:r>
              <a:rPr kumimoji="0" lang="en-US" altLang="zh-CN"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a:t>
            </a:r>
            <a:endPar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80" name="文本框 79"/>
          <p:cNvSpPr txBox="1"/>
          <p:nvPr/>
        </p:nvSpPr>
        <p:spPr>
          <a:xfrm>
            <a:off x="6732270" y="4121491"/>
            <a:ext cx="4558030" cy="5054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120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0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“审视”是指审慎地观察。  </a:t>
            </a:r>
          </a:p>
        </p:txBody>
      </p:sp>
      <p:sp>
        <p:nvSpPr>
          <p:cNvPr id="81" name="文本框 80"/>
          <p:cNvSpPr txBox="1"/>
          <p:nvPr/>
        </p:nvSpPr>
        <p:spPr>
          <a:xfrm>
            <a:off x="1245689" y="5028145"/>
            <a:ext cx="5314275" cy="50539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说明老师是一个</a:t>
            </a:r>
            <a:r>
              <a:rPr kumimoji="0" lang="zh-CN" altLang="en-US" sz="20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严谨认真、实事求是</a:t>
            </a: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的教师。</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checkerboard(across)">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checkerboard(across)">
                                      <p:cBhvr>
                                        <p:cTn id="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50" grpId="0" bldLvl="0" animBg="1"/>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
        <p:nvSpPr>
          <p:cNvPr id="47" name="缺角矩形 46"/>
          <p:cNvSpPr/>
          <p:nvPr/>
        </p:nvSpPr>
        <p:spPr>
          <a:xfrm>
            <a:off x="2974022" y="2935922"/>
            <a:ext cx="2417763" cy="504190"/>
          </a:xfrm>
          <a:prstGeom prst="plaque">
            <a:avLst/>
          </a:prstGeom>
          <a:noFill/>
          <a:ln>
            <a:solidFill>
              <a:srgbClr val="A01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文本框 47"/>
          <p:cNvSpPr txBox="1"/>
          <p:nvPr/>
        </p:nvSpPr>
        <p:spPr>
          <a:xfrm>
            <a:off x="1196975" y="1512570"/>
            <a:ext cx="7273925" cy="680085"/>
          </a:xfrm>
          <a:prstGeom prst="plaque">
            <a:avLst/>
          </a:prstGeom>
          <a:noFill/>
          <a:ln>
            <a:solidFill>
              <a:srgbClr val="A017FB"/>
            </a:solidFill>
          </a:ln>
          <a:extLst>
            <a:ext uri="{909E8E84-426E-40DD-AFC4-6F175D3DCCD1}">
              <a14:hiddenFill xmlns:a14="http://schemas.microsoft.com/office/drawing/2010/main">
                <a:solidFill>
                  <a:srgbClr val="E2E789"/>
                </a:solidFill>
              </a14:hiddenFill>
            </a:ext>
          </a:ex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思考：</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老师看了“我”的画后是怎样的态度？ </a:t>
            </a:r>
          </a:p>
        </p:txBody>
      </p:sp>
      <p:sp>
        <p:nvSpPr>
          <p:cNvPr id="49" name="文本框 48"/>
          <p:cNvSpPr txBox="1"/>
          <p:nvPr/>
        </p:nvSpPr>
        <p:spPr>
          <a:xfrm>
            <a:off x="1034415" y="2299652"/>
            <a:ext cx="10123170" cy="1696042"/>
          </a:xfrm>
          <a:prstGeom prst="rect">
            <a:avLst/>
          </a:prstGeom>
          <a:noFill/>
        </p:spPr>
        <p:txBody>
          <a:bodyPr wrap="square" rtlCol="0">
            <a:spAutoFit/>
          </a:bodyPr>
          <a:lstStyle/>
          <a:p>
            <a:pPr marL="0" marR="0" lvl="0" indent="62865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老师看了看这幅画，到我的座位上坐下来，审视了一下讲桌上的杨桃…… 老师的神情变得严肃了。半晌，他又问道：“画杨桃画成了五角星，好笑吗？”  </a:t>
            </a:r>
          </a:p>
        </p:txBody>
      </p:sp>
      <p:sp>
        <p:nvSpPr>
          <p:cNvPr id="50" name="文本框 49"/>
          <p:cNvSpPr txBox="1"/>
          <p:nvPr/>
        </p:nvSpPr>
        <p:spPr>
          <a:xfrm>
            <a:off x="1196975" y="4198065"/>
            <a:ext cx="6835140" cy="680085"/>
          </a:xfrm>
          <a:prstGeom prst="plaque">
            <a:avLst/>
          </a:prstGeom>
          <a:noFill/>
          <a:ln>
            <a:solidFill>
              <a:srgbClr val="A017FB"/>
            </a:solidFill>
          </a:ln>
          <a:extLst>
            <a:ext uri="{909E8E84-426E-40DD-AFC4-6F175D3DCCD1}">
              <a14:hiddenFill xmlns:a14="http://schemas.microsoft.com/office/drawing/2010/main">
                <a:solidFill>
                  <a:srgbClr val="E2E789"/>
                </a:solidFill>
              </a14:hiddenFill>
            </a:ext>
          </a:extLst>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思考：老师的神情为什么变得严肃了？</a:t>
            </a:r>
          </a:p>
        </p:txBody>
      </p:sp>
      <p:sp>
        <p:nvSpPr>
          <p:cNvPr id="51" name="文本框 50"/>
          <p:cNvSpPr txBox="1"/>
          <p:nvPr/>
        </p:nvSpPr>
        <p:spPr>
          <a:xfrm>
            <a:off x="1196975" y="4902280"/>
            <a:ext cx="9801225" cy="2204526"/>
          </a:xfrm>
          <a:prstGeom prst="plaque">
            <a:avLst>
              <a:gd name="adj" fmla="val 0"/>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老师发现“我”明明画得很准确，但同学们却说“不像”，意识到同学们还不懂得画画的起码要求，更不懂得用实事求是的态度对待事物。</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checkerboard(across)">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checkerboard(across)">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checkerboard(across)">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9" grpId="0"/>
      <p:bldP spid="50" grpId="0" bldLvl="0" animBg="1"/>
      <p:bldP spid="51"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470785" y="2585720"/>
            <a:ext cx="3661410" cy="2306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“这幅画画得像不像？”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“不像！”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“它像什么？”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“像五角星！”  </a:t>
            </a:r>
          </a:p>
        </p:txBody>
      </p:sp>
      <p:sp>
        <p:nvSpPr>
          <p:cNvPr id="4" name="文本框 3"/>
          <p:cNvSpPr txBox="1"/>
          <p:nvPr/>
        </p:nvSpPr>
        <p:spPr>
          <a:xfrm>
            <a:off x="2914650" y="1637665"/>
            <a:ext cx="6583680" cy="4603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找出师生的两段对话，感受同学们态度的变化。</a:t>
            </a:r>
          </a:p>
        </p:txBody>
      </p:sp>
      <p:sp>
        <p:nvSpPr>
          <p:cNvPr id="2" name="文本框 1"/>
          <p:cNvSpPr txBox="1"/>
          <p:nvPr/>
        </p:nvSpPr>
        <p:spPr>
          <a:xfrm>
            <a:off x="6419850" y="2450465"/>
            <a:ext cx="3797300" cy="28613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“现在你看看那杨桃，像你平时看到的杨桃吗？”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“不……像。”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“那么，像什么呢？”</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“像……五……五角星。”</a:t>
            </a:r>
          </a:p>
        </p:txBody>
      </p:sp>
      <p:grpSp>
        <p:nvGrpSpPr>
          <p:cNvPr id="13" name="组合 12"/>
          <p:cNvGrpSpPr/>
          <p:nvPr/>
        </p:nvGrpSpPr>
        <p:grpSpPr>
          <a:xfrm>
            <a:off x="1726565" y="2306320"/>
            <a:ext cx="594360" cy="3096260"/>
            <a:chOff x="3363" y="2678"/>
            <a:chExt cx="936" cy="4876"/>
          </a:xfrm>
          <a:noFill/>
        </p:grpSpPr>
        <p:sp>
          <p:nvSpPr>
            <p:cNvPr id="12" name="圆柱形 11"/>
            <p:cNvSpPr/>
            <p:nvPr/>
          </p:nvSpPr>
          <p:spPr>
            <a:xfrm>
              <a:off x="3363" y="2678"/>
              <a:ext cx="794" cy="487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文本框 7"/>
            <p:cNvSpPr txBox="1"/>
            <p:nvPr/>
          </p:nvSpPr>
          <p:spPr>
            <a:xfrm>
              <a:off x="3446" y="2943"/>
              <a:ext cx="853" cy="450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没坐在“我”的位置时</a:t>
              </a:r>
            </a:p>
          </p:txBody>
        </p:sp>
      </p:grpSp>
      <p:grpSp>
        <p:nvGrpSpPr>
          <p:cNvPr id="15" name="组合 14"/>
          <p:cNvGrpSpPr/>
          <p:nvPr/>
        </p:nvGrpSpPr>
        <p:grpSpPr>
          <a:xfrm>
            <a:off x="10091420" y="2428875"/>
            <a:ext cx="597535" cy="2880360"/>
            <a:chOff x="16177" y="2678"/>
            <a:chExt cx="941" cy="4536"/>
          </a:xfrm>
          <a:noFill/>
        </p:grpSpPr>
        <p:sp>
          <p:nvSpPr>
            <p:cNvPr id="14" name="圆柱形 13"/>
            <p:cNvSpPr/>
            <p:nvPr/>
          </p:nvSpPr>
          <p:spPr>
            <a:xfrm>
              <a:off x="16177" y="2678"/>
              <a:ext cx="793" cy="4536"/>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文本框 8"/>
            <p:cNvSpPr txBox="1"/>
            <p:nvPr/>
          </p:nvSpPr>
          <p:spPr>
            <a:xfrm>
              <a:off x="16354" y="2831"/>
              <a:ext cx="764" cy="402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坐在“我”的位置时</a:t>
              </a:r>
            </a:p>
          </p:txBody>
        </p:sp>
      </p:grpSp>
      <p:sp>
        <p:nvSpPr>
          <p:cNvPr id="11" name="文本框 10"/>
          <p:cNvSpPr txBox="1"/>
          <p:nvPr/>
        </p:nvSpPr>
        <p:spPr>
          <a:xfrm>
            <a:off x="7117080" y="5402580"/>
            <a:ext cx="2172335" cy="4616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支支吾吾 迟疑 </a:t>
            </a:r>
          </a:p>
        </p:txBody>
      </p:sp>
      <p:sp>
        <p:nvSpPr>
          <p:cNvPr id="24" name="文本框 23"/>
          <p:cNvSpPr txBox="1"/>
          <p:nvPr/>
        </p:nvSpPr>
        <p:spPr>
          <a:xfrm>
            <a:off x="2735580" y="5375910"/>
            <a:ext cx="157035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不假思索  </a:t>
            </a:r>
          </a:p>
        </p:txBody>
      </p:sp>
      <p:cxnSp>
        <p:nvCxnSpPr>
          <p:cNvPr id="25" name="直接连接符 24"/>
          <p:cNvCxnSpPr/>
          <p:nvPr/>
        </p:nvCxnSpPr>
        <p:spPr>
          <a:xfrm flipH="1">
            <a:off x="6102985" y="2357755"/>
            <a:ext cx="45720" cy="3622675"/>
          </a:xfrm>
          <a:prstGeom prst="line">
            <a:avLst/>
          </a:prstGeom>
          <a:ln w="38100">
            <a:solidFill>
              <a:srgbClr val="A017FB"/>
            </a:solidFill>
            <a:prstDash val="lgDashDotDot"/>
          </a:ln>
        </p:spPr>
        <p:style>
          <a:lnRef idx="1">
            <a:schemeClr val="accent1"/>
          </a:lnRef>
          <a:fillRef idx="0">
            <a:schemeClr val="accent1"/>
          </a:fillRef>
          <a:effectRef idx="0">
            <a:schemeClr val="accent1"/>
          </a:effectRef>
          <a:fontRef idx="minor">
            <a:schemeClr val="tx1"/>
          </a:fontRef>
        </p:style>
      </p:cxnSp>
      <p:sp>
        <p:nvSpPr>
          <p:cNvPr id="79"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01382" y="2630805"/>
            <a:ext cx="10389236" cy="1876472"/>
          </a:xfrm>
          <a:prstGeom prst="round2DiagRect">
            <a:avLst/>
          </a:prstGeom>
          <a:noFill/>
          <a:ln w="38100">
            <a:solidFill>
              <a:srgbClr val="A017FB"/>
            </a:solidFill>
            <a:prstDash val="lgDash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老师让这几个同学回到自己的座位上，然后和颜悦色地说：“大家发现了吗？看的角度不同，杨桃的样子也就不一样。当我们看见别人把杨桃画成五角星的时候，不要忙着发笑，要看看人家是从什么角度看的。”</a:t>
            </a:r>
          </a:p>
        </p:txBody>
      </p:sp>
      <p:sp>
        <p:nvSpPr>
          <p:cNvPr id="12" name="文本框 11"/>
          <p:cNvSpPr txBox="1"/>
          <p:nvPr/>
        </p:nvSpPr>
        <p:spPr>
          <a:xfrm>
            <a:off x="3306445" y="1705610"/>
            <a:ext cx="5995670" cy="668901"/>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反复读下面这一段，思考老师的话。</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cxnSp>
        <p:nvCxnSpPr>
          <p:cNvPr id="2" name="直接连接符 1"/>
          <p:cNvCxnSpPr/>
          <p:nvPr/>
        </p:nvCxnSpPr>
        <p:spPr>
          <a:xfrm>
            <a:off x="7271702" y="3275258"/>
            <a:ext cx="1570355"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781550" y="4890745"/>
            <a:ext cx="183451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态度变化</a:t>
            </a:r>
          </a:p>
        </p:txBody>
      </p:sp>
      <p:sp>
        <p:nvSpPr>
          <p:cNvPr id="13" name="文本框 12"/>
          <p:cNvSpPr txBox="1"/>
          <p:nvPr/>
        </p:nvSpPr>
        <p:spPr>
          <a:xfrm>
            <a:off x="3495675" y="5151105"/>
            <a:ext cx="1021715" cy="52322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严肃</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4" name="文本框 13"/>
          <p:cNvSpPr txBox="1"/>
          <p:nvPr/>
        </p:nvSpPr>
        <p:spPr>
          <a:xfrm>
            <a:off x="6354445" y="5151730"/>
            <a:ext cx="1834515" cy="521970"/>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和颜悦色</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5" name="右箭头 14"/>
          <p:cNvSpPr/>
          <p:nvPr/>
        </p:nvSpPr>
        <p:spPr>
          <a:xfrm>
            <a:off x="4744085" y="5374615"/>
            <a:ext cx="1645285" cy="76200"/>
          </a:xfrm>
          <a:prstGeom prst="rightArrow">
            <a:avLst/>
          </a:prstGeom>
          <a:ln>
            <a:solidFill>
              <a:srgbClr val="A01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defRPr/>
            </a:pPr>
            <a:endParaRPr kumimoji="0" lang="zh-CN" altLang="en-US" sz="2800" b="0" i="0" u="none" strike="noStrike" kern="120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50"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par>
                          <p:cTn id="23" fill="hold">
                            <p:stCondLst>
                              <p:cond delay="500"/>
                            </p:stCondLst>
                            <p:childTnLst>
                              <p:par>
                                <p:cTn id="24" presetID="18" presetClass="entr" presetSubtype="1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trips(down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P spid="1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a:spLocks noChangeArrowheads="1"/>
          </p:cNvSpPr>
          <p:nvPr/>
        </p:nvSpPr>
        <p:spPr bwMode="auto">
          <a:xfrm>
            <a:off x="1470025" y="1677035"/>
            <a:ext cx="6029325" cy="740061"/>
          </a:xfrm>
          <a:prstGeom prst="roundRect">
            <a:avLst/>
          </a:prstGeom>
          <a:noFill/>
          <a:ln w="9525">
            <a:solidFill>
              <a:srgbClr val="A017FB"/>
            </a:solidFill>
            <a:miter lim="800000"/>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老师的这段话表达了三层意思：</a:t>
            </a:r>
          </a:p>
        </p:txBody>
      </p:sp>
      <p:sp>
        <p:nvSpPr>
          <p:cNvPr id="3" name="文本框 2"/>
          <p:cNvSpPr txBox="1"/>
          <p:nvPr/>
        </p:nvSpPr>
        <p:spPr>
          <a:xfrm>
            <a:off x="1470025" y="2783205"/>
            <a:ext cx="8343265" cy="2962151"/>
          </a:xfrm>
          <a:prstGeom prst="roundRect">
            <a:avLst/>
          </a:prstGeom>
          <a:noFill/>
          <a:ln w="38100">
            <a:solidFill>
              <a:srgbClr val="A017FB"/>
            </a:solidFill>
            <a:prstDash val="lgDashDot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看杨桃的角度不同，样子也就不一样； </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看到别人把杨桃画成五角星，不要盲目嘲笑别人，要注意别人的观察角度； </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要实事求是。 </a:t>
            </a:r>
          </a:p>
        </p:txBody>
      </p:sp>
      <p:sp>
        <p:nvSpPr>
          <p:cNvPr id="46"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7041" y="2366645"/>
            <a:ext cx="10077917" cy="1263538"/>
          </a:xfrm>
          <a:prstGeom prst="round2DiagRect">
            <a:avLst/>
          </a:prstGeom>
          <a:noFill/>
          <a:ln>
            <a:solidFill>
              <a:srgbClr val="A017FB"/>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因为老师让“我”明白一个道理：</a:t>
            </a:r>
            <a:r>
              <a:rPr kumimoji="0" lang="en-US" altLang="zh-CN" sz="24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看问题做事情要从实际出发，实事求是，多角度看问题，不要轻易下结论</a:t>
            </a:r>
            <a:r>
              <a:rPr kumimoji="0" lang="en-US" altLang="zh-CN"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p:txBody>
      </p:sp>
      <p:sp>
        <p:nvSpPr>
          <p:cNvPr id="4" name="文本框 3"/>
          <p:cNvSpPr txBox="1"/>
          <p:nvPr/>
        </p:nvSpPr>
        <p:spPr>
          <a:xfrm>
            <a:off x="1331595" y="1593215"/>
            <a:ext cx="9161482" cy="66890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课文最后，作者为什么说“老师的教诲让我终生难忘”？</a:t>
            </a:r>
            <a:endParaRPr kumimoji="0" lang="en-US" altLang="zh-CN"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6" name="文本占位符 8"/>
          <p:cNvSpPr>
            <a:spLocks noGrp="1"/>
          </p:cNvSpPr>
          <p:nvPr>
            <p:ph type="body" sz="quarter" idx="10"/>
          </p:nvPr>
        </p:nvSpPr>
        <p:spPr>
          <a:xfrm>
            <a:off x="654050" y="382588"/>
            <a:ext cx="3173413" cy="403225"/>
          </a:xfrm>
        </p:spPr>
        <p:txBody>
          <a:bodyPr/>
          <a:lstStyle/>
          <a:p>
            <a:r>
              <a:rPr lang="en-US" altLang="zh-CN" dirty="0"/>
              <a:t>03  </a:t>
            </a:r>
            <a:r>
              <a:rPr lang="zh-CN" altLang="en-US"/>
              <a:t>课文精讲</a:t>
            </a:r>
          </a:p>
        </p:txBody>
      </p:sp>
      <p:sp>
        <p:nvSpPr>
          <p:cNvPr id="47" name="文本框 46"/>
          <p:cNvSpPr txBox="1"/>
          <p:nvPr/>
        </p:nvSpPr>
        <p:spPr>
          <a:xfrm>
            <a:off x="1057042" y="3968115"/>
            <a:ext cx="10077916" cy="169604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本文作者通过</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语言、动作和心理</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描写等写作方法，把一个做事实事求是的孩子和一个严谨治学的老师形象展示在我们眼前。启发了</a:t>
            </a:r>
            <a:r>
              <a:rPr kumimoji="0" lang="zh-CN" alt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我们做事要从实际出发不要忙着下结论嘲笑别人，要多个角度看问题。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12"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400810" y="1651000"/>
            <a:ext cx="3437890" cy="4137463"/>
          </a:xfrm>
          <a:prstGeom prst="plaque">
            <a:avLst/>
          </a:prstGeom>
          <a:noFill/>
          <a:ln w="38100">
            <a:solidFill>
              <a:srgbClr val="A017FB"/>
            </a:solidFill>
            <a:prstDash val="lgDashDot"/>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题西林壁</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宋</a:t>
            </a:r>
            <a:r>
              <a:rPr kumimoji="0" 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苏轼</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横看成岭侧成峰，</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远近高低各不同。</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不识庐山真面目，</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只缘身在此山中。</a:t>
            </a:r>
          </a:p>
        </p:txBody>
      </p:sp>
      <p:sp>
        <p:nvSpPr>
          <p:cNvPr id="2" name="文本框 1"/>
          <p:cNvSpPr txBox="1"/>
          <p:nvPr/>
        </p:nvSpPr>
        <p:spPr>
          <a:xfrm>
            <a:off x="5619750" y="2172489"/>
            <a:ext cx="5641340" cy="4512259"/>
          </a:xfrm>
          <a:prstGeom prst="plaque">
            <a:avLst>
              <a:gd name="adj" fmla="val 0"/>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译文：</a:t>
            </a:r>
          </a:p>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从正面、侧面看庐山山岭连绵起伏，山峰耸立，从远处、近处、高处、低处看庐山，庐山呈现各种不同的样子。我之所以看不清庐山真正的面目，是因为我身处在庐山之中。</a:t>
            </a:r>
          </a:p>
        </p:txBody>
      </p:sp>
      <p:sp>
        <p:nvSpPr>
          <p:cNvPr id="45" name="文本占位符 7"/>
          <p:cNvSpPr>
            <a:spLocks noGrp="1"/>
          </p:cNvSpPr>
          <p:nvPr>
            <p:ph type="body" sz="quarter" idx="10"/>
          </p:nvPr>
        </p:nvSpPr>
        <p:spPr>
          <a:xfrm>
            <a:off x="654050" y="382588"/>
            <a:ext cx="3173413" cy="403225"/>
          </a:xfrm>
        </p:spPr>
        <p:txBody>
          <a:bodyPr/>
          <a:lstStyle/>
          <a:p>
            <a:r>
              <a:rPr lang="en-US" altLang="zh-CN" dirty="0"/>
              <a:t>04  </a:t>
            </a:r>
            <a:r>
              <a:rPr lang="zh-CN" altLang="en-US"/>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 name="TextBox 1"/>
          <p:cNvSpPr txBox="1">
            <a:spLocks noChangeArrowheads="1"/>
          </p:cNvSpPr>
          <p:nvPr/>
        </p:nvSpPr>
        <p:spPr bwMode="auto">
          <a:xfrm>
            <a:off x="2402890" y="3101659"/>
            <a:ext cx="646313" cy="1246487"/>
          </a:xfrm>
          <a:prstGeom prst="rect">
            <a:avLst/>
          </a:prstGeom>
          <a:noFill/>
          <a:ln w="9525">
            <a:noFill/>
            <a:miter lim="800000"/>
          </a:ln>
        </p:spPr>
        <p:txBody>
          <a:bodyPr vert="eaVert" wrap="none" lIns="91431" tIns="45716" rIns="91431"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画杨桃</a:t>
            </a:r>
          </a:p>
        </p:txBody>
      </p:sp>
      <p:sp>
        <p:nvSpPr>
          <p:cNvPr id="3" name="左大括号 2"/>
          <p:cNvSpPr/>
          <p:nvPr/>
        </p:nvSpPr>
        <p:spPr>
          <a:xfrm>
            <a:off x="3092066" y="2701607"/>
            <a:ext cx="263275" cy="2233677"/>
          </a:xfrm>
          <a:prstGeom prst="leftBrace">
            <a:avLst>
              <a:gd name="adj1" fmla="val 64516"/>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23" name="TextBox 1"/>
          <p:cNvSpPr txBox="1">
            <a:spLocks noChangeArrowheads="1"/>
          </p:cNvSpPr>
          <p:nvPr/>
        </p:nvSpPr>
        <p:spPr bwMode="auto">
          <a:xfrm>
            <a:off x="3416534" y="2411096"/>
            <a:ext cx="6264275" cy="587653"/>
          </a:xfrm>
          <a:prstGeom prst="rect">
            <a:avLst/>
          </a:prstGeom>
          <a:noFill/>
          <a:ln w="9525">
            <a:noFill/>
            <a:miter lim="800000"/>
          </a:ln>
        </p:spPr>
        <p:txBody>
          <a:bodyPr lIns="91431" tIns="45716" rIns="91431" bIns="45716">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7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“我”：认真作画</a:t>
            </a:r>
          </a:p>
        </p:txBody>
      </p:sp>
      <p:sp>
        <p:nvSpPr>
          <p:cNvPr id="2" name="左大括号 1"/>
          <p:cNvSpPr/>
          <p:nvPr/>
        </p:nvSpPr>
        <p:spPr>
          <a:xfrm flipH="1">
            <a:off x="6940088" y="2669896"/>
            <a:ext cx="287338" cy="2198649"/>
          </a:xfrm>
          <a:prstGeom prst="leftBrace">
            <a:avLst>
              <a:gd name="adj1" fmla="val 5731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 name="TextBox 1"/>
          <p:cNvSpPr txBox="1">
            <a:spLocks noChangeArrowheads="1"/>
          </p:cNvSpPr>
          <p:nvPr/>
        </p:nvSpPr>
        <p:spPr bwMode="auto">
          <a:xfrm>
            <a:off x="3675875" y="3099760"/>
            <a:ext cx="2620015" cy="587653"/>
          </a:xfrm>
          <a:prstGeom prst="rect">
            <a:avLst/>
          </a:prstGeom>
          <a:noFill/>
          <a:ln w="9525">
            <a:noFill/>
            <a:miter lim="800000"/>
          </a:ln>
        </p:spPr>
        <p:txBody>
          <a:bodyPr wrap="square" lIns="91431" tIns="45716" rIns="91431" bIns="45716">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7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同学们：嘲笑</a:t>
            </a:r>
          </a:p>
        </p:txBody>
      </p:sp>
      <p:sp>
        <p:nvSpPr>
          <p:cNvPr id="6" name="TextBox 1"/>
          <p:cNvSpPr txBox="1">
            <a:spLocks noChangeArrowheads="1"/>
          </p:cNvSpPr>
          <p:nvPr/>
        </p:nvSpPr>
        <p:spPr bwMode="auto">
          <a:xfrm>
            <a:off x="3631349" y="4557922"/>
            <a:ext cx="6624638" cy="587653"/>
          </a:xfrm>
          <a:prstGeom prst="rect">
            <a:avLst/>
          </a:prstGeom>
          <a:noFill/>
          <a:ln w="9525">
            <a:noFill/>
            <a:miter lim="800000"/>
          </a:ln>
        </p:spPr>
        <p:txBody>
          <a:bodyPr lIns="91431" tIns="45716" rIns="91431" bIns="45716">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7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老师教诲：终身难忘</a:t>
            </a:r>
          </a:p>
        </p:txBody>
      </p:sp>
      <p:sp>
        <p:nvSpPr>
          <p:cNvPr id="112" name="TextBox 1"/>
          <p:cNvSpPr txBox="1">
            <a:spLocks noChangeArrowheads="1"/>
          </p:cNvSpPr>
          <p:nvPr/>
        </p:nvSpPr>
        <p:spPr bwMode="auto">
          <a:xfrm>
            <a:off x="3675875" y="3801838"/>
            <a:ext cx="6264275" cy="587653"/>
          </a:xfrm>
          <a:prstGeom prst="rect">
            <a:avLst/>
          </a:prstGeom>
          <a:noFill/>
          <a:ln w="9525">
            <a:noFill/>
            <a:miter lim="800000"/>
          </a:ln>
        </p:spPr>
        <p:txBody>
          <a:bodyPr lIns="91431" tIns="45716" rIns="91431" bIns="45716">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7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rPr>
              <a:t>老师：耐心教导</a:t>
            </a:r>
          </a:p>
        </p:txBody>
      </p:sp>
      <p:sp>
        <p:nvSpPr>
          <p:cNvPr id="113" name="TextBox 112"/>
          <p:cNvSpPr txBox="1"/>
          <p:nvPr/>
        </p:nvSpPr>
        <p:spPr>
          <a:xfrm>
            <a:off x="7440201" y="3205868"/>
            <a:ext cx="2423160" cy="991870"/>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实事求是</a:t>
            </a:r>
            <a:endParaRPr kumimoji="0" lang="en-US" altLang="zh-CN" sz="3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0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多角度看问题</a:t>
            </a:r>
          </a:p>
        </p:txBody>
      </p:sp>
      <p:sp>
        <p:nvSpPr>
          <p:cNvPr id="79" name="文本占位符 7"/>
          <p:cNvSpPr>
            <a:spLocks noGrp="1"/>
          </p:cNvSpPr>
          <p:nvPr>
            <p:ph type="body" sz="quarter" idx="10"/>
          </p:nvPr>
        </p:nvSpPr>
        <p:spPr>
          <a:xfrm>
            <a:off x="654050" y="382588"/>
            <a:ext cx="3173413" cy="403225"/>
          </a:xfrm>
        </p:spPr>
        <p:txBody>
          <a:bodyPr/>
          <a:lstStyle/>
          <a:p>
            <a:r>
              <a:rPr lang="en-US" altLang="zh-CN" dirty="0"/>
              <a:t>04  </a:t>
            </a:r>
            <a:r>
              <a:rPr lang="zh-CN" altLang="en-US"/>
              <a:t>课堂小结</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barn(inVertical)">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down)">
                                      <p:cBhvr>
                                        <p:cTn id="3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3" grpId="0" autoUpdateAnimBg="0"/>
      <p:bldP spid="2" grpId="0" bldLvl="0" animBg="1" autoUpdateAnimBg="0"/>
      <p:bldP spid="4" grpId="0" autoUpdateAnimBg="0"/>
      <p:bldP spid="6" grpId="0" autoUpdateAnimBg="0"/>
      <p:bldP spid="112" grpId="0" autoUpdateAnimBg="0"/>
      <p:bldP spid="1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1388745" y="1944370"/>
            <a:ext cx="9747885" cy="3538220"/>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一、在括号里填上合适的词语。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老师（         ）这幅画，到我的座位上（         ），（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了一下讲桌上的杨桃，然后（        ）讲桌前，（       ）我的那页画纸，问大家：“……” </a:t>
            </a: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p>
        </p:txBody>
      </p:sp>
      <p:sp>
        <p:nvSpPr>
          <p:cNvPr id="10" name="文本框 9"/>
          <p:cNvSpPr txBox="1"/>
          <p:nvPr/>
        </p:nvSpPr>
        <p:spPr>
          <a:xfrm>
            <a:off x="2943860" y="3126740"/>
            <a:ext cx="13436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看了看 </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文本框 10"/>
          <p:cNvSpPr txBox="1"/>
          <p:nvPr/>
        </p:nvSpPr>
        <p:spPr>
          <a:xfrm>
            <a:off x="7989570" y="3114665"/>
            <a:ext cx="12496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坐下来</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文本框 11"/>
          <p:cNvSpPr txBox="1"/>
          <p:nvPr/>
        </p:nvSpPr>
        <p:spPr>
          <a:xfrm>
            <a:off x="9716135" y="3114665"/>
            <a:ext cx="8940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审视</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文本框 12"/>
          <p:cNvSpPr txBox="1"/>
          <p:nvPr/>
        </p:nvSpPr>
        <p:spPr>
          <a:xfrm>
            <a:off x="5995035" y="3971290"/>
            <a:ext cx="98456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回到 </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8714740" y="3971290"/>
            <a:ext cx="89408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举起</a:t>
            </a:r>
            <a:endPar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占位符 5"/>
          <p:cNvSpPr>
            <a:spLocks noGrp="1"/>
          </p:cNvSpPr>
          <p:nvPr>
            <p:ph type="body" sz="quarter" idx="10"/>
          </p:nvPr>
        </p:nvSpPr>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17"/>
          <p:cNvSpPr/>
          <p:nvPr/>
        </p:nvSpPr>
        <p:spPr>
          <a:xfrm>
            <a:off x="2028190" y="1893570"/>
            <a:ext cx="9996805" cy="4399915"/>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charset="0"/>
                <a:ea typeface="宋体" panose="02010600030101010101" pitchFamily="2" charset="-122"/>
              </a:defRPr>
            </a:lvl5pPr>
          </a:lstStyle>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二、照样子，写一写。</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例：六＋乂＝交（交给）</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口+ 冬=（   ）（         ）     讠+ 果=（          ）（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扌+罢=（      ）（       ）     广＋坐=（          ）（       ）</a:t>
            </a:r>
          </a:p>
          <a:p>
            <a:pPr marL="0" marR="0" lvl="0" indent="0" algn="l" defTabSz="457200" rtl="0" eaLnBrk="1" fontAlgn="base" latinLnBrk="0" hangingPunct="1">
              <a:lnSpc>
                <a:spcPct val="2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rPr>
              <a:t>      </a:t>
            </a: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p>
        </p:txBody>
      </p:sp>
      <p:sp>
        <p:nvSpPr>
          <p:cNvPr id="4" name="文本框 3"/>
          <p:cNvSpPr txBox="1"/>
          <p:nvPr/>
        </p:nvSpPr>
        <p:spPr>
          <a:xfrm>
            <a:off x="3537585" y="3914775"/>
            <a:ext cx="19159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图        图画</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6" name="文本框 5"/>
          <p:cNvSpPr txBox="1"/>
          <p:nvPr/>
        </p:nvSpPr>
        <p:spPr>
          <a:xfrm>
            <a:off x="7801610" y="3923665"/>
            <a:ext cx="22429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课            课文</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文本框 7"/>
          <p:cNvSpPr txBox="1"/>
          <p:nvPr/>
        </p:nvSpPr>
        <p:spPr>
          <a:xfrm>
            <a:off x="3537585" y="4805680"/>
            <a:ext cx="19159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摆        摆放</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文本框 8"/>
          <p:cNvSpPr txBox="1"/>
          <p:nvPr/>
        </p:nvSpPr>
        <p:spPr>
          <a:xfrm>
            <a:off x="7801610" y="4805680"/>
            <a:ext cx="22429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mn-cs"/>
                <a:sym typeface="+mn-ea"/>
              </a:rPr>
              <a:t>座            座位</a:t>
            </a:r>
            <a:endPar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endParaRPr>
          </a:p>
        </p:txBody>
      </p:sp>
      <p:sp>
        <p:nvSpPr>
          <p:cNvPr id="48" name="文本占位符 5"/>
          <p:cNvSpPr>
            <a:spLocks noGrp="1"/>
          </p:cNvSpPr>
          <p:nvPr>
            <p:ph type="body" sz="quarter" idx="10"/>
          </p:nvPr>
        </p:nvSpPr>
        <p:spPr>
          <a:xfrm>
            <a:off x="654050" y="382588"/>
            <a:ext cx="3173413" cy="403225"/>
          </a:xfrm>
        </p:spPr>
        <p:txBody>
          <a:bodyPr/>
          <a:lstStyle/>
          <a:p>
            <a:r>
              <a:rPr lang="en-US" altLang="zh-CN" dirty="0"/>
              <a:t>05  </a:t>
            </a:r>
            <a:r>
              <a:rPr lang="zh-CN" altLang="en-US" dirty="0"/>
              <a:t>课堂练习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1286510" y="2023745"/>
            <a:ext cx="5742305" cy="3657835"/>
          </a:xfrm>
          <a:prstGeom prst="round2DiagRect">
            <a:avLst/>
          </a:prstGeom>
          <a:noFill/>
          <a:ln w="38100">
            <a:no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8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杨桃：</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常绿或半常绿乔木。浆果椭圆形，有五棱，间或三到六棱，未熟前果皮青绿色，熟时黄色，果棱饱满，肉脆、多汁，味甜似蜜，有清香。</a:t>
            </a:r>
          </a:p>
        </p:txBody>
      </p:sp>
      <p:pic>
        <p:nvPicPr>
          <p:cNvPr id="6" name="图片 5"/>
          <p:cNvPicPr>
            <a:picLocks noChangeAspect="1"/>
          </p:cNvPicPr>
          <p:nvPr/>
        </p:nvPicPr>
        <p:blipFill>
          <a:blip r:embed="rId3"/>
          <a:stretch>
            <a:fillRect/>
          </a:stretch>
        </p:blipFill>
        <p:spPr>
          <a:xfrm>
            <a:off x="7581901" y="2225675"/>
            <a:ext cx="3072130" cy="3164840"/>
          </a:xfrm>
          <a:prstGeom prst="rect">
            <a:avLst/>
          </a:prstGeom>
        </p:spPr>
      </p:pic>
      <p:sp>
        <p:nvSpPr>
          <p:cNvPr id="59" name="文本占位符 11"/>
          <p:cNvSpPr>
            <a:spLocks noGrp="1"/>
          </p:cNvSpPr>
          <p:nvPr>
            <p:ph type="body" sz="quarter" idx="10"/>
          </p:nvPr>
        </p:nvSpPr>
        <p:spPr>
          <a:xfrm>
            <a:off x="654050" y="382588"/>
            <a:ext cx="3173413" cy="403225"/>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Light" panose="020B0300000000000000" pitchFamily="34" charset="-122"/>
                <a:ea typeface="思源黑体 CN Light" panose="020B0300000000000000" pitchFamily="34" charset="-122"/>
              </a:rPr>
              <a:t>BY YUSHEN</a:t>
            </a:r>
            <a:endParaRPr lang="zh-CN" altLang="en-US" dirty="0">
              <a:noFill/>
              <a:latin typeface="思源黑体 CN Light" panose="020B0300000000000000" pitchFamily="34" charset="-122"/>
              <a:ea typeface="思源黑体 CN Light" panose="020B0300000000000000" pitchFamily="34" charset="-122"/>
            </a:endParaRPr>
          </a:p>
        </p:txBody>
      </p:sp>
      <p:sp>
        <p:nvSpPr>
          <p:cNvPr id="3" name="任意多边形: 形状 2"/>
          <p:cNvSpPr/>
          <p:nvPr/>
        </p:nvSpPr>
        <p:spPr>
          <a:xfrm>
            <a:off x="1" y="0"/>
            <a:ext cx="6591299" cy="6858000"/>
          </a:xfrm>
          <a:custGeom>
            <a:avLst/>
            <a:gdLst>
              <a:gd name="connsiteX0" fmla="*/ 0 w 6591299"/>
              <a:gd name="connsiteY0" fmla="*/ 0 h 6858000"/>
              <a:gd name="connsiteX1" fmla="*/ 6462588 w 6591299"/>
              <a:gd name="connsiteY1" fmla="*/ 0 h 6858000"/>
              <a:gd name="connsiteX2" fmla="*/ 6483227 w 6591299"/>
              <a:gd name="connsiteY2" fmla="*/ 103769 h 6858000"/>
              <a:gd name="connsiteX3" fmla="*/ 6591299 w 6591299"/>
              <a:gd name="connsiteY3" fmla="*/ 1386348 h 6858000"/>
              <a:gd name="connsiteX4" fmla="*/ 4449469 w 6591299"/>
              <a:gd name="connsiteY4" fmla="*/ 6743487 h 6858000"/>
              <a:gd name="connsiteX5" fmla="*/ 4338996 w 6591299"/>
              <a:gd name="connsiteY5" fmla="*/ 6858000 h 6858000"/>
              <a:gd name="connsiteX6" fmla="*/ 0 w 6591299"/>
              <a:gd name="connsiteY6" fmla="*/ 6858000 h 6858000"/>
              <a:gd name="connsiteX7" fmla="*/ 0 w 65912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1299" h="6858000">
                <a:moveTo>
                  <a:pt x="0" y="0"/>
                </a:moveTo>
                <a:lnTo>
                  <a:pt x="6462588" y="0"/>
                </a:lnTo>
                <a:lnTo>
                  <a:pt x="6483227" y="103769"/>
                </a:lnTo>
                <a:cubicBezTo>
                  <a:pt x="6554391" y="521968"/>
                  <a:pt x="6591299" y="950288"/>
                  <a:pt x="6591299" y="1386348"/>
                </a:cubicBezTo>
                <a:cubicBezTo>
                  <a:pt x="6591299" y="3421297"/>
                  <a:pt x="5787516" y="5287678"/>
                  <a:pt x="4449469" y="6743487"/>
                </a:cubicBezTo>
                <a:lnTo>
                  <a:pt x="4338996" y="6858000"/>
                </a:lnTo>
                <a:lnTo>
                  <a:pt x="0" y="6858000"/>
                </a:lnTo>
                <a:lnTo>
                  <a:pt x="0" y="0"/>
                </a:lnTo>
                <a:close/>
              </a:path>
            </a:pathLst>
          </a:custGeom>
          <a:gradFill flip="none" rotWithShape="0">
            <a:gsLst>
              <a:gs pos="44000">
                <a:srgbClr val="E100FF"/>
              </a:gs>
              <a:gs pos="100000">
                <a:srgbClr val="1C46F2"/>
              </a:gs>
            </a:gsLst>
            <a:lin ang="2700000" scaled="1"/>
            <a:tileRect/>
          </a:gradFill>
          <a:ln w="12700" cap="flat" cmpd="sng" algn="ctr">
            <a:noFill/>
            <a:prstDash val="solid"/>
            <a:miter lim="800000"/>
          </a:ln>
          <a:effectLst/>
        </p:spPr>
        <p:txBody>
          <a:bodyPr rtlCol="0" anchor="ctr"/>
          <a:lstStyle/>
          <a:p>
            <a:pPr algn="ctr"/>
            <a:endParaRPr lang="zh-CN" altLang="en-US" kern="0" dirty="0">
              <a:solidFill>
                <a:srgbClr val="FBFBFB"/>
              </a:solidFill>
              <a:latin typeface="思源黑体 CN Bold" panose="020B0800000000000000" pitchFamily="34" charset="-122"/>
              <a:ea typeface="思源黑体 CN Bold" panose="020B0800000000000000" pitchFamily="34" charset="-122"/>
            </a:endParaRPr>
          </a:p>
        </p:txBody>
      </p:sp>
      <p:sp>
        <p:nvSpPr>
          <p:cNvPr id="5" name="椭圆 4"/>
          <p:cNvSpPr/>
          <p:nvPr/>
        </p:nvSpPr>
        <p:spPr>
          <a:xfrm>
            <a:off x="6591300" y="5956091"/>
            <a:ext cx="2529532" cy="2529532"/>
          </a:xfrm>
          <a:prstGeom prst="ellipse">
            <a:avLst/>
          </a:prstGeom>
          <a:pattFill prst="wdDnDiag">
            <a:fgClr>
              <a:srgbClr val="D9A5FD"/>
            </a:fgClr>
            <a:bgClr>
              <a:srgbClr val="FFFFFF"/>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6" name="组合 5"/>
          <p:cNvGrpSpPr/>
          <p:nvPr/>
        </p:nvGrpSpPr>
        <p:grpSpPr>
          <a:xfrm>
            <a:off x="8104213" y="-5074190"/>
            <a:ext cx="6082222" cy="6082222"/>
            <a:chOff x="9417475" y="-1801207"/>
            <a:chExt cx="2529532" cy="2529532"/>
          </a:xfrm>
        </p:grpSpPr>
        <p:sp>
          <p:nvSpPr>
            <p:cNvPr id="7" name="椭圆 6"/>
            <p:cNvSpPr/>
            <p:nvPr/>
          </p:nvSpPr>
          <p:spPr>
            <a:xfrm>
              <a:off x="9417475" y="-1801207"/>
              <a:ext cx="2529532" cy="2529532"/>
            </a:xfrm>
            <a:prstGeom prst="ellipse">
              <a:avLst/>
            </a:prstGeom>
            <a:noFill/>
            <a:ln w="0" cap="flat" cmpd="sng" algn="ctr">
              <a:solidFill>
                <a:srgbClr val="A017FB">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8" name="椭圆 7"/>
            <p:cNvSpPr/>
            <p:nvPr/>
          </p:nvSpPr>
          <p:spPr>
            <a:xfrm>
              <a:off x="9480918" y="-1737764"/>
              <a:ext cx="2402646" cy="2402646"/>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椭圆 8"/>
            <p:cNvSpPr/>
            <p:nvPr/>
          </p:nvSpPr>
          <p:spPr>
            <a:xfrm>
              <a:off x="9544361" y="-1674321"/>
              <a:ext cx="2275760" cy="2275760"/>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0" name="椭圆 9"/>
            <p:cNvSpPr/>
            <p:nvPr/>
          </p:nvSpPr>
          <p:spPr>
            <a:xfrm>
              <a:off x="9607804" y="-1610878"/>
              <a:ext cx="2148873" cy="2148873"/>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1" name="椭圆 10"/>
            <p:cNvSpPr/>
            <p:nvPr/>
          </p:nvSpPr>
          <p:spPr>
            <a:xfrm>
              <a:off x="9671248" y="-1547435"/>
              <a:ext cx="2021987" cy="2021987"/>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椭圆 11"/>
            <p:cNvSpPr/>
            <p:nvPr/>
          </p:nvSpPr>
          <p:spPr>
            <a:xfrm>
              <a:off x="9734690" y="-1483991"/>
              <a:ext cx="1895101" cy="1895101"/>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椭圆 12"/>
            <p:cNvSpPr/>
            <p:nvPr/>
          </p:nvSpPr>
          <p:spPr>
            <a:xfrm>
              <a:off x="9798134" y="-1420548"/>
              <a:ext cx="1768215" cy="1768215"/>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椭圆 13"/>
            <p:cNvSpPr/>
            <p:nvPr/>
          </p:nvSpPr>
          <p:spPr>
            <a:xfrm>
              <a:off x="9861576" y="-1357105"/>
              <a:ext cx="1641329" cy="1641329"/>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椭圆 14"/>
            <p:cNvSpPr/>
            <p:nvPr/>
          </p:nvSpPr>
          <p:spPr>
            <a:xfrm>
              <a:off x="9925020" y="-1293662"/>
              <a:ext cx="1514443" cy="1514443"/>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6" name="椭圆 15"/>
            <p:cNvSpPr/>
            <p:nvPr/>
          </p:nvSpPr>
          <p:spPr>
            <a:xfrm>
              <a:off x="9988463" y="-1230219"/>
              <a:ext cx="1387556" cy="1387556"/>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椭圆 16"/>
            <p:cNvSpPr/>
            <p:nvPr/>
          </p:nvSpPr>
          <p:spPr>
            <a:xfrm>
              <a:off x="10051906" y="-1166776"/>
              <a:ext cx="1260670" cy="1260670"/>
            </a:xfrm>
            <a:prstGeom prst="ellipse">
              <a:avLst/>
            </a:prstGeom>
            <a:noFill/>
            <a:ln w="0" cap="flat" cmpd="sng" algn="ctr">
              <a:solidFill>
                <a:srgbClr val="A017FB">
                  <a:alpha val="30000"/>
                </a:srgbClr>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lumMod val="100000"/>
                  </a:srgbClr>
                </a:solidFill>
                <a:effectLst/>
                <a:uLnTx/>
                <a:uFillTx/>
                <a:latin typeface="思源黑体 CN Bold" panose="020B0800000000000000" pitchFamily="34" charset="-122"/>
                <a:ea typeface="思源黑体 CN Bold" panose="020B0800000000000000" pitchFamily="34" charset="-122"/>
                <a:cs typeface="+mn-cs"/>
              </a:endParaRPr>
            </a:p>
          </p:txBody>
        </p:sp>
        <p:sp>
          <p:nvSpPr>
            <p:cNvPr id="18" name="椭圆 17"/>
            <p:cNvSpPr/>
            <p:nvPr/>
          </p:nvSpPr>
          <p:spPr>
            <a:xfrm>
              <a:off x="10115349" y="-1103333"/>
              <a:ext cx="1133784" cy="1133784"/>
            </a:xfrm>
            <a:prstGeom prst="ellipse">
              <a:avLst/>
            </a:prstGeom>
            <a:noFill/>
            <a:ln w="0" cap="flat" cmpd="sng" algn="ctr">
              <a:solidFill>
                <a:srgbClr val="A017FB">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grpSp>
      <p:pic>
        <p:nvPicPr>
          <p:cNvPr id="28" name="图片 27" descr="图片包含 食物, 水果, 苹果, 桌子&#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25114" r="13046"/>
          <a:stretch>
            <a:fillRect/>
          </a:stretch>
        </p:blipFill>
        <p:spPr>
          <a:xfrm>
            <a:off x="0" y="0"/>
            <a:ext cx="6361472" cy="6858000"/>
          </a:xfrm>
          <a:custGeom>
            <a:avLst/>
            <a:gdLst>
              <a:gd name="connsiteX0" fmla="*/ 0 w 6361472"/>
              <a:gd name="connsiteY0" fmla="*/ 0 h 6858000"/>
              <a:gd name="connsiteX1" fmla="*/ 6245901 w 6361472"/>
              <a:gd name="connsiteY1" fmla="*/ 0 h 6858000"/>
              <a:gd name="connsiteX2" fmla="*/ 6264433 w 6361472"/>
              <a:gd name="connsiteY2" fmla="*/ 103769 h 6858000"/>
              <a:gd name="connsiteX3" fmla="*/ 6361472 w 6361472"/>
              <a:gd name="connsiteY3" fmla="*/ 1386348 h 6858000"/>
              <a:gd name="connsiteX4" fmla="*/ 4438310 w 6361472"/>
              <a:gd name="connsiteY4" fmla="*/ 6743487 h 6858000"/>
              <a:gd name="connsiteX5" fmla="*/ 4339115 w 6361472"/>
              <a:gd name="connsiteY5" fmla="*/ 6858000 h 6858000"/>
              <a:gd name="connsiteX6" fmla="*/ 0 w 63614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1472" h="6858000">
                <a:moveTo>
                  <a:pt x="0" y="0"/>
                </a:moveTo>
                <a:lnTo>
                  <a:pt x="6245901" y="0"/>
                </a:lnTo>
                <a:lnTo>
                  <a:pt x="6264433" y="103769"/>
                </a:lnTo>
                <a:cubicBezTo>
                  <a:pt x="6328332" y="521968"/>
                  <a:pt x="6361472" y="950288"/>
                  <a:pt x="6361472" y="1386348"/>
                </a:cubicBezTo>
                <a:cubicBezTo>
                  <a:pt x="6361472" y="3421297"/>
                  <a:pt x="5639750" y="5287678"/>
                  <a:pt x="4438310" y="6743487"/>
                </a:cubicBezTo>
                <a:lnTo>
                  <a:pt x="4339115" y="6858000"/>
                </a:lnTo>
                <a:lnTo>
                  <a:pt x="0" y="6858000"/>
                </a:lnTo>
                <a:close/>
              </a:path>
            </a:pathLst>
          </a:custGeom>
        </p:spPr>
      </p:pic>
      <p:sp>
        <p:nvSpPr>
          <p:cNvPr id="31" name="文本框 30"/>
          <p:cNvSpPr txBox="1"/>
          <p:nvPr/>
        </p:nvSpPr>
        <p:spPr>
          <a:xfrm>
            <a:off x="7126605" y="742950"/>
            <a:ext cx="3968750" cy="4338320"/>
          </a:xfrm>
          <a:prstGeom prst="rect">
            <a:avLst/>
          </a:prstGeom>
          <a:noFill/>
        </p:spPr>
        <p:txBody>
          <a:bodyPr wrap="square" rtlCol="0">
            <a:spAutoFit/>
          </a:bodyPr>
          <a:lstStyle/>
          <a:p>
            <a:r>
              <a:rPr lang="zh-CN" altLang="en-US" sz="138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谢谢</a:t>
            </a:r>
          </a:p>
          <a:p>
            <a:r>
              <a:rPr lang="zh-CN" altLang="en-US" sz="138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rPr>
              <a:t>观看</a:t>
            </a:r>
            <a:endParaRPr lang="en-US" altLang="zh-CN" sz="13800" b="1" spc="300" dirty="0">
              <a:gradFill flip="none" rotWithShape="1">
                <a:gsLst>
                  <a:gs pos="0">
                    <a:srgbClr val="6334AF"/>
                  </a:gs>
                  <a:gs pos="100000">
                    <a:srgbClr val="DF3AA0"/>
                  </a:gs>
                </a:gsLst>
                <a:lin ang="2700000" scaled="1"/>
                <a:tileRect/>
              </a:gradFill>
              <a:latin typeface="胡晓波真帅体" panose="02010600030101010101" pitchFamily="2" charset="-122"/>
              <a:ea typeface="胡晓波真帅体" panose="02010600030101010101" pitchFamily="2" charset="-122"/>
            </a:endParaRPr>
          </a:p>
        </p:txBody>
      </p:sp>
      <p:grpSp>
        <p:nvGrpSpPr>
          <p:cNvPr id="32" name="组合 31"/>
          <p:cNvGrpSpPr/>
          <p:nvPr/>
        </p:nvGrpSpPr>
        <p:grpSpPr>
          <a:xfrm>
            <a:off x="7028922" y="5081195"/>
            <a:ext cx="4616426" cy="817199"/>
            <a:chOff x="857958" y="3839216"/>
            <a:chExt cx="4616426" cy="817199"/>
          </a:xfrm>
        </p:grpSpPr>
        <p:sp>
          <p:nvSpPr>
            <p:cNvPr id="33" name="文本框 32"/>
            <p:cNvSpPr txBox="1"/>
            <p:nvPr/>
          </p:nvSpPr>
          <p:spPr>
            <a:xfrm>
              <a:off x="857958" y="3927156"/>
              <a:ext cx="4616426" cy="276999"/>
            </a:xfrm>
            <a:prstGeom prst="rect">
              <a:avLst/>
            </a:prstGeom>
            <a:noFill/>
          </p:spPr>
          <p:txBody>
            <a:bodyPr wrap="square" rtlCol="0">
              <a:spAutoFit/>
            </a:bodyPr>
            <a:lstStyle/>
            <a:p>
              <a:pPr algn="dist"/>
              <a:r>
                <a:rPr lang="zh-CN" altLang="en-US" sz="1200" b="1" dirty="0">
                  <a:solidFill>
                    <a:srgbClr val="2E2E2E">
                      <a:lumMod val="75000"/>
                      <a:lumOff val="25000"/>
                    </a:srgbClr>
                  </a:solidFill>
                  <a:latin typeface="思源黑体 CN Light" panose="020B0300000000000000" pitchFamily="34" charset="-122"/>
                  <a:ea typeface="思源黑体 CN Light" panose="020B0300000000000000" pitchFamily="34" charset="-122"/>
                </a:rPr>
                <a:t>语文精品课件 二年级下册 </a:t>
              </a:r>
              <a:r>
                <a:rPr lang="en-US" altLang="zh-CN" sz="1200" b="1">
                  <a:solidFill>
                    <a:srgbClr val="2E2E2E">
                      <a:lumMod val="75000"/>
                      <a:lumOff val="25000"/>
                    </a:srgbClr>
                  </a:solidFill>
                  <a:latin typeface="思源黑体 CN Light" panose="020B0300000000000000" pitchFamily="34" charset="-122"/>
                  <a:ea typeface="思源黑体 CN Light" panose="020B0300000000000000" pitchFamily="34" charset="-122"/>
                </a:rPr>
                <a:t>5.2</a:t>
              </a:r>
              <a:endParaRPr lang="zh-CN" altLang="en-US" sz="1200" b="1" dirty="0">
                <a:solidFill>
                  <a:srgbClr val="2E2E2E">
                    <a:lumMod val="75000"/>
                    <a:lumOff val="25000"/>
                  </a:srgbClr>
                </a:solidFill>
                <a:latin typeface="思源黑体 CN Light" panose="020B0300000000000000" pitchFamily="34" charset="-122"/>
                <a:ea typeface="思源黑体 CN Light" panose="020B0300000000000000" pitchFamily="34" charset="-122"/>
              </a:endParaRPr>
            </a:p>
          </p:txBody>
        </p:sp>
        <p:sp>
          <p:nvSpPr>
            <p:cNvPr id="34" name="矩形 33"/>
            <p:cNvSpPr/>
            <p:nvPr/>
          </p:nvSpPr>
          <p:spPr>
            <a:xfrm>
              <a:off x="955752" y="4379416"/>
              <a:ext cx="1477449" cy="276999"/>
            </a:xfrm>
            <a:prstGeom prst="rect">
              <a:avLst/>
            </a:prstGeom>
            <a:ln w="6350">
              <a:solidFill>
                <a:schemeClr val="tx1">
                  <a:lumMod val="50000"/>
                  <a:lumOff val="5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授课老师：某某</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sp>
          <p:nvSpPr>
            <p:cNvPr id="35" name="文本框 34"/>
            <p:cNvSpPr txBox="1"/>
            <p:nvPr/>
          </p:nvSpPr>
          <p:spPr>
            <a:xfrm>
              <a:off x="2639066" y="4379416"/>
              <a:ext cx="1477450" cy="276999"/>
            </a:xfrm>
            <a:prstGeom prst="rect">
              <a:avLst/>
            </a:prstGeom>
            <a:noFill/>
            <a:ln w="6350">
              <a:solidFill>
                <a:schemeClr val="tx1">
                  <a:lumMod val="50000"/>
                  <a:lumOff val="50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授课时间：</a:t>
              </a:r>
              <a:r>
                <a:rPr kumimoji="0" lang="en-US" altLang="zh-CN"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20XX</a:t>
              </a:r>
              <a:endParaRPr kumimoji="0" lang="zh-CN" altLang="en-US" sz="1200" i="0" u="none" strike="noStrike" kern="1200" cap="none"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cxnSp>
          <p:nvCxnSpPr>
            <p:cNvPr id="36" name="直接连接符 35"/>
            <p:cNvCxnSpPr/>
            <p:nvPr/>
          </p:nvCxnSpPr>
          <p:spPr>
            <a:xfrm>
              <a:off x="959397" y="3839216"/>
              <a:ext cx="451498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p:nvPr/>
        </p:nvSpPr>
        <p:spPr>
          <a:xfrm>
            <a:off x="953729" y="2258610"/>
            <a:ext cx="9699667" cy="3000184"/>
          </a:xfrm>
          <a:prstGeom prst="round2DiagRect">
            <a:avLst/>
          </a:prstGeom>
          <a:noFill/>
          <a:ln w="38100">
            <a:noFill/>
          </a:ln>
          <a:extLst>
            <a:ext uri="{909E8E84-426E-40DD-AFC4-6F175D3DCCD1}">
              <a14:hiddenFill xmlns:a14="http://schemas.microsoft.com/office/drawing/2010/main">
                <a:solidFill>
                  <a:srgbClr val="FFC5C5"/>
                </a:solidFill>
              </a14:hiddenFill>
            </a:ext>
          </a:extLst>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en-US" sz="2400" b="0" i="0" u="none" strike="noStrike" kern="1200" cap="none" spc="0" normalizeH="0" baseline="0" noProof="0" dirty="0">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lang="en-US"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岑桑，</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广东顺德人。其作品曾获首届冰心儿童图书奖、第二届广东鲁迅文学奖。 </a:t>
            </a:r>
          </a:p>
          <a:p>
            <a:pPr marL="0" marR="0" lvl="0" indent="0" algn="l" defTabSz="914400" rtl="0" eaLnBrk="1" fontAlgn="auto" latinLnBrk="0" hangingPunct="1">
              <a:lnSpc>
                <a:spcPct val="250000"/>
              </a:lnSpc>
              <a:spcBef>
                <a:spcPts val="0"/>
              </a:spcBef>
              <a:spcAft>
                <a:spcPts val="0"/>
              </a:spcAft>
              <a:buClrTx/>
              <a:buSzTx/>
              <a:buFontTx/>
              <a:buNone/>
              <a:defRPr/>
            </a:pPr>
            <a:r>
              <a:rPr kumimoji="0" sz="24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主要作品：</a:t>
            </a:r>
            <a:r>
              <a:rPr kumimoji="0"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《当你还是一朵花》《在大海那边》《眼睛和橄榄》等。</a:t>
            </a:r>
          </a:p>
        </p:txBody>
      </p:sp>
      <p:sp>
        <p:nvSpPr>
          <p:cNvPr id="59" name="文本占位符 11"/>
          <p:cNvSpPr>
            <a:spLocks noGrp="1"/>
          </p:cNvSpPr>
          <p:nvPr>
            <p:ph type="body" sz="quarter" idx="10"/>
          </p:nvPr>
        </p:nvSpPr>
        <p:spPr>
          <a:xfrm>
            <a:off x="654050" y="382588"/>
            <a:ext cx="3173413" cy="403225"/>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0790" y="2346325"/>
            <a:ext cx="8976360" cy="332295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（1）不认识的字可以看拼音，或者请教老师和同学。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（2）读准每一个字的字音，圈出生字词；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（3）读通每个句子，读不通顺的多读几遍；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（4）给每个自然段写上序号。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mn-cs"/>
              </a:rPr>
              <a:t>                        </a:t>
            </a:r>
            <a:endParaRPr kumimoji="0" lang="zh-CN" altLang="en-US" sz="2800" b="0"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mn-cs"/>
            </a:endParaRPr>
          </a:p>
        </p:txBody>
      </p:sp>
      <p:sp>
        <p:nvSpPr>
          <p:cNvPr id="59" name="文本占位符 11"/>
          <p:cNvSpPr>
            <a:spLocks noGrp="1"/>
          </p:cNvSpPr>
          <p:nvPr>
            <p:ph type="body" sz="quarter" idx="10"/>
          </p:nvPr>
        </p:nvSpPr>
        <p:spPr>
          <a:xfrm>
            <a:off x="654050" y="382588"/>
            <a:ext cx="3173413" cy="403225"/>
          </a:xfrm>
        </p:spPr>
        <p:txBody>
          <a:bodyPr/>
          <a:lstStyle/>
          <a:p>
            <a:r>
              <a:rPr lang="en-US" altLang="zh-CN" dirty="0"/>
              <a:t>01  </a:t>
            </a:r>
            <a:r>
              <a:rPr lang="zh-CN" altLang="en-US" dirty="0"/>
              <a:t>课前导读</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7607" y="2263140"/>
            <a:ext cx="9836785" cy="3458254"/>
          </a:xfrm>
          <a:prstGeom prst="rect">
            <a:avLst/>
          </a:prstGeom>
          <a:noFill/>
          <a:ln w="9525">
            <a:noFill/>
          </a:ln>
        </p:spPr>
        <p:txBody>
          <a:bodyPr wrap="square">
            <a:spAutoFit/>
          </a:bodyPr>
          <a:lstStyle/>
          <a:p>
            <a:pPr marL="0" marR="0" lvl="0" indent="0" algn="dist" defTabSz="914400" rtl="0" eaLnBrk="1" fontAlgn="auto" latinLnBrk="0" hangingPunct="1">
              <a:lnSpc>
                <a:spcPct val="200000"/>
              </a:lnSpc>
              <a:spcBef>
                <a:spcPts val="0"/>
              </a:spcBef>
              <a:spcAft>
                <a:spcPts val="0"/>
              </a:spcAft>
              <a:buClrTx/>
              <a:buSzTx/>
              <a:buFontTx/>
              <a:buNone/>
              <a:defRPr/>
            </a:pPr>
            <a:r>
              <a:rPr kumimoji="0" sz="4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靠     而      班      哈      倒      审     视 </a:t>
            </a:r>
          </a:p>
          <a:p>
            <a:pPr marL="0" marR="0" lvl="0" indent="0" algn="dist" defTabSz="914400" rtl="0" eaLnBrk="1" fontAlgn="auto" latinLnBrk="0" hangingPunct="1">
              <a:lnSpc>
                <a:spcPct val="2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a:p>
            <a:pPr marL="0" marR="0" lvl="0" indent="0" algn="dist" defTabSz="914400" rtl="0" eaLnBrk="1" fontAlgn="auto" latinLnBrk="0" hangingPunct="1">
              <a:lnSpc>
                <a:spcPct val="200000"/>
              </a:lnSpc>
              <a:spcBef>
                <a:spcPts val="0"/>
              </a:spcBef>
              <a:spcAft>
                <a:spcPts val="0"/>
              </a:spcAft>
              <a:buClrTx/>
              <a:buSzTx/>
              <a:buFontTx/>
              <a:buNone/>
              <a:defRPr/>
            </a:pPr>
            <a:r>
              <a:rPr kumimoji="0" sz="4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页     肃      晌      抢      嘻      悦      诲</a:t>
            </a:r>
          </a:p>
        </p:txBody>
      </p:sp>
      <p:sp>
        <p:nvSpPr>
          <p:cNvPr id="4" name="文本框 3"/>
          <p:cNvSpPr txBox="1"/>
          <p:nvPr/>
        </p:nvSpPr>
        <p:spPr>
          <a:xfrm>
            <a:off x="1218247" y="2222500"/>
            <a:ext cx="9161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kào</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1" name="文本框 10"/>
          <p:cNvSpPr txBox="1"/>
          <p:nvPr/>
        </p:nvSpPr>
        <p:spPr>
          <a:xfrm>
            <a:off x="2640647" y="2222500"/>
            <a:ext cx="7136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ér</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2" name="文本框 11"/>
          <p:cNvSpPr txBox="1"/>
          <p:nvPr/>
        </p:nvSpPr>
        <p:spPr>
          <a:xfrm>
            <a:off x="4086542" y="2222500"/>
            <a:ext cx="93968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bān</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3" name="文本框 12"/>
          <p:cNvSpPr txBox="1"/>
          <p:nvPr/>
        </p:nvSpPr>
        <p:spPr>
          <a:xfrm>
            <a:off x="5781992" y="2222500"/>
            <a:ext cx="7072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hā</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14" name="文本框 13"/>
          <p:cNvSpPr txBox="1"/>
          <p:nvPr/>
        </p:nvSpPr>
        <p:spPr>
          <a:xfrm>
            <a:off x="7249477" y="2222500"/>
            <a:ext cx="8515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dào</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endParaRPr>
          </a:p>
        </p:txBody>
      </p:sp>
      <p:sp>
        <p:nvSpPr>
          <p:cNvPr id="15" name="文本框 14"/>
          <p:cNvSpPr txBox="1"/>
          <p:nvPr/>
        </p:nvSpPr>
        <p:spPr>
          <a:xfrm>
            <a:off x="8585517" y="2222500"/>
            <a:ext cx="11128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shěn</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3" name="文本框 22"/>
          <p:cNvSpPr txBox="1"/>
          <p:nvPr/>
        </p:nvSpPr>
        <p:spPr>
          <a:xfrm>
            <a:off x="10127297" y="2222500"/>
            <a:ext cx="7008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shì</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5" name="文本框 24"/>
          <p:cNvSpPr txBox="1"/>
          <p:nvPr/>
        </p:nvSpPr>
        <p:spPr>
          <a:xfrm>
            <a:off x="1193482" y="4391650"/>
            <a:ext cx="825500"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yè</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8" name="文本框 27"/>
          <p:cNvSpPr txBox="1"/>
          <p:nvPr/>
        </p:nvSpPr>
        <p:spPr>
          <a:xfrm>
            <a:off x="2577147" y="4391025"/>
            <a:ext cx="7553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sù</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9" name="文本框 28"/>
          <p:cNvSpPr txBox="1"/>
          <p:nvPr/>
        </p:nvSpPr>
        <p:spPr>
          <a:xfrm>
            <a:off x="3854132" y="4391025"/>
            <a:ext cx="14318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shǎnɡ</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6" name="文本框 35"/>
          <p:cNvSpPr txBox="1"/>
          <p:nvPr/>
        </p:nvSpPr>
        <p:spPr>
          <a:xfrm>
            <a:off x="5453697" y="4391025"/>
            <a:ext cx="13644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qiǎnɡ</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7" name="文本框 36"/>
          <p:cNvSpPr txBox="1"/>
          <p:nvPr/>
        </p:nvSpPr>
        <p:spPr>
          <a:xfrm>
            <a:off x="7290752" y="4391025"/>
            <a:ext cx="6591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xī</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38" name="文本框 37"/>
          <p:cNvSpPr txBox="1"/>
          <p:nvPr/>
        </p:nvSpPr>
        <p:spPr>
          <a:xfrm>
            <a:off x="8701722" y="4391025"/>
            <a:ext cx="107433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yuè</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40" name="文本框 39"/>
          <p:cNvSpPr txBox="1"/>
          <p:nvPr/>
        </p:nvSpPr>
        <p:spPr>
          <a:xfrm>
            <a:off x="10308272" y="4391025"/>
            <a:ext cx="8338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err="1">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huì</a:t>
            </a:r>
            <a:r>
              <a:rPr kumimoji="0"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a:t>
            </a:r>
            <a:endParaRPr kumimoji="0" lang="zh-CN" altLang="en-US" sz="2800" b="1" i="0" u="none" strike="noStrike" kern="1200" cap="none" spc="0" normalizeH="0" baseline="0" noProof="0" dirty="0">
              <a:ln>
                <a:noFill/>
              </a:ln>
              <a:solidFill>
                <a:srgbClr val="FF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endParaRPr>
          </a:p>
        </p:txBody>
      </p:sp>
      <p:sp>
        <p:nvSpPr>
          <p:cNvPr id="24" name="文本占位符 23"/>
          <p:cNvSpPr>
            <a:spLocks noGrp="1"/>
          </p:cNvSpPr>
          <p:nvPr>
            <p:ph type="body" sz="quarter" idx="10"/>
          </p:nvPr>
        </p:nvSpPr>
        <p:spPr/>
        <p:txBody>
          <a:bodyPr/>
          <a:lstStyle/>
          <a:p>
            <a:r>
              <a:rPr lang="en-US" altLang="zh-CN" dirty="0"/>
              <a:t>02  </a:t>
            </a:r>
            <a:r>
              <a:rPr lang="zh-CN" altLang="en-US" dirty="0"/>
              <a:t>字词揭秘</a:t>
            </a:r>
          </a:p>
        </p:txBody>
      </p:sp>
      <p:sp>
        <p:nvSpPr>
          <p:cNvPr id="109" name="文本框 108"/>
          <p:cNvSpPr txBox="1"/>
          <p:nvPr/>
        </p:nvSpPr>
        <p:spPr>
          <a:xfrm>
            <a:off x="7974615" y="899566"/>
            <a:ext cx="2424430" cy="890171"/>
          </a:xfrm>
          <a:prstGeom prst="cloudCallout">
            <a:avLst>
              <a:gd name="adj1" fmla="val 41188"/>
              <a:gd name="adj2" fmla="val 66326"/>
            </a:avLst>
          </a:prstGeom>
          <a:solidFill>
            <a:schemeClr val="bg1"/>
          </a:solidFill>
          <a:ln>
            <a:solidFill>
              <a:srgbClr val="A017FB"/>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ysClr val="windowText" lastClr="000000"/>
                </a:solidFill>
                <a:effectLst/>
                <a:uLnTx/>
                <a:uFillTx/>
                <a:latin typeface="思源黑体 CN Bold" panose="020B0800000000000000" pitchFamily="34" charset="-122"/>
                <a:ea typeface="思源黑体 CN Bold" panose="020B0800000000000000" pitchFamily="34" charset="-122"/>
                <a:cs typeface="+mn-cs"/>
              </a:rPr>
              <a:t>我会认</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trips(downLef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strips(down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trips(downLeft)">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strips(downLef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strips(downLeft)">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strips(downLeft)">
                                      <p:cBhvr>
                                        <p:cTn id="67" dur="500"/>
                                        <p:tgtEl>
                                          <p:spTgt spid="38"/>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strips(downLeft)">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23" grpId="0"/>
      <p:bldP spid="25" grpId="0"/>
      <p:bldP spid="28" grpId="0"/>
      <p:bldP spid="29" grpId="0"/>
      <p:bldP spid="36" grpId="0"/>
      <p:bldP spid="37" grpId="0"/>
      <p:bldP spid="3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34285" y="2083435"/>
            <a:ext cx="7222490" cy="3322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和颜悦色：</a:t>
            </a:r>
            <a:r>
              <a:rPr kumimoji="0" sz="28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形容态度温和可亲</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叮嘱：</a:t>
            </a:r>
            <a:r>
              <a:rPr kumimoji="0" sz="28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再三嘱咐</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轮流：</a:t>
            </a:r>
            <a:r>
              <a:rPr kumimoji="0" sz="28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依照次序一个接替一个，周而复始</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审视：</a:t>
            </a:r>
            <a:r>
              <a:rPr kumimoji="0" sz="28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仔细看</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sz="2800" b="0" i="0" u="none" strike="noStrike" kern="1200" cap="none" spc="0" normalizeH="0" baseline="0" noProof="0" dirty="0" err="1">
                <a:ln>
                  <a:noFill/>
                </a:ln>
                <a:solidFill>
                  <a:srgbClr val="C00000"/>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受用：</a:t>
            </a:r>
            <a:r>
              <a:rPr kumimoji="0" sz="2800" b="0"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享用；得益</a:t>
            </a:r>
            <a:r>
              <a:rPr kumimoji="0" sz="28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rPr>
              <a:t>。</a:t>
            </a:r>
          </a:p>
        </p:txBody>
      </p:sp>
      <p:sp>
        <p:nvSpPr>
          <p:cNvPr id="44"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strips(downLeft)">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strips(downLeft)">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strips(downLeft)">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strips(downLeft)">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strips(downLeft)">
                                      <p:cBhvr>
                                        <p:cTn id="27"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Group 47"/>
          <p:cNvGraphicFramePr>
            <a:graphicFrameLocks noGrp="1"/>
          </p:cNvGraphicFramePr>
          <p:nvPr/>
        </p:nvGraphicFramePr>
        <p:xfrm>
          <a:off x="2145304" y="2501923"/>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4" name="Group 47"/>
          <p:cNvGraphicFramePr>
            <a:graphicFrameLocks noGrp="1"/>
          </p:cNvGraphicFramePr>
          <p:nvPr/>
        </p:nvGraphicFramePr>
        <p:xfrm>
          <a:off x="3972892" y="2501923"/>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5" name="Group 47"/>
          <p:cNvGraphicFramePr>
            <a:graphicFrameLocks noGrp="1"/>
          </p:cNvGraphicFramePr>
          <p:nvPr/>
        </p:nvGraphicFramePr>
        <p:xfrm>
          <a:off x="5763592" y="2518433"/>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6" name="Group 47"/>
          <p:cNvGraphicFramePr>
            <a:graphicFrameLocks noGrp="1"/>
          </p:cNvGraphicFramePr>
          <p:nvPr/>
        </p:nvGraphicFramePr>
        <p:xfrm>
          <a:off x="7535877" y="2501923"/>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9" name="Group 47"/>
          <p:cNvGraphicFramePr>
            <a:graphicFrameLocks noGrp="1"/>
          </p:cNvGraphicFramePr>
          <p:nvPr/>
        </p:nvGraphicFramePr>
        <p:xfrm>
          <a:off x="2136414" y="4131333"/>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0" name="Group 47"/>
          <p:cNvGraphicFramePr>
            <a:graphicFrameLocks noGrp="1"/>
          </p:cNvGraphicFramePr>
          <p:nvPr/>
        </p:nvGraphicFramePr>
        <p:xfrm>
          <a:off x="3964320" y="4119903"/>
          <a:ext cx="898525" cy="900113"/>
        </p:xfrm>
        <a:graphic>
          <a:graphicData uri="http://schemas.openxmlformats.org/drawingml/2006/table">
            <a:tbl>
              <a:tblPr/>
              <a:tblGrid>
                <a:gridCol w="445443">
                  <a:extLst>
                    <a:ext uri="{9D8B030D-6E8A-4147-A177-3AD203B41FA5}">
                      <a16:colId xmlns:a16="http://schemas.microsoft.com/office/drawing/2014/main" val="20000"/>
                    </a:ext>
                  </a:extLst>
                </a:gridCol>
                <a:gridCol w="4530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299" marR="91299"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1" name="Group 47"/>
          <p:cNvGraphicFramePr>
            <a:graphicFrameLocks noGrp="1"/>
          </p:cNvGraphicFramePr>
          <p:nvPr/>
        </p:nvGraphicFramePr>
        <p:xfrm>
          <a:off x="5774070" y="4131333"/>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42" name="Group 47"/>
          <p:cNvGraphicFramePr>
            <a:graphicFrameLocks noGrp="1"/>
          </p:cNvGraphicFramePr>
          <p:nvPr/>
        </p:nvGraphicFramePr>
        <p:xfrm>
          <a:off x="7535877" y="4111013"/>
          <a:ext cx="900113"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3">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5" name="矩形 44">
            <a:hlinkClick r:id="rId3" action="ppaction://hlinksldjump"/>
          </p:cNvPr>
          <p:cNvSpPr/>
          <p:nvPr/>
        </p:nvSpPr>
        <p:spPr>
          <a:xfrm>
            <a:off x="2154815" y="2508936"/>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图</a:t>
            </a:r>
          </a:p>
        </p:txBody>
      </p:sp>
      <p:sp>
        <p:nvSpPr>
          <p:cNvPr id="46" name="矩形 45">
            <a:hlinkClick r:id="rId4" action="ppaction://hlinksldjump"/>
          </p:cNvPr>
          <p:cNvSpPr/>
          <p:nvPr/>
        </p:nvSpPr>
        <p:spPr>
          <a:xfrm>
            <a:off x="3973657" y="250698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课</a:t>
            </a:r>
          </a:p>
        </p:txBody>
      </p:sp>
      <p:sp>
        <p:nvSpPr>
          <p:cNvPr id="47" name="矩形 46">
            <a:hlinkClick r:id="rId3" action="ppaction://hlinksldjump"/>
          </p:cNvPr>
          <p:cNvSpPr/>
          <p:nvPr/>
        </p:nvSpPr>
        <p:spPr>
          <a:xfrm>
            <a:off x="5773752" y="252349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摆</a:t>
            </a:r>
          </a:p>
        </p:txBody>
      </p:sp>
      <p:sp>
        <p:nvSpPr>
          <p:cNvPr id="48" name="矩形 47">
            <a:hlinkClick r:id="rId5" action="ppaction://hlinksldjump"/>
          </p:cNvPr>
          <p:cNvSpPr/>
          <p:nvPr/>
        </p:nvSpPr>
        <p:spPr>
          <a:xfrm>
            <a:off x="7536485" y="250698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座</a:t>
            </a:r>
          </a:p>
        </p:txBody>
      </p:sp>
      <p:sp>
        <p:nvSpPr>
          <p:cNvPr id="51" name="矩形 50">
            <a:hlinkClick r:id="" action="ppaction://noaction"/>
          </p:cNvPr>
          <p:cNvSpPr/>
          <p:nvPr/>
        </p:nvSpPr>
        <p:spPr>
          <a:xfrm>
            <a:off x="2145227" y="4136391"/>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哈</a:t>
            </a:r>
          </a:p>
        </p:txBody>
      </p:sp>
      <p:sp>
        <p:nvSpPr>
          <p:cNvPr id="52" name="矩形 51">
            <a:hlinkClick r:id="" action="ppaction://noaction"/>
          </p:cNvPr>
          <p:cNvSpPr/>
          <p:nvPr/>
        </p:nvSpPr>
        <p:spPr>
          <a:xfrm>
            <a:off x="3969766" y="4117858"/>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页</a:t>
            </a:r>
          </a:p>
        </p:txBody>
      </p:sp>
      <p:sp>
        <p:nvSpPr>
          <p:cNvPr id="53" name="矩形 52">
            <a:hlinkClick r:id="" action="ppaction://noaction"/>
          </p:cNvPr>
          <p:cNvSpPr/>
          <p:nvPr/>
        </p:nvSpPr>
        <p:spPr>
          <a:xfrm>
            <a:off x="5784536" y="414076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抢</a:t>
            </a:r>
          </a:p>
        </p:txBody>
      </p:sp>
      <p:sp>
        <p:nvSpPr>
          <p:cNvPr id="54" name="矩形 53">
            <a:hlinkClick r:id="" action="ppaction://noaction"/>
          </p:cNvPr>
          <p:cNvSpPr/>
          <p:nvPr/>
        </p:nvSpPr>
        <p:spPr>
          <a:xfrm>
            <a:off x="7546036" y="412044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嘻</a:t>
            </a:r>
          </a:p>
        </p:txBody>
      </p:sp>
      <p:graphicFrame>
        <p:nvGraphicFramePr>
          <p:cNvPr id="4" name="Group 47"/>
          <p:cNvGraphicFramePr>
            <a:graphicFrameLocks noGrp="1"/>
          </p:cNvGraphicFramePr>
          <p:nvPr/>
        </p:nvGraphicFramePr>
        <p:xfrm>
          <a:off x="9329435" y="2501923"/>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6" name="矩形 5">
            <a:hlinkClick r:id="" action="ppaction://noaction"/>
          </p:cNvPr>
          <p:cNvSpPr/>
          <p:nvPr/>
        </p:nvSpPr>
        <p:spPr>
          <a:xfrm>
            <a:off x="9339901" y="2511350"/>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交</a:t>
            </a:r>
          </a:p>
        </p:txBody>
      </p:sp>
      <p:sp>
        <p:nvSpPr>
          <p:cNvPr id="66"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5"/>
                                        </p:tgtEl>
                                        <p:attrNameLst>
                                          <p:attrName>style.color</p:attrName>
                                        </p:attrNameLst>
                                      </p:cBhvr>
                                      <p:to>
                                        <p:clrVal>
                                          <a:schemeClr val="tx1"/>
                                        </p:clrVal>
                                      </p:to>
                                    </p:set>
                                    <p:set>
                                      <p:cBhvr>
                                        <p:cTn id="7" dur="500" fill="hold"/>
                                        <p:tgtEl>
                                          <p:spTgt spid="45"/>
                                        </p:tgtEl>
                                        <p:attrNameLst>
                                          <p:attrName>fillcolor</p:attrName>
                                        </p:attrNameLst>
                                      </p:cBhvr>
                                      <p:to>
                                        <p:clrVal>
                                          <a:schemeClr val="tx1"/>
                                        </p:clrVal>
                                      </p:to>
                                    </p:set>
                                    <p:set>
                                      <p:cBhvr>
                                        <p:cTn id="8" dur="500" fill="hold"/>
                                        <p:tgtEl>
                                          <p:spTgt spid="45"/>
                                        </p:tgtEl>
                                        <p:attrNameLst>
                                          <p:attrName>fill.type</p:attrName>
                                        </p:attrNameLst>
                                      </p:cBhvr>
                                      <p:to>
                                        <p:strVal val="solid"/>
                                      </p:to>
                                    </p:set>
                                  </p:childTnLst>
                                </p:cTn>
                              </p:par>
                            </p:childTnLst>
                          </p:cTn>
                        </p:par>
                      </p:childTnLst>
                    </p:cTn>
                  </p:par>
                </p:childTnLst>
              </p:cTn>
              <p:nextCondLst>
                <p:cond evt="onClick" delay="0">
                  <p:tgtEl>
                    <p:spTgt spid="45"/>
                  </p:tgtEl>
                </p:cond>
              </p:nextCondLst>
            </p:seq>
            <p:seq concurrent="1" nextAc="seek">
              <p:cTn id="9" restart="whenNotActive" fill="hold" evtFilter="cancelBubble" nodeType="interactiveSeq">
                <p:stCondLst>
                  <p:cond evt="onClick" delay="0">
                    <p:tgtEl>
                      <p:spTgt spid="46"/>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46"/>
                                        </p:tgtEl>
                                        <p:attrNameLst>
                                          <p:attrName>style.color</p:attrName>
                                        </p:attrNameLst>
                                      </p:cBhvr>
                                      <p:to>
                                        <p:clrVal>
                                          <a:schemeClr val="tx1"/>
                                        </p:clrVal>
                                      </p:to>
                                    </p:set>
                                    <p:set>
                                      <p:cBhvr>
                                        <p:cTn id="14" dur="500" fill="hold"/>
                                        <p:tgtEl>
                                          <p:spTgt spid="46"/>
                                        </p:tgtEl>
                                        <p:attrNameLst>
                                          <p:attrName>fillcolor</p:attrName>
                                        </p:attrNameLst>
                                      </p:cBhvr>
                                      <p:to>
                                        <p:clrVal>
                                          <a:schemeClr val="tx1"/>
                                        </p:clrVal>
                                      </p:to>
                                    </p:set>
                                    <p:set>
                                      <p:cBhvr>
                                        <p:cTn id="15" dur="500" fill="hold"/>
                                        <p:tgtEl>
                                          <p:spTgt spid="46"/>
                                        </p:tgtEl>
                                        <p:attrNameLst>
                                          <p:attrName>fill.type</p:attrName>
                                        </p:attrNameLst>
                                      </p:cBhvr>
                                      <p:to>
                                        <p:strVal val="solid"/>
                                      </p:to>
                                    </p:set>
                                  </p:childTnLst>
                                </p:cTn>
                              </p:par>
                            </p:childTnLst>
                          </p:cTn>
                        </p:par>
                      </p:childTnLst>
                    </p:cTn>
                  </p:par>
                </p:childTnLst>
              </p:cTn>
              <p:nextCondLst>
                <p:cond evt="onClick" delay="0">
                  <p:tgtEl>
                    <p:spTgt spid="46"/>
                  </p:tgtEl>
                </p:cond>
              </p:nextCondLst>
            </p:seq>
            <p:seq concurrent="1" nextAc="seek">
              <p:cTn id="16" restart="whenNotActive" fill="hold" evtFilter="cancelBubble" nodeType="interactiveSeq">
                <p:stCondLst>
                  <p:cond evt="onClick" delay="0">
                    <p:tgtEl>
                      <p:spTgt spid="47"/>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47"/>
                                        </p:tgtEl>
                                        <p:attrNameLst>
                                          <p:attrName>style.color</p:attrName>
                                        </p:attrNameLst>
                                      </p:cBhvr>
                                      <p:to>
                                        <p:clrVal>
                                          <a:schemeClr val="tx1"/>
                                        </p:clrVal>
                                      </p:to>
                                    </p:set>
                                    <p:set>
                                      <p:cBhvr>
                                        <p:cTn id="21" dur="500" fill="hold"/>
                                        <p:tgtEl>
                                          <p:spTgt spid="47"/>
                                        </p:tgtEl>
                                        <p:attrNameLst>
                                          <p:attrName>fillcolor</p:attrName>
                                        </p:attrNameLst>
                                      </p:cBhvr>
                                      <p:to>
                                        <p:clrVal>
                                          <a:schemeClr val="tx1"/>
                                        </p:clrVal>
                                      </p:to>
                                    </p:set>
                                    <p:set>
                                      <p:cBhvr>
                                        <p:cTn id="22" dur="500" fill="hold"/>
                                        <p:tgtEl>
                                          <p:spTgt spid="47"/>
                                        </p:tgtEl>
                                        <p:attrNameLst>
                                          <p:attrName>fill.type</p:attrName>
                                        </p:attrNameLst>
                                      </p:cBhvr>
                                      <p:to>
                                        <p:strVal val="solid"/>
                                      </p:to>
                                    </p:set>
                                  </p:childTnLst>
                                </p:cTn>
                              </p:par>
                            </p:childTnLst>
                          </p:cTn>
                        </p:par>
                      </p:childTnLst>
                    </p:cTn>
                  </p:par>
                </p:childTnLst>
              </p:cTn>
              <p:nextCondLst>
                <p:cond evt="onClick" delay="0">
                  <p:tgtEl>
                    <p:spTgt spid="47"/>
                  </p:tgtEl>
                </p:cond>
              </p:nextCondLst>
            </p:seq>
            <p:seq concurrent="1" nextAc="seek">
              <p:cTn id="23" restart="whenNotActive" fill="hold" evtFilter="cancelBubble" nodeType="interactiveSeq">
                <p:stCondLst>
                  <p:cond evt="onClick" delay="0">
                    <p:tgtEl>
                      <p:spTgt spid="48"/>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48"/>
                                        </p:tgtEl>
                                        <p:attrNameLst>
                                          <p:attrName>style.color</p:attrName>
                                        </p:attrNameLst>
                                      </p:cBhvr>
                                      <p:to>
                                        <p:clrVal>
                                          <a:schemeClr val="tx1"/>
                                        </p:clrVal>
                                      </p:to>
                                    </p:set>
                                    <p:set>
                                      <p:cBhvr>
                                        <p:cTn id="28" dur="500" fill="hold"/>
                                        <p:tgtEl>
                                          <p:spTgt spid="48"/>
                                        </p:tgtEl>
                                        <p:attrNameLst>
                                          <p:attrName>fillcolor</p:attrName>
                                        </p:attrNameLst>
                                      </p:cBhvr>
                                      <p:to>
                                        <p:clrVal>
                                          <a:schemeClr val="tx1"/>
                                        </p:clrVal>
                                      </p:to>
                                    </p:set>
                                    <p:set>
                                      <p:cBhvr>
                                        <p:cTn id="29" dur="500" fill="hold"/>
                                        <p:tgtEl>
                                          <p:spTgt spid="48"/>
                                        </p:tgtEl>
                                        <p:attrNameLst>
                                          <p:attrName>fill.type</p:attrName>
                                        </p:attrNameLst>
                                      </p:cBhvr>
                                      <p:to>
                                        <p:strVal val="solid"/>
                                      </p:to>
                                    </p:set>
                                  </p:childTnLst>
                                </p:cTn>
                              </p:par>
                            </p:childTnLst>
                          </p:cTn>
                        </p:par>
                      </p:childTnLst>
                    </p:cTn>
                  </p:par>
                </p:childTnLst>
              </p:cTn>
              <p:nextCondLst>
                <p:cond evt="onClick" delay="0">
                  <p:tgtEl>
                    <p:spTgt spid="48"/>
                  </p:tgtEl>
                </p:cond>
              </p:nextCondLst>
            </p:seq>
            <p:seq concurrent="1" nextAc="seek">
              <p:cTn id="30" restart="whenNotActive" fill="hold" evtFilter="cancelBubble" nodeType="interactiveSeq">
                <p:stCondLst>
                  <p:cond evt="onClick" delay="0">
                    <p:tgtEl>
                      <p:spTgt spid="51"/>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1"/>
                                        </p:tgtEl>
                                        <p:attrNameLst>
                                          <p:attrName>style.color</p:attrName>
                                        </p:attrNameLst>
                                      </p:cBhvr>
                                      <p:to>
                                        <p:clrVal>
                                          <a:schemeClr val="tx1"/>
                                        </p:clrVal>
                                      </p:to>
                                    </p:set>
                                    <p:set>
                                      <p:cBhvr>
                                        <p:cTn id="35" dur="500" fill="hold"/>
                                        <p:tgtEl>
                                          <p:spTgt spid="51"/>
                                        </p:tgtEl>
                                        <p:attrNameLst>
                                          <p:attrName>fillcolor</p:attrName>
                                        </p:attrNameLst>
                                      </p:cBhvr>
                                      <p:to>
                                        <p:clrVal>
                                          <a:schemeClr val="tx1"/>
                                        </p:clrVal>
                                      </p:to>
                                    </p:set>
                                    <p:set>
                                      <p:cBhvr>
                                        <p:cTn id="36" dur="500" fill="hold"/>
                                        <p:tgtEl>
                                          <p:spTgt spid="51"/>
                                        </p:tgtEl>
                                        <p:attrNameLst>
                                          <p:attrName>fill.type</p:attrName>
                                        </p:attrNameLst>
                                      </p:cBhvr>
                                      <p:to>
                                        <p:strVal val="solid"/>
                                      </p:to>
                                    </p:set>
                                  </p:childTnLst>
                                </p:cTn>
                              </p:par>
                            </p:childTnLst>
                          </p:cTn>
                        </p:par>
                      </p:childTnLst>
                    </p:cTn>
                  </p:par>
                </p:childTnLst>
              </p:cTn>
              <p:nextCondLst>
                <p:cond evt="onClick" delay="0">
                  <p:tgtEl>
                    <p:spTgt spid="51"/>
                  </p:tgtEl>
                </p:cond>
              </p:nextCondLst>
            </p:seq>
            <p:seq concurrent="1" nextAc="seek">
              <p:cTn id="37" restart="whenNotActive" fill="hold" evtFilter="cancelBubble" nodeType="interactiveSeq">
                <p:stCondLst>
                  <p:cond evt="onClick" delay="0">
                    <p:tgtEl>
                      <p:spTgt spid="52"/>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2"/>
                                        </p:tgtEl>
                                        <p:attrNameLst>
                                          <p:attrName>style.color</p:attrName>
                                        </p:attrNameLst>
                                      </p:cBhvr>
                                      <p:to>
                                        <p:clrVal>
                                          <a:schemeClr val="tx1"/>
                                        </p:clrVal>
                                      </p:to>
                                    </p:set>
                                    <p:set>
                                      <p:cBhvr>
                                        <p:cTn id="42" dur="500" fill="hold"/>
                                        <p:tgtEl>
                                          <p:spTgt spid="52"/>
                                        </p:tgtEl>
                                        <p:attrNameLst>
                                          <p:attrName>fillcolor</p:attrName>
                                        </p:attrNameLst>
                                      </p:cBhvr>
                                      <p:to>
                                        <p:clrVal>
                                          <a:schemeClr val="tx1"/>
                                        </p:clrVal>
                                      </p:to>
                                    </p:set>
                                    <p:set>
                                      <p:cBhvr>
                                        <p:cTn id="43" dur="500" fill="hold"/>
                                        <p:tgtEl>
                                          <p:spTgt spid="52"/>
                                        </p:tgtEl>
                                        <p:attrNameLst>
                                          <p:attrName>fill.type</p:attrName>
                                        </p:attrNameLst>
                                      </p:cBhvr>
                                      <p:to>
                                        <p:strVal val="solid"/>
                                      </p:to>
                                    </p:set>
                                  </p:childTnLst>
                                </p:cTn>
                              </p:par>
                            </p:childTnLst>
                          </p:cTn>
                        </p:par>
                      </p:childTnLst>
                    </p:cTn>
                  </p:par>
                </p:childTnLst>
              </p:cTn>
              <p:nextCondLst>
                <p:cond evt="onClick" delay="0">
                  <p:tgtEl>
                    <p:spTgt spid="52"/>
                  </p:tgtEl>
                </p:cond>
              </p:nextCondLst>
            </p:seq>
            <p:seq concurrent="1" nextAc="seek">
              <p:cTn id="44" restart="whenNotActive" fill="hold" evtFilter="cancelBubble" nodeType="interactiveSeq">
                <p:stCondLst>
                  <p:cond evt="onClick" delay="0">
                    <p:tgtEl>
                      <p:spTgt spid="53"/>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3"/>
                                        </p:tgtEl>
                                        <p:attrNameLst>
                                          <p:attrName>style.color</p:attrName>
                                        </p:attrNameLst>
                                      </p:cBhvr>
                                      <p:to>
                                        <p:clrVal>
                                          <a:schemeClr val="tx1"/>
                                        </p:clrVal>
                                      </p:to>
                                    </p:set>
                                    <p:set>
                                      <p:cBhvr>
                                        <p:cTn id="49" dur="500" fill="hold"/>
                                        <p:tgtEl>
                                          <p:spTgt spid="53"/>
                                        </p:tgtEl>
                                        <p:attrNameLst>
                                          <p:attrName>fillcolor</p:attrName>
                                        </p:attrNameLst>
                                      </p:cBhvr>
                                      <p:to>
                                        <p:clrVal>
                                          <a:schemeClr val="tx1"/>
                                        </p:clrVal>
                                      </p:to>
                                    </p:set>
                                    <p:set>
                                      <p:cBhvr>
                                        <p:cTn id="50" dur="500" fill="hold"/>
                                        <p:tgtEl>
                                          <p:spTgt spid="53"/>
                                        </p:tgtEl>
                                        <p:attrNameLst>
                                          <p:attrName>fill.type</p:attrName>
                                        </p:attrNameLst>
                                      </p:cBhvr>
                                      <p:to>
                                        <p:strVal val="solid"/>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4"/>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54"/>
                                        </p:tgtEl>
                                        <p:attrNameLst>
                                          <p:attrName>style.color</p:attrName>
                                        </p:attrNameLst>
                                      </p:cBhvr>
                                      <p:to>
                                        <p:clrVal>
                                          <a:schemeClr val="tx1"/>
                                        </p:clrVal>
                                      </p:to>
                                    </p:set>
                                    <p:set>
                                      <p:cBhvr>
                                        <p:cTn id="56" dur="500" fill="hold"/>
                                        <p:tgtEl>
                                          <p:spTgt spid="54"/>
                                        </p:tgtEl>
                                        <p:attrNameLst>
                                          <p:attrName>fillcolor</p:attrName>
                                        </p:attrNameLst>
                                      </p:cBhvr>
                                      <p:to>
                                        <p:clrVal>
                                          <a:schemeClr val="tx1"/>
                                        </p:clrVal>
                                      </p:to>
                                    </p:set>
                                    <p:set>
                                      <p:cBhvr>
                                        <p:cTn id="57"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seq concurrent="1" nextAc="seek">
              <p:cTn id="58" restart="whenNotActive" fill="hold" evtFilter="cancelBubble" nodeType="interactiveSeq">
                <p:stCondLst>
                  <p:cond evt="onClick" delay="0">
                    <p:tgtEl>
                      <p:spTgt spid="6"/>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6"/>
                                        </p:tgtEl>
                                        <p:attrNameLst>
                                          <p:attrName>style.color</p:attrName>
                                        </p:attrNameLst>
                                      </p:cBhvr>
                                      <p:to>
                                        <p:clrVal>
                                          <a:schemeClr val="tx1"/>
                                        </p:clrVal>
                                      </p:to>
                                    </p:set>
                                    <p:set>
                                      <p:cBhvr>
                                        <p:cTn id="63" dur="500" fill="hold"/>
                                        <p:tgtEl>
                                          <p:spTgt spid="6"/>
                                        </p:tgtEl>
                                        <p:attrNameLst>
                                          <p:attrName>fillcolor</p:attrName>
                                        </p:attrNameLst>
                                      </p:cBhvr>
                                      <p:to>
                                        <p:clrVal>
                                          <a:schemeClr val="tx1"/>
                                        </p:clrVal>
                                      </p:to>
                                    </p:set>
                                    <p:set>
                                      <p:cBhvr>
                                        <p:cTn id="64"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childTnLst>
        </p:cTn>
      </p:par>
    </p:tnLst>
    <p:bldLst>
      <p:bldP spid="45" grpId="0"/>
      <p:bldP spid="46" grpId="0"/>
      <p:bldP spid="47" grpId="0"/>
      <p:bldP spid="48" grpId="0"/>
      <p:bldP spid="51" grpId="0"/>
      <p:bldP spid="52" grpId="0"/>
      <p:bldP spid="53" grpId="0"/>
      <p:bldP spid="5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9304655" y="1393190"/>
            <a:ext cx="117856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err="1">
                <a:ln>
                  <a:noFill/>
                </a:ln>
                <a:solidFill>
                  <a:prstClr val="black"/>
                </a:solidFill>
                <a:effectLst/>
                <a:uLnTx/>
                <a:uFillTx/>
                <a:latin typeface="思源黑体 CN Bold" panose="020B0800000000000000" pitchFamily="34" charset="-122"/>
                <a:ea typeface="思源黑体 CN Bold" panose="020B0800000000000000" pitchFamily="34" charset="-122"/>
                <a:cs typeface="汉语拼音" panose="02010600030101010101" pitchFamily="34" charset="0"/>
                <a:sym typeface="+mn-ea"/>
              </a:rPr>
              <a:t>tú</a:t>
            </a:r>
          </a:p>
        </p:txBody>
      </p:sp>
      <p:sp>
        <p:nvSpPr>
          <p:cNvPr id="11" name="文本框 10"/>
          <p:cNvSpPr txBox="1"/>
          <p:nvPr/>
        </p:nvSpPr>
        <p:spPr>
          <a:xfrm>
            <a:off x="4671695" y="2374195"/>
            <a:ext cx="2127885" cy="2814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结构：</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部首：</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组词：</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造句：</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110CF2"/>
                </a:solidFill>
                <a:effectLst/>
                <a:uLnTx/>
                <a:uFillTx/>
                <a:latin typeface="思源黑体 CN Bold" panose="020B0800000000000000" pitchFamily="34" charset="-122"/>
                <a:ea typeface="思源黑体 CN Bold" panose="020B0800000000000000" pitchFamily="34" charset="-122"/>
                <a:cs typeface="+mn-cs"/>
              </a:rPr>
              <a:t>书写指导：</a:t>
            </a:r>
            <a:endParaRPr kumimoji="0" lang="zh-CN" altLang="en-US" sz="2400" b="1" i="0" u="none" strike="noStrike" kern="1200" cap="none" spc="0" normalizeH="0" baseline="0" noProof="0" dirty="0">
              <a:ln>
                <a:noFill/>
              </a:ln>
              <a:solidFill>
                <a:srgbClr val="0070C0"/>
              </a:solidFill>
              <a:effectLst/>
              <a:uLnTx/>
              <a:uFillTx/>
              <a:latin typeface="思源黑体 CN Bold" panose="020B0800000000000000" pitchFamily="34" charset="-122"/>
              <a:ea typeface="思源黑体 CN Bold" panose="020B0800000000000000" pitchFamily="34" charset="-122"/>
              <a:cs typeface="+mn-cs"/>
            </a:endParaRPr>
          </a:p>
        </p:txBody>
      </p:sp>
      <p:sp>
        <p:nvSpPr>
          <p:cNvPr id="14" name="文本框 13"/>
          <p:cNvSpPr txBox="1"/>
          <p:nvPr/>
        </p:nvSpPr>
        <p:spPr>
          <a:xfrm>
            <a:off x="5613400" y="2374195"/>
            <a:ext cx="6055360" cy="286131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全包围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口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图画  图书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周末，我最喜欢在图书馆看书。</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思源黑体 CN Bold" panose="020B0800000000000000" pitchFamily="34" charset="-122"/>
                <a:ea typeface="思源黑体 CN Bold" panose="020B0800000000000000" pitchFamily="34" charset="-122"/>
                <a:cs typeface="微软雅黑" panose="020B0503020204020204" pitchFamily="34" charset="-122"/>
                <a:sym typeface="+mn-ea"/>
              </a:rPr>
              <a:t>     “口”宽而方正，“冬” 笔画紧凑。</a:t>
            </a:r>
          </a:p>
        </p:txBody>
      </p:sp>
      <p:graphicFrame>
        <p:nvGraphicFramePr>
          <p:cNvPr id="41" name="Group 47"/>
          <p:cNvGraphicFramePr>
            <a:graphicFrameLocks noGrp="1"/>
          </p:cNvGraphicFramePr>
          <p:nvPr/>
        </p:nvGraphicFramePr>
        <p:xfrm>
          <a:off x="9149095" y="2153038"/>
          <a:ext cx="900112" cy="900113"/>
        </p:xfrm>
        <a:graphic>
          <a:graphicData uri="http://schemas.openxmlformats.org/drawingml/2006/table">
            <a:tbl>
              <a:tblPr/>
              <a:tblGrid>
                <a:gridCol w="446230">
                  <a:extLst>
                    <a:ext uri="{9D8B030D-6E8A-4147-A177-3AD203B41FA5}">
                      <a16:colId xmlns:a16="http://schemas.microsoft.com/office/drawing/2014/main" val="20000"/>
                    </a:ext>
                  </a:extLst>
                </a:gridCol>
                <a:gridCol w="453882">
                  <a:extLst>
                    <a:ext uri="{9D8B030D-6E8A-4147-A177-3AD203B41FA5}">
                      <a16:colId xmlns:a16="http://schemas.microsoft.com/office/drawing/2014/main" val="20001"/>
                    </a:ext>
                  </a:extLst>
                </a:gridCol>
              </a:tblGrid>
              <a:tr h="447941">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1" i="0" u="none" strike="noStrike" cap="none" normalizeH="0" baseline="0" dirty="0">
                        <a:ln>
                          <a:noFill/>
                        </a:ln>
                        <a:solidFill>
                          <a:srgbClr val="FFFFFF"/>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r h="452172">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pPr>
                      <a:endParaRPr kumimoji="0" lang="zh-CN" altLang="en-US" sz="600" b="0" i="0" u="none" strike="noStrike" cap="none" normalizeH="0" baseline="0" dirty="0">
                        <a:ln>
                          <a:noFill/>
                        </a:ln>
                        <a:solidFill>
                          <a:srgbClr val="000000"/>
                        </a:solidFill>
                        <a:effectLst/>
                        <a:latin typeface="思源黑体 CN Bold" panose="020B0800000000000000" pitchFamily="34" charset="-122"/>
                        <a:ea typeface="宋体" panose="02010600030101010101" pitchFamily="2" charset="-122"/>
                      </a:endParaRPr>
                    </a:p>
                  </a:txBody>
                  <a:tcPr marL="91460" marR="91460" marT="34303" marB="343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53" name="矩形 52">
            <a:hlinkClick r:id="" action="ppaction://noaction"/>
          </p:cNvPr>
          <p:cNvSpPr/>
          <p:nvPr/>
        </p:nvSpPr>
        <p:spPr>
          <a:xfrm>
            <a:off x="9159561" y="2162465"/>
            <a:ext cx="871855" cy="9220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solidFill>
                    <a:prstClr val="white"/>
                  </a:solidFill>
                </a:ln>
                <a:solidFill>
                  <a:srgbClr val="C00000"/>
                </a:solidFill>
                <a:effectLst/>
                <a:uLnTx/>
                <a:uFillTx/>
                <a:latin typeface="思源黑体 CN Bold" panose="020B0800000000000000" pitchFamily="34" charset="-122"/>
                <a:ea typeface="思源黑体 CN Bold" panose="020B0800000000000000" pitchFamily="34" charset="-122"/>
                <a:cs typeface="+mn-cs"/>
              </a:rPr>
              <a:t>图</a:t>
            </a:r>
          </a:p>
        </p:txBody>
      </p:sp>
      <p:pic>
        <p:nvPicPr>
          <p:cNvPr id="2" name="文字">
            <a:hlinkClick r:id="" action="ppaction://media"/>
          </p:cNvPr>
          <p:cNvPicPr/>
          <p:nvPr>
            <a:videoFile r:link="rId2"/>
            <p:extLst>
              <p:ext uri="{DAA4B4D4-6D71-4841-9C94-3DE7FCFB9230}">
                <p14:media xmlns:p14="http://schemas.microsoft.com/office/powerpoint/2010/main" r:embed="rId1"/>
              </p:ext>
            </p:extLst>
          </p:nvPr>
        </p:nvPicPr>
        <p:blipFill>
          <a:blip r:embed="rId5"/>
          <a:stretch>
            <a:fillRect/>
          </a:stretch>
        </p:blipFill>
        <p:spPr>
          <a:xfrm>
            <a:off x="1556717" y="2374195"/>
            <a:ext cx="2919730" cy="3105150"/>
          </a:xfrm>
          <a:prstGeom prst="rect">
            <a:avLst/>
          </a:prstGeom>
        </p:spPr>
      </p:pic>
      <p:sp>
        <p:nvSpPr>
          <p:cNvPr id="50" name="文本占位符 23"/>
          <p:cNvSpPr>
            <a:spLocks noGrp="1"/>
          </p:cNvSpPr>
          <p:nvPr>
            <p:ph type="body" sz="quarter" idx="10"/>
          </p:nvPr>
        </p:nvSpPr>
        <p:spPr>
          <a:xfrm>
            <a:off x="654050" y="382588"/>
            <a:ext cx="3173413" cy="403225"/>
          </a:xfrm>
        </p:spPr>
        <p:txBody>
          <a:bodyPr/>
          <a:lstStyle/>
          <a:p>
            <a:r>
              <a:rPr lang="en-US" altLang="zh-CN" dirty="0"/>
              <a:t>02  </a:t>
            </a:r>
            <a:r>
              <a:rPr lang="zh-CN" altLang="en-US"/>
              <a:t>字词揭秘</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checkerboard(across)">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checkerboard(across)">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checkerboard(across)">
                                      <p:cBhvr>
                                        <p:cTn id="24" dur="500"/>
                                        <p:tgtEl>
                                          <p:spTgt spid="1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checkerboard(across)">
                                      <p:cBhvr>
                                        <p:cTn id="29" dur="500"/>
                                        <p:tgtEl>
                                          <p:spTgt spid="1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checkerboard(across)">
                                      <p:cBhvr>
                                        <p:cTn id="3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1">
                  <p:stCondLst>
                    <p:cond delay="indefinite"/>
                  </p:stCondLst>
                  <p:endCondLst>
                    <p:cond evt="onNext" delay="0">
                      <p:tgtEl>
                        <p:sldTgt/>
                      </p:tgtEl>
                    </p:cond>
                    <p:cond evt="onPrev" delay="0">
                      <p:tgtEl>
                        <p:sldTgt/>
                      </p:tgtEl>
                    </p:cond>
                  </p:endCondLst>
                </p:cTn>
                <p:tgtEl>
                  <p:spTgt spid="2"/>
                </p:tgtEl>
              </p:cMediaNode>
            </p:vide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additive="base">
                                        <p:cTn id="40" dur="1" fill="hold"/>
                                        <p:tgtEl>
                                          <p:spTgt spid="2"/>
                                        </p:tgtEl>
                                      </p:cBhvr>
                                    </p:cmd>
                                  </p:childTnLst>
                                </p:cTn>
                              </p:par>
                            </p:childTnLst>
                          </p:cTn>
                        </p:par>
                      </p:childTnLst>
                    </p:cTn>
                  </p:par>
                </p:childTnLst>
              </p:cTn>
              <p:nextCondLst>
                <p:cond evt="onClick" delay="0">
                  <p:tgtEl>
                    <p:spTgt spid="2"/>
                  </p:tgtEl>
                </p:cond>
              </p:nextCondLst>
            </p:seq>
          </p:childTnLst>
        </p:cTn>
      </p:par>
    </p:tnLst>
    <p:bldLst>
      <p:bldP spid="39"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1469</Words>
  <Application>Microsoft Office PowerPoint</Application>
  <PresentationFormat>宽屏</PresentationFormat>
  <Paragraphs>293</Paragraphs>
  <Slides>30</Slides>
  <Notes>28</Notes>
  <HiddenSlides>0</HiddenSlides>
  <MMClips>9</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Calibri</vt:lpstr>
      <vt:lpstr>胡晓波真帅体</vt:lpstr>
      <vt:lpstr>汉语拼音</vt:lpstr>
      <vt:lpstr>思源黑体 CN Light</vt:lpstr>
      <vt:lpstr>思源黑体 CN Bold</vt:lpstr>
      <vt:lpstr>微软雅黑</vt:lpstr>
      <vt:lpstr>宋体</vt:lpstr>
      <vt:lpstr>Arial</vt:lpstr>
      <vt:lpstr>等线</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2021-05-08T00:47:55Z</dcterms:created>
  <dcterms:modified xsi:type="dcterms:W3CDTF">2023-01-13T21:43:54Z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9D7BA2E69C7D4E9F83EB02F47586720D</vt:lpwstr>
  </property>
  <property fmtid="{A09F084E-AD41-489F-8076-AA5BE3082BCA}" pid="100">
    <vt:ui4>5</vt:ui4>
  </property>
  <property fmtid="{64440492-4C8B-11D1-8B70-080036B11A03}" pid="11">
    <vt:lpwstr>www.2ppt.com-爱PPT提供资源下载</vt:lpwstr>
  </property>
</Properties>
</file>