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8" r:id="rId3"/>
    <p:sldId id="259" r:id="rId4"/>
    <p:sldId id="288" r:id="rId5"/>
    <p:sldId id="265" r:id="rId6"/>
    <p:sldId id="266" r:id="rId7"/>
    <p:sldId id="267" r:id="rId8"/>
    <p:sldId id="289" r:id="rId9"/>
    <p:sldId id="268" r:id="rId10"/>
    <p:sldId id="270" r:id="rId11"/>
    <p:sldId id="271" r:id="rId12"/>
    <p:sldId id="272" r:id="rId13"/>
    <p:sldId id="273" r:id="rId14"/>
    <p:sldId id="274" r:id="rId15"/>
    <p:sldId id="275" r:id="rId16"/>
    <p:sldId id="276" r:id="rId17"/>
    <p:sldId id="277" r:id="rId18"/>
    <p:sldId id="290" r:id="rId19"/>
    <p:sldId id="284" r:id="rId20"/>
    <p:sldId id="285" r:id="rId21"/>
    <p:sldId id="286" r:id="rId22"/>
    <p:sldId id="263" r:id="rId23"/>
    <p:sldId id="281" r:id="rId24"/>
    <p:sldId id="282" r:id="rId25"/>
    <p:sldId id="291" r:id="rId26"/>
    <p:sldId id="279" r:id="rId27"/>
    <p:sldId id="280" r:id="rId28"/>
    <p:sldId id="292" r:id="rId29"/>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58" d="100"/>
          <a:sy n="58" d="100"/>
        </p:scale>
        <p:origin x="-84" y="-138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09F8A9-0FA0-48A8-8F4F-B6AFD6CBCF4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968DB-0373-45F5-BF13-25F5D055D2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4A03744-2EBA-4087-8568-5C000721913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图片包含 户外艺术系列&#10;&#10;已生成极高可信度的说明"/>
          <p:cNvPicPr>
            <a:picLocks noChangeAspect="1"/>
          </p:cNvPicPr>
          <p:nvPr userDrawn="1"/>
        </p:nvPicPr>
        <p:blipFill rotWithShape="1">
          <a:blip r:embed="rId2" cstate="screen"/>
          <a:srcRect r="-16142"/>
          <a:stretch>
            <a:fillRect/>
          </a:stretch>
        </p:blipFill>
        <p:spPr>
          <a:xfrm>
            <a:off x="0" y="-1"/>
            <a:ext cx="6548971" cy="3861347"/>
          </a:xfrm>
          <a:prstGeom prst="rect">
            <a:avLst/>
          </a:prstGeom>
        </p:spPr>
      </p:pic>
      <p:pic>
        <p:nvPicPr>
          <p:cNvPr id="4" name="图片 3"/>
          <p:cNvPicPr>
            <a:picLocks noChangeAspect="1"/>
          </p:cNvPicPr>
          <p:nvPr userDrawn="1"/>
        </p:nvPicPr>
        <p:blipFill rotWithShape="1">
          <a:blip r:embed="rId3" cstate="screen"/>
          <a:srcRect l="80914" b="60908"/>
          <a:stretch>
            <a:fillRect/>
          </a:stretch>
        </p:blipFill>
        <p:spPr>
          <a:xfrm>
            <a:off x="9864969" y="0"/>
            <a:ext cx="2327031" cy="2382715"/>
          </a:xfrm>
          <a:prstGeom prst="rect">
            <a:avLst/>
          </a:prstGeom>
        </p:spPr>
      </p:pic>
      <p:pic>
        <p:nvPicPr>
          <p:cNvPr id="5" name="图片 4"/>
          <p:cNvPicPr>
            <a:picLocks noChangeAspect="1"/>
          </p:cNvPicPr>
          <p:nvPr userDrawn="1"/>
        </p:nvPicPr>
        <p:blipFill rotWithShape="1">
          <a:blip r:embed="rId4" cstate="screen"/>
          <a:srcRect t="64924"/>
          <a:stretch>
            <a:fillRect/>
          </a:stretch>
        </p:blipFill>
        <p:spPr>
          <a:xfrm>
            <a:off x="0" y="4007712"/>
            <a:ext cx="12192000" cy="2850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6" name="矩形 5"/>
          <p:cNvSpPr/>
          <p:nvPr userDrawn="1"/>
        </p:nvSpPr>
        <p:spPr>
          <a:xfrm>
            <a:off x="8325228" y="65454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8" cstate="screen"/>
          <a:srcRect t="3368" b="3368"/>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图片包含 电子产品&#10;&#10;已生成高可信度的说明"/>
          <p:cNvPicPr>
            <a:picLocks noChangeAspect="1"/>
          </p:cNvPicPr>
          <p:nvPr/>
        </p:nvPicPr>
        <p:blipFill>
          <a:blip r:embed="rId3" cstate="screen"/>
          <a:stretch>
            <a:fillRect/>
          </a:stretch>
        </p:blipFill>
        <p:spPr>
          <a:xfrm>
            <a:off x="0" y="381430"/>
            <a:ext cx="12192000" cy="6095140"/>
          </a:xfrm>
          <a:prstGeom prst="rect">
            <a:avLst/>
          </a:prstGeom>
        </p:spPr>
      </p:pic>
      <p:pic>
        <p:nvPicPr>
          <p:cNvPr id="21" name="图片 20"/>
          <p:cNvPicPr>
            <a:picLocks noChangeAspect="1"/>
          </p:cNvPicPr>
          <p:nvPr/>
        </p:nvPicPr>
        <p:blipFill>
          <a:blip r:embed="rId4" cstate="screen"/>
          <a:stretch>
            <a:fillRect/>
          </a:stretch>
        </p:blipFill>
        <p:spPr>
          <a:xfrm>
            <a:off x="0" y="0"/>
            <a:ext cx="12192000" cy="6095140"/>
          </a:xfrm>
          <a:prstGeom prst="rect">
            <a:avLst/>
          </a:prstGeom>
        </p:spPr>
      </p:pic>
      <p:pic>
        <p:nvPicPr>
          <p:cNvPr id="5" name="图片 4" descr="图片包含 餐桌, 室内&#10;&#10;已生成高可信度的说明"/>
          <p:cNvPicPr>
            <a:picLocks noChangeAspect="1"/>
          </p:cNvPicPr>
          <p:nvPr/>
        </p:nvPicPr>
        <p:blipFill rotWithShape="1">
          <a:blip r:embed="rId5" cstate="screen"/>
          <a:srcRect l="1" t="38653" r="-1" b="1"/>
          <a:stretch>
            <a:fillRect/>
          </a:stretch>
        </p:blipFill>
        <p:spPr>
          <a:xfrm>
            <a:off x="0" y="1581150"/>
            <a:ext cx="12192000" cy="5276850"/>
          </a:xfrm>
          <a:prstGeom prst="rect">
            <a:avLst/>
          </a:prstGeom>
        </p:spPr>
      </p:pic>
      <p:pic>
        <p:nvPicPr>
          <p:cNvPr id="8" name="图片 7"/>
          <p:cNvPicPr>
            <a:picLocks noChangeAspect="1"/>
          </p:cNvPicPr>
          <p:nvPr/>
        </p:nvPicPr>
        <p:blipFill>
          <a:blip r:embed="rId6" cstate="screen"/>
          <a:stretch>
            <a:fillRect/>
          </a:stretch>
        </p:blipFill>
        <p:spPr>
          <a:xfrm>
            <a:off x="152400" y="304800"/>
            <a:ext cx="12192000" cy="6095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025411" y="1577338"/>
            <a:ext cx="7430966" cy="4348678"/>
            <a:chOff x="4025411" y="1577338"/>
            <a:chExt cx="7430966" cy="4348678"/>
          </a:xfrm>
        </p:grpSpPr>
        <p:sp>
          <p:nvSpPr>
            <p:cNvPr id="4" name="矩形 3"/>
            <p:cNvSpPr/>
            <p:nvPr/>
          </p:nvSpPr>
          <p:spPr>
            <a:xfrm>
              <a:off x="4313359" y="1882960"/>
              <a:ext cx="6855070" cy="3737433"/>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端午节的早晨家家吃粽子纪念屈原，一般是前一天把粽子包好，夜间煮熟，早晨食用。包粽子主要是用河塘边盛产的嫩芦苇叶，也有用竹叶的，统称粽叶。粽子的传统形式为三角形，一般根据内瓤命名，包糯米的叫米粽，米中掺小豆的叫小豆粽，掺红枣的叫枣粽；枣粽谐音为“早中”，所以吃枣粽的最多，意在读书的孩子吃了可以早中状元。过去读书人参加科举考试的当天，早晨都要吃枣粽，至今中学、大学入学考试日的早晨，家长亦要做枣粽给考生吃。</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4025411" y="1577338"/>
              <a:ext cx="7430966" cy="4348678"/>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682997" y="1365851"/>
            <a:ext cx="2999371" cy="1034218"/>
            <a:chOff x="415640" y="202744"/>
            <a:chExt cx="2999371" cy="1034218"/>
          </a:xfrm>
        </p:grpSpPr>
        <p:pic>
          <p:nvPicPr>
            <p:cNvPr id="6" name="图片 5"/>
            <p:cNvPicPr>
              <a:picLocks noChangeAspect="1"/>
            </p:cNvPicPr>
            <p:nvPr/>
          </p:nvPicPr>
          <p:blipFill rotWithShape="1">
            <a:blip r:embed="rId3" cstate="screen"/>
            <a:srcRect/>
            <a:stretch>
              <a:fillRect/>
            </a:stretch>
          </p:blipFill>
          <p:spPr>
            <a:xfrm>
              <a:off x="415640" y="202744"/>
              <a:ext cx="2999371" cy="1034218"/>
            </a:xfrm>
            <a:prstGeom prst="rect">
              <a:avLst/>
            </a:prstGeom>
          </p:spPr>
        </p:pic>
        <p:sp>
          <p:nvSpPr>
            <p:cNvPr id="7" name="矩形 6"/>
            <p:cNvSpPr/>
            <p:nvPr/>
          </p:nvSpPr>
          <p:spPr>
            <a:xfrm>
              <a:off x="1110846" y="551912"/>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吃粽子</a:t>
              </a:r>
            </a:p>
          </p:txBody>
        </p:sp>
        <p:sp>
          <p:nvSpPr>
            <p:cNvPr id="8" name="文本框 7"/>
            <p:cNvSpPr txBox="1"/>
            <p:nvPr/>
          </p:nvSpPr>
          <p:spPr>
            <a:xfrm>
              <a:off x="1196446" y="282360"/>
              <a:ext cx="124457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Chí</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zòng</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zǐ</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nvPicPr>
        <p:blipFill>
          <a:blip r:embed="rId4" cstate="screen"/>
          <a:stretch>
            <a:fillRect/>
          </a:stretch>
        </p:blipFill>
        <p:spPr>
          <a:xfrm>
            <a:off x="339955" y="1882960"/>
            <a:ext cx="3685456" cy="3828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130854" y="1905722"/>
            <a:ext cx="6490190" cy="3689254"/>
            <a:chOff x="1319539" y="1920237"/>
            <a:chExt cx="6490190" cy="3689254"/>
          </a:xfrm>
        </p:grpSpPr>
        <p:sp>
          <p:nvSpPr>
            <p:cNvPr id="4" name="矩形 3"/>
            <p:cNvSpPr/>
            <p:nvPr/>
          </p:nvSpPr>
          <p:spPr>
            <a:xfrm>
              <a:off x="1617746" y="2145040"/>
              <a:ext cx="5964116" cy="3275769"/>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端午日洗浴兰汤是</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大戴礼</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记载的古俗。但文中的兰不是兰花，而是菊科的佩兰或草药，有香气，可煎水沐浴。</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九歌</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云中君</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亦有“浴兰汤会沭芳”之句。</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荆楚岁时记</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：“五月五日，谓之浴兰节。”</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五杂俎</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记明代人因为“兰汤不可得，则以午时取五色草拂而浴之”。后来一般是煎蒲、艾等香草洗澡。</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1319539" y="1920237"/>
              <a:ext cx="6490190" cy="3689254"/>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8027813" y="4750117"/>
            <a:ext cx="2999371" cy="1034218"/>
            <a:chOff x="389263" y="193222"/>
            <a:chExt cx="2999371" cy="1034218"/>
          </a:xfrm>
        </p:grpSpPr>
        <p:pic>
          <p:nvPicPr>
            <p:cNvPr id="6" name="图片 5"/>
            <p:cNvPicPr>
              <a:picLocks noChangeAspect="1"/>
            </p:cNvPicPr>
            <p:nvPr/>
          </p:nvPicPr>
          <p:blipFill rotWithShape="1">
            <a:blip r:embed="rId3" cstate="screen"/>
            <a:srcRect/>
            <a:stretch>
              <a:fillRect/>
            </a:stretch>
          </p:blipFill>
          <p:spPr>
            <a:xfrm>
              <a:off x="389263" y="193222"/>
              <a:ext cx="2999371" cy="1034218"/>
            </a:xfrm>
            <a:prstGeom prst="rect">
              <a:avLst/>
            </a:prstGeom>
          </p:spPr>
        </p:pic>
        <p:sp>
          <p:nvSpPr>
            <p:cNvPr id="7" name="矩形 6"/>
            <p:cNvSpPr/>
            <p:nvPr/>
          </p:nvSpPr>
          <p:spPr>
            <a:xfrm>
              <a:off x="1084469" y="542390"/>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沐兰汤</a:t>
              </a:r>
            </a:p>
          </p:txBody>
        </p:sp>
        <p:sp>
          <p:nvSpPr>
            <p:cNvPr id="8" name="文本框 7"/>
            <p:cNvSpPr txBox="1"/>
            <p:nvPr/>
          </p:nvSpPr>
          <p:spPr>
            <a:xfrm>
              <a:off x="1170069" y="272838"/>
              <a:ext cx="11792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Mù</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lán</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táng</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nvPicPr>
        <p:blipFill rotWithShape="1">
          <a:blip r:embed="rId4" cstate="screen"/>
          <a:srcRect t="25972"/>
          <a:stretch>
            <a:fillRect/>
          </a:stretch>
        </p:blipFill>
        <p:spPr>
          <a:xfrm>
            <a:off x="7024321" y="1422676"/>
            <a:ext cx="4453176" cy="32966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432015" y="1310054"/>
            <a:ext cx="6892476" cy="4492869"/>
            <a:chOff x="2321862" y="1310053"/>
            <a:chExt cx="6892476" cy="4492869"/>
          </a:xfrm>
        </p:grpSpPr>
        <p:sp>
          <p:nvSpPr>
            <p:cNvPr id="4" name="矩形 3"/>
            <p:cNvSpPr/>
            <p:nvPr/>
          </p:nvSpPr>
          <p:spPr>
            <a:xfrm>
              <a:off x="2634761" y="1425412"/>
              <a:ext cx="6245470" cy="4236833"/>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端午节时以雄黄涂抹小儿额头的习俗，云可驱避毒虫。典型的方法是用雄黄酒在小儿额头画“王”字，一借雄黄以驱毒，二借猛虎（“王”似虎的额纹，又虎为兽中之王，因以代虎）以镇邪。清富察敦祟</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燕京岁时记</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：“每至端阳，自初一日起，取雄黄合酒洒之，用涂小儿领及鼻耳间，以避毒物。”除在额头、鼻耳涂抹外，亦可涂抹他处，用意一致。山西</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河曲县志</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云：“端午，饮雄黄酒，用涂小儿额及两手、足心，</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谓可却病延年。”</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2321862" y="1310053"/>
              <a:ext cx="6892476" cy="4492869"/>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 name="组合 11"/>
          <p:cNvGrpSpPr/>
          <p:nvPr/>
        </p:nvGrpSpPr>
        <p:grpSpPr>
          <a:xfrm>
            <a:off x="801050" y="1119970"/>
            <a:ext cx="2999371" cy="1034218"/>
            <a:chOff x="362886" y="185160"/>
            <a:chExt cx="2999371" cy="1034218"/>
          </a:xfrm>
        </p:grpSpPr>
        <p:pic>
          <p:nvPicPr>
            <p:cNvPr id="7" name="图片 6"/>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8" name="矩形 7"/>
            <p:cNvSpPr/>
            <p:nvPr/>
          </p:nvSpPr>
          <p:spPr>
            <a:xfrm>
              <a:off x="1260315" y="543120"/>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画额</a:t>
              </a:r>
            </a:p>
          </p:txBody>
        </p:sp>
        <p:sp>
          <p:nvSpPr>
            <p:cNvPr id="9" name="文本框 8"/>
            <p:cNvSpPr txBox="1"/>
            <p:nvPr/>
          </p:nvSpPr>
          <p:spPr>
            <a:xfrm>
              <a:off x="1277436" y="282360"/>
              <a:ext cx="76014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Huà</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é</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1" name="图片 10"/>
          <p:cNvPicPr>
            <a:picLocks noChangeAspect="1"/>
          </p:cNvPicPr>
          <p:nvPr/>
        </p:nvPicPr>
        <p:blipFill rotWithShape="1">
          <a:blip r:embed="rId4" cstate="screen"/>
          <a:srcRect t="17241" r="14735" b="38221"/>
          <a:stretch>
            <a:fillRect/>
          </a:stretch>
        </p:blipFill>
        <p:spPr>
          <a:xfrm flipH="1">
            <a:off x="169456" y="2157388"/>
            <a:ext cx="4504820" cy="34993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6549" y="1551842"/>
            <a:ext cx="6963506" cy="3754315"/>
            <a:chOff x="4360985" y="1758462"/>
            <a:chExt cx="6963506" cy="3754315"/>
          </a:xfrm>
        </p:grpSpPr>
        <p:sp>
          <p:nvSpPr>
            <p:cNvPr id="4" name="矩形 3"/>
            <p:cNvSpPr/>
            <p:nvPr/>
          </p:nvSpPr>
          <p:spPr>
            <a:xfrm>
              <a:off x="4569068" y="1949686"/>
              <a:ext cx="6456485" cy="3275769"/>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戴香包，香包又叫香袋、香囊、荷包等，有用五色丝线缠成的，有用碎布缝成的，内装香料（用中草药白芷、川芎、芩草、排草、山奈、甘松、高本行制成），佩在胸前，香气扑鼻。陈示靓的</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岁时广记</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引</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岁时杂记</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提及一种“端五以赤白彩造如囊，以彩线贯之，搐使如花形。”以及另一种“蚌粉铃”：“端五日以蚌粉纳帛中，缀之以绵，若数珠。令小儿带之以吸汗也”。</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4360985" y="1758462"/>
              <a:ext cx="6963506" cy="3754315"/>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2" name="组合 11"/>
          <p:cNvGrpSpPr/>
          <p:nvPr/>
        </p:nvGrpSpPr>
        <p:grpSpPr>
          <a:xfrm>
            <a:off x="8188679" y="1551842"/>
            <a:ext cx="2999371" cy="1034218"/>
            <a:chOff x="362886" y="267044"/>
            <a:chExt cx="2999371" cy="1034218"/>
          </a:xfrm>
        </p:grpSpPr>
        <p:pic>
          <p:nvPicPr>
            <p:cNvPr id="7" name="图片 6"/>
            <p:cNvPicPr>
              <a:picLocks noChangeAspect="1"/>
            </p:cNvPicPr>
            <p:nvPr/>
          </p:nvPicPr>
          <p:blipFill rotWithShape="1">
            <a:blip r:embed="rId3" cstate="screen"/>
            <a:srcRect/>
            <a:stretch>
              <a:fillRect/>
            </a:stretch>
          </p:blipFill>
          <p:spPr>
            <a:xfrm>
              <a:off x="362886" y="267044"/>
              <a:ext cx="2999371" cy="1034218"/>
            </a:xfrm>
            <a:prstGeom prst="rect">
              <a:avLst/>
            </a:prstGeom>
          </p:spPr>
        </p:pic>
        <p:sp>
          <p:nvSpPr>
            <p:cNvPr id="8" name="矩形 7"/>
            <p:cNvSpPr/>
            <p:nvPr/>
          </p:nvSpPr>
          <p:spPr>
            <a:xfrm>
              <a:off x="1146012" y="616212"/>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戴香包</a:t>
              </a:r>
            </a:p>
          </p:txBody>
        </p:sp>
        <p:sp>
          <p:nvSpPr>
            <p:cNvPr id="9" name="文本框 8"/>
            <p:cNvSpPr txBox="1"/>
            <p:nvPr/>
          </p:nvSpPr>
          <p:spPr>
            <a:xfrm>
              <a:off x="1180721" y="355802"/>
              <a:ext cx="129875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Dài</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xiáng</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báo</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1" name="图片 10"/>
          <p:cNvPicPr>
            <a:picLocks noChangeAspect="1"/>
          </p:cNvPicPr>
          <p:nvPr/>
        </p:nvPicPr>
        <p:blipFill rotWithShape="1">
          <a:blip r:embed="rId4" cstate="screen"/>
          <a:srcRect l="14971" t="16667" r="23968" b="30769"/>
          <a:stretch>
            <a:fillRect/>
          </a:stretch>
        </p:blipFill>
        <p:spPr>
          <a:xfrm>
            <a:off x="7439584" y="2826726"/>
            <a:ext cx="3967090" cy="2479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609721" y="2022231"/>
            <a:ext cx="6662018" cy="3244362"/>
            <a:chOff x="1101590" y="2127738"/>
            <a:chExt cx="6662018" cy="3244362"/>
          </a:xfrm>
        </p:grpSpPr>
        <p:sp>
          <p:nvSpPr>
            <p:cNvPr id="4" name="矩形 3"/>
            <p:cNvSpPr/>
            <p:nvPr/>
          </p:nvSpPr>
          <p:spPr>
            <a:xfrm>
              <a:off x="1384599" y="2342867"/>
              <a:ext cx="6096000" cy="2814104"/>
            </a:xfrm>
            <a:prstGeom prst="rect">
              <a:avLst/>
            </a:prstGeom>
          </p:spPr>
          <p:txBody>
            <a:bodyPr>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端午节时厌胜佩饰。亦称续命缕、续命丝、延年缕、长寿线，百索、辟兵绍、五彩缕等，名称不一，形制、功用大体相同。其俗在端午节以五色丝结而成索，或悬于门首，或戴小儿项颈，或系小儿手臂，或挂于床帐、摇篮等处，俗谓可避灾除病、保佑安康、益寿延年。</a:t>
              </a:r>
              <a:endParaRPr kumimoji="0" lang="zh-CN" altLang="en-US" sz="20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6" name="矩形 5"/>
            <p:cNvSpPr/>
            <p:nvPr/>
          </p:nvSpPr>
          <p:spPr>
            <a:xfrm>
              <a:off x="1101590" y="2127738"/>
              <a:ext cx="6662018" cy="3244362"/>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7" name="组合 16"/>
          <p:cNvGrpSpPr/>
          <p:nvPr/>
        </p:nvGrpSpPr>
        <p:grpSpPr>
          <a:xfrm>
            <a:off x="1030543" y="781061"/>
            <a:ext cx="2999371" cy="1034218"/>
            <a:chOff x="362886" y="267044"/>
            <a:chExt cx="2999371" cy="1034218"/>
          </a:xfrm>
        </p:grpSpPr>
        <p:pic>
          <p:nvPicPr>
            <p:cNvPr id="8" name="图片 7"/>
            <p:cNvPicPr>
              <a:picLocks noChangeAspect="1"/>
            </p:cNvPicPr>
            <p:nvPr/>
          </p:nvPicPr>
          <p:blipFill rotWithShape="1">
            <a:blip r:embed="rId3" cstate="screen"/>
            <a:srcRect/>
            <a:stretch>
              <a:fillRect/>
            </a:stretch>
          </p:blipFill>
          <p:spPr>
            <a:xfrm>
              <a:off x="362886" y="267044"/>
              <a:ext cx="2999371" cy="1034218"/>
            </a:xfrm>
            <a:prstGeom prst="rect">
              <a:avLst/>
            </a:prstGeom>
          </p:spPr>
        </p:pic>
        <p:sp>
          <p:nvSpPr>
            <p:cNvPr id="9" name="矩形 8"/>
            <p:cNvSpPr/>
            <p:nvPr/>
          </p:nvSpPr>
          <p:spPr>
            <a:xfrm>
              <a:off x="917026" y="607419"/>
              <a:ext cx="18261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srgbClr val="2B8523"/>
                  </a:solidFill>
                  <a:effectLst/>
                  <a:uLnTx/>
                  <a:uFillTx/>
                  <a:latin typeface="迷你简少儿" panose="03000509000000000000" pitchFamily="65" charset="-122"/>
                  <a:ea typeface="迷你简少儿" panose="03000509000000000000" pitchFamily="65" charset="-122"/>
                  <a:cs typeface="+mn-cs"/>
                </a:rPr>
                <a:t>佩长命锁</a:t>
              </a:r>
              <a:endPar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endParaRPr>
            </a:p>
          </p:txBody>
        </p:sp>
        <p:sp>
          <p:nvSpPr>
            <p:cNvPr id="10" name="文本框 9"/>
            <p:cNvSpPr txBox="1"/>
            <p:nvPr/>
          </p:nvSpPr>
          <p:spPr>
            <a:xfrm>
              <a:off x="867332" y="329074"/>
              <a:ext cx="192552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pèi cháng ming suǒ</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6" name="图片 15"/>
          <p:cNvPicPr>
            <a:picLocks noChangeAspect="1"/>
          </p:cNvPicPr>
          <p:nvPr/>
        </p:nvPicPr>
        <p:blipFill>
          <a:blip r:embed="rId4"/>
          <a:stretch>
            <a:fillRect/>
          </a:stretch>
        </p:blipFill>
        <p:spPr>
          <a:xfrm>
            <a:off x="466766" y="1156009"/>
            <a:ext cx="3745646" cy="49768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06717" y="2037617"/>
            <a:ext cx="6370027" cy="3239966"/>
            <a:chOff x="4558810" y="2094767"/>
            <a:chExt cx="6370027" cy="3239966"/>
          </a:xfrm>
        </p:grpSpPr>
        <p:sp>
          <p:nvSpPr>
            <p:cNvPr id="4" name="矩形 3"/>
            <p:cNvSpPr/>
            <p:nvPr/>
          </p:nvSpPr>
          <p:spPr>
            <a:xfrm>
              <a:off x="4767627" y="2303584"/>
              <a:ext cx="5952392" cy="2822332"/>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民谚说：“清明插柳，端午插艾”。在端午节，人们把插艾和菖蒲作为重要内容之一。家家都洒扫庭除，以菖蒲、艾条插于门眉，悬于堂中。并用菖蒲、艾叶、榴花、蒜头、龙船花，制成人形或虎形，称为艾人、艾虎；制成花环、佩饰，美丽芬芳，妇人争相佩戴，用以驱瘴。</a:t>
              </a:r>
              <a:endParaRPr kumimoji="0" lang="zh-CN" altLang="en-US" sz="1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4558810" y="2094767"/>
              <a:ext cx="6370027" cy="3239966"/>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1006717" y="794582"/>
            <a:ext cx="2999371" cy="1034218"/>
            <a:chOff x="434622" y="254639"/>
            <a:chExt cx="2999371" cy="1034218"/>
          </a:xfrm>
        </p:grpSpPr>
        <p:pic>
          <p:nvPicPr>
            <p:cNvPr id="7" name="图片 6"/>
            <p:cNvPicPr>
              <a:picLocks noChangeAspect="1"/>
            </p:cNvPicPr>
            <p:nvPr/>
          </p:nvPicPr>
          <p:blipFill rotWithShape="1">
            <a:blip r:embed="rId3" cstate="screen"/>
            <a:srcRect/>
            <a:stretch>
              <a:fillRect/>
            </a:stretch>
          </p:blipFill>
          <p:spPr>
            <a:xfrm>
              <a:off x="434622" y="254639"/>
              <a:ext cx="2999371" cy="1034218"/>
            </a:xfrm>
            <a:prstGeom prst="rect">
              <a:avLst/>
            </a:prstGeom>
          </p:spPr>
        </p:pic>
        <p:sp>
          <p:nvSpPr>
            <p:cNvPr id="8" name="矩形 7"/>
            <p:cNvSpPr/>
            <p:nvPr/>
          </p:nvSpPr>
          <p:spPr>
            <a:xfrm>
              <a:off x="1242731" y="578290"/>
              <a:ext cx="142058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悬艾叶</a:t>
              </a:r>
              <a:endParaRPr kumimoji="0" lang="zh-CN" altLang="en-US" sz="48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endParaRPr>
            </a:p>
          </p:txBody>
        </p:sp>
        <p:sp>
          <p:nvSpPr>
            <p:cNvPr id="9" name="文本框 8"/>
            <p:cNvSpPr txBox="1"/>
            <p:nvPr/>
          </p:nvSpPr>
          <p:spPr>
            <a:xfrm>
              <a:off x="1338983" y="326672"/>
              <a:ext cx="102957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Xuan ai ye</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nvPicPr>
        <p:blipFill>
          <a:blip r:embed="rId4"/>
          <a:stretch>
            <a:fillRect/>
          </a:stretch>
        </p:blipFill>
        <p:spPr>
          <a:xfrm>
            <a:off x="8189074" y="2061145"/>
            <a:ext cx="3232134" cy="31929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5046785" y="1809017"/>
            <a:ext cx="6172200" cy="3239966"/>
            <a:chOff x="993532" y="1921119"/>
            <a:chExt cx="6172200" cy="3239966"/>
          </a:xfrm>
        </p:grpSpPr>
        <p:sp>
          <p:nvSpPr>
            <p:cNvPr id="4" name="矩形 3"/>
            <p:cNvSpPr/>
            <p:nvPr/>
          </p:nvSpPr>
          <p:spPr>
            <a:xfrm>
              <a:off x="1321778" y="2134050"/>
              <a:ext cx="5515708" cy="2814104"/>
            </a:xfrm>
            <a:prstGeom prst="rect">
              <a:avLst/>
            </a:prstGeom>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汉族民间风时风俗。流行于杭州等地。农历五月，杭州人称五黄月，因有五种带“黄”音的食物上市而得名。端午那天，杭州人必须吃雄黄酒（以雄黄和烧酒调和，削菖蒲根加入，饮少许）、黄鱼、黄瓜、咸甲鸭蛋黄以及用黄豆饭裹的粽子，称为“吃五黄”。</a:t>
              </a:r>
              <a:endParaRPr kumimoji="0" lang="zh-CN" altLang="en-US" sz="20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993532" y="1921119"/>
              <a:ext cx="6172200" cy="3239966"/>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1189392" y="987730"/>
            <a:ext cx="2999371" cy="1034218"/>
            <a:chOff x="362886" y="185160"/>
            <a:chExt cx="2999371" cy="1034218"/>
          </a:xfrm>
        </p:grpSpPr>
        <p:pic>
          <p:nvPicPr>
            <p:cNvPr id="7" name="图片 6"/>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8" name="矩形 7"/>
            <p:cNvSpPr/>
            <p:nvPr/>
          </p:nvSpPr>
          <p:spPr>
            <a:xfrm>
              <a:off x="1154684" y="588436"/>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srgbClr val="2B8523"/>
                  </a:solidFill>
                  <a:effectLst/>
                  <a:uLnTx/>
                  <a:uFillTx/>
                  <a:latin typeface="迷你简少儿" panose="03000509000000000000" pitchFamily="65" charset="-122"/>
                  <a:ea typeface="迷你简少儿" panose="03000509000000000000" pitchFamily="65" charset="-122"/>
                  <a:cs typeface="+mn-cs"/>
                </a:rPr>
                <a:t>吃五黄</a:t>
              </a:r>
              <a:endPar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endParaRPr>
            </a:p>
          </p:txBody>
        </p:sp>
        <p:sp>
          <p:nvSpPr>
            <p:cNvPr id="9" name="文本框 8"/>
            <p:cNvSpPr txBox="1"/>
            <p:nvPr/>
          </p:nvSpPr>
          <p:spPr>
            <a:xfrm>
              <a:off x="1154684" y="363715"/>
              <a:ext cx="153439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chī</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wǔ</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huáng</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nvPicPr>
        <p:blipFill>
          <a:blip r:embed="rId4"/>
          <a:stretch>
            <a:fillRect/>
          </a:stretch>
        </p:blipFill>
        <p:spPr>
          <a:xfrm>
            <a:off x="705020" y="2266476"/>
            <a:ext cx="3968116" cy="23250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95278" y="1939472"/>
            <a:ext cx="6295293" cy="3015762"/>
            <a:chOff x="1037492" y="2004646"/>
            <a:chExt cx="6295293" cy="3015762"/>
          </a:xfrm>
        </p:grpSpPr>
        <p:sp>
          <p:nvSpPr>
            <p:cNvPr id="4" name="矩形 3"/>
            <p:cNvSpPr/>
            <p:nvPr/>
          </p:nvSpPr>
          <p:spPr>
            <a:xfrm>
              <a:off x="1402277" y="2287950"/>
              <a:ext cx="5565721" cy="2352439"/>
            </a:xfrm>
            <a:prstGeom prst="rect">
              <a:avLst/>
            </a:prstGeom>
          </p:spPr>
          <p:txBody>
            <a:bodyPr wrap="square">
              <a:spAutoFit/>
            </a:bodyPr>
            <a:lstStyle/>
            <a:p>
              <a:pPr marL="0" marR="0" lvl="0" indent="457200"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端午节是吉林省延边朝鲜族人民隆重的节日。这一天最有代表性的食品是清香的打糕。打糕，就是将艾蒿与糯米饭，放置于独木凿成的大木槽里，用长柄木捶打制而成的米糕。这种食品很有民族特色，又可增添节日的气氛。</a:t>
              </a:r>
              <a:endParaRPr kumimoji="0" lang="zh-CN" altLang="en-US" sz="20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1037492" y="2004646"/>
              <a:ext cx="6295293" cy="3015762"/>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7" name="组合 16"/>
          <p:cNvGrpSpPr/>
          <p:nvPr/>
        </p:nvGrpSpPr>
        <p:grpSpPr>
          <a:xfrm>
            <a:off x="7751218" y="1877926"/>
            <a:ext cx="2999371" cy="1034218"/>
            <a:chOff x="362886" y="185160"/>
            <a:chExt cx="2999371" cy="1034218"/>
          </a:xfrm>
        </p:grpSpPr>
        <p:pic>
          <p:nvPicPr>
            <p:cNvPr id="7" name="图片 6"/>
            <p:cNvPicPr>
              <a:picLocks noChangeAspect="1"/>
            </p:cNvPicPr>
            <p:nvPr/>
          </p:nvPicPr>
          <p:blipFill rotWithShape="1">
            <a:blip r:embed="rId3" cstate="screen"/>
            <a:srcRect/>
            <a:stretch>
              <a:fillRect/>
            </a:stretch>
          </p:blipFill>
          <p:spPr>
            <a:xfrm>
              <a:off x="362886" y="185160"/>
              <a:ext cx="2999371" cy="1034218"/>
            </a:xfrm>
            <a:prstGeom prst="rect">
              <a:avLst/>
            </a:prstGeom>
          </p:spPr>
        </p:pic>
        <p:sp>
          <p:nvSpPr>
            <p:cNvPr id="8" name="矩形 7"/>
            <p:cNvSpPr/>
            <p:nvPr/>
          </p:nvSpPr>
          <p:spPr>
            <a:xfrm>
              <a:off x="1260315" y="543120"/>
              <a:ext cx="1005403"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a:ln>
                    <a:noFill/>
                  </a:ln>
                  <a:solidFill>
                    <a:srgbClr val="2B8523"/>
                  </a:solidFill>
                  <a:effectLst/>
                  <a:uLnTx/>
                  <a:uFillTx/>
                  <a:latin typeface="迷你简少儿" panose="03000509000000000000" pitchFamily="65" charset="-122"/>
                  <a:ea typeface="迷你简少儿" panose="03000509000000000000" pitchFamily="65" charset="-122"/>
                  <a:cs typeface="+mn-cs"/>
                </a:rPr>
                <a:t>打糕</a:t>
              </a:r>
              <a:endPar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endParaRPr>
            </a:p>
          </p:txBody>
        </p:sp>
        <p:sp>
          <p:nvSpPr>
            <p:cNvPr id="9" name="文本框 8"/>
            <p:cNvSpPr txBox="1"/>
            <p:nvPr/>
          </p:nvSpPr>
          <p:spPr>
            <a:xfrm>
              <a:off x="1277436" y="282360"/>
              <a:ext cx="91242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dǎ   gāo</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pic>
        <p:nvPicPr>
          <p:cNvPr id="13" name="图片 12"/>
          <p:cNvPicPr>
            <a:picLocks noChangeAspect="1"/>
          </p:cNvPicPr>
          <p:nvPr/>
        </p:nvPicPr>
        <p:blipFill>
          <a:blip r:embed="rId4" cstate="screen"/>
          <a:stretch>
            <a:fillRect/>
          </a:stretch>
        </p:blipFill>
        <p:spPr>
          <a:xfrm>
            <a:off x="6748059" y="1573126"/>
            <a:ext cx="4747846" cy="47478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ppt_x</p:attrName>
                                        </p:attrNameLst>
                                      </p:cBhvr>
                                      <p:tavLst>
                                        <p:tav tm="0">
                                          <p:val>
                                            <p:strVal val="#ppt_x"/>
                                          </p:val>
                                        </p:tav>
                                        <p:tav tm="100000">
                                          <p:val>
                                            <p:strVal val="#ppt_x"/>
                                          </p:val>
                                        </p:tav>
                                      </p:tavLst>
                                    </p:anim>
                                    <p:anim calcmode="lin" valueType="num">
                                      <p:cBhvr>
                                        <p:cTn id="22"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723765" y="3063909"/>
            <a:ext cx="4416594"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2B8523"/>
                </a:solidFill>
                <a:effectLst/>
                <a:uLnTx/>
                <a:uFillTx/>
                <a:latin typeface="华康海报体W12(P)" panose="040B0C00000000000000" pitchFamily="82" charset="-122"/>
                <a:ea typeface="华康海报体W12(P)" panose="040B0C00000000000000" pitchFamily="82" charset="-122"/>
              </a:rPr>
              <a:t>端午节诗词</a:t>
            </a:r>
          </a:p>
        </p:txBody>
      </p:sp>
      <p:sp>
        <p:nvSpPr>
          <p:cNvPr id="9" name="文本框 8"/>
          <p:cNvSpPr txBox="1"/>
          <p:nvPr/>
        </p:nvSpPr>
        <p:spPr>
          <a:xfrm>
            <a:off x="3054753" y="1946692"/>
            <a:ext cx="1840568"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rPr>
              <a:t>3</a:t>
            </a:r>
            <a:endParaRPr kumimoji="0" lang="zh-CN" altLang="en-US"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endParaRPr>
          </a:p>
        </p:txBody>
      </p:sp>
      <p:sp>
        <p:nvSpPr>
          <p:cNvPr id="10" name="文本框 9"/>
          <p:cNvSpPr txBox="1"/>
          <p:nvPr/>
        </p:nvSpPr>
        <p:spPr>
          <a:xfrm>
            <a:off x="4859670" y="2463745"/>
            <a:ext cx="4027064"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Du­­ān</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err="1">
                <a:ln>
                  <a:noFill/>
                </a:ln>
                <a:solidFill>
                  <a:srgbClr val="2B8523"/>
                </a:solidFill>
                <a:effectLst/>
                <a:uLnTx/>
                <a:uFillTx/>
                <a:latin typeface="等线" panose="02010600030101010101" charset="-122"/>
                <a:ea typeface="等线" panose="02010600030101010101" charset="-122"/>
                <a:cs typeface="+mn-cs"/>
              </a:rPr>
              <a:t>wǔ</a:t>
            </a:r>
            <a:r>
              <a:rPr kumimoji="0" lang="en-US" altLang="zh-CN" sz="33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   jié   shí   cí</a:t>
            </a:r>
            <a:endParaRPr kumimoji="0" lang="zh-CN" altLang="en-US"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750"/>
                                        <p:tgtEl>
                                          <p:spTgt spid="8"/>
                                        </p:tgtEl>
                                      </p:cBhvr>
                                    </p:animEffect>
                                    <p:anim calcmode="lin" valueType="num">
                                      <p:cBhvr>
                                        <p:cTn id="14" dur="1750" fill="hold"/>
                                        <p:tgtEl>
                                          <p:spTgt spid="8"/>
                                        </p:tgtEl>
                                        <p:attrNameLst>
                                          <p:attrName>ppt_x</p:attrName>
                                        </p:attrNameLst>
                                      </p:cBhvr>
                                      <p:tavLst>
                                        <p:tav tm="0">
                                          <p:val>
                                            <p:strVal val="#ppt_x"/>
                                          </p:val>
                                        </p:tav>
                                        <p:tav tm="100000">
                                          <p:val>
                                            <p:strVal val="#ppt_x"/>
                                          </p:val>
                                        </p:tav>
                                      </p:tavLst>
                                    </p:anim>
                                    <p:anim calcmode="lin" valueType="num">
                                      <p:cBhvr>
                                        <p:cTn id="15" dur="175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750"/>
                                        <p:tgtEl>
                                          <p:spTgt spid="10"/>
                                        </p:tgtEl>
                                      </p:cBhvr>
                                    </p:animEffect>
                                    <p:anim calcmode="lin" valueType="num">
                                      <p:cBhvr>
                                        <p:cTn id="19" dur="1750" fill="hold"/>
                                        <p:tgtEl>
                                          <p:spTgt spid="10"/>
                                        </p:tgtEl>
                                        <p:attrNameLst>
                                          <p:attrName>ppt_x</p:attrName>
                                        </p:attrNameLst>
                                      </p:cBhvr>
                                      <p:tavLst>
                                        <p:tav tm="0">
                                          <p:val>
                                            <p:strVal val="#ppt_x"/>
                                          </p:val>
                                        </p:tav>
                                        <p:tav tm="100000">
                                          <p:val>
                                            <p:strVal val="#ppt_x"/>
                                          </p:val>
                                        </p:tav>
                                      </p:tavLst>
                                    </p:anim>
                                    <p:anim calcmode="lin" valueType="num">
                                      <p:cBhvr>
                                        <p:cTn id="20" dur="1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380892" y="1600201"/>
            <a:ext cx="3050931" cy="3261947"/>
            <a:chOff x="5178669" y="1626577"/>
            <a:chExt cx="3050931" cy="3261947"/>
          </a:xfrm>
        </p:grpSpPr>
        <p:sp>
          <p:nvSpPr>
            <p:cNvPr id="4" name="Text Box 44"/>
            <p:cNvSpPr txBox="1">
              <a:spLocks noChangeArrowheads="1"/>
            </p:cNvSpPr>
            <p:nvPr/>
          </p:nvSpPr>
          <p:spPr bwMode="auto">
            <a:xfrm>
              <a:off x="5574142" y="1763055"/>
              <a:ext cx="2400657" cy="294253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节分端午自谁言，</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万古传闻为屈原；</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堪笑楚江空渺渺，</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不能洗得直臣冤。</a:t>
              </a:r>
              <a:endParaRPr kumimoji="0" lang="zh-CN" altLang="en-US" sz="20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5178669" y="1626577"/>
              <a:ext cx="3050931" cy="3261947"/>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 name="图片 5"/>
          <p:cNvPicPr>
            <a:picLocks noChangeAspect="1"/>
          </p:cNvPicPr>
          <p:nvPr/>
        </p:nvPicPr>
        <p:blipFill>
          <a:blip r:embed="rId3" cstate="screen"/>
          <a:stretch>
            <a:fillRect/>
          </a:stretch>
        </p:blipFill>
        <p:spPr>
          <a:xfrm flipH="1">
            <a:off x="537863" y="1903731"/>
            <a:ext cx="5014479" cy="4518046"/>
          </a:xfrm>
          <a:prstGeom prst="rect">
            <a:avLst/>
          </a:prstGeom>
        </p:spPr>
      </p:pic>
      <p:grpSp>
        <p:nvGrpSpPr>
          <p:cNvPr id="8" name="组合 7"/>
          <p:cNvGrpSpPr/>
          <p:nvPr/>
        </p:nvGrpSpPr>
        <p:grpSpPr>
          <a:xfrm>
            <a:off x="9387253" y="788915"/>
            <a:ext cx="1850753" cy="1684512"/>
            <a:chOff x="849922" y="830542"/>
            <a:chExt cx="1850753" cy="1684512"/>
          </a:xfrm>
        </p:grpSpPr>
        <p:grpSp>
          <p:nvGrpSpPr>
            <p:cNvPr id="9" name="组合 8"/>
            <p:cNvGrpSpPr/>
            <p:nvPr/>
          </p:nvGrpSpPr>
          <p:grpSpPr>
            <a:xfrm>
              <a:off x="849922" y="830542"/>
              <a:ext cx="1569660" cy="1341269"/>
              <a:chOff x="1245576" y="988804"/>
              <a:chExt cx="1569660" cy="1341269"/>
            </a:xfrm>
          </p:grpSpPr>
          <p:sp>
            <p:nvSpPr>
              <p:cNvPr id="11" name="矩形 10"/>
              <p:cNvSpPr/>
              <p:nvPr/>
            </p:nvSpPr>
            <p:spPr>
              <a:xfrm>
                <a:off x="1245576" y="1406743"/>
                <a:ext cx="1569660"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0" i="0" u="none" strike="noStrike" kern="1200" cap="none" spc="0" normalizeH="0" baseline="0" noProof="0">
                    <a:ln>
                      <a:noFill/>
                    </a:ln>
                    <a:solidFill>
                      <a:srgbClr val="2B8523"/>
                    </a:solidFill>
                    <a:effectLst/>
                    <a:uLnTx/>
                    <a:uFillTx/>
                    <a:latin typeface="迷你简少儿" panose="03000509000000000000" pitchFamily="65" charset="-122"/>
                    <a:ea typeface="迷你简少儿" panose="03000509000000000000" pitchFamily="65" charset="-122"/>
                    <a:cs typeface="+mn-cs"/>
                  </a:rPr>
                  <a:t>端午</a:t>
                </a:r>
                <a:endParaRPr kumimoji="0" lang="zh-CN" altLang="en-US" sz="54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endParaRPr>
              </a:p>
            </p:txBody>
          </p:sp>
          <p:sp>
            <p:nvSpPr>
              <p:cNvPr id="12" name="矩形 11"/>
              <p:cNvSpPr/>
              <p:nvPr/>
            </p:nvSpPr>
            <p:spPr>
              <a:xfrm>
                <a:off x="1245576" y="988804"/>
                <a:ext cx="144462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Du­­ān wǔ </a:t>
                </a:r>
                <a:endParaRPr kumimoji="0" lang="zh-CN" altLang="en-US" sz="24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sp>
          <p:nvSpPr>
            <p:cNvPr id="10" name="Text Box 44"/>
            <p:cNvSpPr txBox="1">
              <a:spLocks noChangeArrowheads="1"/>
            </p:cNvSpPr>
            <p:nvPr/>
          </p:nvSpPr>
          <p:spPr bwMode="auto">
            <a:xfrm>
              <a:off x="980683" y="2091925"/>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 -</a:t>
              </a:r>
              <a:r>
                <a:rPr kumimoji="0" lang="zh-CN" altLang="en-US" sz="16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唐</a:t>
              </a:r>
              <a:r>
                <a:rPr kumimoji="0" lang="en-US" altLang="zh-CN" sz="16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16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文秀</a:t>
              </a:r>
              <a:endParaRPr kumimoji="0" lang="zh-CN" altLang="en-US"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27274" y="2043359"/>
            <a:ext cx="8834629" cy="225010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端午节为每年农历五月初五，又称端阳节、午日节、五月节、五日节、艾节、端五、重午、重五、午日、夏节、蒲节，是夏季的一个驱除瘟疫的节日，与春节、中秋等节日同属东亚文化圈的大中华地区及日本、朝鲜、韩国、越南的重要传统节日。</a:t>
            </a:r>
          </a:p>
        </p:txBody>
      </p:sp>
      <p:grpSp>
        <p:nvGrpSpPr>
          <p:cNvPr id="10" name="组合 9"/>
          <p:cNvGrpSpPr/>
          <p:nvPr/>
        </p:nvGrpSpPr>
        <p:grpSpPr>
          <a:xfrm>
            <a:off x="4442455" y="824115"/>
            <a:ext cx="3307089" cy="960267"/>
            <a:chOff x="4442455" y="785253"/>
            <a:chExt cx="3307089" cy="960267"/>
          </a:xfrm>
        </p:grpSpPr>
        <p:pic>
          <p:nvPicPr>
            <p:cNvPr id="8" name="图片 7"/>
            <p:cNvPicPr>
              <a:picLocks noChangeAspect="1"/>
            </p:cNvPicPr>
            <p:nvPr/>
          </p:nvPicPr>
          <p:blipFill>
            <a:blip r:embed="rId3" cstate="screen"/>
            <a:stretch>
              <a:fillRect/>
            </a:stretch>
          </p:blipFill>
          <p:spPr>
            <a:xfrm>
              <a:off x="4442455" y="785253"/>
              <a:ext cx="3307089" cy="960267"/>
            </a:xfrm>
            <a:prstGeom prst="rect">
              <a:avLst/>
            </a:prstGeom>
          </p:spPr>
        </p:pic>
        <p:sp>
          <p:nvSpPr>
            <p:cNvPr id="9" name="矩形 8"/>
            <p:cNvSpPr/>
            <p:nvPr/>
          </p:nvSpPr>
          <p:spPr>
            <a:xfrm>
              <a:off x="5361663" y="1012038"/>
              <a:ext cx="1585690" cy="666401"/>
            </a:xfrm>
            <a:prstGeom prst="rect">
              <a:avLst/>
            </a:prstGeom>
          </p:spPr>
          <p:txBody>
            <a:bodyPr wrap="none">
              <a:spAutoFit/>
            </a:bodyPr>
            <a:lstStyle/>
            <a:p>
              <a:pPr marL="0" marR="0" lvl="0" indent="0" algn="l" defTabSz="914400" rtl="0" eaLnBrk="1" fontAlgn="auto" latinLnBrk="0" hangingPunct="1">
                <a:lnSpc>
                  <a:spcPts val="4300"/>
                </a:lnSpc>
                <a:spcBef>
                  <a:spcPts val="0"/>
                </a:spcBef>
                <a:spcAft>
                  <a:spcPts val="0"/>
                </a:spcAft>
                <a:buClrTx/>
                <a:buSzTx/>
                <a:buFontTx/>
                <a:buNone/>
                <a:defRPr/>
              </a:pPr>
              <a:r>
                <a:rPr kumimoji="0" lang="zh-CN" altLang="en-US" sz="4800" b="1" i="0" u="none" strike="noStrike" kern="1200" cap="none" spc="0" normalizeH="0" baseline="0" noProof="0">
                  <a:ln>
                    <a:noFill/>
                  </a:ln>
                  <a:solidFill>
                    <a:srgbClr val="007036"/>
                  </a:solidFill>
                  <a:effectLst/>
                  <a:uLnTx/>
                  <a:uFillTx/>
                  <a:latin typeface="迷你简少儿" panose="03000509000000000000" pitchFamily="65" charset="-122"/>
                  <a:ea typeface="迷你简少儿" panose="03000509000000000000" pitchFamily="65" charset="-122"/>
                  <a:cs typeface="+mn-cs"/>
                </a:rPr>
                <a:t>前 言</a:t>
              </a:r>
              <a:endParaRPr kumimoji="0" lang="zh-CN" altLang="en-US" sz="4800" b="1" i="0" u="none" strike="noStrike" kern="1200" cap="none" spc="0" normalizeH="0" baseline="0" noProof="0" dirty="0">
                <a:ln>
                  <a:noFill/>
                </a:ln>
                <a:solidFill>
                  <a:srgbClr val="007036"/>
                </a:solidFill>
                <a:effectLst/>
                <a:uLnTx/>
                <a:uFillTx/>
                <a:latin typeface="迷你简少儿" panose="03000509000000000000" pitchFamily="65" charset="-122"/>
                <a:ea typeface="迷你简少儿" panose="03000509000000000000" pitchFamily="65" charset="-122"/>
                <a:cs typeface="+mn-cs"/>
              </a:endParaRPr>
            </a:p>
          </p:txBody>
        </p:sp>
      </p:grpSp>
      <p:sp>
        <p:nvSpPr>
          <p:cNvPr id="11" name="双括号 10"/>
          <p:cNvSpPr/>
          <p:nvPr/>
        </p:nvSpPr>
        <p:spPr>
          <a:xfrm>
            <a:off x="1307592" y="1916396"/>
            <a:ext cx="9619488" cy="2652744"/>
          </a:xfrm>
          <a:prstGeom prst="bracketPair">
            <a:avLst/>
          </a:prstGeom>
          <a:ln w="28575">
            <a:solidFill>
              <a:srgbClr val="007036"/>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pic>
        <p:nvPicPr>
          <p:cNvPr id="3" name="图片 2"/>
          <p:cNvPicPr>
            <a:picLocks noChangeAspect="1"/>
          </p:cNvPicPr>
          <p:nvPr/>
        </p:nvPicPr>
        <p:blipFill rotWithShape="1">
          <a:blip r:embed="rId4" cstate="screen"/>
          <a:srcRect t="64924"/>
          <a:stretch>
            <a:fillRect/>
          </a:stretch>
        </p:blipFill>
        <p:spPr>
          <a:xfrm>
            <a:off x="0" y="4007712"/>
            <a:ext cx="12192000" cy="2850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0-#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iterate type="wd">
                                    <p:tmPct val="10000"/>
                                  </p:iterate>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206866" y="1907931"/>
            <a:ext cx="5099542" cy="3042138"/>
            <a:chOff x="5460020" y="1529862"/>
            <a:chExt cx="5099542" cy="3042138"/>
          </a:xfrm>
        </p:grpSpPr>
        <p:sp>
          <p:nvSpPr>
            <p:cNvPr id="4" name="Text Box 44"/>
            <p:cNvSpPr txBox="1">
              <a:spLocks noChangeArrowheads="1"/>
            </p:cNvSpPr>
            <p:nvPr/>
          </p:nvSpPr>
          <p:spPr bwMode="auto">
            <a:xfrm>
              <a:off x="5811030" y="1619118"/>
              <a:ext cx="4616648" cy="295288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石溪久住思端午，</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馆驿楼前看发机。</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鼙鼓动时雷隐隐，</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兽头凌处雪微微。</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冲波突出人齐譀，</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跃浪争先鸟退飞。</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向道是龙刚不信，</a:t>
              </a:r>
              <a:endParaRPr kumimoji="0" lang="en-US" altLang="zh-CN"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rPr>
                <a:t>果然夺得锦标归</a:t>
              </a:r>
              <a:endParaRPr kumimoji="0" lang="zh-CN" altLang="en-US" sz="20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5460020" y="1529862"/>
              <a:ext cx="5099542" cy="3042138"/>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0" name="组合 9"/>
          <p:cNvGrpSpPr/>
          <p:nvPr/>
        </p:nvGrpSpPr>
        <p:grpSpPr>
          <a:xfrm>
            <a:off x="8254745" y="1907931"/>
            <a:ext cx="2433402" cy="1661512"/>
            <a:chOff x="8254745" y="1907931"/>
            <a:chExt cx="2433402" cy="1661512"/>
          </a:xfrm>
        </p:grpSpPr>
        <p:sp>
          <p:nvSpPr>
            <p:cNvPr id="7" name="矩形 6"/>
            <p:cNvSpPr/>
            <p:nvPr/>
          </p:nvSpPr>
          <p:spPr>
            <a:xfrm>
              <a:off x="8254745" y="2369596"/>
              <a:ext cx="203132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竞渡诗</a:t>
              </a:r>
            </a:p>
          </p:txBody>
        </p:sp>
        <p:sp>
          <p:nvSpPr>
            <p:cNvPr id="8" name="文本框 7"/>
            <p:cNvSpPr txBox="1"/>
            <p:nvPr/>
          </p:nvSpPr>
          <p:spPr>
            <a:xfrm>
              <a:off x="8326033" y="1907931"/>
              <a:ext cx="17540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err="1">
                  <a:ln>
                    <a:noFill/>
                  </a:ln>
                  <a:solidFill>
                    <a:srgbClr val="2B8523"/>
                  </a:solidFill>
                  <a:effectLst/>
                  <a:uLnTx/>
                  <a:uFillTx/>
                  <a:latin typeface="等线" panose="02010600030101010101" charset="-122"/>
                  <a:ea typeface="等线" panose="02010600030101010101" charset="-122"/>
                  <a:cs typeface="+mn-cs"/>
                </a:rPr>
                <a:t>Jìng</a:t>
              </a:r>
              <a:r>
                <a:rPr kumimoji="0" lang="en-US" altLang="zh-CN" sz="24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  dù  shí</a:t>
              </a:r>
              <a:endParaRPr kumimoji="0" lang="zh-CN" altLang="en-US" sz="24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sp>
          <p:nvSpPr>
            <p:cNvPr id="9" name="Text Box 44"/>
            <p:cNvSpPr txBox="1">
              <a:spLocks noChangeArrowheads="1"/>
            </p:cNvSpPr>
            <p:nvPr/>
          </p:nvSpPr>
          <p:spPr bwMode="auto">
            <a:xfrm>
              <a:off x="8968155" y="3146314"/>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 -</a:t>
              </a:r>
              <a:r>
                <a:rPr kumimoji="0" lang="zh-CN" altLang="en-US"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唐</a:t>
              </a:r>
              <a:r>
                <a:rPr kumimoji="0" lang="en-US" altLang="zh-CN"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卢肇</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842127" y="1270489"/>
            <a:ext cx="4018088" cy="4158762"/>
            <a:chOff x="1776043" y="1318845"/>
            <a:chExt cx="4018088" cy="4158762"/>
          </a:xfrm>
        </p:grpSpPr>
        <p:sp>
          <p:nvSpPr>
            <p:cNvPr id="4" name="Text Box 44"/>
            <p:cNvSpPr txBox="1">
              <a:spLocks noChangeArrowheads="1"/>
            </p:cNvSpPr>
            <p:nvPr/>
          </p:nvSpPr>
          <p:spPr bwMode="auto">
            <a:xfrm>
              <a:off x="2030760" y="1318845"/>
              <a:ext cx="3508653" cy="4158762"/>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越</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人传楚俗，截竹竞萦丝。</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水底</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深休也，日中还贺之。</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章</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施文胜质，列匹美于姬。</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锦绣</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侔新段，羔羊寝旧诗。</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但</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夸端午节，谁荐屈原祠。</a:t>
              </a:r>
            </a:p>
            <a:p>
              <a:pPr marL="0" marR="0" lvl="0" indent="360045" algn="l" defTabSz="720725"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把酒</a:t>
              </a:r>
              <a:r>
                <a:rPr kumimoji="0" lang="zh-CN" altLang="en-US" sz="24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时伸奠，汨罗空远而。</a:t>
              </a:r>
              <a:endParaRPr kumimoji="0" lang="zh-CN" altLang="en-US" sz="20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6" name="矩形 5"/>
            <p:cNvSpPr/>
            <p:nvPr/>
          </p:nvSpPr>
          <p:spPr>
            <a:xfrm>
              <a:off x="1776043" y="1362808"/>
              <a:ext cx="4018088" cy="4070837"/>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1198819" y="1314452"/>
            <a:ext cx="1847111" cy="1614853"/>
            <a:chOff x="1227834" y="1380395"/>
            <a:chExt cx="1847111" cy="1614853"/>
          </a:xfrm>
        </p:grpSpPr>
        <p:sp>
          <p:nvSpPr>
            <p:cNvPr id="8" name="矩形 7"/>
            <p:cNvSpPr/>
            <p:nvPr/>
          </p:nvSpPr>
          <p:spPr>
            <a:xfrm>
              <a:off x="1227834" y="1815840"/>
              <a:ext cx="141577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五丝</a:t>
              </a:r>
            </a:p>
          </p:txBody>
        </p:sp>
        <p:sp>
          <p:nvSpPr>
            <p:cNvPr id="9" name="文本框 8"/>
            <p:cNvSpPr txBox="1"/>
            <p:nvPr/>
          </p:nvSpPr>
          <p:spPr>
            <a:xfrm>
              <a:off x="1354953" y="1380395"/>
              <a:ext cx="112562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err="1">
                  <a:ln>
                    <a:noFill/>
                  </a:ln>
                  <a:solidFill>
                    <a:srgbClr val="2B8523"/>
                  </a:solidFill>
                  <a:effectLst/>
                  <a:uLnTx/>
                  <a:uFillTx/>
                  <a:latin typeface="等线" panose="02010600030101010101" charset="-122"/>
                  <a:ea typeface="等线" panose="02010600030101010101" charset="-122"/>
                  <a:cs typeface="+mn-cs"/>
                </a:rPr>
                <a:t>Wǔ</a:t>
              </a:r>
              <a:r>
                <a:rPr kumimoji="0" lang="en-US" altLang="zh-CN" sz="24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  SÍ </a:t>
              </a:r>
              <a:endParaRPr kumimoji="0" lang="zh-CN" altLang="en-US" sz="24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sp>
          <p:nvSpPr>
            <p:cNvPr id="10" name="Text Box 44"/>
            <p:cNvSpPr txBox="1">
              <a:spLocks noChangeArrowheads="1"/>
            </p:cNvSpPr>
            <p:nvPr/>
          </p:nvSpPr>
          <p:spPr bwMode="auto">
            <a:xfrm>
              <a:off x="1354953" y="2572119"/>
              <a:ext cx="1719992" cy="4231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a:spAutoFit/>
            </a:bodyPr>
            <a:lstStyle>
              <a:defPPr>
                <a:defRPr lang="en-US"/>
              </a:defPPr>
              <a:lvl1pPr indent="457200" defTabSz="720725">
                <a:lnSpc>
                  <a:spcPct val="135000"/>
                </a:lnSpc>
                <a:defRPr sz="1600">
                  <a:solidFill>
                    <a:schemeClr val="bg1">
                      <a:lumMod val="50000"/>
                    </a:schemeClr>
                  </a:solidFill>
                  <a:latin typeface="微软雅黑" panose="020B0503020204020204" charset="-122"/>
                  <a:ea typeface="微软雅黑" panose="020B0503020204020204" charset="-122"/>
                </a:defRPr>
              </a:lvl1pPr>
              <a:lvl2pPr defTabSz="720725" eaLnBrk="0" hangingPunct="0">
                <a:defRPr sz="1600">
                  <a:latin typeface="Arial" panose="020B0604020202020204" pitchFamily="34" charset="0"/>
                  <a:ea typeface="宋体" panose="02010600030101010101" pitchFamily="2" charset="-122"/>
                </a:defRPr>
              </a:lvl2pPr>
              <a:lvl3pPr defTabSz="720725" eaLnBrk="0" hangingPunct="0">
                <a:defRPr sz="1600">
                  <a:latin typeface="Arial" panose="020B0604020202020204" pitchFamily="34" charset="0"/>
                  <a:ea typeface="宋体" panose="02010600030101010101" pitchFamily="2" charset="-122"/>
                </a:defRPr>
              </a:lvl3pPr>
              <a:lvl4pPr defTabSz="720725" eaLnBrk="0" hangingPunct="0">
                <a:defRPr sz="1600">
                  <a:latin typeface="Arial" panose="020B0604020202020204" pitchFamily="34" charset="0"/>
                  <a:ea typeface="宋体" panose="02010600030101010101" pitchFamily="2" charset="-122"/>
                </a:defRPr>
              </a:lvl4pPr>
              <a:lvl5pPr defTabSz="720725" eaLnBrk="0" hangingPunct="0">
                <a:defRPr sz="1600">
                  <a:latin typeface="Arial" panose="020B0604020202020204" pitchFamily="34" charset="0"/>
                  <a:ea typeface="宋体" panose="02010600030101010101" pitchFamily="2" charset="-122"/>
                </a:defRPr>
              </a:lvl5pPr>
              <a:lvl6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6pPr>
              <a:lvl7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7pPr>
              <a:lvl8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8pPr>
              <a:lvl9pPr defTabSz="720725" eaLnBrk="0" fontAlgn="base" hangingPunct="0">
                <a:spcBef>
                  <a:spcPct val="0"/>
                </a:spcBef>
                <a:spcAft>
                  <a:spcPct val="0"/>
                </a:spcAft>
                <a:defRPr sz="1600">
                  <a:latin typeface="Arial" panose="020B0604020202020204" pitchFamily="34" charset="0"/>
                  <a:ea typeface="宋体" panose="02010600030101010101" pitchFamily="2" charset="-122"/>
                </a:defRPr>
              </a:lvl9pPr>
            </a:lstStyle>
            <a:p>
              <a:pPr marL="0" marR="0" lvl="0" indent="360045" algn="l" defTabSz="720725" rtl="0" eaLnBrk="1" fontAlgn="auto" latinLnBrk="0" hangingPunct="1">
                <a:lnSpc>
                  <a:spcPct val="15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 -</a:t>
              </a:r>
              <a:r>
                <a:rPr kumimoji="0" lang="zh-CN" altLang="en-US"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唐</a:t>
              </a:r>
              <a:r>
                <a:rPr kumimoji="0" lang="en-US" altLang="zh-CN"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a:t>
              </a:r>
              <a:r>
                <a:rPr kumimoji="0" lang="zh-CN" altLang="en-US" sz="16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rPr>
                <a:t>褚朝阳</a:t>
              </a:r>
            </a:p>
          </p:txBody>
        </p:sp>
      </p:grpSp>
      <p:pic>
        <p:nvPicPr>
          <p:cNvPr id="12" name="图片 11"/>
          <p:cNvPicPr>
            <a:picLocks noChangeAspect="1"/>
          </p:cNvPicPr>
          <p:nvPr/>
        </p:nvPicPr>
        <p:blipFill>
          <a:blip r:embed="rId3" cstate="screen"/>
          <a:stretch>
            <a:fillRect/>
          </a:stretch>
        </p:blipFill>
        <p:spPr>
          <a:xfrm>
            <a:off x="6977103" y="2231338"/>
            <a:ext cx="4681656" cy="37400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1"/>
            <a:ext cx="4117303" cy="7236069"/>
          </a:xfrm>
          <a:prstGeom prst="rect">
            <a:avLst/>
          </a:prstGeom>
        </p:spPr>
      </p:pic>
      <p:pic>
        <p:nvPicPr>
          <p:cNvPr id="21" name="图片 20"/>
          <p:cNvPicPr>
            <a:picLocks noChangeAspect="1"/>
          </p:cNvPicPr>
          <p:nvPr/>
        </p:nvPicPr>
        <p:blipFill rotWithShape="1">
          <a:blip r:embed="rId4" cstate="screen"/>
          <a:srcRect t="57590"/>
          <a:stretch>
            <a:fillRect/>
          </a:stretch>
        </p:blipFill>
        <p:spPr>
          <a:xfrm>
            <a:off x="0" y="4273062"/>
            <a:ext cx="12192000" cy="2584938"/>
          </a:xfrm>
          <a:prstGeom prst="rect">
            <a:avLst/>
          </a:prstGeom>
        </p:spPr>
      </p:pic>
      <p:pic>
        <p:nvPicPr>
          <p:cNvPr id="22" name="图片 21"/>
          <p:cNvPicPr>
            <a:picLocks noChangeAspect="1"/>
          </p:cNvPicPr>
          <p:nvPr/>
        </p:nvPicPr>
        <p:blipFill rotWithShape="1">
          <a:blip r:embed="rId5" cstate="screen"/>
          <a:srcRect l="80914" b="60908"/>
          <a:stretch>
            <a:fillRect/>
          </a:stretch>
        </p:blipFill>
        <p:spPr>
          <a:xfrm>
            <a:off x="9864968" y="0"/>
            <a:ext cx="2327031" cy="2382715"/>
          </a:xfrm>
          <a:prstGeom prst="rect">
            <a:avLst/>
          </a:prstGeom>
        </p:spPr>
      </p:pic>
      <p:pic>
        <p:nvPicPr>
          <p:cNvPr id="23" name="图片 22"/>
          <p:cNvPicPr>
            <a:picLocks noChangeAspect="1"/>
          </p:cNvPicPr>
          <p:nvPr/>
        </p:nvPicPr>
        <p:blipFill rotWithShape="1">
          <a:blip r:embed="rId6" cstate="screen"/>
          <a:srcRect l="6274" t="59936" r="63582"/>
          <a:stretch>
            <a:fillRect/>
          </a:stretch>
        </p:blipFill>
        <p:spPr>
          <a:xfrm>
            <a:off x="624998" y="4416065"/>
            <a:ext cx="3675185" cy="2441935"/>
          </a:xfrm>
          <a:prstGeom prst="rect">
            <a:avLst/>
          </a:prstGeom>
        </p:spPr>
      </p:pic>
      <p:sp>
        <p:nvSpPr>
          <p:cNvPr id="27" name="矩形 26"/>
          <p:cNvSpPr/>
          <p:nvPr/>
        </p:nvSpPr>
        <p:spPr>
          <a:xfrm>
            <a:off x="4883422" y="2584938"/>
            <a:ext cx="4416594"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端午节活动</a:t>
            </a:r>
          </a:p>
        </p:txBody>
      </p:sp>
      <p:sp>
        <p:nvSpPr>
          <p:cNvPr id="29" name="文本框 28"/>
          <p:cNvSpPr txBox="1"/>
          <p:nvPr/>
        </p:nvSpPr>
        <p:spPr>
          <a:xfrm>
            <a:off x="3626854" y="1453207"/>
            <a:ext cx="1265090"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a:ln>
                  <a:noFill/>
                </a:ln>
                <a:solidFill>
                  <a:srgbClr val="007036"/>
                </a:solidFill>
                <a:effectLst/>
                <a:uLnTx/>
                <a:uFillTx/>
                <a:latin typeface="迷你简少儿" panose="03000509000000000000" pitchFamily="65" charset="-122"/>
                <a:ea typeface="迷你简少儿" panose="03000509000000000000" pitchFamily="65" charset="-122"/>
                <a:cs typeface="+mn-cs"/>
              </a:rPr>
              <a:t>4</a:t>
            </a:r>
            <a:endParaRPr kumimoji="0" lang="zh-CN" altLang="en-US" sz="16600" b="0" i="0" u="none" strike="noStrike" kern="1200" cap="none" spc="0" normalizeH="0" baseline="0" noProof="0">
              <a:ln>
                <a:noFill/>
              </a:ln>
              <a:solidFill>
                <a:srgbClr val="007036"/>
              </a:solidFill>
              <a:effectLst/>
              <a:uLnTx/>
              <a:uFillTx/>
              <a:latin typeface="迷你简少儿" panose="03000509000000000000" pitchFamily="65" charset="-122"/>
              <a:ea typeface="迷你简少儿" panose="03000509000000000000" pitchFamily="65" charset="-122"/>
              <a:cs typeface="+mn-cs"/>
            </a:endParaRPr>
          </a:p>
        </p:txBody>
      </p:sp>
      <p:sp>
        <p:nvSpPr>
          <p:cNvPr id="9" name="文本框 8"/>
          <p:cNvSpPr txBox="1"/>
          <p:nvPr/>
        </p:nvSpPr>
        <p:spPr>
          <a:xfrm>
            <a:off x="4928559" y="1984774"/>
            <a:ext cx="4334841"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Du­­ān</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wǔ</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jié</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huó</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dòng</a:t>
            </a:r>
            <a:endParaRPr kumimoji="0" lang="zh-CN" altLang="en-US"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3"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1+#ppt_w/2"/>
                                          </p:val>
                                        </p:tav>
                                        <p:tav tm="100000">
                                          <p:val>
                                            <p:strVal val="#ppt_x"/>
                                          </p:val>
                                        </p:tav>
                                      </p:tavLst>
                                    </p:anim>
                                    <p:anim calcmode="lin" valueType="num">
                                      <p:cBhvr additive="base">
                                        <p:cTn id="23" dur="500" fill="hold"/>
                                        <p:tgtEl>
                                          <p:spTgt spid="2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750"/>
                                        <p:tgtEl>
                                          <p:spTgt spid="27"/>
                                        </p:tgtEl>
                                      </p:cBhvr>
                                    </p:animEffect>
                                    <p:anim calcmode="lin" valueType="num">
                                      <p:cBhvr>
                                        <p:cTn id="34" dur="1750" fill="hold"/>
                                        <p:tgtEl>
                                          <p:spTgt spid="27"/>
                                        </p:tgtEl>
                                        <p:attrNameLst>
                                          <p:attrName>ppt_x</p:attrName>
                                        </p:attrNameLst>
                                      </p:cBhvr>
                                      <p:tavLst>
                                        <p:tav tm="0">
                                          <p:val>
                                            <p:strVal val="#ppt_x"/>
                                          </p:val>
                                        </p:tav>
                                        <p:tav tm="100000">
                                          <p:val>
                                            <p:strVal val="#ppt_x"/>
                                          </p:val>
                                        </p:tav>
                                      </p:tavLst>
                                    </p:anim>
                                    <p:anim calcmode="lin" valueType="num">
                                      <p:cBhvr>
                                        <p:cTn id="35" dur="1750" fill="hold"/>
                                        <p:tgtEl>
                                          <p:spTgt spid="2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750"/>
                                        <p:tgtEl>
                                          <p:spTgt spid="9"/>
                                        </p:tgtEl>
                                      </p:cBhvr>
                                    </p:animEffect>
                                    <p:anim calcmode="lin" valueType="num">
                                      <p:cBhvr>
                                        <p:cTn id="39" dur="1750" fill="hold"/>
                                        <p:tgtEl>
                                          <p:spTgt spid="9"/>
                                        </p:tgtEl>
                                        <p:attrNameLst>
                                          <p:attrName>ppt_x</p:attrName>
                                        </p:attrNameLst>
                                      </p:cBhvr>
                                      <p:tavLst>
                                        <p:tav tm="0">
                                          <p:val>
                                            <p:strVal val="#ppt_x"/>
                                          </p:val>
                                        </p:tav>
                                        <p:tav tm="100000">
                                          <p:val>
                                            <p:strVal val="#ppt_x"/>
                                          </p:val>
                                        </p:tav>
                                      </p:tavLst>
                                    </p:anim>
                                    <p:anim calcmode="lin" valueType="num">
                                      <p:cBhvr>
                                        <p:cTn id="40" dur="1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screen"/>
          <a:stretch>
            <a:fillRect/>
          </a:stretch>
        </p:blipFill>
        <p:spPr>
          <a:xfrm rot="1333245">
            <a:off x="1619414" y="2779767"/>
            <a:ext cx="4191052" cy="277447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cstate="screen"/>
          <a:stretch>
            <a:fillRect/>
          </a:stretch>
        </p:blipFill>
        <p:spPr>
          <a:xfrm rot="21207969">
            <a:off x="5228921" y="1008486"/>
            <a:ext cx="5332284" cy="299940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组合 5"/>
          <p:cNvGrpSpPr/>
          <p:nvPr/>
        </p:nvGrpSpPr>
        <p:grpSpPr>
          <a:xfrm>
            <a:off x="6996969" y="4792482"/>
            <a:ext cx="3307089" cy="960267"/>
            <a:chOff x="4442455" y="785253"/>
            <a:chExt cx="3307089" cy="960267"/>
          </a:xfrm>
        </p:grpSpPr>
        <p:pic>
          <p:nvPicPr>
            <p:cNvPr id="7" name="图片 6"/>
            <p:cNvPicPr>
              <a:picLocks noChangeAspect="1"/>
            </p:cNvPicPr>
            <p:nvPr/>
          </p:nvPicPr>
          <p:blipFill>
            <a:blip r:embed="rId5" cstate="screen"/>
            <a:stretch>
              <a:fillRect/>
            </a:stretch>
          </p:blipFill>
          <p:spPr>
            <a:xfrm>
              <a:off x="4442455" y="785253"/>
              <a:ext cx="3307089" cy="960267"/>
            </a:xfrm>
            <a:prstGeom prst="rect">
              <a:avLst/>
            </a:prstGeom>
          </p:spPr>
        </p:pic>
        <p:sp>
          <p:nvSpPr>
            <p:cNvPr id="8" name="矩形 7"/>
            <p:cNvSpPr/>
            <p:nvPr/>
          </p:nvSpPr>
          <p:spPr>
            <a:xfrm>
              <a:off x="5080336" y="1003044"/>
              <a:ext cx="2031325" cy="652423"/>
            </a:xfrm>
            <a:prstGeom prst="rect">
              <a:avLst/>
            </a:prstGeom>
          </p:spPr>
          <p:txBody>
            <a:bodyPr wrap="none" anchor="ctr">
              <a:spAutoFit/>
            </a:bodyPr>
            <a:lstStyle/>
            <a:p>
              <a:pPr marL="0" marR="0" lvl="0" indent="0" algn="ctr" defTabSz="914400" rtl="0" eaLnBrk="1" fontAlgn="auto" latinLnBrk="0" hangingPunct="1">
                <a:lnSpc>
                  <a:spcPts val="43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rPr>
                <a:t>赛龙舟</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750" fill="hold"/>
                                        <p:tgtEl>
                                          <p:spTgt spid="4"/>
                                        </p:tgtEl>
                                        <p:attrNameLst>
                                          <p:attrName>ppt_w</p:attrName>
                                        </p:attrNameLst>
                                      </p:cBhvr>
                                      <p:tavLst>
                                        <p:tav tm="0">
                                          <p:val>
                                            <p:strVal val="4*#ppt_w"/>
                                          </p:val>
                                        </p:tav>
                                        <p:tav tm="100000">
                                          <p:val>
                                            <p:strVal val="#ppt_w"/>
                                          </p:val>
                                        </p:tav>
                                      </p:tavLst>
                                    </p:anim>
                                    <p:anim calcmode="lin" valueType="num">
                                      <p:cBhvr>
                                        <p:cTn id="8" dur="2750" fill="hold"/>
                                        <p:tgtEl>
                                          <p:spTgt spid="4"/>
                                        </p:tgtEl>
                                        <p:attrNameLst>
                                          <p:attrName>ppt_h</p:attrName>
                                        </p:attrNameLst>
                                      </p:cBhvr>
                                      <p:tavLst>
                                        <p:tav tm="0">
                                          <p:val>
                                            <p:strVal val="4*#ppt_h"/>
                                          </p:val>
                                        </p:tav>
                                        <p:tav tm="100000">
                                          <p:val>
                                            <p:strVal val="#ppt_h"/>
                                          </p:val>
                                        </p:tav>
                                      </p:tavLst>
                                    </p:anim>
                                  </p:childTnLst>
                                </p:cTn>
                              </p:par>
                              <p:par>
                                <p:cTn id="9" presetID="23" presetClass="entr" presetSubtype="32" fill="hold" nodeType="withEffect">
                                  <p:stCondLst>
                                    <p:cond delay="3750"/>
                                  </p:stCondLst>
                                  <p:childTnLst>
                                    <p:set>
                                      <p:cBhvr>
                                        <p:cTn id="10" dur="1" fill="hold">
                                          <p:stCondLst>
                                            <p:cond delay="0"/>
                                          </p:stCondLst>
                                        </p:cTn>
                                        <p:tgtEl>
                                          <p:spTgt spid="5"/>
                                        </p:tgtEl>
                                        <p:attrNameLst>
                                          <p:attrName>style.visibility</p:attrName>
                                        </p:attrNameLst>
                                      </p:cBhvr>
                                      <p:to>
                                        <p:strVal val="visible"/>
                                      </p:to>
                                    </p:set>
                                    <p:anim calcmode="lin" valueType="num">
                                      <p:cBhvr>
                                        <p:cTn id="11" dur="2750" fill="hold"/>
                                        <p:tgtEl>
                                          <p:spTgt spid="5"/>
                                        </p:tgtEl>
                                        <p:attrNameLst>
                                          <p:attrName>ppt_w</p:attrName>
                                        </p:attrNameLst>
                                      </p:cBhvr>
                                      <p:tavLst>
                                        <p:tav tm="0">
                                          <p:val>
                                            <p:strVal val="4*#ppt_w"/>
                                          </p:val>
                                        </p:tav>
                                        <p:tav tm="100000">
                                          <p:val>
                                            <p:strVal val="#ppt_w"/>
                                          </p:val>
                                        </p:tav>
                                      </p:tavLst>
                                    </p:anim>
                                    <p:anim calcmode="lin" valueType="num">
                                      <p:cBhvr>
                                        <p:cTn id="12" dur="2750" fill="hold"/>
                                        <p:tgtEl>
                                          <p:spTgt spid="5"/>
                                        </p:tgtEl>
                                        <p:attrNameLst>
                                          <p:attrName>ppt_h</p:attrName>
                                        </p:attrNameLst>
                                      </p:cBhvr>
                                      <p:tavLst>
                                        <p:tav tm="0">
                                          <p:val>
                                            <p:strVal val="4*#ppt_h"/>
                                          </p:val>
                                        </p:tav>
                                        <p:tav tm="100000">
                                          <p:val>
                                            <p:strVal val="#ppt_h"/>
                                          </p:val>
                                        </p:tav>
                                      </p:tavLst>
                                    </p:anim>
                                  </p:childTnLst>
                                </p:cTn>
                              </p:par>
                            </p:childTnLst>
                          </p:cTn>
                        </p:par>
                        <p:par>
                          <p:cTn id="13" fill="hold">
                            <p:stCondLst>
                              <p:cond delay="3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rot="770175">
            <a:off x="2381119" y="1271920"/>
            <a:ext cx="2994340" cy="19918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4"/>
          <a:stretch>
            <a:fillRect/>
          </a:stretch>
        </p:blipFill>
        <p:spPr>
          <a:xfrm rot="1310683">
            <a:off x="5161709" y="615788"/>
            <a:ext cx="2786691" cy="192185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5"/>
          <a:stretch>
            <a:fillRect/>
          </a:stretch>
        </p:blipFill>
        <p:spPr>
          <a:xfrm rot="20343579">
            <a:off x="7199779" y="2099649"/>
            <a:ext cx="2619455" cy="182946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6"/>
          <a:stretch>
            <a:fillRect/>
          </a:stretch>
        </p:blipFill>
        <p:spPr>
          <a:xfrm rot="19741125">
            <a:off x="5358382" y="4045026"/>
            <a:ext cx="3040455" cy="188508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7"/>
          <a:stretch>
            <a:fillRect/>
          </a:stretch>
        </p:blipFill>
        <p:spPr>
          <a:xfrm rot="20421268">
            <a:off x="2672463" y="3286992"/>
            <a:ext cx="3113291" cy="195514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组合 8"/>
          <p:cNvGrpSpPr/>
          <p:nvPr/>
        </p:nvGrpSpPr>
        <p:grpSpPr>
          <a:xfrm>
            <a:off x="8679473" y="4027299"/>
            <a:ext cx="3307089" cy="960267"/>
            <a:chOff x="4442455" y="785253"/>
            <a:chExt cx="3307089" cy="960267"/>
          </a:xfrm>
        </p:grpSpPr>
        <p:pic>
          <p:nvPicPr>
            <p:cNvPr id="10" name="图片 9"/>
            <p:cNvPicPr>
              <a:picLocks noChangeAspect="1"/>
            </p:cNvPicPr>
            <p:nvPr/>
          </p:nvPicPr>
          <p:blipFill>
            <a:blip r:embed="rId8" cstate="screen"/>
            <a:stretch>
              <a:fillRect/>
            </a:stretch>
          </p:blipFill>
          <p:spPr>
            <a:xfrm>
              <a:off x="4442455" y="785253"/>
              <a:ext cx="3307089" cy="960267"/>
            </a:xfrm>
            <a:prstGeom prst="rect">
              <a:avLst/>
            </a:prstGeom>
          </p:spPr>
        </p:pic>
        <p:sp>
          <p:nvSpPr>
            <p:cNvPr id="11" name="矩形 10"/>
            <p:cNvSpPr/>
            <p:nvPr/>
          </p:nvSpPr>
          <p:spPr>
            <a:xfrm>
              <a:off x="5080336" y="1003044"/>
              <a:ext cx="2031325" cy="652423"/>
            </a:xfrm>
            <a:prstGeom prst="rect">
              <a:avLst/>
            </a:prstGeom>
          </p:spPr>
          <p:txBody>
            <a:bodyPr wrap="none" anchor="ctr">
              <a:spAutoFit/>
            </a:bodyPr>
            <a:lstStyle/>
            <a:p>
              <a:pPr marL="0" marR="0" lvl="0" indent="0" algn="ctr" defTabSz="914400" rtl="0" eaLnBrk="1" fontAlgn="auto" latinLnBrk="0" hangingPunct="1">
                <a:lnSpc>
                  <a:spcPts val="43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rPr>
                <a:t>吃粽子</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0-#ppt_w/2"/>
                                          </p:val>
                                        </p:tav>
                                        <p:tav tm="100000">
                                          <p:val>
                                            <p:strVal val="#ppt_x"/>
                                          </p:val>
                                        </p:tav>
                                      </p:tavLst>
                                    </p:anim>
                                    <p:anim calcmode="lin" valueType="num">
                                      <p:cBhvr additive="base">
                                        <p:cTn id="13" dur="10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3"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1+#ppt_w/2"/>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childTnLst>
                          </p:cTn>
                        </p:par>
                        <p:par>
                          <p:cTn id="24" fill="hold">
                            <p:stCondLst>
                              <p:cond delay="4000"/>
                            </p:stCondLst>
                            <p:childTnLst>
                              <p:par>
                                <p:cTn id="25" presetID="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ppt_x"/>
                                          </p:val>
                                        </p:tav>
                                        <p:tav tm="100000">
                                          <p:val>
                                            <p:strVal val="#ppt_x"/>
                                          </p:val>
                                        </p:tav>
                                      </p:tavLst>
                                    </p:anim>
                                    <p:anim calcmode="lin" valueType="num">
                                      <p:cBhvr additive="base">
                                        <p:cTn id="28" dur="10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500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482436" y="3223566"/>
            <a:ext cx="6955750"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a:ln>
                  <a:noFill/>
                </a:ln>
                <a:solidFill>
                  <a:srgbClr val="2B8523"/>
                </a:solidFill>
                <a:effectLst/>
                <a:uLnTx/>
                <a:uFillTx/>
                <a:latin typeface="华康海报体W12(P)" panose="040B0C00000000000000" pitchFamily="82" charset="-122"/>
                <a:ea typeface="华康海报体W12(P)" panose="040B0C00000000000000" pitchFamily="82" charset="-122"/>
              </a:rPr>
              <a:t>端午节的当地演化</a:t>
            </a:r>
            <a:endParaRPr kumimoji="0" lang="zh-CN" altLang="en-US" sz="6600" b="0" i="0" u="none" strike="noStrike" kern="1200" cap="none" spc="0" normalizeH="0" baseline="0" noProof="0" dirty="0">
              <a:ln>
                <a:noFill/>
              </a:ln>
              <a:solidFill>
                <a:srgbClr val="2B8523"/>
              </a:solidFill>
              <a:effectLst/>
              <a:uLnTx/>
              <a:uFillTx/>
              <a:latin typeface="华康海报体W12(P)" panose="040B0C00000000000000" pitchFamily="82" charset="-122"/>
              <a:ea typeface="华康海报体W12(P)" panose="040B0C00000000000000" pitchFamily="82" charset="-122"/>
            </a:endParaRPr>
          </a:p>
        </p:txBody>
      </p:sp>
      <p:sp>
        <p:nvSpPr>
          <p:cNvPr id="6" name="文本框 5"/>
          <p:cNvSpPr txBox="1"/>
          <p:nvPr/>
        </p:nvSpPr>
        <p:spPr>
          <a:xfrm>
            <a:off x="3626504" y="2534217"/>
            <a:ext cx="647164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err="1">
                <a:ln>
                  <a:noFill/>
                </a:ln>
                <a:solidFill>
                  <a:srgbClr val="007036"/>
                </a:solidFill>
                <a:effectLst/>
                <a:uLnTx/>
                <a:uFillTx/>
                <a:latin typeface="等线" panose="02010600030101010101" charset="-122"/>
                <a:ea typeface="迷你简少儿" panose="03000509000000000000" pitchFamily="65" charset="-122"/>
                <a:cs typeface="+mn-cs"/>
              </a:rPr>
              <a:t>Du­­</a:t>
            </a:r>
            <a:r>
              <a:rPr kumimoji="0" lang="en-US" altLang="zh-CN" sz="3300" b="0" i="0" u="none" strike="noStrike" kern="1200" cap="none" spc="0" normalizeH="0" baseline="0" noProof="0" err="1">
                <a:ln>
                  <a:noFill/>
                </a:ln>
                <a:solidFill>
                  <a:srgbClr val="007036"/>
                </a:solidFill>
                <a:effectLst/>
                <a:uLnTx/>
                <a:uFillTx/>
                <a:latin typeface="等线" panose="02010600030101010101" charset="-122"/>
                <a:ea typeface="迷你简少儿" panose="03000509000000000000" pitchFamily="65" charset="-122"/>
                <a:cs typeface="+mn-cs"/>
              </a:rPr>
              <a:t>ān</a:t>
            </a:r>
            <a:r>
              <a:rPr kumimoji="0" lang="en-US" altLang="zh-CN" sz="3300" b="0" i="0" u="none" strike="noStrike" kern="1200" cap="none" spc="0" normalizeH="0" baseline="0" noProof="0">
                <a:ln>
                  <a:noFill/>
                </a:ln>
                <a:solidFill>
                  <a:srgbClr val="007036"/>
                </a:solidFill>
                <a:effectLst/>
                <a:uLnTx/>
                <a:uFillTx/>
                <a:latin typeface="等线" panose="02010600030101010101" charset="-122"/>
                <a:ea typeface="迷你简少儿" panose="03000509000000000000" pitchFamily="65" charset="-122"/>
                <a:cs typeface="+mn-cs"/>
              </a:rPr>
              <a:t> wǔ  j ié </a:t>
            </a:r>
            <a:r>
              <a:rPr kumimoji="0" lang="en-US" altLang="zh-CN" sz="3600" b="0" i="0" u="none" strike="noStrike" kern="1200" cap="none" spc="0" normalizeH="0" baseline="0" noProof="0">
                <a:ln>
                  <a:noFill/>
                </a:ln>
                <a:solidFill>
                  <a:srgbClr val="007036"/>
                </a:solidFill>
                <a:effectLst/>
                <a:uLnTx/>
                <a:uFillTx/>
                <a:latin typeface="等线" panose="02010600030101010101" charset="-122"/>
                <a:ea typeface="等线" panose="02010600030101010101" charset="-122"/>
                <a:cs typeface="+mn-cs"/>
              </a:rPr>
              <a:t>de</a:t>
            </a:r>
            <a:r>
              <a:rPr kumimoji="0" lang="en-US" altLang="zh-CN" sz="3300" b="0" i="0" u="none" strike="noStrike" kern="1200" cap="none" spc="0" normalizeH="0" baseline="0" noProof="0">
                <a:ln>
                  <a:noFill/>
                </a:ln>
                <a:solidFill>
                  <a:srgbClr val="007036"/>
                </a:solidFill>
                <a:effectLst/>
                <a:uLnTx/>
                <a:uFillTx/>
                <a:latin typeface="等线" panose="02010600030101010101" charset="-122"/>
                <a:ea typeface="迷你简少儿" panose="03000509000000000000" pitchFamily="65" charset="-122"/>
                <a:cs typeface="+mn-cs"/>
              </a:rPr>
              <a:t> </a:t>
            </a:r>
            <a:r>
              <a:rPr kumimoji="0" lang="en-US" altLang="zh-CN" sz="3600" b="0" i="0" u="none" strike="noStrike" kern="1200" cap="none" spc="0" normalizeH="0" baseline="0" noProof="0">
                <a:ln>
                  <a:noFill/>
                </a:ln>
                <a:solidFill>
                  <a:srgbClr val="007036"/>
                </a:solidFill>
                <a:effectLst/>
                <a:uLnTx/>
                <a:uFillTx/>
                <a:latin typeface="等线" panose="02010600030101010101" charset="-122"/>
                <a:ea typeface="等线" panose="02010600030101010101" charset="-122"/>
                <a:cs typeface="+mn-cs"/>
              </a:rPr>
              <a:t>dāng</a:t>
            </a:r>
            <a:r>
              <a:rPr kumimoji="0" lang="en-US" altLang="zh-CN" sz="3300" b="0" i="0" u="none" strike="noStrike" kern="1200" cap="none" spc="0" normalizeH="0" baseline="0" noProof="0">
                <a:ln>
                  <a:noFill/>
                </a:ln>
                <a:solidFill>
                  <a:srgbClr val="007036"/>
                </a:solidFill>
                <a:effectLst/>
                <a:uLnTx/>
                <a:uFillTx/>
                <a:latin typeface="等线" panose="02010600030101010101" charset="-122"/>
                <a:ea typeface="迷你简少儿" panose="03000509000000000000" pitchFamily="65" charset="-122"/>
                <a:cs typeface="+mn-cs"/>
              </a:rPr>
              <a:t> </a:t>
            </a:r>
            <a:r>
              <a:rPr kumimoji="0" lang="en-US" altLang="zh-CN" sz="3600" b="0" i="0" u="none" strike="noStrike" kern="1200" cap="none" spc="0" normalizeH="0" baseline="0" noProof="0">
                <a:ln>
                  <a:noFill/>
                </a:ln>
                <a:solidFill>
                  <a:srgbClr val="007036"/>
                </a:solidFill>
                <a:effectLst/>
                <a:uLnTx/>
                <a:uFillTx/>
                <a:latin typeface="等线" panose="02010600030101010101" charset="-122"/>
                <a:ea typeface="等线" panose="02010600030101010101" charset="-122"/>
                <a:cs typeface="+mn-cs"/>
              </a:rPr>
              <a:t>dì yǎn huà</a:t>
            </a:r>
            <a:endParaRPr kumimoji="0" lang="zh-CN" altLang="en-US" sz="3300" b="0" i="0" u="none" strike="noStrike" kern="1200" cap="none" spc="0" normalizeH="0" baseline="0" noProof="0" dirty="0">
              <a:ln>
                <a:noFill/>
              </a:ln>
              <a:solidFill>
                <a:srgbClr val="007036"/>
              </a:solidFill>
              <a:effectLst/>
              <a:uLnTx/>
              <a:uFillTx/>
              <a:latin typeface="等线" panose="02010600030101010101" charset="-122"/>
              <a:ea typeface="迷你简少儿" panose="03000509000000000000" pitchFamily="65" charset="-122"/>
              <a:cs typeface="+mn-cs"/>
            </a:endParaRPr>
          </a:p>
        </p:txBody>
      </p:sp>
      <p:sp>
        <p:nvSpPr>
          <p:cNvPr id="7" name="文本框 6"/>
          <p:cNvSpPr txBox="1"/>
          <p:nvPr/>
        </p:nvSpPr>
        <p:spPr>
          <a:xfrm>
            <a:off x="1641868" y="1900127"/>
            <a:ext cx="1840568"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rPr>
              <a:t>5</a:t>
            </a:r>
            <a:endParaRPr kumimoji="0" lang="zh-CN" altLang="en-US"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750"/>
                                        <p:tgtEl>
                                          <p:spTgt spid="5"/>
                                        </p:tgtEl>
                                      </p:cBhvr>
                                    </p:animEffect>
                                    <p:anim calcmode="lin" valueType="num">
                                      <p:cBhvr>
                                        <p:cTn id="14" dur="1750" fill="hold"/>
                                        <p:tgtEl>
                                          <p:spTgt spid="5"/>
                                        </p:tgtEl>
                                        <p:attrNameLst>
                                          <p:attrName>ppt_x</p:attrName>
                                        </p:attrNameLst>
                                      </p:cBhvr>
                                      <p:tavLst>
                                        <p:tav tm="0">
                                          <p:val>
                                            <p:strVal val="#ppt_x"/>
                                          </p:val>
                                        </p:tav>
                                        <p:tav tm="100000">
                                          <p:val>
                                            <p:strVal val="#ppt_x"/>
                                          </p:val>
                                        </p:tav>
                                      </p:tavLst>
                                    </p:anim>
                                    <p:anim calcmode="lin" valueType="num">
                                      <p:cBhvr>
                                        <p:cTn id="15" dur="175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750"/>
                                        <p:tgtEl>
                                          <p:spTgt spid="6"/>
                                        </p:tgtEl>
                                      </p:cBhvr>
                                    </p:animEffect>
                                    <p:anim calcmode="lin" valueType="num">
                                      <p:cBhvr>
                                        <p:cTn id="19" dur="1750" fill="hold"/>
                                        <p:tgtEl>
                                          <p:spTgt spid="6"/>
                                        </p:tgtEl>
                                        <p:attrNameLst>
                                          <p:attrName>ppt_x</p:attrName>
                                        </p:attrNameLst>
                                      </p:cBhvr>
                                      <p:tavLst>
                                        <p:tav tm="0">
                                          <p:val>
                                            <p:strVal val="#ppt_x"/>
                                          </p:val>
                                        </p:tav>
                                        <p:tav tm="100000">
                                          <p:val>
                                            <p:strVal val="#ppt_x"/>
                                          </p:val>
                                        </p:tav>
                                      </p:tavLst>
                                    </p:anim>
                                    <p:anim calcmode="lin" valueType="num">
                                      <p:cBhvr>
                                        <p:cTn id="20" dur="1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srcRect l="15599" r="17094" b="12821"/>
          <a:stretch>
            <a:fillRect/>
          </a:stretch>
        </p:blipFill>
        <p:spPr>
          <a:xfrm>
            <a:off x="7877908" y="1870000"/>
            <a:ext cx="3851031" cy="4988000"/>
          </a:xfrm>
          <a:prstGeom prst="rect">
            <a:avLst/>
          </a:prstGeom>
        </p:spPr>
      </p:pic>
      <p:grpSp>
        <p:nvGrpSpPr>
          <p:cNvPr id="8" name="组合 7"/>
          <p:cNvGrpSpPr/>
          <p:nvPr/>
        </p:nvGrpSpPr>
        <p:grpSpPr>
          <a:xfrm>
            <a:off x="606669" y="685800"/>
            <a:ext cx="6945923" cy="5521569"/>
            <a:chOff x="606669" y="685800"/>
            <a:chExt cx="6945923" cy="5521569"/>
          </a:xfrm>
        </p:grpSpPr>
        <p:sp>
          <p:nvSpPr>
            <p:cNvPr id="4" name="矩形 3"/>
            <p:cNvSpPr/>
            <p:nvPr/>
          </p:nvSpPr>
          <p:spPr>
            <a:xfrm>
              <a:off x="814752" y="842266"/>
              <a:ext cx="6535616" cy="517346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自</a:t>
              </a:r>
              <a:r>
                <a:rPr kumimoji="0" lang="en-US" altLang="zh-CN"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2008</a:t>
              </a:r>
              <a:r>
                <a:rPr kumimoji="0" lang="zh-CN" altLang="en-US"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年开始，端午节在</a:t>
              </a:r>
              <a:r>
                <a:rPr kumimoji="0" lang="zh-CN" altLang="en-US" sz="2400" b="1" i="0" u="none" strike="noStrike" kern="1200" cap="none" spc="0" normalizeH="0" baseline="0" noProof="0">
                  <a:ln w="0"/>
                  <a:solidFill>
                    <a:srgbClr val="2B8523"/>
                  </a:solidFill>
                  <a:effectLst/>
                  <a:uLnTx/>
                  <a:uFillTx/>
                  <a:latin typeface="迷你简少儿" panose="03000509000000000000" pitchFamily="65" charset="-122"/>
                  <a:ea typeface="迷你简少儿" panose="03000509000000000000" pitchFamily="65" charset="-122"/>
                  <a:cs typeface="+mn-cs"/>
                </a:rPr>
                <a:t>中国大陆地区</a:t>
              </a:r>
              <a:r>
                <a:rPr kumimoji="0" lang="zh-CN" altLang="en-US"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也成为国家法定节假日之一，按规定放假一天。</a:t>
              </a:r>
              <a:endParaRPr kumimoji="0" lang="en-US" altLang="zh-CN"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中国大陆南方地区端午节习俗保存较完善，也较北方地区气氛浓厚，各地纷纷举办各种规模的赛龙舟活动，家庭也都包粽子全家同吃，虽然不一定代表端午节本身的纪念屈原的意义，很多人尤其是青少年都不知道它代表的含义。但这种习俗一直保留着。</a:t>
              </a:r>
              <a:endParaRPr kumimoji="0" lang="en-US" altLang="zh-CN"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2009</a:t>
              </a:r>
              <a:r>
                <a:rPr kumimoji="0" lang="zh-CN" altLang="en-US" sz="18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年湖北省代表中华人民共和国向联合国教科文组织申报世界文化遗产的湖北秭归“屈原故里端午习俗”，黄石“西塞神舟会”赛龙舟，湖南“汨罗江畔端午习俗”，江苏苏州祭伍子胥的“苏州端午习俗”，就是中国大陆长江流域三个省份当地人民庆祝端午节时的习俗。</a:t>
              </a:r>
              <a:endParaRPr kumimoji="0" lang="zh-CN" altLang="en-US" sz="1800" b="0" i="0" u="none" strike="noStrike" kern="1200" cap="none" spc="0" normalizeH="0" baseline="0" noProof="0" dirty="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endParaRPr>
            </a:p>
          </p:txBody>
        </p:sp>
        <p:sp>
          <p:nvSpPr>
            <p:cNvPr id="7" name="矩形 6"/>
            <p:cNvSpPr/>
            <p:nvPr/>
          </p:nvSpPr>
          <p:spPr>
            <a:xfrm>
              <a:off x="606669" y="685800"/>
              <a:ext cx="6945923" cy="5521569"/>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448907" y="958361"/>
            <a:ext cx="6893171" cy="4941277"/>
            <a:chOff x="4624752" y="1178168"/>
            <a:chExt cx="6893171" cy="4941277"/>
          </a:xfrm>
        </p:grpSpPr>
        <p:sp>
          <p:nvSpPr>
            <p:cNvPr id="4" name="矩形 3"/>
            <p:cNvSpPr/>
            <p:nvPr/>
          </p:nvSpPr>
          <p:spPr>
            <a:xfrm>
              <a:off x="4903176" y="1288999"/>
              <a:ext cx="6245470" cy="468097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a:ln w="0"/>
                  <a:solidFill>
                    <a:srgbClr val="4E830C"/>
                  </a:solidFill>
                  <a:effectLst/>
                  <a:uLnTx/>
                  <a:uFillTx/>
                  <a:latin typeface="迷你简少儿" panose="03000509000000000000" pitchFamily="65" charset="-122"/>
                  <a:ea typeface="迷你简少儿" panose="03000509000000000000" pitchFamily="65" charset="-122"/>
                  <a:cs typeface="+mn-cs"/>
                </a:rPr>
                <a:t>台湾端午节</a:t>
              </a:r>
              <a:r>
                <a:rPr kumimoji="0" lang="zh-CN" altLang="en-US"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保留大量端午信俗，台湾人俗称端阳、“五日节”或“五月节”，习俗为吃粽子、饮雄黄酒、驱五毒、饮午时水、沐午时水、午时立蛋（传说中能在午时，立起鸡蛋可以得到好运）与赛龙舟。端午禳除的习俗源自于夏至，台湾习俗认为端午当天正午，是全年阳气最盛的时刻，因此配合饮用午时水可强身健体、驱除百病，加入了香茅、艾草、菖蒲等驱邪植物，或是挂榕枝、饮雄黄酒、佩挂香馨</a:t>
              </a:r>
              <a:r>
                <a:rPr kumimoji="0" lang="en-US" altLang="zh-CN"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a:t>
              </a:r>
              <a:r>
                <a:rPr kumimoji="0" lang="zh-CN" altLang="en-US"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香包</a:t>
              </a:r>
              <a:r>
                <a:rPr kumimoji="0" lang="en-US" altLang="zh-CN"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a:t>
              </a:r>
              <a:r>
                <a:rPr kumimoji="0" lang="zh-CN" altLang="en-US"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更可达到功效；另外当天也会使洗艾草水，同样也有防毒健身的效果。全国最著名汲取“午时水”地点在台中县大甲镇铁砧山上的剑井。</a:t>
              </a:r>
              <a:endParaRPr kumimoji="0" lang="en-US" altLang="zh-CN"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rPr>
                <a:t>台湾俗谚有：“未食五月粽，破裘不愿放”，形容过了端午节才算真正进入夏季的炎热。端午节与春节、中秋节是台湾民间三大民俗节日。中华民国政府立端午节为法定假日，依规定放假一天。</a:t>
              </a:r>
              <a:endParaRPr kumimoji="0" lang="zh-CN" altLang="en-US" sz="1600" b="0" i="0" u="none" strike="noStrike" kern="1200" cap="none" spc="0" normalizeH="0" baseline="0" noProof="0" dirty="0">
                <a:ln w="0"/>
                <a:solidFill>
                  <a:prstClr val="black">
                    <a:lumMod val="75000"/>
                    <a:lumOff val="25000"/>
                  </a:prstClr>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4624752" y="1178168"/>
              <a:ext cx="6893171" cy="4941277"/>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8" name="图片 7"/>
          <p:cNvPicPr>
            <a:picLocks noChangeAspect="1"/>
          </p:cNvPicPr>
          <p:nvPr/>
        </p:nvPicPr>
        <p:blipFill rotWithShape="1">
          <a:blip r:embed="rId3" cstate="screen"/>
          <a:srcRect r="20070"/>
          <a:stretch>
            <a:fillRect/>
          </a:stretch>
        </p:blipFill>
        <p:spPr>
          <a:xfrm>
            <a:off x="0" y="1573823"/>
            <a:ext cx="4026877" cy="50379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图片包含 电子产品&#10;&#10;已生成高可信度的说明"/>
          <p:cNvPicPr>
            <a:picLocks noChangeAspect="1"/>
          </p:cNvPicPr>
          <p:nvPr/>
        </p:nvPicPr>
        <p:blipFill>
          <a:blip r:embed="rId3" cstate="screen"/>
          <a:stretch>
            <a:fillRect/>
          </a:stretch>
        </p:blipFill>
        <p:spPr>
          <a:xfrm>
            <a:off x="0" y="381430"/>
            <a:ext cx="12192000" cy="6095140"/>
          </a:xfrm>
          <a:prstGeom prst="rect">
            <a:avLst/>
          </a:prstGeom>
        </p:spPr>
      </p:pic>
      <p:pic>
        <p:nvPicPr>
          <p:cNvPr id="21" name="图片 20"/>
          <p:cNvPicPr>
            <a:picLocks noChangeAspect="1"/>
          </p:cNvPicPr>
          <p:nvPr/>
        </p:nvPicPr>
        <p:blipFill>
          <a:blip r:embed="rId4" cstate="screen"/>
          <a:stretch>
            <a:fillRect/>
          </a:stretch>
        </p:blipFill>
        <p:spPr>
          <a:xfrm>
            <a:off x="0" y="0"/>
            <a:ext cx="12192000" cy="6095140"/>
          </a:xfrm>
          <a:prstGeom prst="rect">
            <a:avLst/>
          </a:prstGeom>
        </p:spPr>
      </p:pic>
      <p:pic>
        <p:nvPicPr>
          <p:cNvPr id="5" name="图片 4" descr="图片包含 餐桌, 室内&#10;&#10;已生成高可信度的说明"/>
          <p:cNvPicPr>
            <a:picLocks noChangeAspect="1"/>
          </p:cNvPicPr>
          <p:nvPr/>
        </p:nvPicPr>
        <p:blipFill rotWithShape="1">
          <a:blip r:embed="rId5" cstate="screen"/>
          <a:srcRect l="1" t="38653" r="-1" b="1"/>
          <a:stretch>
            <a:fillRect/>
          </a:stretch>
        </p:blipFill>
        <p:spPr>
          <a:xfrm>
            <a:off x="0" y="1581150"/>
            <a:ext cx="12192000" cy="5276850"/>
          </a:xfrm>
          <a:prstGeom prst="rect">
            <a:avLst/>
          </a:prstGeom>
        </p:spPr>
      </p:pic>
      <p:pic>
        <p:nvPicPr>
          <p:cNvPr id="8" name="图片 7"/>
          <p:cNvPicPr>
            <a:picLocks noChangeAspect="1"/>
          </p:cNvPicPr>
          <p:nvPr/>
        </p:nvPicPr>
        <p:blipFill>
          <a:blip r:embed="rId6" cstate="screen"/>
          <a:stretch>
            <a:fillRect/>
          </a:stretch>
        </p:blipFill>
        <p:spPr>
          <a:xfrm>
            <a:off x="152400" y="304800"/>
            <a:ext cx="12192000" cy="60951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艺术系列&#10;&#10;已生成极高可信度的说明"/>
          <p:cNvPicPr>
            <a:picLocks noChangeAspect="1"/>
          </p:cNvPicPr>
          <p:nvPr/>
        </p:nvPicPr>
        <p:blipFill rotWithShape="1">
          <a:blip r:embed="rId3" cstate="screen"/>
          <a:srcRect r="-16142"/>
          <a:stretch>
            <a:fillRect/>
          </a:stretch>
        </p:blipFill>
        <p:spPr>
          <a:xfrm>
            <a:off x="0" y="-1"/>
            <a:ext cx="6548971" cy="3861347"/>
          </a:xfrm>
          <a:prstGeom prst="rect">
            <a:avLst/>
          </a:prstGeom>
        </p:spPr>
      </p:pic>
      <p:grpSp>
        <p:nvGrpSpPr>
          <p:cNvPr id="14" name="组合 13"/>
          <p:cNvGrpSpPr/>
          <p:nvPr/>
        </p:nvGrpSpPr>
        <p:grpSpPr>
          <a:xfrm>
            <a:off x="3083668" y="2633971"/>
            <a:ext cx="2983210" cy="707886"/>
            <a:chOff x="2066443" y="1042852"/>
            <a:chExt cx="2983210" cy="707886"/>
          </a:xfrm>
        </p:grpSpPr>
        <p:sp>
          <p:nvSpPr>
            <p:cNvPr id="4" name="文本框 3"/>
            <p:cNvSpPr txBox="1"/>
            <p:nvPr/>
          </p:nvSpPr>
          <p:spPr>
            <a:xfrm>
              <a:off x="2066443" y="1042852"/>
              <a:ext cx="1205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138542"/>
                  </a:solidFill>
                  <a:effectLst/>
                  <a:uLnTx/>
                  <a:uFillTx/>
                  <a:latin typeface="迷你简少儿" panose="03000509000000000000" pitchFamily="65" charset="-122"/>
                  <a:ea typeface="迷你简少儿" panose="03000509000000000000" pitchFamily="65" charset="-122"/>
                  <a:cs typeface="+mn-cs"/>
                </a:rPr>
                <a:t>01/</a:t>
              </a:r>
              <a:endParaRPr kumimoji="0" lang="en-US" altLang="zh-CN" sz="40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endParaRPr>
            </a:p>
          </p:txBody>
        </p:sp>
        <p:sp>
          <p:nvSpPr>
            <p:cNvPr id="8" name="TextBox 10"/>
            <p:cNvSpPr txBox="1"/>
            <p:nvPr/>
          </p:nvSpPr>
          <p:spPr>
            <a:xfrm>
              <a:off x="2887561" y="1135185"/>
              <a:ext cx="21620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rPr>
                <a:t>端午节由来</a:t>
              </a:r>
              <a:endParaRPr kumimoji="0" lang="en-US" altLang="zh-CN"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endParaRPr>
            </a:p>
          </p:txBody>
        </p:sp>
      </p:grpSp>
      <p:grpSp>
        <p:nvGrpSpPr>
          <p:cNvPr id="15" name="组合 14"/>
          <p:cNvGrpSpPr/>
          <p:nvPr/>
        </p:nvGrpSpPr>
        <p:grpSpPr>
          <a:xfrm>
            <a:off x="3083668" y="3612340"/>
            <a:ext cx="2957879" cy="707886"/>
            <a:chOff x="2059428" y="2026224"/>
            <a:chExt cx="2957879" cy="707886"/>
          </a:xfrm>
        </p:grpSpPr>
        <p:sp>
          <p:nvSpPr>
            <p:cNvPr id="5" name="文本框 4"/>
            <p:cNvSpPr txBox="1"/>
            <p:nvPr/>
          </p:nvSpPr>
          <p:spPr>
            <a:xfrm>
              <a:off x="2059428" y="2026224"/>
              <a:ext cx="116900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138542"/>
                  </a:solidFill>
                  <a:effectLst/>
                  <a:uLnTx/>
                  <a:uFillTx/>
                  <a:latin typeface="迷你简少儿" panose="03000509000000000000" pitchFamily="65" charset="-122"/>
                  <a:ea typeface="迷你简少儿" panose="03000509000000000000" pitchFamily="65" charset="-122"/>
                  <a:cs typeface="+mn-cs"/>
                </a:rPr>
                <a:t>02/</a:t>
              </a:r>
              <a:endParaRPr kumimoji="0" lang="en-US" altLang="zh-CN" sz="40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endParaRPr>
            </a:p>
          </p:txBody>
        </p:sp>
        <p:sp>
          <p:nvSpPr>
            <p:cNvPr id="9" name="TextBox 10"/>
            <p:cNvSpPr txBox="1"/>
            <p:nvPr/>
          </p:nvSpPr>
          <p:spPr>
            <a:xfrm>
              <a:off x="2921352" y="2118557"/>
              <a:ext cx="209595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rPr>
                <a:t>端午节习俗</a:t>
              </a:r>
              <a:endParaRPr kumimoji="0" lang="en-US" altLang="zh-CN"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endParaRPr>
            </a:p>
          </p:txBody>
        </p:sp>
      </p:grpSp>
      <p:grpSp>
        <p:nvGrpSpPr>
          <p:cNvPr id="16" name="组合 15"/>
          <p:cNvGrpSpPr/>
          <p:nvPr/>
        </p:nvGrpSpPr>
        <p:grpSpPr>
          <a:xfrm>
            <a:off x="3083667" y="4571355"/>
            <a:ext cx="3049324" cy="707886"/>
            <a:chOff x="3703219" y="3241674"/>
            <a:chExt cx="2281638" cy="848399"/>
          </a:xfrm>
        </p:grpSpPr>
        <p:sp>
          <p:nvSpPr>
            <p:cNvPr id="6" name="文本框 5"/>
            <p:cNvSpPr txBox="1"/>
            <p:nvPr/>
          </p:nvSpPr>
          <p:spPr>
            <a:xfrm>
              <a:off x="3703219" y="3241674"/>
              <a:ext cx="640740" cy="8483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138542"/>
                  </a:solidFill>
                  <a:effectLst/>
                  <a:uLnTx/>
                  <a:uFillTx/>
                  <a:latin typeface="迷你简少儿" panose="03000509000000000000" pitchFamily="65" charset="-122"/>
                  <a:ea typeface="迷你简少儿" panose="03000509000000000000" pitchFamily="65" charset="-122"/>
                  <a:cs typeface="+mn-cs"/>
                </a:rPr>
                <a:t>03/</a:t>
              </a:r>
              <a:endParaRPr kumimoji="0" lang="en-US" altLang="zh-CN" sz="40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endParaRPr>
            </a:p>
          </p:txBody>
        </p:sp>
        <p:sp>
          <p:nvSpPr>
            <p:cNvPr id="10" name="TextBox 10"/>
            <p:cNvSpPr txBox="1"/>
            <p:nvPr/>
          </p:nvSpPr>
          <p:spPr>
            <a:xfrm>
              <a:off x="4317615" y="3357937"/>
              <a:ext cx="1667242" cy="627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rPr>
                <a:t>端午节诗词</a:t>
              </a:r>
              <a:endParaRPr kumimoji="0" lang="en-US" altLang="zh-CN"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endParaRPr>
            </a:p>
          </p:txBody>
        </p:sp>
      </p:grpSp>
      <p:grpSp>
        <p:nvGrpSpPr>
          <p:cNvPr id="17" name="组合 16"/>
          <p:cNvGrpSpPr/>
          <p:nvPr/>
        </p:nvGrpSpPr>
        <p:grpSpPr>
          <a:xfrm>
            <a:off x="6844314" y="2628611"/>
            <a:ext cx="2967375" cy="707886"/>
            <a:chOff x="6756748" y="1692099"/>
            <a:chExt cx="2967375" cy="707886"/>
          </a:xfrm>
        </p:grpSpPr>
        <p:sp>
          <p:nvSpPr>
            <p:cNvPr id="7" name="文本框 6"/>
            <p:cNvSpPr txBox="1"/>
            <p:nvPr/>
          </p:nvSpPr>
          <p:spPr>
            <a:xfrm>
              <a:off x="6756748" y="1692099"/>
              <a:ext cx="87395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138542"/>
                  </a:solidFill>
                  <a:effectLst/>
                  <a:uLnTx/>
                  <a:uFillTx/>
                  <a:latin typeface="迷你简少儿" panose="03000509000000000000" pitchFamily="65" charset="-122"/>
                  <a:ea typeface="迷你简少儿" panose="03000509000000000000" pitchFamily="65" charset="-122"/>
                  <a:cs typeface="+mn-cs"/>
                </a:rPr>
                <a:t>04/</a:t>
              </a:r>
              <a:endParaRPr kumimoji="0" lang="en-US" altLang="zh-CN" sz="40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endParaRPr>
            </a:p>
          </p:txBody>
        </p:sp>
        <p:sp>
          <p:nvSpPr>
            <p:cNvPr id="11" name="TextBox 10"/>
            <p:cNvSpPr txBox="1"/>
            <p:nvPr/>
          </p:nvSpPr>
          <p:spPr>
            <a:xfrm>
              <a:off x="7639917" y="1784432"/>
              <a:ext cx="20842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rPr>
                <a:t>端午节活动</a:t>
              </a:r>
              <a:endParaRPr kumimoji="0" lang="en-US" altLang="zh-CN"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ea"/>
                <a:sym typeface="+mn-lt"/>
              </a:endParaRPr>
            </a:p>
          </p:txBody>
        </p:sp>
      </p:grpSp>
      <p:grpSp>
        <p:nvGrpSpPr>
          <p:cNvPr id="18" name="组合 17"/>
          <p:cNvGrpSpPr/>
          <p:nvPr/>
        </p:nvGrpSpPr>
        <p:grpSpPr>
          <a:xfrm>
            <a:off x="6831327" y="3618207"/>
            <a:ext cx="4002126" cy="707886"/>
            <a:chOff x="6685184" y="2405935"/>
            <a:chExt cx="4002126" cy="707886"/>
          </a:xfrm>
        </p:grpSpPr>
        <p:sp>
          <p:nvSpPr>
            <p:cNvPr id="12" name="矩形 11"/>
            <p:cNvSpPr/>
            <p:nvPr/>
          </p:nvSpPr>
          <p:spPr>
            <a:xfrm>
              <a:off x="7630063" y="2498268"/>
              <a:ext cx="3057247" cy="5232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sym typeface="Arial" panose="020B0604020202020204" pitchFamily="34" charset="0"/>
                </a:rPr>
                <a:t>端午节的当地演化</a:t>
              </a:r>
              <a:endParaRPr kumimoji="0" lang="en-US" altLang="zh-CN" sz="28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sym typeface="Arial" panose="020B0604020202020204" pitchFamily="34" charset="0"/>
              </a:endParaRPr>
            </a:p>
          </p:txBody>
        </p:sp>
        <p:sp>
          <p:nvSpPr>
            <p:cNvPr id="13" name="文本框 12"/>
            <p:cNvSpPr txBox="1"/>
            <p:nvPr/>
          </p:nvSpPr>
          <p:spPr>
            <a:xfrm>
              <a:off x="6685184" y="2405935"/>
              <a:ext cx="85792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a:ln>
                    <a:noFill/>
                  </a:ln>
                  <a:solidFill>
                    <a:srgbClr val="138542"/>
                  </a:solidFill>
                  <a:effectLst/>
                  <a:uLnTx/>
                  <a:uFillTx/>
                  <a:latin typeface="迷你简少儿" panose="03000509000000000000" pitchFamily="65" charset="-122"/>
                  <a:ea typeface="迷你简少儿" panose="03000509000000000000" pitchFamily="65" charset="-122"/>
                  <a:cs typeface="+mn-cs"/>
                </a:rPr>
                <a:t>05/</a:t>
              </a:r>
              <a:endParaRPr kumimoji="0" lang="en-US" altLang="zh-CN" sz="4000" b="1" i="0" u="none" strike="noStrike" kern="1200" cap="none" spc="0" normalizeH="0" baseline="0" noProof="0" dirty="0">
                <a:ln>
                  <a:noFill/>
                </a:ln>
                <a:solidFill>
                  <a:srgbClr val="138542"/>
                </a:solidFill>
                <a:effectLst/>
                <a:uLnTx/>
                <a:uFillTx/>
                <a:latin typeface="迷你简少儿" panose="03000509000000000000" pitchFamily="65" charset="-122"/>
                <a:ea typeface="迷你简少儿" panose="03000509000000000000" pitchFamily="65" charset="-122"/>
                <a:cs typeface="+mn-cs"/>
              </a:endParaRPr>
            </a:p>
          </p:txBody>
        </p:sp>
      </p:grpSp>
      <p:pic>
        <p:nvPicPr>
          <p:cNvPr id="21" name="图片 20"/>
          <p:cNvPicPr>
            <a:picLocks noChangeAspect="1"/>
          </p:cNvPicPr>
          <p:nvPr/>
        </p:nvPicPr>
        <p:blipFill rotWithShape="1">
          <a:blip r:embed="rId4" cstate="screen"/>
          <a:srcRect l="80914" b="60908"/>
          <a:stretch>
            <a:fillRect/>
          </a:stretch>
        </p:blipFill>
        <p:spPr>
          <a:xfrm>
            <a:off x="9864969" y="0"/>
            <a:ext cx="2327031" cy="2382715"/>
          </a:xfrm>
          <a:prstGeom prst="rect">
            <a:avLst/>
          </a:prstGeom>
        </p:spPr>
      </p:pic>
      <p:sp>
        <p:nvSpPr>
          <p:cNvPr id="24" name="矩形 23"/>
          <p:cNvSpPr/>
          <p:nvPr/>
        </p:nvSpPr>
        <p:spPr>
          <a:xfrm>
            <a:off x="3059801" y="1617258"/>
            <a:ext cx="1415772"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目录</a:t>
            </a:r>
          </a:p>
        </p:txBody>
      </p:sp>
      <p:sp>
        <p:nvSpPr>
          <p:cNvPr id="25" name="文本框 24"/>
          <p:cNvSpPr txBox="1"/>
          <p:nvPr/>
        </p:nvSpPr>
        <p:spPr>
          <a:xfrm>
            <a:off x="3181418" y="1212358"/>
            <a:ext cx="107753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Mù  </a:t>
            </a:r>
            <a:r>
              <a:rPr kumimoji="0" lang="en-US" altLang="zh-CN" sz="2400" b="1"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lù</a:t>
            </a:r>
            <a:endParaRPr kumimoji="0" lang="zh-CN" altLang="en-US" sz="2400" b="1"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pic>
        <p:nvPicPr>
          <p:cNvPr id="23" name="图片 22"/>
          <p:cNvPicPr>
            <a:picLocks noChangeAspect="1"/>
          </p:cNvPicPr>
          <p:nvPr/>
        </p:nvPicPr>
        <p:blipFill rotWithShape="1">
          <a:blip r:embed="rId5" cstate="screen"/>
          <a:srcRect t="64924"/>
          <a:stretch>
            <a:fillRect/>
          </a:stretch>
        </p:blipFill>
        <p:spPr>
          <a:xfrm>
            <a:off x="0" y="4007712"/>
            <a:ext cx="12192000" cy="28502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750"/>
                                        <p:tgtEl>
                                          <p:spTgt spid="24"/>
                                        </p:tgtEl>
                                      </p:cBhvr>
                                    </p:animEffect>
                                    <p:anim calcmode="lin" valueType="num">
                                      <p:cBhvr>
                                        <p:cTn id="13" dur="1750" fill="hold"/>
                                        <p:tgtEl>
                                          <p:spTgt spid="24"/>
                                        </p:tgtEl>
                                        <p:attrNameLst>
                                          <p:attrName>ppt_x</p:attrName>
                                        </p:attrNameLst>
                                      </p:cBhvr>
                                      <p:tavLst>
                                        <p:tav tm="0">
                                          <p:val>
                                            <p:strVal val="#ppt_x"/>
                                          </p:val>
                                        </p:tav>
                                        <p:tav tm="100000">
                                          <p:val>
                                            <p:strVal val="#ppt_x"/>
                                          </p:val>
                                        </p:tav>
                                      </p:tavLst>
                                    </p:anim>
                                    <p:anim calcmode="lin" valueType="num">
                                      <p:cBhvr>
                                        <p:cTn id="14" dur="175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750"/>
                                        <p:tgtEl>
                                          <p:spTgt spid="25"/>
                                        </p:tgtEl>
                                      </p:cBhvr>
                                    </p:animEffect>
                                    <p:anim calcmode="lin" valueType="num">
                                      <p:cBhvr>
                                        <p:cTn id="18" dur="1750" fill="hold"/>
                                        <p:tgtEl>
                                          <p:spTgt spid="25"/>
                                        </p:tgtEl>
                                        <p:attrNameLst>
                                          <p:attrName>ppt_x</p:attrName>
                                        </p:attrNameLst>
                                      </p:cBhvr>
                                      <p:tavLst>
                                        <p:tav tm="0">
                                          <p:val>
                                            <p:strVal val="#ppt_x"/>
                                          </p:val>
                                        </p:tav>
                                        <p:tav tm="100000">
                                          <p:val>
                                            <p:strVal val="#ppt_x"/>
                                          </p:val>
                                        </p:tav>
                                      </p:tavLst>
                                    </p:anim>
                                    <p:anim calcmode="lin" valueType="num">
                                      <p:cBhvr>
                                        <p:cTn id="19" dur="175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strVal val="#ppt_x"/>
                                          </p:val>
                                        </p:tav>
                                        <p:tav tm="100000">
                                          <p:val>
                                            <p:strVal val="#ppt_x"/>
                                          </p:val>
                                        </p:tav>
                                      </p:tavLst>
                                    </p:anim>
                                    <p:anim calcmode="lin" valueType="num">
                                      <p:cBhvr>
                                        <p:cTn id="25" dur="500" fill="hold"/>
                                        <p:tgtEl>
                                          <p:spTgt spid="1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anim calcmode="lin" valueType="num">
                                      <p:cBhvr>
                                        <p:cTn id="36" dur="500" fill="hold"/>
                                        <p:tgtEl>
                                          <p:spTgt spid="16"/>
                                        </p:tgtEl>
                                        <p:attrNameLst>
                                          <p:attrName>ppt_x</p:attrName>
                                        </p:attrNameLst>
                                      </p:cBhvr>
                                      <p:tavLst>
                                        <p:tav tm="0">
                                          <p:val>
                                            <p:strVal val="#ppt_x"/>
                                          </p:val>
                                        </p:tav>
                                        <p:tav tm="100000">
                                          <p:val>
                                            <p:strVal val="#ppt_x"/>
                                          </p:val>
                                        </p:tav>
                                      </p:tavLst>
                                    </p:anim>
                                    <p:anim calcmode="lin" valueType="num">
                                      <p:cBhvr>
                                        <p:cTn id="37" dur="5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anim calcmode="lin" valueType="num">
                                      <p:cBhvr>
                                        <p:cTn id="42" dur="500" fill="hold"/>
                                        <p:tgtEl>
                                          <p:spTgt spid="17"/>
                                        </p:tgtEl>
                                        <p:attrNameLst>
                                          <p:attrName>ppt_x</p:attrName>
                                        </p:attrNameLst>
                                      </p:cBhvr>
                                      <p:tavLst>
                                        <p:tav tm="0">
                                          <p:val>
                                            <p:strVal val="#ppt_x"/>
                                          </p:val>
                                        </p:tav>
                                        <p:tav tm="100000">
                                          <p:val>
                                            <p:strVal val="#ppt_x"/>
                                          </p:val>
                                        </p:tav>
                                      </p:tavLst>
                                    </p:anim>
                                    <p:anim calcmode="lin" valueType="num">
                                      <p:cBhvr>
                                        <p:cTn id="43" dur="5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4607650" y="3150370"/>
            <a:ext cx="4416594"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2B8523"/>
                </a:solidFill>
                <a:effectLst/>
                <a:uLnTx/>
                <a:uFillTx/>
                <a:latin typeface="华康海报体W12(P)" panose="040B0C00000000000000" pitchFamily="82" charset="-122"/>
                <a:ea typeface="华康海报体W12(P)" panose="040B0C00000000000000" pitchFamily="82" charset="-122"/>
              </a:rPr>
              <a:t>端午节由来</a:t>
            </a:r>
          </a:p>
        </p:txBody>
      </p:sp>
      <p:sp>
        <p:nvSpPr>
          <p:cNvPr id="26" name="文本框 25"/>
          <p:cNvSpPr txBox="1"/>
          <p:nvPr/>
        </p:nvSpPr>
        <p:spPr>
          <a:xfrm>
            <a:off x="4651134" y="2550206"/>
            <a:ext cx="4086375"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迷你简少儿" panose="03000509000000000000" pitchFamily="65" charset="-122"/>
                <a:cs typeface="+mn-cs"/>
              </a:rPr>
              <a:t>Du­­</a:t>
            </a:r>
            <a:r>
              <a:rPr kumimoji="0" lang="en-US" altLang="zh-CN" sz="3300" b="0" i="0" u="none" strike="noStrike" kern="1200" cap="none" spc="0" normalizeH="0" baseline="0" noProof="0" err="1">
                <a:ln>
                  <a:noFill/>
                </a:ln>
                <a:solidFill>
                  <a:srgbClr val="2B8523"/>
                </a:solidFill>
                <a:effectLst/>
                <a:uLnTx/>
                <a:uFillTx/>
                <a:latin typeface="等线" panose="02010600030101010101" charset="-122"/>
                <a:ea typeface="迷你简少儿" panose="03000509000000000000" pitchFamily="65" charset="-122"/>
                <a:cs typeface="+mn-cs"/>
              </a:rPr>
              <a:t>ān</a:t>
            </a:r>
            <a:r>
              <a:rPr kumimoji="0" lang="en-US" altLang="zh-CN" sz="3300" b="0" i="0" u="none" strike="noStrike" kern="1200" cap="none" spc="0" normalizeH="0" baseline="0" noProof="0">
                <a:ln>
                  <a:noFill/>
                </a:ln>
                <a:solidFill>
                  <a:srgbClr val="2B8523"/>
                </a:solidFill>
                <a:effectLst/>
                <a:uLnTx/>
                <a:uFillTx/>
                <a:latin typeface="等线" panose="02010600030101010101" charset="-122"/>
                <a:ea typeface="迷你简少儿" panose="03000509000000000000" pitchFamily="65" charset="-122"/>
                <a:cs typeface="+mn-cs"/>
              </a:rPr>
              <a:t> wǔ  j ié  yoú  lái</a:t>
            </a:r>
            <a:endParaRPr kumimoji="0" lang="zh-CN" altLang="en-US" sz="3300" b="0" i="0" u="none" strike="noStrike" kern="1200" cap="none" spc="0" normalizeH="0" baseline="0" noProof="0" dirty="0">
              <a:ln>
                <a:noFill/>
              </a:ln>
              <a:solidFill>
                <a:srgbClr val="2B8523"/>
              </a:solidFill>
              <a:effectLst/>
              <a:uLnTx/>
              <a:uFillTx/>
              <a:latin typeface="等线" panose="02010600030101010101" charset="-122"/>
              <a:ea typeface="迷你简少儿" panose="03000509000000000000" pitchFamily="65" charset="-122"/>
              <a:cs typeface="+mn-cs"/>
            </a:endParaRPr>
          </a:p>
        </p:txBody>
      </p:sp>
      <p:sp>
        <p:nvSpPr>
          <p:cNvPr id="27" name="文本框 26"/>
          <p:cNvSpPr txBox="1"/>
          <p:nvPr/>
        </p:nvSpPr>
        <p:spPr>
          <a:xfrm>
            <a:off x="3201901" y="2255602"/>
            <a:ext cx="1162498"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rgbClr val="007036"/>
                </a:solidFill>
                <a:effectLst/>
                <a:uLnTx/>
                <a:uFillTx/>
                <a:latin typeface="萝莉体 第二版" panose="02000500000000000000" pitchFamily="2" charset="-122"/>
                <a:ea typeface="萝莉体 第二版" panose="02000500000000000000" pitchFamily="2" charset="-122"/>
                <a:cs typeface="萝莉体 第二版" panose="02000500000000000000" pitchFamily="2" charset="-122"/>
              </a:rPr>
              <a:t>1</a:t>
            </a:r>
            <a:endParaRPr kumimoji="0" lang="zh-CN" altLang="en-US" sz="16600" b="0" i="0" u="none" strike="noStrike" kern="1200" cap="none" spc="0" normalizeH="0" baseline="0" noProof="0" dirty="0">
              <a:ln>
                <a:noFill/>
              </a:ln>
              <a:solidFill>
                <a:srgbClr val="007036"/>
              </a:solidFill>
              <a:effectLst/>
              <a:uLnTx/>
              <a:uFillTx/>
              <a:latin typeface="萝莉体 第二版" panose="02000500000000000000" pitchFamily="2" charset="-122"/>
              <a:ea typeface="萝莉体 第二版" panose="02000500000000000000" pitchFamily="2" charset="-122"/>
              <a:cs typeface="萝莉体 第二版" panose="020005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750"/>
                                        <p:tgtEl>
                                          <p:spTgt spid="22"/>
                                        </p:tgtEl>
                                      </p:cBhvr>
                                    </p:animEffect>
                                    <p:anim calcmode="lin" valueType="num">
                                      <p:cBhvr>
                                        <p:cTn id="14" dur="1750" fill="hold"/>
                                        <p:tgtEl>
                                          <p:spTgt spid="22"/>
                                        </p:tgtEl>
                                        <p:attrNameLst>
                                          <p:attrName>ppt_x</p:attrName>
                                        </p:attrNameLst>
                                      </p:cBhvr>
                                      <p:tavLst>
                                        <p:tav tm="0">
                                          <p:val>
                                            <p:strVal val="#ppt_x"/>
                                          </p:val>
                                        </p:tav>
                                        <p:tav tm="100000">
                                          <p:val>
                                            <p:strVal val="#ppt_x"/>
                                          </p:val>
                                        </p:tav>
                                      </p:tavLst>
                                    </p:anim>
                                    <p:anim calcmode="lin" valueType="num">
                                      <p:cBhvr>
                                        <p:cTn id="15" dur="175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750"/>
                                        <p:tgtEl>
                                          <p:spTgt spid="26"/>
                                        </p:tgtEl>
                                      </p:cBhvr>
                                    </p:animEffect>
                                    <p:anim calcmode="lin" valueType="num">
                                      <p:cBhvr>
                                        <p:cTn id="19" dur="1750" fill="hold"/>
                                        <p:tgtEl>
                                          <p:spTgt spid="26"/>
                                        </p:tgtEl>
                                        <p:attrNameLst>
                                          <p:attrName>ppt_x</p:attrName>
                                        </p:attrNameLst>
                                      </p:cBhvr>
                                      <p:tavLst>
                                        <p:tav tm="0">
                                          <p:val>
                                            <p:strVal val="#ppt_x"/>
                                          </p:val>
                                        </p:tav>
                                        <p:tav tm="100000">
                                          <p:val>
                                            <p:strVal val="#ppt_x"/>
                                          </p:val>
                                        </p:tav>
                                      </p:tavLst>
                                    </p:anim>
                                    <p:anim calcmode="lin" valueType="num">
                                      <p:cBhvr>
                                        <p:cTn id="20" dur="17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stretch>
            <a:fillRect/>
          </a:stretch>
        </p:blipFill>
        <p:spPr>
          <a:xfrm flipH="1">
            <a:off x="1365840" y="1756835"/>
            <a:ext cx="2999370" cy="405604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组合 2"/>
          <p:cNvGrpSpPr/>
          <p:nvPr/>
        </p:nvGrpSpPr>
        <p:grpSpPr>
          <a:xfrm>
            <a:off x="5495191" y="1548029"/>
            <a:ext cx="5468816" cy="4387945"/>
            <a:chOff x="5495191" y="1548029"/>
            <a:chExt cx="5468816" cy="4387945"/>
          </a:xfrm>
        </p:grpSpPr>
        <p:sp>
          <p:nvSpPr>
            <p:cNvPr id="4" name="矩形 3"/>
            <p:cNvSpPr/>
            <p:nvPr/>
          </p:nvSpPr>
          <p:spPr>
            <a:xfrm>
              <a:off x="5915755" y="1916142"/>
              <a:ext cx="4733193" cy="3737433"/>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端午节又名端阳节、重午节，据传是中国古代伟大诗人、世界四大文化名人之一的屈原投汩罗江殉国的日子。两千多年来，每年的农历五月初五就成为了纪念屈原的传统节日。　</a:t>
              </a:r>
              <a:endParaRPr kumimoji="0" lang="en-US" altLang="zh-CN"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迷你简少儿" panose="03000509000000000000" pitchFamily="65" charset="-122"/>
                  <a:ea typeface="迷你简少儿" panose="03000509000000000000" pitchFamily="65" charset="-122"/>
                  <a:cs typeface="+mn-cs"/>
                </a:rPr>
                <a:t>以后，在每年的五月初五，就有了龙舟竞渡、吃粽子、喝雄黄酒的风俗；以此来纪念爱国诗人屈原。</a:t>
              </a:r>
              <a:endParaRPr kumimoji="0" lang="zh-CN" altLang="en-US" sz="1800" b="0" i="0" u="none" strike="noStrike" kern="1200" cap="none" spc="0" normalizeH="0" baseline="0" noProof="0" dirty="0">
                <a:ln>
                  <a:noFill/>
                </a:ln>
                <a:solidFill>
                  <a:prstClr val="black"/>
                </a:solidFill>
                <a:effectLst/>
                <a:uLnTx/>
                <a:uFillTx/>
                <a:latin typeface="迷你简少儿" panose="03000509000000000000" pitchFamily="65" charset="-122"/>
                <a:ea typeface="迷你简少儿" panose="03000509000000000000" pitchFamily="65" charset="-122"/>
                <a:cs typeface="+mn-cs"/>
              </a:endParaRPr>
            </a:p>
          </p:txBody>
        </p:sp>
        <p:sp>
          <p:nvSpPr>
            <p:cNvPr id="14" name="矩形 13"/>
            <p:cNvSpPr/>
            <p:nvPr/>
          </p:nvSpPr>
          <p:spPr>
            <a:xfrm>
              <a:off x="5495191" y="1548029"/>
              <a:ext cx="5468816" cy="4387945"/>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grpSp>
        <p:nvGrpSpPr>
          <p:cNvPr id="2" name="组合 1"/>
          <p:cNvGrpSpPr/>
          <p:nvPr/>
        </p:nvGrpSpPr>
        <p:grpSpPr>
          <a:xfrm>
            <a:off x="1365839" y="881924"/>
            <a:ext cx="2999371" cy="1034218"/>
            <a:chOff x="626655" y="220329"/>
            <a:chExt cx="2999371" cy="1034218"/>
          </a:xfrm>
        </p:grpSpPr>
        <p:pic>
          <p:nvPicPr>
            <p:cNvPr id="7" name="图片 6"/>
            <p:cNvPicPr>
              <a:picLocks noChangeAspect="1"/>
            </p:cNvPicPr>
            <p:nvPr/>
          </p:nvPicPr>
          <p:blipFill rotWithShape="1">
            <a:blip r:embed="rId4" cstate="screen"/>
            <a:srcRect/>
            <a:stretch>
              <a:fillRect/>
            </a:stretch>
          </p:blipFill>
          <p:spPr>
            <a:xfrm>
              <a:off x="626655" y="220329"/>
              <a:ext cx="2999371" cy="1034218"/>
            </a:xfrm>
            <a:prstGeom prst="rect">
              <a:avLst/>
            </a:prstGeom>
          </p:spPr>
        </p:pic>
        <p:sp>
          <p:nvSpPr>
            <p:cNvPr id="8" name="矩形 7"/>
            <p:cNvSpPr/>
            <p:nvPr/>
          </p:nvSpPr>
          <p:spPr>
            <a:xfrm>
              <a:off x="1213270" y="632701"/>
              <a:ext cx="18261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36"/>
                  </a:solidFill>
                  <a:effectLst/>
                  <a:uLnTx/>
                  <a:uFillTx/>
                  <a:latin typeface="迷你简少儿" panose="03000509000000000000" pitchFamily="65" charset="-122"/>
                  <a:ea typeface="迷你简少儿" panose="03000509000000000000" pitchFamily="65" charset="-122"/>
                  <a:cs typeface="+mn-cs"/>
                </a:rPr>
                <a:t>纪念屈原</a:t>
              </a:r>
            </a:p>
          </p:txBody>
        </p:sp>
        <p:sp>
          <p:nvSpPr>
            <p:cNvPr id="9" name="文本框 8"/>
            <p:cNvSpPr txBox="1"/>
            <p:nvPr/>
          </p:nvSpPr>
          <p:spPr>
            <a:xfrm>
              <a:off x="1418454" y="295520"/>
              <a:ext cx="15007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Jì</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nián</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qú</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yuán</a:t>
              </a:r>
              <a:endParaRPr kumimoji="0" lang="zh-CN" altLang="en-US"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74357" y="1021673"/>
            <a:ext cx="2999371" cy="1034218"/>
            <a:chOff x="450810" y="255498"/>
            <a:chExt cx="2999371" cy="1034218"/>
          </a:xfrm>
        </p:grpSpPr>
        <p:pic>
          <p:nvPicPr>
            <p:cNvPr id="5" name="图片 4"/>
            <p:cNvPicPr>
              <a:picLocks noChangeAspect="1"/>
            </p:cNvPicPr>
            <p:nvPr/>
          </p:nvPicPr>
          <p:blipFill rotWithShape="1">
            <a:blip r:embed="rId3" cstate="screen"/>
            <a:srcRect/>
            <a:stretch>
              <a:fillRect/>
            </a:stretch>
          </p:blipFill>
          <p:spPr>
            <a:xfrm>
              <a:off x="450810" y="255498"/>
              <a:ext cx="2999371" cy="1034218"/>
            </a:xfrm>
            <a:prstGeom prst="rect">
              <a:avLst/>
            </a:prstGeom>
          </p:spPr>
        </p:pic>
        <p:sp>
          <p:nvSpPr>
            <p:cNvPr id="6" name="矩形 5"/>
            <p:cNvSpPr/>
            <p:nvPr/>
          </p:nvSpPr>
          <p:spPr>
            <a:xfrm>
              <a:off x="832240" y="636939"/>
              <a:ext cx="22365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36"/>
                  </a:solidFill>
                  <a:effectLst/>
                  <a:uLnTx/>
                  <a:uFillTx/>
                  <a:latin typeface="迷你简少儿" panose="03000509000000000000" pitchFamily="65" charset="-122"/>
                  <a:ea typeface="迷你简少儿" panose="03000509000000000000" pitchFamily="65" charset="-122"/>
                  <a:cs typeface="+mn-cs"/>
                </a:rPr>
                <a:t>纪念伍子胥</a:t>
              </a:r>
            </a:p>
          </p:txBody>
        </p:sp>
        <p:sp>
          <p:nvSpPr>
            <p:cNvPr id="7" name="文本框 6"/>
            <p:cNvSpPr txBox="1"/>
            <p:nvPr/>
          </p:nvSpPr>
          <p:spPr>
            <a:xfrm>
              <a:off x="1242609" y="330689"/>
              <a:ext cx="150233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Jì</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nián</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wú</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zǐ</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xù</a:t>
              </a:r>
              <a:endParaRPr kumimoji="0" lang="zh-CN" altLang="en-US"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endParaRPr>
            </a:p>
          </p:txBody>
        </p:sp>
      </p:grpSp>
      <p:grpSp>
        <p:nvGrpSpPr>
          <p:cNvPr id="11" name="组合 10"/>
          <p:cNvGrpSpPr/>
          <p:nvPr/>
        </p:nvGrpSpPr>
        <p:grpSpPr>
          <a:xfrm>
            <a:off x="1547444" y="1960050"/>
            <a:ext cx="4818187" cy="4096631"/>
            <a:chOff x="1547444" y="2040400"/>
            <a:chExt cx="4818187" cy="4096631"/>
          </a:xfrm>
        </p:grpSpPr>
        <p:sp>
          <p:nvSpPr>
            <p:cNvPr id="8" name="矩形 7"/>
            <p:cNvSpPr/>
            <p:nvPr/>
          </p:nvSpPr>
          <p:spPr>
            <a:xfrm>
              <a:off x="1862502" y="2219998"/>
              <a:ext cx="4188069" cy="3737433"/>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端午节的第二个传说，在江浙一带流传很广，是纪念春秋时期（公元前</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770-</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前</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476</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年）的伍子胥。</a:t>
              </a:r>
            </a:p>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伍子胥，名员，楚国人，父兄均为楚王所杀，后来子胥弃暗投明，奔向吴国，助吴伐楚，五战而入楚都郢城。当时楚平王已死，子胥掘墓鞭尸三百，以报杀父兄之仇。</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9" name="矩形 8"/>
            <p:cNvSpPr/>
            <p:nvPr/>
          </p:nvSpPr>
          <p:spPr>
            <a:xfrm>
              <a:off x="1547444" y="2040400"/>
              <a:ext cx="4818187" cy="4096631"/>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10" name="图片 9"/>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rot="335890">
            <a:off x="7442183" y="2354488"/>
            <a:ext cx="3281506" cy="3307756"/>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398" decel="100000"/>
                                        <p:tgtEl>
                                          <p:spTgt spid="10"/>
                                        </p:tgtEl>
                                      </p:cBhvr>
                                    </p:animEffect>
                                    <p:anim calcmode="lin" valueType="num">
                                      <p:cBhvr>
                                        <p:cTn id="20" dur="398" decel="100000" fill="hold"/>
                                        <p:tgtEl>
                                          <p:spTgt spid="10"/>
                                        </p:tgtEl>
                                        <p:attrNameLst>
                                          <p:attrName>style.rotation</p:attrName>
                                        </p:attrNameLst>
                                      </p:cBhvr>
                                      <p:tavLst>
                                        <p:tav tm="0">
                                          <p:val>
                                            <p:fltVal val="-90"/>
                                          </p:val>
                                        </p:tav>
                                        <p:tav tm="100000">
                                          <p:val>
                                            <p:fltVal val="0"/>
                                          </p:val>
                                        </p:tav>
                                      </p:tavLst>
                                    </p:anim>
                                    <p:anim calcmode="lin" valueType="num">
                                      <p:cBhvr>
                                        <p:cTn id="21" dur="398" decel="100000" fill="hold"/>
                                        <p:tgtEl>
                                          <p:spTgt spid="10"/>
                                        </p:tgtEl>
                                        <p:attrNameLst>
                                          <p:attrName>ppt_x</p:attrName>
                                        </p:attrNameLst>
                                      </p:cBhvr>
                                      <p:tavLst>
                                        <p:tav tm="0">
                                          <p:val>
                                            <p:strVal val="#ppt_x+0.4"/>
                                          </p:val>
                                        </p:tav>
                                        <p:tav tm="100000">
                                          <p:val>
                                            <p:strVal val="#ppt_x-0.05"/>
                                          </p:val>
                                        </p:tav>
                                      </p:tavLst>
                                    </p:anim>
                                    <p:anim calcmode="lin" valueType="num">
                                      <p:cBhvr>
                                        <p:cTn id="22" dur="398" decel="100000" fill="hold"/>
                                        <p:tgtEl>
                                          <p:spTgt spid="10"/>
                                        </p:tgtEl>
                                        <p:attrNameLst>
                                          <p:attrName>ppt_y</p:attrName>
                                        </p:attrNameLst>
                                      </p:cBhvr>
                                      <p:tavLst>
                                        <p:tav tm="0">
                                          <p:val>
                                            <p:strVal val="#ppt_y-0.4"/>
                                          </p:val>
                                        </p:tav>
                                        <p:tav tm="100000">
                                          <p:val>
                                            <p:strVal val="#ppt_y+0.1"/>
                                          </p:val>
                                        </p:tav>
                                      </p:tavLst>
                                    </p:anim>
                                    <p:anim calcmode="lin" valueType="num">
                                      <p:cBhvr>
                                        <p:cTn id="23" dur="2" accel="100000" fill="hold">
                                          <p:stCondLst>
                                            <p:cond delay="499"/>
                                          </p:stCondLst>
                                        </p:cTn>
                                        <p:tgtEl>
                                          <p:spTgt spid="10"/>
                                        </p:tgtEl>
                                        <p:attrNameLst>
                                          <p:attrName>ppt_x</p:attrName>
                                        </p:attrNameLst>
                                      </p:cBhvr>
                                      <p:tavLst>
                                        <p:tav tm="0">
                                          <p:val>
                                            <p:strVal val="#ppt_x-0.05"/>
                                          </p:val>
                                        </p:tav>
                                        <p:tav tm="100000">
                                          <p:val>
                                            <p:strVal val="#ppt_x"/>
                                          </p:val>
                                        </p:tav>
                                      </p:tavLst>
                                    </p:anim>
                                    <p:anim calcmode="lin" valueType="num">
                                      <p:cBhvr>
                                        <p:cTn id="24" dur="2" accel="100000" fill="hold">
                                          <p:stCondLst>
                                            <p:cond delay="499"/>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95191" y="1548029"/>
            <a:ext cx="5468816" cy="4387945"/>
            <a:chOff x="5495191" y="1548029"/>
            <a:chExt cx="5468816" cy="4387945"/>
          </a:xfrm>
        </p:grpSpPr>
        <p:sp>
          <p:nvSpPr>
            <p:cNvPr id="4" name="矩形 3"/>
            <p:cNvSpPr/>
            <p:nvPr/>
          </p:nvSpPr>
          <p:spPr>
            <a:xfrm>
              <a:off x="5695949" y="1873284"/>
              <a:ext cx="5067300" cy="3737433"/>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端午节的第三个传说，是为纪念东汉（公元</a:t>
              </a:r>
              <a:r>
                <a:rPr kumimoji="0" lang="en-US" altLang="zh-CN"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23-220</a:t>
              </a: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年）孝女曹娥救父投江。曹娥是东汉上虞人，父亲溺于江中，数日不见尸体，当时孝女曹娥年仅十四岁，昼夜沿江号哭。过了十七天，在五月五日也投江，五日后抱出父尸。就此传为神话，继而相传至县府知事，令度尚为之立碑，让他的弟子邯郸淳作诔辞颂扬。</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5" name="矩形 4"/>
            <p:cNvSpPr/>
            <p:nvPr/>
          </p:nvSpPr>
          <p:spPr>
            <a:xfrm>
              <a:off x="5495191" y="1548029"/>
              <a:ext cx="5468816" cy="4387945"/>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 name="图片 5"/>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rot="379508">
            <a:off x="1430350" y="1951798"/>
            <a:ext cx="2921113" cy="3834939"/>
          </a:xfrm>
          <a:prstGeom prst="rect">
            <a:avLst/>
          </a:prstGeom>
          <a:solidFill>
            <a:srgbClr val="FFFFFF">
              <a:shade val="85000"/>
            </a:srgbClr>
          </a:solidFill>
          <a:ln w="190500" cap="sq">
            <a:solidFill>
              <a:srgbClr val="FFFFFF"/>
            </a:solidFill>
            <a:miter lim="800000"/>
            <a:headEnd/>
            <a:tailEnd/>
          </a:ln>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2" name="组合 1"/>
          <p:cNvGrpSpPr/>
          <p:nvPr/>
        </p:nvGrpSpPr>
        <p:grpSpPr>
          <a:xfrm>
            <a:off x="1428751" y="1143522"/>
            <a:ext cx="2999371" cy="1034218"/>
            <a:chOff x="433225" y="229122"/>
            <a:chExt cx="2999371" cy="1034218"/>
          </a:xfrm>
        </p:grpSpPr>
        <p:pic>
          <p:nvPicPr>
            <p:cNvPr id="7" name="图片 6"/>
            <p:cNvPicPr>
              <a:picLocks noChangeAspect="1"/>
            </p:cNvPicPr>
            <p:nvPr/>
          </p:nvPicPr>
          <p:blipFill rotWithShape="1">
            <a:blip r:embed="rId5" cstate="screen"/>
            <a:srcRect/>
            <a:stretch>
              <a:fillRect/>
            </a:stretch>
          </p:blipFill>
          <p:spPr>
            <a:xfrm>
              <a:off x="433225" y="229122"/>
              <a:ext cx="2999371" cy="1034218"/>
            </a:xfrm>
            <a:prstGeom prst="rect">
              <a:avLst/>
            </a:prstGeom>
          </p:spPr>
        </p:pic>
        <p:sp>
          <p:nvSpPr>
            <p:cNvPr id="8" name="矩形 7"/>
            <p:cNvSpPr/>
            <p:nvPr/>
          </p:nvSpPr>
          <p:spPr>
            <a:xfrm>
              <a:off x="955332" y="592153"/>
              <a:ext cx="182614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7036"/>
                  </a:solidFill>
                  <a:effectLst/>
                  <a:uLnTx/>
                  <a:uFillTx/>
                  <a:latin typeface="迷你简少儿" panose="03000509000000000000" pitchFamily="65" charset="-122"/>
                  <a:ea typeface="迷你简少儿" panose="03000509000000000000" pitchFamily="65" charset="-122"/>
                  <a:cs typeface="+mn-cs"/>
                </a:rPr>
                <a:t>纪念曹娥</a:t>
              </a:r>
            </a:p>
          </p:txBody>
        </p:sp>
        <p:sp>
          <p:nvSpPr>
            <p:cNvPr id="9" name="文本框 8"/>
            <p:cNvSpPr txBox="1"/>
            <p:nvPr/>
          </p:nvSpPr>
          <p:spPr>
            <a:xfrm>
              <a:off x="1241507" y="332271"/>
              <a:ext cx="126188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Jì</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nián</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007036"/>
                  </a:solidFill>
                  <a:effectLst/>
                  <a:uLnTx/>
                  <a:uFillTx/>
                  <a:latin typeface="等线" panose="02010600030101010101" charset="-122"/>
                  <a:ea typeface="等线" panose="02010600030101010101" charset="-122"/>
                  <a:cs typeface="+mn-cs"/>
                </a:rPr>
                <a:t>cáo</a:t>
              </a:r>
              <a:r>
                <a:rPr kumimoji="0" lang="en-US" altLang="zh-CN"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rPr>
                <a:t> é</a:t>
              </a:r>
              <a:endParaRPr kumimoji="0" lang="zh-CN" altLang="en-US" sz="1600" b="0" i="0" u="none" strike="noStrike" kern="1200" cap="none" spc="0" normalizeH="0" baseline="0" noProof="0" dirty="0">
                <a:ln>
                  <a:noFill/>
                </a:ln>
                <a:solidFill>
                  <a:srgbClr val="007036"/>
                </a:solidFill>
                <a:effectLst/>
                <a:uLnTx/>
                <a:uFillTx/>
                <a:latin typeface="等线" panose="02010600030101010101" charset="-122"/>
                <a:ea typeface="等线" panose="02010600030101010101"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398" decel="100000"/>
                                        <p:tgtEl>
                                          <p:spTgt spid="6"/>
                                        </p:tgtEl>
                                      </p:cBhvr>
                                    </p:animEffect>
                                    <p:anim calcmode="lin" valueType="num">
                                      <p:cBhvr>
                                        <p:cTn id="14" dur="398" decel="100000" fill="hold"/>
                                        <p:tgtEl>
                                          <p:spTgt spid="6"/>
                                        </p:tgtEl>
                                        <p:attrNameLst>
                                          <p:attrName>style.rotation</p:attrName>
                                        </p:attrNameLst>
                                      </p:cBhvr>
                                      <p:tavLst>
                                        <p:tav tm="0">
                                          <p:val>
                                            <p:fltVal val="-90"/>
                                          </p:val>
                                        </p:tav>
                                        <p:tav tm="100000">
                                          <p:val>
                                            <p:fltVal val="0"/>
                                          </p:val>
                                        </p:tav>
                                      </p:tavLst>
                                    </p:anim>
                                    <p:anim calcmode="lin" valueType="num">
                                      <p:cBhvr>
                                        <p:cTn id="15" dur="398" decel="100000" fill="hold"/>
                                        <p:tgtEl>
                                          <p:spTgt spid="6"/>
                                        </p:tgtEl>
                                        <p:attrNameLst>
                                          <p:attrName>ppt_x</p:attrName>
                                        </p:attrNameLst>
                                      </p:cBhvr>
                                      <p:tavLst>
                                        <p:tav tm="0">
                                          <p:val>
                                            <p:strVal val="#ppt_x+0.4"/>
                                          </p:val>
                                        </p:tav>
                                        <p:tav tm="100000">
                                          <p:val>
                                            <p:strVal val="#ppt_x-0.05"/>
                                          </p:val>
                                        </p:tav>
                                      </p:tavLst>
                                    </p:anim>
                                    <p:anim calcmode="lin" valueType="num">
                                      <p:cBhvr>
                                        <p:cTn id="16" dur="398" decel="100000" fill="hold"/>
                                        <p:tgtEl>
                                          <p:spTgt spid="6"/>
                                        </p:tgtEl>
                                        <p:attrNameLst>
                                          <p:attrName>ppt_y</p:attrName>
                                        </p:attrNameLst>
                                      </p:cBhvr>
                                      <p:tavLst>
                                        <p:tav tm="0">
                                          <p:val>
                                            <p:strVal val="#ppt_y-0.4"/>
                                          </p:val>
                                        </p:tav>
                                        <p:tav tm="100000">
                                          <p:val>
                                            <p:strVal val="#ppt_y+0.1"/>
                                          </p:val>
                                        </p:tav>
                                      </p:tavLst>
                                    </p:anim>
                                    <p:anim calcmode="lin" valueType="num">
                                      <p:cBhvr>
                                        <p:cTn id="17" dur="2" accel="100000" fill="hold">
                                          <p:stCondLst>
                                            <p:cond delay="499"/>
                                          </p:stCondLst>
                                        </p:cTn>
                                        <p:tgtEl>
                                          <p:spTgt spid="6"/>
                                        </p:tgtEl>
                                        <p:attrNameLst>
                                          <p:attrName>ppt_x</p:attrName>
                                        </p:attrNameLst>
                                      </p:cBhvr>
                                      <p:tavLst>
                                        <p:tav tm="0">
                                          <p:val>
                                            <p:strVal val="#ppt_x-0.05"/>
                                          </p:val>
                                        </p:tav>
                                        <p:tav tm="100000">
                                          <p:val>
                                            <p:strVal val="#ppt_x"/>
                                          </p:val>
                                        </p:tav>
                                      </p:tavLst>
                                    </p:anim>
                                    <p:anim calcmode="lin" valueType="num">
                                      <p:cBhvr>
                                        <p:cTn id="18" dur="2" accel="100000" fill="hold">
                                          <p:stCondLst>
                                            <p:cond delay="499"/>
                                          </p:stCondLst>
                                        </p:cTn>
                                        <p:tgtEl>
                                          <p:spTgt spid="6"/>
                                        </p:tgtEl>
                                        <p:attrNameLst>
                                          <p:attrName>ppt_y</p:attrName>
                                        </p:attrNameLst>
                                      </p:cBhvr>
                                      <p:tavLst>
                                        <p:tav tm="0">
                                          <p:val>
                                            <p:strVal val="#ppt_y+0.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52793" y="3049395"/>
            <a:ext cx="4416594" cy="110799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solidFill>
                  <a:srgbClr val="2B8523"/>
                </a:solidFill>
                <a:effectLst/>
                <a:uLnTx/>
                <a:uFillTx/>
                <a:latin typeface="华康海报体W12(P)" panose="040B0C00000000000000" pitchFamily="82" charset="-122"/>
                <a:ea typeface="华康海报体W12(P)" panose="040B0C00000000000000" pitchFamily="82" charset="-122"/>
              </a:rPr>
              <a:t>端午节习俗</a:t>
            </a:r>
          </a:p>
        </p:txBody>
      </p:sp>
      <p:sp>
        <p:nvSpPr>
          <p:cNvPr id="6" name="文本框 5"/>
          <p:cNvSpPr txBox="1"/>
          <p:nvPr/>
        </p:nvSpPr>
        <p:spPr>
          <a:xfrm>
            <a:off x="2926454" y="1888636"/>
            <a:ext cx="1840568"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rPr>
              <a:t>2</a:t>
            </a:r>
            <a:endParaRPr kumimoji="0" lang="zh-CN" altLang="en-US" sz="16600" b="0" i="0" u="none" strike="noStrike" kern="1200" cap="none" spc="0" normalizeH="0" baseline="0" noProof="0" dirty="0">
              <a:ln>
                <a:noFill/>
              </a:ln>
              <a:solidFill>
                <a:srgbClr val="007036"/>
              </a:solidFill>
              <a:effectLst/>
              <a:uLnTx/>
              <a:uFillTx/>
              <a:latin typeface="华康海报体W12(P)" panose="040B0C00000000000000" pitchFamily="82" charset="-122"/>
              <a:ea typeface="华康海报体W12(P)" panose="040B0C00000000000000" pitchFamily="82" charset="-122"/>
            </a:endParaRPr>
          </a:p>
        </p:txBody>
      </p:sp>
      <p:sp>
        <p:nvSpPr>
          <p:cNvPr id="7" name="文本框 6"/>
          <p:cNvSpPr txBox="1"/>
          <p:nvPr/>
        </p:nvSpPr>
        <p:spPr>
          <a:xfrm>
            <a:off x="4781251" y="2471541"/>
            <a:ext cx="4043094" cy="6001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Du­­ān</a:t>
            </a:r>
            <a:r>
              <a:rPr kumimoji="0" lang="en-US" altLang="zh-CN"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3300" b="0" i="0" u="none" strike="noStrike" kern="1200" cap="none" spc="0" normalizeH="0" baseline="0" noProof="0" err="1">
                <a:ln>
                  <a:noFill/>
                </a:ln>
                <a:solidFill>
                  <a:srgbClr val="2B8523"/>
                </a:solidFill>
                <a:effectLst/>
                <a:uLnTx/>
                <a:uFillTx/>
                <a:latin typeface="等线" panose="02010600030101010101" charset="-122"/>
                <a:ea typeface="等线" panose="02010600030101010101" charset="-122"/>
                <a:cs typeface="+mn-cs"/>
              </a:rPr>
              <a:t>wǔ</a:t>
            </a:r>
            <a:r>
              <a:rPr kumimoji="0" lang="en-US" altLang="zh-CN" sz="3300" b="0" i="0" u="none" strike="noStrike" kern="1200" cap="none" spc="0" normalizeH="0" baseline="0" noProof="0">
                <a:ln>
                  <a:noFill/>
                </a:ln>
                <a:solidFill>
                  <a:srgbClr val="2B8523"/>
                </a:solidFill>
                <a:effectLst/>
                <a:uLnTx/>
                <a:uFillTx/>
                <a:latin typeface="等线" panose="02010600030101010101" charset="-122"/>
                <a:ea typeface="等线" panose="02010600030101010101" charset="-122"/>
                <a:cs typeface="+mn-cs"/>
              </a:rPr>
              <a:t>   jié    xí   </a:t>
            </a:r>
            <a:r>
              <a:rPr kumimoji="0" lang="en-US" altLang="zh-CN" sz="33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sú</a:t>
            </a:r>
            <a:endParaRPr kumimoji="0" lang="zh-CN" altLang="en-US" sz="33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750"/>
                                        <p:tgtEl>
                                          <p:spTgt spid="5"/>
                                        </p:tgtEl>
                                      </p:cBhvr>
                                    </p:animEffect>
                                    <p:anim calcmode="lin" valueType="num">
                                      <p:cBhvr>
                                        <p:cTn id="14" dur="1750" fill="hold"/>
                                        <p:tgtEl>
                                          <p:spTgt spid="5"/>
                                        </p:tgtEl>
                                        <p:attrNameLst>
                                          <p:attrName>ppt_x</p:attrName>
                                        </p:attrNameLst>
                                      </p:cBhvr>
                                      <p:tavLst>
                                        <p:tav tm="0">
                                          <p:val>
                                            <p:strVal val="#ppt_x"/>
                                          </p:val>
                                        </p:tav>
                                        <p:tav tm="100000">
                                          <p:val>
                                            <p:strVal val="#ppt_x"/>
                                          </p:val>
                                        </p:tav>
                                      </p:tavLst>
                                    </p:anim>
                                    <p:anim calcmode="lin" valueType="num">
                                      <p:cBhvr>
                                        <p:cTn id="15" dur="175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750"/>
                                        <p:tgtEl>
                                          <p:spTgt spid="7"/>
                                        </p:tgtEl>
                                      </p:cBhvr>
                                    </p:animEffect>
                                    <p:anim calcmode="lin" valueType="num">
                                      <p:cBhvr>
                                        <p:cTn id="19" dur="1750" fill="hold"/>
                                        <p:tgtEl>
                                          <p:spTgt spid="7"/>
                                        </p:tgtEl>
                                        <p:attrNameLst>
                                          <p:attrName>ppt_x</p:attrName>
                                        </p:attrNameLst>
                                      </p:cBhvr>
                                      <p:tavLst>
                                        <p:tav tm="0">
                                          <p:val>
                                            <p:strVal val="#ppt_x"/>
                                          </p:val>
                                        </p:tav>
                                        <p:tav tm="100000">
                                          <p:val>
                                            <p:strVal val="#ppt_x"/>
                                          </p:val>
                                        </p:tav>
                                      </p:tavLst>
                                    </p:anim>
                                    <p:anim calcmode="lin" valueType="num">
                                      <p:cBhvr>
                                        <p:cTn id="20" dur="1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7871829" y="2582848"/>
            <a:ext cx="2999371" cy="1034218"/>
            <a:chOff x="442017" y="220329"/>
            <a:chExt cx="2999371" cy="1034218"/>
          </a:xfrm>
        </p:grpSpPr>
        <p:pic>
          <p:nvPicPr>
            <p:cNvPr id="7" name="图片 6"/>
            <p:cNvPicPr>
              <a:picLocks noChangeAspect="1"/>
            </p:cNvPicPr>
            <p:nvPr/>
          </p:nvPicPr>
          <p:blipFill rotWithShape="1">
            <a:blip r:embed="rId3" cstate="screen"/>
            <a:srcRect/>
            <a:stretch>
              <a:fillRect/>
            </a:stretch>
          </p:blipFill>
          <p:spPr>
            <a:xfrm>
              <a:off x="442017" y="220329"/>
              <a:ext cx="2999371" cy="1034218"/>
            </a:xfrm>
            <a:prstGeom prst="rect">
              <a:avLst/>
            </a:prstGeom>
          </p:spPr>
        </p:pic>
        <p:sp>
          <p:nvSpPr>
            <p:cNvPr id="8" name="矩形 7"/>
            <p:cNvSpPr/>
            <p:nvPr/>
          </p:nvSpPr>
          <p:spPr>
            <a:xfrm>
              <a:off x="1137223" y="569497"/>
              <a:ext cx="1415772"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2B8523"/>
                  </a:solidFill>
                  <a:effectLst/>
                  <a:uLnTx/>
                  <a:uFillTx/>
                  <a:latin typeface="迷你简少儿" panose="03000509000000000000" pitchFamily="65" charset="-122"/>
                  <a:ea typeface="迷你简少儿" panose="03000509000000000000" pitchFamily="65" charset="-122"/>
                  <a:cs typeface="+mn-cs"/>
                </a:rPr>
                <a:t>划龙舟</a:t>
              </a:r>
            </a:p>
          </p:txBody>
        </p:sp>
        <p:sp>
          <p:nvSpPr>
            <p:cNvPr id="9" name="文本框 8"/>
            <p:cNvSpPr txBox="1"/>
            <p:nvPr/>
          </p:nvSpPr>
          <p:spPr>
            <a:xfrm>
              <a:off x="1177297" y="299945"/>
              <a:ext cx="137569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Huá</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lóng</a:t>
              </a:r>
              <a:r>
                <a:rPr kumimoji="0" lang="en-US" altLang="zh-CN"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rPr>
                <a:t> </a:t>
              </a:r>
              <a:r>
                <a:rPr kumimoji="0" lang="en-US" altLang="zh-CN" sz="1600" b="0" i="0" u="none" strike="noStrike" kern="1200" cap="none" spc="0" normalizeH="0" baseline="0" noProof="0" dirty="0" err="1">
                  <a:ln>
                    <a:noFill/>
                  </a:ln>
                  <a:solidFill>
                    <a:srgbClr val="2B8523"/>
                  </a:solidFill>
                  <a:effectLst/>
                  <a:uLnTx/>
                  <a:uFillTx/>
                  <a:latin typeface="等线" panose="02010600030101010101" charset="-122"/>
                  <a:ea typeface="等线" panose="02010600030101010101" charset="-122"/>
                  <a:cs typeface="+mn-cs"/>
                </a:rPr>
                <a:t>zhoú</a:t>
              </a:r>
              <a:endParaRPr kumimoji="0" lang="zh-CN" altLang="en-US" sz="1600" b="0" i="0" u="none" strike="noStrike" kern="1200" cap="none" spc="0" normalizeH="0" baseline="0" noProof="0" dirty="0">
                <a:ln>
                  <a:noFill/>
                </a:ln>
                <a:solidFill>
                  <a:srgbClr val="2B8523"/>
                </a:solidFill>
                <a:effectLst/>
                <a:uLnTx/>
                <a:uFillTx/>
                <a:latin typeface="等线" panose="02010600030101010101" charset="-122"/>
                <a:ea typeface="等线" panose="02010600030101010101" charset="-122"/>
                <a:cs typeface="+mn-cs"/>
              </a:endParaRPr>
            </a:p>
          </p:txBody>
        </p:sp>
      </p:grpSp>
      <p:grpSp>
        <p:nvGrpSpPr>
          <p:cNvPr id="13" name="组合 12"/>
          <p:cNvGrpSpPr/>
          <p:nvPr/>
        </p:nvGrpSpPr>
        <p:grpSpPr>
          <a:xfrm>
            <a:off x="1765298" y="1176915"/>
            <a:ext cx="6462348" cy="3447700"/>
            <a:chOff x="3086098" y="1467201"/>
            <a:chExt cx="6462348" cy="3447700"/>
          </a:xfrm>
        </p:grpSpPr>
        <p:sp>
          <p:nvSpPr>
            <p:cNvPr id="2" name="矩形 1"/>
            <p:cNvSpPr/>
            <p:nvPr/>
          </p:nvSpPr>
          <p:spPr>
            <a:xfrm>
              <a:off x="3339610" y="1797496"/>
              <a:ext cx="5955323" cy="2787109"/>
            </a:xfrm>
            <a:prstGeom prst="rect">
              <a:avLst/>
            </a:prstGeom>
          </p:spPr>
          <p:txBody>
            <a:bodyPr wrap="square">
              <a:spAutoFit/>
            </a:bodyPr>
            <a:lstStyle/>
            <a:p>
              <a:pPr marL="0" marR="0" lvl="0" indent="360045" algn="just"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010101"/>
                  </a:solidFill>
                  <a:effectLst/>
                  <a:uLnTx/>
                  <a:uFillTx/>
                  <a:latin typeface="迷你简少儿" panose="03000509000000000000" pitchFamily="65" charset="-122"/>
                  <a:ea typeface="迷你简少儿" panose="03000509000000000000" pitchFamily="65" charset="-122"/>
                  <a:cs typeface="+mn-cs"/>
                </a:rPr>
                <a:t>赛龙舟的目的意义全国各地都大同小异，都与纪念屈原有关，吴川亦不例外，但吴川人扒龙船还有赶“鬼”驱邪的意思。吴川江河湖海众多，以前水利设施落后，经常有水灾水患，古人以为有“水鬼”河怪作祟，因而五月初五想通过扒龙船来赶走“水鬼”，驱邪消灾，以求得平安。</a:t>
              </a:r>
              <a:endParaRPr kumimoji="0" lang="zh-CN" altLang="en-US" sz="1800" b="0" i="0" u="none" strike="noStrike" kern="1200" cap="none" spc="0" normalizeH="0" baseline="0" noProof="0" dirty="0">
                <a:ln>
                  <a:noFill/>
                </a:ln>
                <a:solidFill>
                  <a:srgbClr val="010101"/>
                </a:solidFill>
                <a:effectLst/>
                <a:uLnTx/>
                <a:uFillTx/>
                <a:latin typeface="迷你简少儿" panose="03000509000000000000" pitchFamily="65" charset="-122"/>
                <a:ea typeface="迷你简少儿" panose="03000509000000000000" pitchFamily="65" charset="-122"/>
                <a:cs typeface="+mn-cs"/>
              </a:endParaRPr>
            </a:p>
          </p:txBody>
        </p:sp>
        <p:sp>
          <p:nvSpPr>
            <p:cNvPr id="11" name="矩形 10"/>
            <p:cNvSpPr/>
            <p:nvPr/>
          </p:nvSpPr>
          <p:spPr>
            <a:xfrm>
              <a:off x="3086098" y="1467201"/>
              <a:ext cx="6462348" cy="3447700"/>
            </a:xfrm>
            <a:prstGeom prst="rect">
              <a:avLst/>
            </a:prstGeom>
            <a:noFill/>
            <a:ln w="19050">
              <a:solidFill>
                <a:srgbClr val="007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grpSp>
      <p:pic>
        <p:nvPicPr>
          <p:cNvPr id="6" name="图片 5"/>
          <p:cNvPicPr>
            <a:picLocks noChangeAspect="1"/>
          </p:cNvPicPr>
          <p:nvPr/>
        </p:nvPicPr>
        <p:blipFill rotWithShape="1">
          <a:blip r:embed="rId4" cstate="screen"/>
          <a:srcRect t="20770" b="19478"/>
          <a:stretch>
            <a:fillRect/>
          </a:stretch>
        </p:blipFill>
        <p:spPr>
          <a:xfrm>
            <a:off x="5256410" y="3782213"/>
            <a:ext cx="5125352" cy="2826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26E296C-CDDD-4966-9C45-9E6A063097D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FZspkw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WbKZM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FZspky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mymT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mymT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XLe3T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XLe3T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XLe3T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YLe3TGpPNTPZDAAAyRkAABcAAAB1bml2ZXJzYWwvdW5pdmVyc2FsLnBuZ+2Ze1iSedrHH8fGmiattsxzVjMddiZ1aVTyvJajNY6Rp8wjJmuWIp5CJDk44+xYU+q07mhlylSTqCiGjVKgoJvCzpKaIYISUMMICSIqCaIg79PUXu97vfvX+/7tH1zw/Pj8fvdzf+/DdT/Xc/nkiQjbjc4bAQCwPX4sLAYArF0A4L2rG2zAlfJ/3fsW/LIqiok4AlCHXafBi3VZoVGhAECr/tB05n3w+oP8Y4lFAGD3+M3HipvX/BcAcEo7HhYaV5KmkURRPp4yc19io1hlPQD9yI7+qOsNl6hxx/q27B04GPZ+6KZjfxN8sy76+abd3yd+3L/h6z3Wf/iaMW/13o2J894fmEe0S+z9hjHTshHH9dPE549mMVoZzFb3YfM0NbjovE8UibhqVMmrQ9LwSy8rsqhwth0A3B8/V6G6pLqMZdi7kAjL55mHAKCP2vop58IOFyjq+TmHdQAgSlgcTETijFN1mvdAHypahx/GcU+hP7MCnYhvKJjuIJpzArYBwIuTAqc6hhOIcP8AyvLnb0Tgzz0DoDZbdvsCQNkGGrgj7JItAOw6ggT/2pphDQCXtqyha+gauoauoWvoGrqGrqFr6Bq6hv7/0YLpK16s0yB5C/p/Pdp1uws0T5qS2nsRvfgs0qudsMwnURtLfr1cekJCZeDRAWp9sdgK6FtV0NKhdswDKn2dMK00t2M+wyNZfXWRyWOBS/u5vFIuJ4uE714erSaMSUWl8RIpQyLRg89bzOrg5VeN+AdGR5+0tlx1N/YUL+Vn2pynKliSuWLowiBTHhXe6/3KwHjDu6oFCfAg/lDy8svNxIfLc483aw9bRoirOtWgAzxQx4OvLlQZf+sxSEvperOWYGCKFUOGSA/oSL0A71u7siKzEMQ9BatUg5rB/Sc2hds91YhV3KgUY9uMqfd1S3un+JFlzA5pT9DgU0fC/BX4z+IgSiYDDQuV0JVmG7OUVhAdSUVh6EHc5lAx3iDB+JapFV6pLJyxSvdJnMrkLKpd0bItMxceuTp1aT89lE0KWX51l/71XZvXctYBmXkWI/w2oz2B3IXygCoE8js2cz55psAO8fTOj5QFbvW1lNx2Xge3cIgkDPCahoWpO/EXP/g+Pm8m0PC8SKOe++N0N368vegLVXDwCHReX1U5G566HVSl1SbL5xWF79yD5j3J/nHSdp26YQZbllDXxZsq6JnU6vp6pYKOvmZSnfXCRh6jQ6XcOFBAqjztxBPIz+CexZcbjLGXtDhlQO79TeqdH1WkReQ+XsLyC7uG5PO3vqtkzl8+p+JHAqxTpI8xHWxyk1ifSB9uaVlhiPVHL1VaVz6OKq4sd24btuagcZ0FhjF8Z482+2QambehjcQl29mvQ9yHl+tpXzpVVzj/0yvkXjMxj5EnDAq3661afrSTLK51GYWQMNJZzv47l2FeVktJbjxZr77xDmolS+JPbiKQG4UG6ADnGqevox5KwVQpMbUBPn1u2sYaoQTzkW+ttXYZ65fuhTCeSTlLN3X3m8Dg0oQ0daEYJYMwlIgjGAngSrZr8ZvSnj+IXkkHJfxOld+KWjHs9a3ytiFIeiYK70MpVmeHHJwxCRgZvoY2mkrY6sJUU13K5LcWHO4ESIKvo9W3Wpd1LEmwqEJ0+JnjElr3rb/3Wckhe2d0Gw7TFpyIPjDmWqLD+KpMBc1xN9gPIJQp7pljmTjSnWGXOh/k8jCn6d19ZViX3YPKcA/wvUGZEsKbkzsxUixZspm5zMlA+Gn8tY5gVHPqRM3fnzbs/zwHCGBdDzi4/qu/jBGooYaHeSqWY2h0uZEB/8QmYkvVUjMfcoAkbOHdWD/v00cSJtotZYnBMKZEBHkaHnkYkpCmVQM7b0T2+ubTVChQcdyyt780nu51FhR3RsReOuBbFWdNh1xKzsJu4P3JjpQ0WYy9RZoUoq/HOBVAFAKA+IQC28Yx6hwGIi5dnVKsoL4JbYCT620W0GyMsu5ox13PonVPPOmZsXOulNJgaqxXtjturn9SucrQRb6RXnE9pCg5z9HDrEpgM3zYBOUTnbREXingebF7Lq4alfS0E8ahPEKR+pBKiW2IqYvXqS745dWj4E8Y6O4WcYz4MAmKQuRGmJndd1clLcYuC8iF1DKe+7MJxGH1QbdOr28RLPZu37KHs0ZRi8M/RkIsJgvJiGF5PiE3zDKsRHA3iqx3eDZb4m3zfPEiG8UgmJfHeS3Qe9mrSw000zpFDSzYL4C46TfDqKYaTG5fxM31JntAh5VXdqNajfYZPgLfak37XPP5meqo2FS4R1HzUfY7g4eRN2t5Q2/tjIDVL2NxZu82QQBPeycd9iNfhVX+X/srXaDDw+7XTvJxfpF5bLN+4pCObNOFirJ31XUyVfpf2pKz6iECfaVufJBzXeakHitOyL8qSgoXiNj1esluFW1UUxM1YLNFGOReEcW/LmsoZqht0kOU80JydpLdBS7ZdrHIwWWqmmiSTxgRQBq/yUpXQifaXdnqK3kZz3z11gLWWYw7hvw7zZ27wMOfjqFFV1eiSMg9//aCY5r9mQ8myMp0GtwQH2v7Xc7T5PCwsYB5H+LOTcL0RwfrnOr4UTqgFOd8iKWF2Mh5RynFAk3NG718BN3juRQNBbYH9KAwyebxhrabCtgXZ1tEByTBE2FI5Bydbc5d1JEsphkrCEWXnUa3yyf/p9kulDMctbP85daNPoJdPayOaES7sRDsq94jCphH+E9j59uTY93Oeiu0FPH+B6iG3OxWcVA3s7soFflEnJjNVPBubia1GnU9oUiTsHASLYUwNNNxx8bKF69F7Ew0z2SFJPfO/eNDuvEXGKHz4qvbFcO1W93upxpwrr5RCAJmchosePMtrmVHGt/0C8fx5GbEnwKDbztaa6f6GE251grjFb58S+sUHDkZQYeB9SMe8+5G4EZ+Wk3li6Byme5iw8YfboY3D8kSnDirQVpRMzecDvPd6vKhZYkbcqo6SC9KPDlmjW5ISMNOIW8kdY9Pe364lPS7ed6Ugn8CrJYZ5WRXjiZnJjh70vtpKifcqSLEw+Is8ASNb/sbumKHpvWd585iCPFQND+YFk16NRbHG77mY7fb5b+DukNVc8Xd9GJ9bvqF7IkkMvPgixyJjvaZdMKZH5hnKr31ewYRvXpfx6z4Myk3fW0vMEWOFX8WeNu88EFXRHt4leLuRPMX+Nfw6BXEePuDqChdLhXy2/VaGiRPfhISvULWf95CymmgSeyz5Z2Re3xVELB2cgc4P60efeAfmO20XRy49KKcIoQT8YuzTG1hv0lPZwcFpFQtqt6nlrJm7v7eKr6Xu5FQ7xrFjFYxVL+e2M8Y24Xh/8gm0McO8diO8eVKf2LYMXPPcE+aLYtrROwiNKOIb1tD13N39OH4hpDgH5qNCJfa7BuT+xd1C/dbCvx89rkpK82lyBLbxdPN3DB6SPdWl5rlXzH4CITTNrRydRpG9I8N8VKGmF/zKe5geDTptaVwaJ+iWKLLdJfoCmouRlMcfkFJm4TfgJV9+AnWRHRxiH7bNWcbMNLzhkFPFk20tO+C+LPSpZcVI9L4hqN3VAV+h9t1ikwV4p4Wry3FHOQOPrWlPgIzbCLCgPvyFZhfj8FZqut/dP5PE6g/r5xJyEAUGhemxHvuXCjnd6bMfrV+57k6uVT4vzbLf58EcmZbVPr+tmRlnABO8n891xKK/HKAQ4+FPvz37UNuM1FAlW4ii+S2aK680iReD+ZM7OJohHvXSrp7BuKZW3i8bPS03Yk6mTjfUTA4/s4OV7K0N144CpYjl4LQM4XS2LFcC2hoe69RUa/RayORX6pgomL4Fstj99X8nPQkUEKhw4Aa9mLY+rRnFSp/SMNQ8oJVJSOzftjGqqCm7WVDs5wcY++Pb4cGvxFZCzgKfm52zK3DBFkW6ti3bNtqIbQhA9tiFnQQzeriXbxeTTtdykCkD2l2Ek3zemNn9euIOfQE2k2Cts4nVJkt0Fk007R5Qjkf0ibj2Zkt3uMTAb6e2YLZpHOwYONv45Yg3CneuL8k08oSy8XvIxwXZDZyIfcAJEYlk4kye0r+RZr7WNojBjf9Wo4kuRnmue4kPEbeQm7MlmeUTP2QMFzbkpnTMNsJACeievuLvuunqUvm48op3X+cV0iktOgY7cl9rgvUrMGjeOJdO/cWfua5wJWZB1kVdWOBt60AnDjlJ9oLT72bF0FMJ7qvH+TQB7tyhMOrvJXlmocP/DsUaDU4bcO3/cegDjbIrADrd+8OWMsqSvE+AOi73fqZp1kZYjmf9R4AuLb6y5+p2DUwKDil62Lw0fxE5NhrUDtK6hYASE8Q2CMY9i4+ZnDaTcO/eUnxBXi+Oi4iDmbKS2pf3ex/usHj6saiT8BV4PjnJ8KoR9K//i9QSwMEFAACAAgAYLe3TGp9wY1LAAAAagAAABsAAAB1bml2ZXJzYWwvdW5pdmVyc2FsLnBuZy54bWyzsa/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gIAAJcLAAAmAAAAAAAAAAEAAAAAAAYLAAB1bml2ZXJzYWwvaHRtbF9wdWJsaXNoaW5nX3NldHRpbmdzLnhtbFBLAQIAABQAAgAIAFZspkxocVKRmgEAAB8GAAAfAAAAAAAAAAEAAAAAAEgOAAB1bml2ZXJzYWwvaHRtbF9za2luX3NldHRpbmdzLmpzUEsBAgAAFAACAAgAXLe3TD08L9HBAAAA5QEAABoAAAAAAAAAAQAAAAAAHxAAAHVuaXZlcnNhbC9pMThuX3ByZXNldHMueG1sUEsBAgAAFAACAAgAXLe3TJr5lmRrAAAAawAAABwAAAAAAAAAAQAAAAAAGBEAAHVuaXZlcnNhbC9sb2NhbF9zZXR0aW5ncy54bWxQSwECAAAUAAIACABElFdHI7RO+/sCAACwCAAAFAAAAAAAAAABAAAAAAC9EQAAdW5pdmVyc2FsL3BsYXllci54bWxQSwECAAAUAAIACABct7dMsIcj9GwBAAD3AgAAKQAAAAAAAAABAAAAAADqFAAAdW5pdmVyc2FsL3NraW5fY3VzdG9taXphdGlvbl9zZXR0aW5ncy54bWxQSwECAAAUAAIACABgt7dMak81M9kMAADJGQAAFwAAAAAAAAAAAAAAAACdFgAAdW5pdmVyc2FsL3VuaXZlcnNhbC5wbmdQSwECAAAUAAIACABgt7dMan3BjUsAAABqAAAAGwAAAAAAAAABAAAAAACrIwAAdW5pdmVyc2FsL3VuaXZlcnNhbC5wbmcueG1sUEsFBgAAAAALAAsASQMAAC8kAAAAAA=="/>
  <p:tag name="ISPRING_PRESENTATION_TITLE" val="传统节日端午节主题班会动态课件PPT模板"/>
</p:tagLst>
</file>

<file path=ppt/theme/theme1.xml><?xml version="1.0" encoding="utf-8"?>
<a:theme xmlns:a="http://schemas.openxmlformats.org/drawingml/2006/main" name=" www.2ppt.com">
  <a:themeElements>
    <a:clrScheme name="自定义 26">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70AD47"/>
      </a:hlink>
      <a:folHlink>
        <a:srgbClr val="70AD4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1952</Words>
  <Application>Microsoft Office PowerPoint</Application>
  <PresentationFormat>宽屏</PresentationFormat>
  <Paragraphs>129</Paragraphs>
  <Slides>28</Slides>
  <Notes>28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等线</vt:lpstr>
      <vt:lpstr>等线 Light</vt:lpstr>
      <vt:lpstr>华康海报体W12(P)</vt:lpstr>
      <vt:lpstr>萝莉体 第二版</vt:lpstr>
      <vt:lpstr>迷你简少儿</vt:lpstr>
      <vt:lpstr>宋体</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2022-03-03T08:11:55Z</dcterms:created>
  <dcterms:modified xsi:type="dcterms:W3CDTF">2023-01-10T06:27:11Z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859310EA94EA44FDB05E030BD1C84135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