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23" r:id="rId2"/>
    <p:sldId id="901" r:id="rId3"/>
    <p:sldId id="902" r:id="rId4"/>
    <p:sldId id="903" r:id="rId5"/>
    <p:sldId id="904" r:id="rId6"/>
    <p:sldId id="905" r:id="rId7"/>
    <p:sldId id="907" r:id="rId8"/>
    <p:sldId id="908" r:id="rId9"/>
    <p:sldId id="909" r:id="rId10"/>
    <p:sldId id="910" r:id="rId11"/>
    <p:sldId id="912" r:id="rId12"/>
    <p:sldId id="914" r:id="rId13"/>
    <p:sldId id="922" r:id="rId14"/>
    <p:sldId id="915" r:id="rId15"/>
    <p:sldId id="916" r:id="rId16"/>
    <p:sldId id="917" r:id="rId17"/>
    <p:sldId id="697" r:id="rId18"/>
    <p:sldId id="918" r:id="rId19"/>
    <p:sldId id="919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3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CC00"/>
    <a:srgbClr val="FF3399"/>
    <a:srgbClr val="000099"/>
    <a:srgbClr val="FF66FF"/>
    <a:srgbClr val="6600C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4660"/>
  </p:normalViewPr>
  <p:slideViewPr>
    <p:cSldViewPr snapToObjects="1">
      <p:cViewPr>
        <p:scale>
          <a:sx n="100" d="100"/>
          <a:sy n="100" d="100"/>
        </p:scale>
        <p:origin x="-198" y="-216"/>
      </p:cViewPr>
      <p:guideLst>
        <p:guide orient="horz" pos="2303"/>
        <p:guide pos="29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89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869"/>
  <ax:ocxPr ax:name="_cy" ax:value="1799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89-1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9181"/>
  <ax:ocxPr ax:name="_cy" ax:value="1508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p90-2a.mp3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0"/>
  <ax:ocxPr ax:name="currentMarker" ax:value="0"/>
  <ax:ocxPr ax:name="invokeURLs" ax:value="-1"/>
  <ax:ocxPr ax:name="baseURL" ax:value=""/>
  <ax:ocxPr ax:name="volume" ax:value="10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7620"/>
  <ax:ocxPr ax:name="_cy" ax:value="150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CCDEF589-DA86-431D-8974-6668184F518F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482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31DC23F1-D2E0-43B3-8263-7ED2BDAABF02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DC23F1-D2E0-43B3-8263-7ED2BDAABF02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/>
          <a:lstStyle>
            <a:lvl1pPr algn="r"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2638" y="4006850"/>
            <a:ext cx="6400800" cy="503238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17475"/>
            <a:ext cx="2057400" cy="60102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19800" cy="60102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17475"/>
            <a:ext cx="8229600" cy="6010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2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1984CC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1984CC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rgbClr val="1984CC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rgbClr val="1984CC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1984C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image" Target="../media/image25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0124" y="654198"/>
            <a:ext cx="7772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Unit </a:t>
            </a:r>
            <a:r>
              <a:rPr lang="zh-C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</a:t>
            </a:r>
            <a:r>
              <a:rPr lang="en-US" altLang="zh-CN" sz="4800" b="1" kern="10" dirty="0" smtClean="0">
                <a:ln w="12700">
                  <a:noFill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Topic 2 </a:t>
            </a:r>
            <a:endParaRPr lang="en-US" sz="4400" b="1" dirty="0">
              <a:ln w="12700">
                <a:noFill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59745" y="4005064"/>
            <a:ext cx="33845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4400" b="1" dirty="0">
                <a:solidFill>
                  <a:schemeClr val="bg1"/>
                </a:solidFill>
              </a:rPr>
              <a:t>S</a:t>
            </a:r>
            <a:r>
              <a:rPr lang="zh-CN" altLang="en-US" sz="3600" b="1" dirty="0">
                <a:solidFill>
                  <a:schemeClr val="bg1"/>
                </a:solidFill>
              </a:rPr>
              <a:t>ection </a:t>
            </a:r>
            <a:r>
              <a:rPr lang="zh-CN" altLang="en-US" sz="3200" b="1" dirty="0">
                <a:solidFill>
                  <a:schemeClr val="bg1"/>
                </a:solidFill>
              </a:rPr>
              <a:t> </a:t>
            </a:r>
            <a:r>
              <a:rPr lang="zh-CN" altLang="en-US" sz="5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矩形 7"/>
          <p:cNvSpPr/>
          <p:nvPr/>
        </p:nvSpPr>
        <p:spPr>
          <a:xfrm>
            <a:off x="141028" y="306896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kern="10" dirty="0" smtClean="0">
                <a:ln w="12700">
                  <a:noFill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design our own uniforms.</a:t>
            </a:r>
            <a:endParaRPr lang="zh-CN" altLang="en-US" sz="4800" b="1" kern="10" dirty="0">
              <a:ln w="12700">
                <a:noFill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0477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64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49964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  <p:bldP spid="6" grpId="0" bldLvl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74625" y="1081088"/>
            <a:ext cx="87058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(K—Kangkang,P—Policewoman)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K:Excuse me,madam._________________________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P:We usually wear uniforms when we are at work,but sometimes we wear plain clothes to carry out special tasks.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K:____________________________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P:Sure.When we are wearing uniforms,people in trouble can find us.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_______________________________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K:Uniforms can also show good discipline and 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make you look important.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P:Yes.You're right.</a:t>
            </a:r>
          </a:p>
        </p:txBody>
      </p:sp>
      <p:pic>
        <p:nvPicPr>
          <p:cNvPr id="46083" name="Picture 3" descr="p86-2a-1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88125" y="3744913"/>
            <a:ext cx="25050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88950" y="117475"/>
            <a:ext cx="85471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/>
              <a:t>Listen to the coversation and put A,B and C in the right places.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79388" y="727075"/>
            <a:ext cx="695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>
                <a:latin typeface="Times New Roman" panose="02020603050405020304" pitchFamily="18" charset="0"/>
              </a:rPr>
              <a:t>(</a:t>
            </a:r>
            <a:r>
              <a:rPr lang="zh-CN" altLang="en-US" sz="2000" i="1">
                <a:latin typeface="Times New Roman" panose="02020603050405020304" pitchFamily="18" charset="0"/>
              </a:rPr>
              <a:t>Kangkang is interviewing a policewoman.</a:t>
            </a:r>
            <a:r>
              <a:rPr lang="zh-CN" altLang="en-US" sz="20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7950" y="5113338"/>
            <a:ext cx="6553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</a:rPr>
              <a:t>A.Is it important for you to wear uniforms at work?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B.Could you tell me when you wear your uniforms?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C.And our uniforms may stop some people from </a:t>
            </a:r>
          </a:p>
          <a:p>
            <a:r>
              <a:rPr lang="zh-CN" altLang="en-US" sz="2400" dirty="0">
                <a:latin typeface="Times New Roman" panose="02020603050405020304" pitchFamily="18" charset="0"/>
              </a:rPr>
              <a:t>    doing bad things.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279900" y="1296988"/>
            <a:ext cx="13001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1835150" y="2444750"/>
            <a:ext cx="130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835150" y="3165475"/>
            <a:ext cx="1301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34925" y="117475"/>
            <a:ext cx="463550" cy="425450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2400" b="1"/>
              <a:t>2a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6097" name="WindowsMediaPlayer1" r:id="rId2" imgW="2743200" imgH="542880"/>
        </mc:Choice>
        <mc:Fallback>
          <p:control name="WindowsMediaPlayer1" r:id="rId2" imgW="2743200" imgH="542880">
            <p:pic>
              <p:nvPicPr>
                <p:cNvPr id="2" name="WindowsMediaPlayer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4787900" y="758825"/>
                  <a:ext cx="2743200" cy="53816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split orient="vert"/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bldLvl="0" autoUpdateAnimBg="0"/>
      <p:bldP spid="46089" grpId="0" bldLvl="0" autoUpdateAnimBg="0"/>
      <p:bldP spid="46090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901477" y="288121"/>
            <a:ext cx="7831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/>
              <a:t>Read 2a and answer the following questions. </a:t>
            </a:r>
          </a:p>
          <a:p>
            <a:r>
              <a:rPr lang="zh-CN" altLang="en-US" sz="2800" b="1" dirty="0"/>
              <a:t>Then </a:t>
            </a:r>
            <a:r>
              <a:rPr lang="en-US" altLang="zh-CN" sz="2800" b="1" dirty="0"/>
              <a:t>try to give a short report.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8438" y="1412875"/>
            <a:ext cx="8837612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1.When does the policewoman wear uniforms?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They wear uniforms when they are at work.</a:t>
            </a:r>
          </a:p>
          <a:p>
            <a:pPr>
              <a:lnSpc>
                <a:spcPct val="140000"/>
              </a:lnSpc>
            </a:pPr>
            <a:r>
              <a:rPr lang="zh-CN" altLang="en-US" sz="2800" b="1">
                <a:latin typeface="Times New Roman" panose="02020603050405020304" pitchFamily="18" charset="0"/>
              </a:rPr>
              <a:t>2.Why does the policewoman think it's important to wear uniforms?</a:t>
            </a:r>
          </a:p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Because when they are wearing uniforms,people in trouble can find them,and their uniforms may stop some people from doing bad things.</a:t>
            </a:r>
          </a:p>
          <a:p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47108" name="Oval 4"/>
          <p:cNvSpPr>
            <a:spLocks noChangeArrowheads="1"/>
          </p:cNvSpPr>
          <p:nvPr/>
        </p:nvSpPr>
        <p:spPr bwMode="auto">
          <a:xfrm>
            <a:off x="107950" y="188913"/>
            <a:ext cx="790575" cy="5762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2800" b="1"/>
              <a:t>2b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23850" y="931863"/>
            <a:ext cx="8569325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you tell me when you wear your uniforms?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你能告诉我你们什么时候穿制服吗？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引导宾语从句时译为“什么时候”。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know when he will come. 我不知道他什么时候会来。（宾语从句）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引导时间状语从句时译为“当······时”。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can find us easily when they are in need. 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当病人有需要时，他们能够很容易地找到我们。（时间状语从句）</a:t>
            </a:r>
          </a:p>
          <a:p>
            <a:pPr eaLnBrk="0" hangingPunct="0"/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our uniforms may stop some people from doing bad things.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我们的制服可以防止一些人干坏事。</a:t>
            </a:r>
          </a:p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... from doing sth. = keep ... from doing sth.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阻止，防止······干某事 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E.g: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/>
              <a:t>你无法阻止人们说出自己的想法。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can’t stop people from saying what they think.      </a:t>
            </a:r>
          </a:p>
          <a:p>
            <a:pPr eaLnBrk="0" hangingPunct="0"/>
            <a:r>
              <a:rPr lang="zh-CN" altLang="en-US" sz="2000" dirty="0"/>
              <a:t>           她父母试图阻止她和他见面。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</a:rPr>
              <a:t>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parents tried to stop her from seeing him.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〖知识拓展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〗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doing sth. 停止做某事（停止正在做的事情）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如：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Suddenly everyone stopped talking. 突然每个人都停下来不说话了。</a:t>
            </a:r>
          </a:p>
          <a:p>
            <a:pPr eaLnBrk="0" hangingPunct="0"/>
            <a:r>
              <a:rPr lang="zh-CN" altLang="en-US" sz="2000" b="1" dirty="0">
                <a:latin typeface="Times New Roman" panose="02020603050405020304" pitchFamily="18" charset="0"/>
              </a:rPr>
              <a:t>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 to do sth. 停下（正在做的事）去做（另一件事）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</a:p>
          <a:p>
            <a:pPr eaLnBrk="0" hangingPunct="0"/>
            <a:r>
              <a:rPr lang="zh-CN" altLang="en-US" sz="2000" dirty="0">
                <a:latin typeface="Times New Roman" panose="02020603050405020304" pitchFamily="18" charset="0"/>
              </a:rPr>
              <a:t>      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stopped to take pictures. 我们停下来去照相。</a:t>
            </a:r>
          </a:p>
        </p:txBody>
      </p:sp>
      <p:sp>
        <p:nvSpPr>
          <p:cNvPr id="48131" name="WordArt 3"/>
          <p:cNvSpPr>
            <a:spLocks noChangeArrowheads="1" noChangeShapeType="1"/>
          </p:cNvSpPr>
          <p:nvPr/>
        </p:nvSpPr>
        <p:spPr bwMode="auto">
          <a:xfrm>
            <a:off x="671042" y="260648"/>
            <a:ext cx="42703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Key points of 2a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81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8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8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1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81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1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81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81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813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813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3095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zh-CN" altLang="en-US" sz="200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9388" y="149225"/>
            <a:ext cx="88201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Times New Roman" panose="02020603050405020304" pitchFamily="18" charset="0"/>
              </a:rPr>
              <a:t>Suppose you  are one of the following p</a:t>
            </a:r>
            <a:r>
              <a:rPr lang="en-US" altLang="zh-CN" sz="2400" b="1">
                <a:latin typeface="Times New Roman" panose="02020603050405020304" pitchFamily="18" charset="0"/>
              </a:rPr>
              <a:t>ersons.</a:t>
            </a:r>
            <a:r>
              <a:rPr lang="zh-CN" altLang="en-US" sz="2400" b="1">
                <a:latin typeface="Times New Roman" panose="02020603050405020304" pitchFamily="18" charset="0"/>
              </a:rPr>
              <a:t>Pretend to interview each other and make a conversation similar to 2a. Then role-play in pairs.</a:t>
            </a:r>
          </a:p>
        </p:txBody>
      </p:sp>
      <p:pic>
        <p:nvPicPr>
          <p:cNvPr id="49156" name="Picture 4" descr="dc99d047ad7489b981566178bc0b0c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1700213"/>
            <a:ext cx="1871663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7" name="Picture 5" descr="e8509c5f539dd148875ff77a1bad442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339975" y="1700213"/>
            <a:ext cx="2089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8" name="Picture 6" descr="07f21cf69fce24faaa64648da9c98d8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1701800"/>
            <a:ext cx="1657350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59" name="Picture 7" descr="nurs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81763" y="1700213"/>
            <a:ext cx="2051050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0" name="Picture 8" descr="21c927631ae1685f020e2fb2cb6de0b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9413" y="4154488"/>
            <a:ext cx="1960562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1" name="Picture 9" descr="dc608a74d43636e50a1d42d020db186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45025" y="4306888"/>
            <a:ext cx="1836738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2" name="Picture 10" descr="2c6f1fc77bf0ee739217d070c1d0065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15113" y="4308475"/>
            <a:ext cx="2060575" cy="196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23850" y="3819525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policeman</a:t>
            </a: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266950" y="3819525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policewoman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4386263" y="3819525"/>
            <a:ext cx="220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doctor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372225" y="3819525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nurse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4925" y="6145213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2195513" y="6243638"/>
            <a:ext cx="220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postman</a:t>
            </a:r>
          </a:p>
        </p:txBody>
      </p:sp>
      <p:pic>
        <p:nvPicPr>
          <p:cNvPr id="49169" name="Picture 17" descr="邮递员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627313" y="4275138"/>
            <a:ext cx="17684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4459288" y="6243638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worker</a:t>
            </a:r>
            <a:endParaRPr lang="zh-CN" altLang="en-US"/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6546850" y="6243638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office worker</a:t>
            </a:r>
            <a:endParaRPr lang="zh-CN" altLang="en-US"/>
          </a:p>
        </p:txBody>
      </p:sp>
    </p:spTree>
  </p:cSld>
  <p:clrMapOvr>
    <a:masterClrMapping/>
  </p:clrMapOvr>
  <p:transition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90563" y="998538"/>
            <a:ext cx="8418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/>
              <a:t>Make up conversations after the example,using the sentences in the box. Pay attention to the </a:t>
            </a:r>
            <a:r>
              <a:rPr lang="en-US" altLang="zh-CN" sz="2000" b="1" dirty="0"/>
              <a:t>word order of object clause.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11138" y="1806575"/>
            <a:ext cx="8704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/>
              <a:t>Example:</a:t>
            </a:r>
          </a:p>
          <a:p>
            <a:r>
              <a:rPr lang="zh-CN" altLang="en-US" sz="2400" dirty="0"/>
              <a:t>A:Could you please tell me </a:t>
            </a:r>
            <a:r>
              <a:rPr lang="zh-CN" altLang="en-US" sz="2400" u="sng" dirty="0"/>
              <a:t>what clothes you like best</a:t>
            </a:r>
            <a:r>
              <a:rPr lang="zh-CN" altLang="en-US" sz="2400" dirty="0"/>
              <a:t>?</a:t>
            </a:r>
          </a:p>
          <a:p>
            <a:r>
              <a:rPr lang="zh-CN" altLang="en-US" sz="2400" dirty="0"/>
              <a:t>B:Sure. I like jeans best.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0" y="3573463"/>
            <a:ext cx="558006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</a:rPr>
              <a:t>What clothes do you like best?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What do you like to wear in summer?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When/Where do you wear school uniforms?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Why do/don't you like school uniforms?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How often do you go shopping?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Who usually buys clothes for you?</a:t>
            </a: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...</a:t>
            </a:r>
          </a:p>
        </p:txBody>
      </p:sp>
      <p:pic>
        <p:nvPicPr>
          <p:cNvPr id="50181" name="Picture 5" descr="P87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2650" y="3656013"/>
            <a:ext cx="4343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107950" y="993775"/>
            <a:ext cx="582613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2800" b="1"/>
              <a:t>3</a:t>
            </a:r>
            <a:endParaRPr lang="zh-CN" altLang="en-US"/>
          </a:p>
        </p:txBody>
      </p:sp>
      <p:sp>
        <p:nvSpPr>
          <p:cNvPr id="50183" name="WordArt 7"/>
          <p:cNvSpPr>
            <a:spLocks noChangeArrowheads="1" noChangeShapeType="1"/>
          </p:cNvSpPr>
          <p:nvPr/>
        </p:nvSpPr>
        <p:spPr bwMode="auto">
          <a:xfrm>
            <a:off x="3132138" y="117475"/>
            <a:ext cx="2519362" cy="792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Project</a:t>
            </a:r>
            <a:endParaRPr lang="zh-CN" altLang="en-US" sz="36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</p:spTree>
  </p:cSld>
  <p:clrMapOvr>
    <a:masterClrMapping/>
  </p:clrMapOvr>
  <p:transition spd="med">
    <p:fad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utoUpdateAnimBg="0"/>
      <p:bldP spid="50180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1438275"/>
            <a:ext cx="9037638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根据首字母或汉语提示完成句子。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1.— The CCTV reporter is  i____________the policeman. She wants to make a report of him.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We must _____ _____ （执行）the plan at once.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3.People _____ __________(处于困境之中) can find the police easily if they wear uniforms.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4.People often wear _______ ______ (便装)after work.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5.—Will you go fishing tomorrow?</a:t>
            </a:r>
          </a:p>
          <a:p>
            <a:pPr eaLnBrk="0" hangingPunct="0">
              <a:lnSpc>
                <a:spcPct val="14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—I'm not sure now,it will ________ _______ (取决于)the weather.</a:t>
            </a:r>
          </a:p>
        </p:txBody>
      </p:sp>
      <p:sp>
        <p:nvSpPr>
          <p:cNvPr id="51203" name="WordArt 3"/>
          <p:cNvSpPr>
            <a:spLocks noChangeArrowheads="1" noChangeShapeType="1"/>
          </p:cNvSpPr>
          <p:nvPr/>
        </p:nvSpPr>
        <p:spPr bwMode="auto">
          <a:xfrm>
            <a:off x="468313" y="260350"/>
            <a:ext cx="4392612" cy="1019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0431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3775075" y="2060575"/>
            <a:ext cx="252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nterviewing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547813" y="3068638"/>
            <a:ext cx="252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carry    out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247775" y="3619500"/>
            <a:ext cx="252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  in        trouble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700338" y="4627563"/>
            <a:ext cx="2525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plain     clothes</a:t>
            </a:r>
            <a:endParaRPr lang="zh-CN" alt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779838" y="5635625"/>
            <a:ext cx="202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  <a:latin typeface="Times New Roman" panose="02020603050405020304" pitchFamily="18" charset="0"/>
              </a:rPr>
              <a:t>depend      on</a:t>
            </a:r>
            <a:endParaRPr lang="zh-CN" altLang="en-US"/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ldLvl="0" autoUpdateAnimBg="0"/>
      <p:bldP spid="51205" grpId="0" bldLvl="0" autoUpdateAnimBg="0"/>
      <p:bldP spid="51206" grpId="0" bldLvl="0" autoUpdateAnimBg="0"/>
      <p:bldP spid="51207" grpId="0" bldLvl="0" autoUpdateAnimBg="0"/>
      <p:bldP spid="51208" grpId="0" bldLvl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23825" y="1235075"/>
            <a:ext cx="8840788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单项选择。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1. _____ is necessary for students to get up early and go to bed early.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This    B. That    C. What    D. It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2. — I think maths is more important than English.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— But I really can't agree______you. 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 of   B. at     C. with     D. for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3. Policemen uniforms may stop some people from______ something bad.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A.to do    B.do    C. doing    D. does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) 4. — Could you tell me ______ tomorrow morning?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— Well, it will start at 9 o’clock.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when the meeting will start   B. where will the meeting start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C. where the meeting start       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When the meeting would start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) 5. The girl ______ trouble is a middle school student from Japan.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A. on     B. at      C. in      D. of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-23813" y="16033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-23813" y="2251075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-23813" y="3259138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-23813" y="3954463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-23813" y="5251450"/>
            <a:ext cx="104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2232" name="WordArt 8"/>
          <p:cNvSpPr>
            <a:spLocks noChangeArrowheads="1" noChangeShapeType="1"/>
          </p:cNvSpPr>
          <p:nvPr/>
        </p:nvSpPr>
        <p:spPr bwMode="auto">
          <a:xfrm>
            <a:off x="468313" y="-15875"/>
            <a:ext cx="4392612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0431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Exercises in class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bldLvl="0" autoUpdateAnimBg="0"/>
      <p:bldP spid="52227" grpId="0" bldLvl="0" autoUpdateAnimBg="0"/>
      <p:bldP spid="52228" grpId="0" bldLvl="0" autoUpdateAnimBg="0"/>
      <p:bldP spid="52229" grpId="0" bldLvl="0" autoUpdateAnimBg="0"/>
      <p:bldP spid="52230" grpId="0" bldLvl="0" autoUpdateAnimBg="0"/>
      <p:bldP spid="52231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/>
          <p:cNvSpPr>
            <a:spLocks noChangeArrowheads="1" noChangeShapeType="1"/>
          </p:cNvSpPr>
          <p:nvPr/>
        </p:nvSpPr>
        <p:spPr bwMode="auto">
          <a:xfrm>
            <a:off x="2339975" y="115888"/>
            <a:ext cx="381635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Arail"/>
              </a:rPr>
              <a:t>Summary</a:t>
            </a:r>
            <a:endParaRPr lang="zh-CN" altLang="en-US" sz="3600" b="1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75000"/>
                  </a:srgbClr>
                </a:outerShdw>
              </a:effectLst>
              <a:latin typeface="Arail"/>
            </a:endParaRPr>
          </a:p>
        </p:txBody>
      </p:sp>
      <p:sp>
        <p:nvSpPr>
          <p:cNvPr id="53251" name="WordArt 3"/>
          <p:cNvSpPr>
            <a:spLocks noChangeArrowheads="1" noChangeShapeType="1"/>
          </p:cNvSpPr>
          <p:nvPr/>
        </p:nvSpPr>
        <p:spPr bwMode="auto">
          <a:xfrm>
            <a:off x="252413" y="1341438"/>
            <a:ext cx="13700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learn: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3252" name="WordArt 4"/>
          <p:cNvSpPr>
            <a:spLocks noChangeArrowheads="1" noChangeShapeType="1"/>
          </p:cNvSpPr>
          <p:nvPr/>
        </p:nvSpPr>
        <p:spPr bwMode="auto">
          <a:xfrm>
            <a:off x="255588" y="3740150"/>
            <a:ext cx="13668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We can: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63713" y="1268413"/>
            <a:ext cx="7118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Some new words and phrases</a:t>
            </a:r>
            <a:r>
              <a:rPr 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: </a:t>
            </a:r>
          </a:p>
          <a:p>
            <a:pPr eaLnBrk="0" hangingPunct="0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depend,discipline,survey,interview,plain</a:t>
            </a:r>
          </a:p>
          <a:p>
            <a:pPr eaLnBrk="0" hangingPunct="0"/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depend on,plain clothes,carry out,stop...from doing...</a:t>
            </a:r>
          </a:p>
          <a:p>
            <a:pPr eaLnBrk="0" hangingPunct="0"/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2.The object clauses: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Can you tell me what Miss Wang says?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She asks what materials they should choose.</a:t>
            </a:r>
          </a:p>
          <a:p>
            <a:pPr eaLnBrk="0" hangingPunct="0"/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92275" y="3789363"/>
            <a:ext cx="7200900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◆</a:t>
            </a:r>
            <a:r>
              <a:rPr lang="zh-CN" altLang="en-US" sz="24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uniforms: 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I like to wear my own clothes because school uniforms will look ugly on us.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We usually wear uniforms when we are at work.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Our uniforms may stop some people from doing bad things.</a:t>
            </a:r>
          </a:p>
          <a:p>
            <a:pPr eaLnBrk="0" hangingPunct="0">
              <a:lnSpc>
                <a:spcPct val="110000"/>
              </a:lnSpc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Uniforms can also show good discipline and make you look important.</a:t>
            </a:r>
          </a:p>
        </p:txBody>
      </p:sp>
    </p:spTree>
  </p:cSld>
  <p:clrMapOvr>
    <a:masterClrMapping/>
  </p:clrMapOvr>
  <p:transition spd="med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3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3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3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animBg="1"/>
      <p:bldP spid="532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/>
          </p:cNvSpPr>
          <p:nvPr/>
        </p:nvSpPr>
        <p:spPr bwMode="auto">
          <a:xfrm>
            <a:off x="2413000" y="908050"/>
            <a:ext cx="39592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Times New Roman" panose="02020603050405020304"/>
                <a:cs typeface="Times New Roman" panose="02020603050405020304"/>
              </a:rPr>
              <a:t>Homework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4275" name="内容占位符 2"/>
          <p:cNvSpPr>
            <a:spLocks noGrp="1" noChangeArrowheads="1"/>
          </p:cNvSpPr>
          <p:nvPr/>
        </p:nvSpPr>
        <p:spPr bwMode="auto">
          <a:xfrm>
            <a:off x="250825" y="1990725"/>
            <a:ext cx="8642350" cy="2303463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Try to design a school uniform that you like.</a:t>
            </a:r>
          </a:p>
          <a:p>
            <a:pPr marL="365125" indent="-365125">
              <a:lnSpc>
                <a:spcPct val="14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2.Finish Section A in your workbook.</a:t>
            </a:r>
          </a:p>
          <a:p>
            <a:pPr marL="365125" indent="-365125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3.Preview Section B</a:t>
            </a:r>
            <a:r>
              <a:rPr lang="zh-CN" altLang="en-US" sz="32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. </a:t>
            </a:r>
            <a:endParaRPr lang="en-US" sz="2400" dirty="0"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43000" y="762000"/>
            <a:ext cx="73977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276600" y="2463800"/>
            <a:ext cx="4752975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>
                <a:latin typeface="Comic Sans MS" panose="030F0702030302020204" pitchFamily="66" charset="0"/>
              </a:rPr>
              <a:t>Beautiful or ugly?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>
                <a:latin typeface="Comic Sans MS" panose="030F0702030302020204" pitchFamily="66" charset="0"/>
              </a:rPr>
              <a:t>What ... made of?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>
                <a:latin typeface="Comic Sans MS" panose="030F0702030302020204" pitchFamily="66" charset="0"/>
              </a:rPr>
              <a:t>What size?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altLang="zh-CN" sz="3200" b="1" dirty="0">
                <a:latin typeface="Comic Sans MS" panose="030F0702030302020204" pitchFamily="66" charset="0"/>
              </a:rPr>
              <a:t>What color ?</a:t>
            </a:r>
          </a:p>
        </p:txBody>
      </p:sp>
      <p:sp>
        <p:nvSpPr>
          <p:cNvPr id="36867" name="WordArt 3"/>
          <p:cNvSpPr>
            <a:spLocks noChangeArrowheads="1" noChangeShapeType="1"/>
          </p:cNvSpPr>
          <p:nvPr/>
        </p:nvSpPr>
        <p:spPr bwMode="auto">
          <a:xfrm>
            <a:off x="4322763" y="908050"/>
            <a:ext cx="2160587" cy="1079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59000"/>
                    </a:srgbClr>
                  </a:outerShdw>
                </a:effectLst>
                <a:latin typeface="Arail"/>
              </a:rPr>
              <a:t>Talk!</a:t>
            </a:r>
            <a:endParaRPr lang="zh-CN" altLang="en-US" sz="3600" b="1" kern="10" dirty="0">
              <a:ln w="12700">
                <a:solidFill>
                  <a:srgbClr val="B2B2B2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59000"/>
                  </a:srgbClr>
                </a:outerShdw>
              </a:effectLst>
              <a:latin typeface="Arail"/>
            </a:endParaRPr>
          </a:p>
        </p:txBody>
      </p:sp>
      <p:pic>
        <p:nvPicPr>
          <p:cNvPr id="36868" name="Picture 4" descr="E:\课件材料\网上查找的图片资源\Unit 8 Topic 1\dress.jpgdres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908050"/>
            <a:ext cx="2520950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547813" y="1123950"/>
            <a:ext cx="4524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0">
                <a:latin typeface="Times New Roman" panose="02020603050405020304" pitchFamily="18" charset="0"/>
              </a:rPr>
              <a:t>M</a:t>
            </a:r>
          </a:p>
        </p:txBody>
      </p:sp>
    </p:spTree>
  </p:cSld>
  <p:clrMapOvr>
    <a:masterClrMapping/>
  </p:clrMapOvr>
  <p:transition spd="med">
    <p:pull dir="lu"/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7975" y="266700"/>
            <a:ext cx="7793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</a:rPr>
              <a:t>Who often wears uniforms?</a:t>
            </a:r>
          </a:p>
        </p:txBody>
      </p:sp>
      <p:pic>
        <p:nvPicPr>
          <p:cNvPr id="37892" name="Picture 4" descr="e8509c5f539dd148875ff77a1bad442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5875" y="1308100"/>
            <a:ext cx="20891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5" descr="07f21cf69fce24faaa64648da9c98d8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311275"/>
            <a:ext cx="165735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nurs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97663" y="1308100"/>
            <a:ext cx="20510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7" descr="21c927631ae1685f020e2fb2cb6de0b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5313" y="3762375"/>
            <a:ext cx="1960562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 descr="dc608a74d43636e50a1d42d020db186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0925" y="3914775"/>
            <a:ext cx="1836738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7" name="Picture 9" descr="2c6f1fc77bf0ee739217d070c1d0065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1013" y="3917950"/>
            <a:ext cx="20605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39750" y="3429000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policeman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2482850" y="3429000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policewoman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602163" y="3429000"/>
            <a:ext cx="220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doctor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6588125" y="3429000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nurse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95288" y="5826125"/>
            <a:ext cx="220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cook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411413" y="5851525"/>
            <a:ext cx="2201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postman</a:t>
            </a:r>
          </a:p>
        </p:txBody>
      </p:sp>
      <p:pic>
        <p:nvPicPr>
          <p:cNvPr id="37904" name="Picture 16" descr="邮递员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843213" y="3883025"/>
            <a:ext cx="17684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675188" y="5851525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worker</a:t>
            </a:r>
            <a:endParaRPr lang="zh-CN" alt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762750" y="5851525"/>
            <a:ext cx="2201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</a:rPr>
              <a:t>office worker</a:t>
            </a:r>
            <a:endParaRPr lang="zh-CN" alt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bldLvl="0" autoUpdateAnimBg="0"/>
      <p:bldP spid="37899" grpId="0" bldLvl="0" autoUpdateAnimBg="0"/>
      <p:bldP spid="37900" grpId="0" bldLvl="0" autoUpdateAnimBg="0"/>
      <p:bldP spid="37901" grpId="0" bldLvl="0" autoUpdateAnimBg="0"/>
      <p:bldP spid="37902" grpId="0" bldLvl="0" autoUpdateAnimBg="0"/>
      <p:bldP spid="37903" grpId="0" bldLvl="0" autoUpdateAnimBg="0"/>
      <p:bldP spid="37905" grpId="0" bldLvl="0" autoUpdateAnimBg="0"/>
      <p:bldP spid="3790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采访"/>
          <p:cNvPicPr>
            <a:picLocks noChangeAspect="1" noChangeArrowheads="1"/>
          </p:cNvPicPr>
          <p:nvPr/>
        </p:nvPicPr>
        <p:blipFill>
          <a:blip r:embed="rId2" cstate="email"/>
          <a:srcRect t="27513"/>
          <a:stretch>
            <a:fillRect/>
          </a:stretch>
        </p:blipFill>
        <p:spPr bwMode="auto">
          <a:xfrm>
            <a:off x="2517775" y="3140075"/>
            <a:ext cx="34226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445250" y="3789363"/>
            <a:ext cx="2736850" cy="863600"/>
          </a:xfrm>
          <a:prstGeom prst="cloudCallout">
            <a:avLst>
              <a:gd name="adj1" fmla="val -88671"/>
              <a:gd name="adj2" fmla="val 47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Why do they need to </a:t>
            </a:r>
          </a:p>
          <a:p>
            <a:pPr algn="ctr"/>
            <a:r>
              <a:rPr lang="en-US" altLang="zh-CN" b="1">
                <a:latin typeface="Times New Roman" panose="02020603050405020304" pitchFamily="18" charset="0"/>
              </a:rPr>
              <a:t>wear uniforms?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34925" y="1700213"/>
            <a:ext cx="4032250" cy="1439862"/>
          </a:xfrm>
          <a:prstGeom prst="cloudCallout">
            <a:avLst>
              <a:gd name="adj1" fmla="val 30861"/>
              <a:gd name="adj2" fmla="val 6913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Because suitable uniforms</a:t>
            </a:r>
          </a:p>
          <a:p>
            <a:pPr algn="ctr"/>
            <a:r>
              <a:rPr lang="zh-CN" altLang="en-US" sz="2000" b="1">
                <a:latin typeface="Times New Roman" panose="02020603050405020304" pitchFamily="18" charset="0"/>
              </a:rPr>
              <a:t> can show good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discipline</a:t>
            </a:r>
            <a:r>
              <a:rPr lang="zh-CN" altLang="en-US" sz="2000" b="1">
                <a:latin typeface="Times New Roman" panose="02020603050405020304" pitchFamily="18" charset="0"/>
              </a:rPr>
              <a:t>. </a:t>
            </a:r>
          </a:p>
        </p:txBody>
      </p:sp>
      <p:grpSp>
        <p:nvGrpSpPr>
          <p:cNvPr id="38917" name="Group 5"/>
          <p:cNvGrpSpPr/>
          <p:nvPr/>
        </p:nvGrpSpPr>
        <p:grpSpPr bwMode="auto">
          <a:xfrm>
            <a:off x="1979613" y="5368925"/>
            <a:ext cx="5184775" cy="581025"/>
            <a:chOff x="0" y="0"/>
            <a:chExt cx="8164" cy="914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835" y="190"/>
              <a:ext cx="3320" cy="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0" y="0"/>
              <a:ext cx="8165" cy="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</a:rPr>
                <a:t>interview</a:t>
              </a:r>
              <a:r>
                <a:rPr lang="zh-CN" altLang="en-US" sz="3200" b="1" dirty="0"/>
                <a:t> </a:t>
              </a:r>
              <a:r>
                <a:rPr lang="zh-CN" altLang="en-US" sz="3200" dirty="0"/>
                <a:t>                  </a:t>
              </a:r>
              <a:r>
                <a:rPr lang="zh-CN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v.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采访</a:t>
              </a:r>
            </a:p>
          </p:txBody>
        </p:sp>
      </p:grp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784350" y="5924550"/>
            <a:ext cx="530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Li Lei is interviewing an office worker. </a:t>
            </a:r>
          </a:p>
        </p:txBody>
      </p:sp>
      <p:grpSp>
        <p:nvGrpSpPr>
          <p:cNvPr id="38921" name="Group 9"/>
          <p:cNvGrpSpPr/>
          <p:nvPr/>
        </p:nvGrpSpPr>
        <p:grpSpPr bwMode="auto">
          <a:xfrm>
            <a:off x="34925" y="476250"/>
            <a:ext cx="3670300" cy="946150"/>
            <a:chOff x="0" y="0"/>
            <a:chExt cx="5780" cy="1488"/>
          </a:xfrm>
        </p:grpSpPr>
        <p:pic>
          <p:nvPicPr>
            <p:cNvPr id="38922" name="Picture 1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056" y="65"/>
              <a:ext cx="2724" cy="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8923" name="Text Box 11"/>
            <p:cNvSpPr txBox="1">
              <a:spLocks noChangeArrowheads="1"/>
            </p:cNvSpPr>
            <p:nvPr/>
          </p:nvSpPr>
          <p:spPr bwMode="auto">
            <a:xfrm>
              <a:off x="0" y="0"/>
              <a:ext cx="5781" cy="1488"/>
            </a:xfrm>
            <a:prstGeom prst="rect">
              <a:avLst/>
            </a:prstGeom>
            <a:noFill/>
            <a:ln w="9525" cap="rnd">
              <a:solidFill>
                <a:srgbClr val="FF0000"/>
              </a:solidFill>
              <a:prstDash val="sysDot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3200" b="1" dirty="0">
                  <a:solidFill>
                    <a:srgbClr val="FF0000"/>
                  </a:solidFill>
                </a:rPr>
                <a:t>discipline</a:t>
              </a:r>
              <a:r>
                <a:rPr lang="zh-CN" altLang="en-US" sz="3200" b="1" dirty="0"/>
                <a:t> </a:t>
              </a:r>
              <a:r>
                <a:rPr lang="zh-CN" altLang="en-US" sz="3200" dirty="0"/>
                <a:t>               </a:t>
              </a:r>
            </a:p>
            <a:p>
              <a:pPr algn="ctr" eaLnBrk="0" hangingPunct="0"/>
              <a:r>
                <a:rPr lang="zh-CN" altLang="en-US" sz="2400" dirty="0">
                  <a:latin typeface="Times New Roman" panose="02020603050405020304" pitchFamily="18" charset="0"/>
                </a:rPr>
                <a:t>n. 纪律，风纪</a:t>
              </a:r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8924" name="箭头 524"/>
          <p:cNvSpPr>
            <a:spLocks noChangeShapeType="1"/>
          </p:cNvSpPr>
          <p:nvPr/>
        </p:nvSpPr>
        <p:spPr bwMode="auto">
          <a:xfrm flipH="1" flipV="1">
            <a:off x="1979613" y="1422400"/>
            <a:ext cx="720725" cy="9985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8925" name="Picture 13" descr="56f144e58f7da38d88aa3ec05932c09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333375"/>
            <a:ext cx="4191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nimBg="1" autoUpdateAnimBg="0"/>
      <p:bldP spid="38916" grpId="0" bldLvl="0" animBg="1" autoUpdateAnimBg="0"/>
      <p:bldP spid="38920" grpId="0" bldLvl="0" autoUpdateAnimBg="0"/>
      <p:bldP spid="389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/>
          <p:nvPr/>
        </p:nvGrpSpPr>
        <p:grpSpPr bwMode="auto">
          <a:xfrm>
            <a:off x="5851525" y="2081213"/>
            <a:ext cx="3184525" cy="1006475"/>
            <a:chOff x="0" y="0"/>
            <a:chExt cx="5016" cy="1584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728" y="194"/>
              <a:ext cx="2268" cy="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016" cy="1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/>
              <a:r>
                <a:rPr lang="zh-CN" altLang="en-US" sz="3600" b="1" dirty="0">
                  <a:solidFill>
                    <a:srgbClr val="FF0000"/>
                  </a:solidFill>
                </a:rPr>
                <a:t>plain </a:t>
              </a:r>
            </a:p>
            <a:p>
              <a:pPr eaLnBrk="0" hangingPunct="0"/>
              <a:r>
                <a: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adj.普通的；家常的</a:t>
              </a:r>
            </a:p>
          </p:txBody>
        </p:sp>
      </p:grp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79388" y="4221163"/>
            <a:ext cx="87137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The policeman wears plain clothes.</a:t>
            </a:r>
          </a:p>
          <a:p>
            <a:pPr eaLnBrk="0" hangingPunct="0"/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He is </a:t>
            </a:r>
            <a:r>
              <a:rPr lang="zh-CN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carry</a:t>
            </a:r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ing </a:t>
            </a:r>
            <a:r>
              <a:rPr lang="zh-CN" altLang="en-US" sz="3200" b="1" dirty="0">
                <a:solidFill>
                  <a:srgbClr val="FF3399"/>
                </a:solidFill>
                <a:latin typeface="Times New Roman" panose="02020603050405020304" pitchFamily="18" charset="0"/>
                <a:ea typeface="华文行楷" panose="02010800040101010101" pitchFamily="2" charset="-122"/>
              </a:rPr>
              <a:t>out</a:t>
            </a:r>
            <a:r>
              <a:rPr lang="zh-CN" altLang="en-US" sz="3200" b="1" dirty="0">
                <a:latin typeface="Times New Roman" panose="02020603050405020304" pitchFamily="18" charset="0"/>
                <a:ea typeface="华文行楷" panose="02010800040101010101" pitchFamily="2" charset="-122"/>
              </a:rPr>
              <a:t> a special task.</a:t>
            </a:r>
          </a:p>
        </p:txBody>
      </p:sp>
      <p:grpSp>
        <p:nvGrpSpPr>
          <p:cNvPr id="39942" name="Group 6"/>
          <p:cNvGrpSpPr/>
          <p:nvPr/>
        </p:nvGrpSpPr>
        <p:grpSpPr bwMode="auto">
          <a:xfrm>
            <a:off x="252413" y="836613"/>
            <a:ext cx="5381625" cy="3168650"/>
            <a:chOff x="0" y="0"/>
            <a:chExt cx="8476" cy="4990"/>
          </a:xfrm>
        </p:grpSpPr>
        <p:pic>
          <p:nvPicPr>
            <p:cNvPr id="39943" name="Picture 7" descr="E:\课件材料\网上查找的图片资源\Unit 8 Topic 2\4d18772f0944e9e2a55327b6389a1b4b.jpg4d18772f0944e9e2a55327b6389a1b4b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8476" cy="4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4" name="AutoShape 8"/>
            <p:cNvSpPr>
              <a:spLocks noChangeArrowheads="1"/>
            </p:cNvSpPr>
            <p:nvPr/>
          </p:nvSpPr>
          <p:spPr bwMode="auto">
            <a:xfrm rot="18600000">
              <a:off x="2429" y="826"/>
              <a:ext cx="598" cy="69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995738" y="4222750"/>
            <a:ext cx="2233612" cy="574675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9946" name="箭头 507"/>
          <p:cNvSpPr>
            <a:spLocks noChangeShapeType="1"/>
          </p:cNvSpPr>
          <p:nvPr/>
        </p:nvSpPr>
        <p:spPr bwMode="auto">
          <a:xfrm>
            <a:off x="4213225" y="1990725"/>
            <a:ext cx="863600" cy="2230438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7" name="箭头 510"/>
          <p:cNvSpPr>
            <a:spLocks noChangeShapeType="1"/>
          </p:cNvSpPr>
          <p:nvPr/>
        </p:nvSpPr>
        <p:spPr bwMode="auto">
          <a:xfrm flipV="1">
            <a:off x="4500563" y="2636838"/>
            <a:ext cx="1350962" cy="1800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1042988" y="5302250"/>
            <a:ext cx="42211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out  </a:t>
            </a:r>
            <a:r>
              <a:rPr lang="zh-CN" altLang="en-US" sz="2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执行，开展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animBg="1"/>
      <p:bldP spid="39946" grpId="0" animBg="1"/>
      <p:bldP spid="39947" grpId="0" animBg="1"/>
      <p:bldP spid="39948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/>
          <p:nvPr/>
        </p:nvGrpSpPr>
        <p:grpSpPr bwMode="auto">
          <a:xfrm>
            <a:off x="3433763" y="5878513"/>
            <a:ext cx="4667250" cy="587375"/>
            <a:chOff x="0" y="0"/>
            <a:chExt cx="7350" cy="926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33" y="32"/>
              <a:ext cx="2568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0" y="0"/>
              <a:ext cx="7351" cy="92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200" b="1">
                  <a:solidFill>
                    <a:srgbClr val="FF0000"/>
                  </a:solidFill>
                </a:rPr>
                <a:t>survey</a:t>
              </a:r>
              <a:r>
                <a:rPr lang="zh-CN" altLang="en-US">
                  <a:solidFill>
                    <a:srgbClr val="FF0000"/>
                  </a:solidFill>
                </a:rPr>
                <a:t>                        </a:t>
              </a:r>
              <a:r>
                <a:rPr lang="zh-CN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v.调查;查看</a:t>
              </a:r>
            </a:p>
          </p:txBody>
        </p:sp>
      </p:grp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92150" y="188913"/>
            <a:ext cx="8416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FF66"/>
                </a:solidFill>
              </a:rPr>
              <a:t>Listen to 1a and answer the following questions.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925" y="1584325"/>
            <a:ext cx="90741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1.What are Miss Wang and the children mainly talking about?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 They are talking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something about school uniforms.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2.Do all the children like school uniforms?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No,they don't.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3.What is Jane's idea?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She thinks they can design their own uniforms by themselves.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latin typeface="Times New Roman" panose="02020603050405020304" pitchFamily="18" charset="0"/>
              </a:rPr>
              <a:t>4.What's Miss Wang's suggestion?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She </a:t>
            </a:r>
            <a:r>
              <a:rPr lang="en-US" altLang="zh-CN" sz="2400" b="1" dirty="0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suggests that the children should  survey the students about styles of uniforms before designing their own uniforms.     </a:t>
            </a:r>
          </a:p>
          <a:p>
            <a:pPr>
              <a:lnSpc>
                <a:spcPct val="130000"/>
              </a:lnSpc>
            </a:pPr>
            <a:r>
              <a:rPr lang="zh-CN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34925" y="188913"/>
            <a:ext cx="657225" cy="576262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2400" b="1"/>
              <a:t>1b</a:t>
            </a:r>
          </a:p>
        </p:txBody>
      </p:sp>
      <p:pic>
        <p:nvPicPr>
          <p:cNvPr id="40969" name="Picture 9" descr="85-1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2546350"/>
            <a:ext cx="21272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70" name="Oval 10"/>
          <p:cNvSpPr>
            <a:spLocks noChangeArrowheads="1"/>
          </p:cNvSpPr>
          <p:nvPr/>
        </p:nvSpPr>
        <p:spPr bwMode="auto">
          <a:xfrm>
            <a:off x="5241925" y="5013325"/>
            <a:ext cx="1065213" cy="431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71" name="箭头 516"/>
          <p:cNvSpPr>
            <a:spLocks noChangeShapeType="1"/>
          </p:cNvSpPr>
          <p:nvPr/>
        </p:nvSpPr>
        <p:spPr bwMode="auto">
          <a:xfrm>
            <a:off x="5961063" y="5445125"/>
            <a:ext cx="346075" cy="433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78" name="WindowsMediaPlayer1" r:id="rId2" imgW="3552840" imgH="647640"/>
        </mc:Choice>
        <mc:Fallback>
          <p:control name="WindowsMediaPlayer1" r:id="rId2" imgW="3552840" imgH="64764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692275" y="1125538"/>
                  <a:ext cx="3549650" cy="6477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0" grpId="0" animBg="1"/>
      <p:bldP spid="409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4925" y="836613"/>
            <a:ext cx="897572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Wang: Boys and girls, our school plans to make uniforms for you.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Jane: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Kangkang, can you tell me what Miss Wang says?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Kangkang:  She says that our school plans to make uniforms for us.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Maria:          I like to wear my own clothes because school uniforms will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ugly on us.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Michael:      Not really. It depends on who will design our uniforms.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Jane: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think </a:t>
            </a:r>
            <a:r>
              <a:rPr lang="zh-CN" altLang="en-US" sz="2000" b="1" dirty="0">
                <a:latin typeface="Times New Roman" panose="02020603050405020304" pitchFamily="18" charset="0"/>
              </a:rPr>
              <a:t>we can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our own uniforms</a:t>
            </a:r>
            <a:r>
              <a:rPr lang="zh-CN" altLang="en-US" sz="2000" b="1" dirty="0">
                <a:latin typeface="Times New Roman" panose="02020603050405020304" pitchFamily="18" charset="0"/>
              </a:rPr>
              <a:t> by ourselves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Kangkang:  Good idea! It’s true that suitable uniforms can show good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discipline.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 Wang: I agree with you. You’d better survey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</a:rPr>
              <a:t>                     the students about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styles of uniforms.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you can design your own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uniforms, and you’ll be glad to </a:t>
            </a:r>
          </a:p>
          <a:p>
            <a:pPr eaLnBrk="0" hangingPunct="0"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2000" b="1" dirty="0">
                <a:latin typeface="Times New Roman" panose="02020603050405020304" pitchFamily="18" charset="0"/>
              </a:rPr>
              <a:t>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wear them.</a:t>
            </a:r>
          </a:p>
        </p:txBody>
      </p:sp>
      <p:pic>
        <p:nvPicPr>
          <p:cNvPr id="43011" name="Picture 3" descr="85-1a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9613" y="4149725"/>
            <a:ext cx="3319462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WordArt 5"/>
          <p:cNvSpPr>
            <a:spLocks noChangeArrowheads="1" noChangeShapeType="1"/>
          </p:cNvSpPr>
          <p:nvPr/>
        </p:nvSpPr>
        <p:spPr bwMode="auto">
          <a:xfrm>
            <a:off x="323850" y="117475"/>
            <a:ext cx="432117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ail"/>
              </a:rPr>
              <a:t>Listen and follow.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ai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3020" name="WindowsMediaPlayer1" r:id="rId2" imgW="3305160" imgH="542880"/>
        </mc:Choice>
        <mc:Fallback>
          <p:control name="WindowsMediaPlayer1" r:id="rId2" imgW="3305160" imgH="542880">
            <p:pic>
              <p:nvPicPr>
                <p:cNvPr id="2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94263" y="206375"/>
                  <a:ext cx="3263900" cy="5365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11125" y="692150"/>
            <a:ext cx="8924925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It's true that suitable uniforms can show good discipline.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(1)本句是一个由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作形式主语的复合句，真正的主语是that从句，其结构为  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+adj.+that从句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E.g:人们穿不同的衣服是很有必要的。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It is necessary that people wear different clothes.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(2)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suitable uniforms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得体的制服</a:t>
            </a:r>
          </a:p>
          <a:p>
            <a:r>
              <a:rPr lang="zh-CN" altLang="en-US" sz="2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Can you tell me what Miss Wang says?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本句为含有特殊疑问词what引导的宾语从句的复合句。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拆散为两个简单句看看其变化：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(1)Can you tell me ?     (2) What does Miss Wang say ?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把特殊疑问句转为宾语从句的变化步骤：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①引导词：</a:t>
            </a:r>
            <a:r>
              <a:rPr lang="zh-CN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特殊疑问词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(不能省略)；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②语序：陈述句语序，即“</a:t>
            </a:r>
            <a:r>
              <a:rPr lang="zh-CN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主语+谓语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+其他”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③人称变化④时态变化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(第八单元三话题学习)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E.g:Can you tell me ? </a:t>
            </a:r>
            <a:r>
              <a:rPr lang="zh-CN" alt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are you waiting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?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       Can you tell me </a:t>
            </a:r>
            <a:r>
              <a:rPr lang="zh-CN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who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you are waiting for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?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       Do you know? </a:t>
            </a:r>
            <a:r>
              <a:rPr lang="zh-CN" altLang="en-US" sz="20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Where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is he from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?</a:t>
            </a:r>
          </a:p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       Do you know </a:t>
            </a:r>
            <a:r>
              <a:rPr lang="zh-CN" altLang="en-US" sz="20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where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zh-CN" altLang="en-US" sz="2000" u="sng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he is from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?</a:t>
            </a:r>
          </a:p>
        </p:txBody>
      </p:sp>
      <p:sp>
        <p:nvSpPr>
          <p:cNvPr id="44035" name="WordArt 3"/>
          <p:cNvSpPr>
            <a:spLocks noChangeArrowheads="1" noChangeShapeType="1"/>
          </p:cNvSpPr>
          <p:nvPr/>
        </p:nvSpPr>
        <p:spPr bwMode="auto">
          <a:xfrm>
            <a:off x="466725" y="117475"/>
            <a:ext cx="43942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1">
                    <a:srgbClr val="C0C0C0">
                      <a:alpha val="75000"/>
                    </a:srgbClr>
                  </a:prstShdw>
                </a:effectLst>
                <a:latin typeface="Arail"/>
              </a:rPr>
              <a:t>Key points of 1a</a:t>
            </a:r>
            <a:endParaRPr lang="zh-CN" altLang="en-US" sz="36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1">
                  <a:srgbClr val="C0C0C0">
                    <a:alpha val="75000"/>
                  </a:srgbClr>
                </a:prstShdw>
              </a:effectLst>
              <a:latin typeface="Arail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40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4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59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4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0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0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0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0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403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03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140075"/>
            <a:ext cx="583247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64163" y="6092825"/>
            <a:ext cx="3168650" cy="647700"/>
          </a:xfrm>
          <a:prstGeom prst="wedgeRoundRectCallout">
            <a:avLst>
              <a:gd name="adj1" fmla="val -51440"/>
              <a:gd name="adj2" fmla="val -1393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What color do you want ?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431800" y="6092825"/>
            <a:ext cx="3240088" cy="576263"/>
          </a:xfrm>
          <a:prstGeom prst="wedgeRoundRectCallout">
            <a:avLst>
              <a:gd name="adj1" fmla="val 43005"/>
              <a:gd name="adj2" fmla="val -1396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Where can we make them?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5689600" y="2924175"/>
            <a:ext cx="2843213" cy="649288"/>
          </a:xfrm>
          <a:prstGeom prst="wedgeRoundRectCallout">
            <a:avLst>
              <a:gd name="adj1" fmla="val -38606"/>
              <a:gd name="adj2" fmla="val 10249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b="1"/>
              <a:t>What style do you like?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52413" y="2781300"/>
            <a:ext cx="2663825" cy="647700"/>
          </a:xfrm>
          <a:prstGeom prst="wedgeRoundRectCallout">
            <a:avLst>
              <a:gd name="adj1" fmla="val 32481"/>
              <a:gd name="adj2" fmla="val 8300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b="1"/>
              <a:t>What materials should </a:t>
            </a:r>
          </a:p>
          <a:p>
            <a:r>
              <a:rPr lang="zh-CN" altLang="en-US" b="1"/>
              <a:t>we choose?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900113" y="157163"/>
            <a:ext cx="82089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FF00"/>
                </a:solidFill>
              </a:rPr>
              <a:t>The children are discussing how to design their school uniforms. Make up conversations after the example.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958850" y="1336675"/>
            <a:ext cx="79343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anose="02020603050405020304" pitchFamily="18" charset="0"/>
              </a:rPr>
              <a:t>Example: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A:Can you tell me what Maria asks?</a:t>
            </a:r>
          </a:p>
          <a:p>
            <a:r>
              <a:rPr lang="zh-CN" altLang="en-US" sz="2800">
                <a:latin typeface="Times New Roman" panose="02020603050405020304" pitchFamily="18" charset="0"/>
              </a:rPr>
              <a:t>B:She asks what materials they should choose.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07950" y="117475"/>
            <a:ext cx="790575" cy="576263"/>
          </a:xfrm>
          <a:prstGeom prst="ellipse">
            <a:avLst/>
          </a:prstGeom>
          <a:solidFill>
            <a:srgbClr val="EFF68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zh-CN" altLang="en-US" sz="2800" b="1"/>
              <a:t>1c</a:t>
            </a:r>
          </a:p>
        </p:txBody>
      </p:sp>
    </p:spTree>
  </p:cSld>
  <p:clrMapOvr>
    <a:masterClrMapping/>
  </p:clrMapOvr>
  <p:transition>
    <p:strips dir="rd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bldLvl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蓝色简约商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蓝色简约商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蓝色简约商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蓝色简约商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蓝色简约商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1813</Words>
  <Application>Microsoft Office PowerPoint</Application>
  <PresentationFormat>全屏显示(4:3)</PresentationFormat>
  <Paragraphs>208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Arail</vt:lpstr>
      <vt:lpstr>华文行楷</vt:lpstr>
      <vt:lpstr>宋体</vt:lpstr>
      <vt:lpstr>微软雅黑</vt:lpstr>
      <vt:lpstr>Arial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2013-01-24T01:44:00Z</dcterms:created>
  <dcterms:modified xsi:type="dcterms:W3CDTF">2023-01-16T21:54:48Z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3312B1E64C40404D918CAEC496521B34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