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7" r:id="rId3"/>
    <p:sldId id="278" r:id="rId4"/>
    <p:sldId id="279" r:id="rId5"/>
    <p:sldId id="281" r:id="rId6"/>
    <p:sldId id="283" r:id="rId7"/>
    <p:sldId id="282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0" r:id="rId17"/>
    <p:sldId id="275" r:id="rId18"/>
    <p:sldId id="276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7D8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3696" autoAdjust="0"/>
  </p:normalViewPr>
  <p:slideViewPr>
    <p:cSldViewPr>
      <p:cViewPr>
        <p:scale>
          <a:sx n="100" d="100"/>
          <a:sy n="100" d="100"/>
        </p:scale>
        <p:origin x="-30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86F0300-FFE6-4F61-86F6-0D01D87B4E9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0FD6FCF-58AD-44C2-8336-4CABB1443C9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249582-22D8-4C77-9DC6-9BCE9A1F94D8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BDA6B-8366-4A44-B363-66AD1B352AA5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722910-C59A-40F1-9727-9C581E70FC8C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1FA517-5336-40B2-B9B0-34E6D8065F5C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07F70-5F3B-42EC-A41D-EAE5FF0EA16C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0342F4-DA91-4E7D-AF21-3191EB8B786B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4E07E7-3284-48C7-85CF-8FFA9D45114E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93F85-0B84-4AF5-918D-011D16D1F16D}" type="slidenum">
              <a:rPr lang="zh-CN" altLang="en-US" smtClean="0"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74681C-3C3B-4428-BEDB-6C386A40CFDC}" type="slidenum">
              <a:rPr lang="zh-CN" altLang="en-US" smtClean="0"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561D5-F038-49F0-97BC-0507C5D1FE91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9C3EF7-D794-468D-BA31-D8DD52B35BD2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F130B-A950-48BF-BE7C-EF56F2391CED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44742-645F-46B2-9E73-3FD59EDEF1C1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F96525-9490-4A58-97A7-6DCC824D6A0A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EA8439-C35B-4942-AC01-AD854C312CA2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D0ECA6-03CB-44C5-9ABA-8C6B2CDFF63F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75832-A3DD-4E44-95AC-0A1278A72BB6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6CBB5-116C-44D5-BA3A-434EBD3018E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3F81F-5873-4159-A0AD-52B6D87F29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B49-F59A-4F0C-8BF7-B6C1C56E876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0BDB-75DE-435F-995F-D0F7E67F48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8FF86-94E9-42DE-BC92-D4104030B22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9399A-1740-47DA-AFA0-25794DA27E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0BA5-D2F5-4E92-B342-397CE005BD3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F3D7-E433-4DC7-942B-893FED8DE9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4A3B-3320-47D6-B49F-11BE7A4D84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6C7C4-0764-40B9-8620-564E385103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72F6-0124-4535-BBE0-EB8E2D4BD23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DBDE1-65C1-4A53-8A8D-AD3529BCBE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5D235-0194-44DE-814A-D35F880ED5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9100-E57B-412B-B121-D3B510ED49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6BCC-1D48-48F8-8E22-7A98F14347F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0F02-3D32-4CB4-9D86-A1592EC794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36EB-1274-4930-A6C7-24A1D7E9AC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36DD-0692-4D37-9884-50A7208547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54DD-5133-4BC2-9ABC-5304DAF58BE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9075-FF8F-497C-912F-47FBC88484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74E9-B5F6-4EE8-A872-E6609243BE3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E2911-624F-4A4C-A5C2-E14D3AC898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12B3AE-FA5D-454F-AC62-586AB7F5C36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5ACF66-B5EB-436B-881F-B5C3FD125A3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jpeg"/><Relationship Id="rId2" Type="http://schemas.openxmlformats.org/officeDocument/2006/relationships/audio" Target="file:///C:\Users\MeBiuS\Desktop\&#33521;&#35821;%20&#19977;&#24180;&#32423;&#19979;&#20876;%20&#25945;&#23398;&#35838;&#20214;\Module%203\Unit%207\&#38899;&#39057;\Enjoy%20a%20story-1.mp3" TargetMode="External"/><Relationship Id="rId1" Type="http://schemas.microsoft.com/office/2007/relationships/media" Target="file:///C:\Users\MeBiuS\Desktop\&#33521;&#35821;%20&#19977;&#24180;&#32423;&#19979;&#20876;%20&#25945;&#23398;&#35838;&#20214;\Module%203\Unit%207\&#38899;&#39057;\Enjoy%20a%20story-1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1.jpeg"/><Relationship Id="rId2" Type="http://schemas.openxmlformats.org/officeDocument/2006/relationships/audio" Target="file:///C:\Users\MeBiuS\Desktop\&#33521;&#35821;%20&#19977;&#24180;&#32423;&#19979;&#20876;%20&#25945;&#23398;&#35838;&#20214;\Module%203\Unit%207\&#38899;&#39057;\Enjoy%20a%20story-2.mp3" TargetMode="External"/><Relationship Id="rId1" Type="http://schemas.microsoft.com/office/2007/relationships/media" Target="file:///C:\Users\MeBiuS\Desktop\&#33521;&#35821;%20&#19977;&#24180;&#32423;&#19979;&#20876;%20&#25945;&#23398;&#35838;&#20214;\Module%203\Unit%207\&#38899;&#39057;\Enjoy%20a%20story-2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jpeg"/><Relationship Id="rId2" Type="http://schemas.openxmlformats.org/officeDocument/2006/relationships/audio" Target="file:///C:\Users\MeBiuS\Desktop\&#33521;&#35821;%20&#19977;&#24180;&#32423;&#19979;&#20876;%20&#25945;&#23398;&#35838;&#20214;\Module%203\Unit%207\&#38899;&#39057;\Enjoy%20a%20story-3.mp3" TargetMode="External"/><Relationship Id="rId1" Type="http://schemas.microsoft.com/office/2007/relationships/media" Target="file:///C:\Users\MeBiuS\Desktop\&#33521;&#35821;%20&#19977;&#24180;&#32423;&#19979;&#20876;%20&#25945;&#23398;&#35838;&#20214;\Module%203\Unit%207\&#38899;&#39057;\Enjoy%20a%20story-3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3.jpeg"/><Relationship Id="rId2" Type="http://schemas.openxmlformats.org/officeDocument/2006/relationships/audio" Target="file:///C:\Users\MeBiuS\Desktop\&#33521;&#35821;%20&#19977;&#24180;&#32423;&#19979;&#20876;%20&#25945;&#23398;&#35838;&#20214;\Module%203\Unit%207\&#38899;&#39057;\Enjoy%20a%20story-4.mp3" TargetMode="External"/><Relationship Id="rId1" Type="http://schemas.microsoft.com/office/2007/relationships/media" Target="file:///C:\Users\MeBiuS\Desktop\&#33521;&#35821;%20&#19977;&#24180;&#32423;&#19979;&#20876;%20&#25945;&#23398;&#35838;&#20214;\Module%203\Unit%207\&#38899;&#39057;\Enjoy%20a%20story-4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4.jpeg"/><Relationship Id="rId2" Type="http://schemas.openxmlformats.org/officeDocument/2006/relationships/audio" Target="file:///C:\Users\MeBiuS\Desktop\&#33521;&#35821;%20&#19977;&#24180;&#32423;&#19979;&#20876;%20&#25945;&#23398;&#35838;&#20214;\Module%203\Unit%207\&#38899;&#39057;\Enjoy%20a%20story-5.mp3" TargetMode="External"/><Relationship Id="rId1" Type="http://schemas.microsoft.com/office/2007/relationships/media" Target="file:///C:\Users\MeBiuS\Desktop\&#33521;&#35821;%20&#19977;&#24180;&#32423;&#19979;&#20876;%20&#25945;&#23398;&#35838;&#20214;\Module%203\Unit%207\&#38899;&#39057;\Enjoy%20a%20story-5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45.jpeg"/><Relationship Id="rId4" Type="http://schemas.openxmlformats.org/officeDocument/2006/relationships/image" Target="../media/image3.pn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9.png"/><Relationship Id="rId2" Type="http://schemas.openxmlformats.org/officeDocument/2006/relationships/audio" Target="file:///C:\Users\MeBiuS\Desktop\&#33521;&#35821;%20&#19977;&#24180;&#32423;&#19979;&#20876;%20&#25945;&#23398;&#35838;&#20214;\Module%203\Unit%207\&#38899;&#39057;\Learn%20the%20sounds.mp3" TargetMode="External"/><Relationship Id="rId1" Type="http://schemas.microsoft.com/office/2007/relationships/media" Target="file:///C:\Users\MeBiuS\Desktop\&#33521;&#35821;%20&#19977;&#24180;&#32423;&#19979;&#20876;%20&#25945;&#23398;&#35838;&#20214;\Module%203\Unit%207\&#38899;&#39057;\Learn%20the%20sounds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3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audio" Target="file:///C:\Users\MeBiuS\Desktop\&#33521;&#35821;%20&#19977;&#24180;&#32423;&#19979;&#20876;%20&#25945;&#23398;&#35838;&#20214;\Module%203\Unit%207\&#38899;&#39057;\Enjoy%20a%20story.mp3" TargetMode="External"/><Relationship Id="rId1" Type="http://schemas.microsoft.com/office/2007/relationships/media" Target="file:///C:\Users\MeBiuS\Desktop\&#33521;&#35821;%20&#19977;&#24180;&#32423;&#19979;&#20876;%20&#25945;&#23398;&#35838;&#20214;\Module%203\Unit%207\&#38899;&#39057;\Enjoy%20a%20story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35.jpeg"/><Relationship Id="rId5" Type="http://schemas.openxmlformats.org/officeDocument/2006/relationships/image" Target="../media/image2.png"/><Relationship Id="rId10" Type="http://schemas.openxmlformats.org/officeDocument/2006/relationships/image" Target="../media/image34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3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2667843"/>
            <a:ext cx="4331821" cy="32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724128" y="3710767"/>
            <a:ext cx="18716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第三课时</a:t>
            </a:r>
            <a:endParaRPr lang="zh-CN" alt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57" name="标题 1"/>
          <p:cNvSpPr>
            <a:spLocks noGrp="1"/>
          </p:cNvSpPr>
          <p:nvPr>
            <p:ph type="title"/>
          </p:nvPr>
        </p:nvSpPr>
        <p:spPr>
          <a:xfrm>
            <a:off x="15968" y="1268760"/>
            <a:ext cx="9128031" cy="1143000"/>
          </a:xfrm>
        </p:spPr>
        <p:txBody>
          <a:bodyPr/>
          <a:lstStyle/>
          <a:p>
            <a:pPr eaLnBrk="1" hangingPunct="1"/>
            <a:r>
              <a:rPr lang="en-US" altLang="zh-CN" sz="11500" i="1" dirty="0" smtClean="0">
                <a:solidFill>
                  <a:srgbClr val="7D87BB"/>
                </a:solidFill>
                <a:latin typeface="Broadway" panose="04040905080B02020502" pitchFamily="82" charset="0"/>
              </a:rPr>
              <a:t>Hobbies</a:t>
            </a:r>
            <a:endParaRPr lang="zh-CN" altLang="en-US" sz="11500" i="1" dirty="0" smtClean="0">
              <a:solidFill>
                <a:srgbClr val="7D87BB"/>
              </a:solidFill>
              <a:latin typeface="Broadway" panose="04040905080B02020502" pitchFamily="82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654" y="6101881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3320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read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1125538"/>
            <a:ext cx="646906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3563938" y="1196975"/>
            <a:ext cx="4679950" cy="1152525"/>
          </a:xfrm>
          <a:prstGeom prst="wedgeRoundRectCallout">
            <a:avLst>
              <a:gd name="adj1" fmla="val -46585"/>
              <a:gd name="adj2" fmla="val 1081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35375" y="1268413"/>
            <a:ext cx="4752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Hi, I’m Ben. I like sleeping in spring and summer.</a:t>
            </a:r>
            <a:endParaRPr lang="zh-CN" altLang="en-US" sz="2800" dirty="0">
              <a:latin typeface="GCFrutiger" pitchFamily="50" charset="0"/>
            </a:endParaRPr>
          </a:p>
        </p:txBody>
      </p:sp>
      <p:pic>
        <p:nvPicPr>
          <p:cNvPr id="2" name="Enjoy a story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7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4346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1052513"/>
            <a:ext cx="6272213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3563938" y="1196975"/>
            <a:ext cx="3744912" cy="1152525"/>
          </a:xfrm>
          <a:prstGeom prst="wedgeRoundRectCallout">
            <a:avLst>
              <a:gd name="adj1" fmla="val -55094"/>
              <a:gd name="adj2" fmla="val 985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79838" y="1268413"/>
            <a:ext cx="37449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 like singing and dancing in autumn.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619250" y="5300663"/>
            <a:ext cx="4248150" cy="1152525"/>
          </a:xfrm>
          <a:prstGeom prst="wedgeRoundRectCallout">
            <a:avLst>
              <a:gd name="adj1" fmla="val 36183"/>
              <a:gd name="adj2" fmla="val -13110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5427663"/>
            <a:ext cx="4464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I’m Bob. I like working. 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I’m a good worker.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4344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read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" name="Enjoy a story-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38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7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5368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58888" y="1268413"/>
            <a:ext cx="59975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3348038" y="1268413"/>
            <a:ext cx="3527425" cy="1152525"/>
          </a:xfrm>
          <a:prstGeom prst="wedgeRoundRectCallout">
            <a:avLst>
              <a:gd name="adj1" fmla="val -16350"/>
              <a:gd name="adj2" fmla="val 1033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2500" y="1341438"/>
            <a:ext cx="3743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 don’t like winter.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It’s cold!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read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" name="Enjoy a story-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43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5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6392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47813" y="1341438"/>
            <a:ext cx="60991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5003800" y="1125538"/>
            <a:ext cx="3313113" cy="1150937"/>
          </a:xfrm>
          <a:prstGeom prst="wedgeRoundRectCallout">
            <a:avLst>
              <a:gd name="adj1" fmla="val -34874"/>
              <a:gd name="adj2" fmla="val 12984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48263" y="1196975"/>
            <a:ext cx="32400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In winter, I like reading at home.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read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" name="Enjoy a story-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5876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7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7418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1196975"/>
            <a:ext cx="85693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1547813" y="1412875"/>
            <a:ext cx="5310187" cy="720725"/>
          </a:xfrm>
          <a:prstGeom prst="wedgeRoundRectCallout">
            <a:avLst>
              <a:gd name="adj1" fmla="val 7209"/>
              <a:gd name="adj2" fmla="val 1684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92275" y="1484313"/>
            <a:ext cx="5472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It’s cold here. Please come in!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284663" y="5732463"/>
            <a:ext cx="2303462" cy="720725"/>
          </a:xfrm>
          <a:prstGeom prst="wedgeRoundRectCallout">
            <a:avLst>
              <a:gd name="adj1" fmla="val -88949"/>
              <a:gd name="adj2" fmla="val -742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6100" y="5805488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Thank you! 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7416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read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" name="Enjoy a story-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58912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4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844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act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1196975"/>
            <a:ext cx="583088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1268413"/>
            <a:ext cx="5761038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8313" y="1268413"/>
            <a:ext cx="78470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63713" y="1196975"/>
            <a:ext cx="59023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619250" y="1196975"/>
            <a:ext cx="597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6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0487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1557338"/>
            <a:ext cx="2047875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55875" y="1428750"/>
            <a:ext cx="62992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42116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arn the sound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382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9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21513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3575" y="1484313"/>
            <a:ext cx="26638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s   </a:t>
            </a:r>
            <a:r>
              <a:rPr lang="en-US" altLang="zh-CN" sz="2800" dirty="0" err="1">
                <a:latin typeface="GCFrutiger" pitchFamily="50" charset="0"/>
              </a:rPr>
              <a:t>s</a:t>
            </a:r>
            <a:r>
              <a:rPr lang="en-US" altLang="zh-CN" sz="2800" dirty="0">
                <a:latin typeface="GCFrutiger" pitchFamily="50" charset="0"/>
              </a:rPr>
              <a:t>   </a:t>
            </a:r>
            <a:r>
              <a:rPr lang="en-US" altLang="zh-CN" sz="2800" dirty="0" err="1">
                <a:latin typeface="GCFrutiger" pitchFamily="50" charset="0"/>
              </a:rPr>
              <a:t>s</a:t>
            </a:r>
            <a:r>
              <a:rPr lang="en-US" altLang="zh-CN" sz="2800" dirty="0">
                <a:latin typeface="GCFrutiger" pitchFamily="50" charset="0"/>
              </a:rPr>
              <a:t>  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/s/  /s/  /s/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s  /s/ sand</a:t>
            </a:r>
          </a:p>
          <a:p>
            <a:pPr eaLnBrk="1" hangingPunct="1"/>
            <a:r>
              <a:rPr lang="en-US" altLang="zh-CN" sz="2800" dirty="0">
                <a:latin typeface="GCFrutiger" pitchFamily="50" charset="0"/>
              </a:rPr>
              <a:t>s  /s/  s 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3575" y="3773488"/>
            <a:ext cx="27352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z   z   z</a:t>
            </a:r>
          </a:p>
          <a:p>
            <a:pPr eaLnBrk="1" hangingPunct="1"/>
            <a:r>
              <a:rPr lang="en-US" altLang="zh-CN" sz="2800">
                <a:latin typeface="GCFrutiger" pitchFamily="50" charset="0"/>
              </a:rPr>
              <a:t>/z/  /z/  /z/</a:t>
            </a:r>
          </a:p>
          <a:p>
            <a:pPr eaLnBrk="1" hangingPunct="1"/>
            <a:r>
              <a:rPr lang="en-US" altLang="zh-CN" sz="2800">
                <a:latin typeface="GCFrutiger" pitchFamily="50" charset="0"/>
              </a:rPr>
              <a:t>z /z/ zebra</a:t>
            </a:r>
          </a:p>
          <a:p>
            <a:pPr eaLnBrk="1" hangingPunct="1"/>
            <a:r>
              <a:rPr lang="en-US" altLang="zh-CN" sz="2800">
                <a:latin typeface="GCFrutiger" pitchFamily="50" charset="0"/>
              </a:rPr>
              <a:t>z  /z/  z </a:t>
            </a:r>
            <a:endParaRPr lang="zh-CN" altLang="en-US" sz="2800">
              <a:latin typeface="GCFrutiger" pitchFamily="50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24525" y="1484313"/>
            <a:ext cx="22320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CC"/>
                </a:solidFill>
                <a:latin typeface="GCFrutiger" pitchFamily="50" charset="0"/>
              </a:rPr>
              <a:t>s  /s/    sun</a:t>
            </a:r>
          </a:p>
          <a:p>
            <a:pPr eaLnBrk="1" hangingPunct="1"/>
            <a:r>
              <a:rPr lang="en-US" altLang="zh-CN" sz="2800">
                <a:solidFill>
                  <a:srgbClr val="0000CC"/>
                </a:solidFill>
                <a:latin typeface="GCFrutiger" pitchFamily="50" charset="0"/>
              </a:rPr>
              <a:t>s  /s/    six</a:t>
            </a:r>
          </a:p>
          <a:p>
            <a:pPr eaLnBrk="1" hangingPunct="1"/>
            <a:r>
              <a:rPr lang="en-US" altLang="zh-CN" sz="2800">
                <a:solidFill>
                  <a:srgbClr val="0000CC"/>
                </a:solidFill>
                <a:latin typeface="GCFrutiger" pitchFamily="50" charset="0"/>
              </a:rPr>
              <a:t>s  /s/    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24525" y="4133850"/>
            <a:ext cx="223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CC"/>
                </a:solidFill>
                <a:latin typeface="GCFrutiger" pitchFamily="50" charset="0"/>
              </a:rPr>
              <a:t>z  /z/    zoo</a:t>
            </a:r>
          </a:p>
        </p:txBody>
      </p:sp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1341438"/>
            <a:ext cx="216058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42116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979613" y="1557338"/>
            <a:ext cx="5905500" cy="259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45000"/>
              </a:lnSpc>
              <a:defRPr/>
            </a:pPr>
            <a:r>
              <a:rPr lang="en-US" altLang="zh-CN" sz="28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1   Talk about your hobbies.</a:t>
            </a:r>
          </a:p>
          <a:p>
            <a:pPr marL="342900" indent="-342900">
              <a:lnSpc>
                <a:spcPct val="145000"/>
              </a:lnSpc>
              <a:defRPr/>
            </a:pPr>
            <a:r>
              <a:rPr lang="en-US" altLang="zh-CN" sz="28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2   Read the story, </a:t>
            </a:r>
            <a:r>
              <a:rPr lang="en-US" altLang="zh-CN" sz="2800" i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Ben and Bob</a:t>
            </a:r>
            <a:r>
              <a:rPr lang="en-US" altLang="zh-CN" sz="28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</a:t>
            </a:r>
            <a:endParaRPr lang="en-US" altLang="zh-CN" sz="2800" dirty="0">
              <a:solidFill>
                <a:srgbClr val="FF0000"/>
              </a:solidFill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444500" indent="-444500">
              <a:lnSpc>
                <a:spcPct val="145000"/>
              </a:lnSpc>
              <a:defRPr/>
            </a:pPr>
            <a:r>
              <a:rPr lang="en-US" altLang="zh-CN" sz="28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3   Complete Workbook pages 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39,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42 and 43</a:t>
            </a:r>
            <a:r>
              <a:rPr lang="en-US" altLang="zh-CN" sz="2800" dirty="0" smtClean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 </a:t>
            </a:r>
            <a:endParaRPr lang="en-US" altLang="zh-CN" sz="2800" dirty="0">
              <a:solidFill>
                <a:srgbClr val="FF0000"/>
              </a:solidFill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26187">
            <a:off x="168275" y="763588"/>
            <a:ext cx="174148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5988" y="4581525"/>
            <a:ext cx="18780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2484438" y="549275"/>
            <a:ext cx="4102100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19488" y="4148138"/>
            <a:ext cx="1576387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93516">
            <a:off x="5210175" y="4002088"/>
            <a:ext cx="1677988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416233">
            <a:off x="1852613" y="4230688"/>
            <a:ext cx="1541462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0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4107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4724400"/>
            <a:ext cx="25034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2997200"/>
            <a:ext cx="15716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00113" y="1052513"/>
            <a:ext cx="1430337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D:\课件制作\Unit1-9\u7\pictures\swim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8313" y="3213100"/>
            <a:ext cx="2806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00788" y="4724400"/>
            <a:ext cx="210343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6372225" y="692150"/>
            <a:ext cx="12954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79838" y="1412875"/>
            <a:ext cx="194468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latin typeface="GCFrutiger" pitchFamily="50" charset="0"/>
              </a:rPr>
              <a:t>skate</a:t>
            </a:r>
          </a:p>
          <a:p>
            <a:pPr eaLnBrk="1" hangingPunct="1"/>
            <a:r>
              <a:rPr lang="en-US" altLang="zh-CN" sz="4400" dirty="0">
                <a:latin typeface="GCFrutiger" pitchFamily="50" charset="0"/>
              </a:rPr>
              <a:t>swim</a:t>
            </a:r>
          </a:p>
          <a:p>
            <a:pPr eaLnBrk="1" hangingPunct="1"/>
            <a:r>
              <a:rPr lang="en-US" altLang="zh-CN" sz="4400" dirty="0">
                <a:latin typeface="GCFrutiger" pitchFamily="50" charset="0"/>
              </a:rPr>
              <a:t>sing</a:t>
            </a:r>
          </a:p>
          <a:p>
            <a:pPr eaLnBrk="1" hangingPunct="1"/>
            <a:r>
              <a:rPr lang="en-US" altLang="zh-CN" sz="4400" dirty="0">
                <a:latin typeface="GCFrutiger" pitchFamily="50" charset="0"/>
              </a:rPr>
              <a:t>paint</a:t>
            </a:r>
          </a:p>
          <a:p>
            <a:pPr eaLnBrk="1" hangingPunct="1"/>
            <a:r>
              <a:rPr lang="en-US" altLang="zh-CN" sz="4400" dirty="0">
                <a:latin typeface="GCFrutiger" pitchFamily="50" charset="0"/>
              </a:rPr>
              <a:t>read</a:t>
            </a:r>
          </a:p>
          <a:p>
            <a:pPr eaLnBrk="1" hangingPunct="1"/>
            <a:r>
              <a:rPr lang="en-US" altLang="zh-CN" sz="4400" dirty="0">
                <a:latin typeface="GCFrutiger" pitchFamily="50" charset="0"/>
              </a:rPr>
              <a:t>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2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spell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908050"/>
            <a:ext cx="129698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860800"/>
            <a:ext cx="1079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844675"/>
            <a:ext cx="8175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D:\课件制作\Unit1-9\u7\pictures\swim2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6126163"/>
            <a:ext cx="12223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852738"/>
            <a:ext cx="12922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684213" y="5013325"/>
            <a:ext cx="6127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55875" y="765175"/>
            <a:ext cx="2952750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read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skate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paint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sing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dance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swim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08625" y="765175"/>
            <a:ext cx="2951163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reading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skating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painting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singing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dancing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GCFrutiger" pitchFamily="50" charset="0"/>
              </a:rPr>
              <a:t>swimming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0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6155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476375" y="2997200"/>
            <a:ext cx="51117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GCFrutiger" pitchFamily="50" charset="0"/>
                <a:ea typeface="宋体" panose="02010600030101010101" pitchFamily="2" charset="-122"/>
              </a:rPr>
              <a:t>What do you like 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宋体" panose="02010600030101010101" pitchFamily="2" charset="-122"/>
              </a:rPr>
              <a:t>(doing)</a:t>
            </a:r>
            <a:r>
              <a:rPr lang="en-US" altLang="zh-CN" sz="3200" dirty="0">
                <a:latin typeface="GCFrutiger" pitchFamily="50" charset="0"/>
                <a:ea typeface="宋体" panose="02010600030101010101" pitchFamily="2" charset="-122"/>
              </a:rPr>
              <a:t>?</a:t>
            </a:r>
            <a:endParaRPr lang="zh-CN" altLang="en-US" sz="3200" dirty="0">
              <a:latin typeface="GCFrutiger" pitchFamily="50" charset="0"/>
              <a:ea typeface="宋体" panose="02010600030101010101" pitchFamily="2" charset="-122"/>
            </a:endParaRPr>
          </a:p>
        </p:txBody>
      </p:sp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052513"/>
            <a:ext cx="22193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933825"/>
            <a:ext cx="251936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4221163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549275"/>
            <a:ext cx="21605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4508500"/>
            <a:ext cx="23717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9925" y="1341438"/>
            <a:ext cx="18002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1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7180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033838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talk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764704"/>
            <a:ext cx="41764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My </a:t>
            </a:r>
            <a:r>
              <a:rPr lang="en-US" altLang="zh-CN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colourful</a:t>
            </a:r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 life</a:t>
            </a:r>
            <a:endParaRPr lang="zh-CN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pic>
        <p:nvPicPr>
          <p:cNvPr id="7173" name="Picture 4" descr="D:\课件制作\Unit1-9\u7\pictures\pain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2781300"/>
            <a:ext cx="28813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D:\课件制作\Unit1-9\u7\pictures\dan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873125"/>
            <a:ext cx="28559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D:\课件制作\Unit1-9\u7\pictures\dancee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6325" y="3933825"/>
            <a:ext cx="28082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D:\课件制作\Unit1-9\u7\pictures\swim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825" y="4724400"/>
            <a:ext cx="28813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D:\课件制作\Unit1-9\u7\pictures\skate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03575" y="1844675"/>
            <a:ext cx="27955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D:\课件制作\Unit1-9\u7\pictures\read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03575" y="3933825"/>
            <a:ext cx="28082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6227763" y="1844675"/>
            <a:ext cx="29162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Hello, I am …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like …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like …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can ... </a:t>
            </a:r>
            <a:endParaRPr lang="zh-CN" altLang="en-US" sz="32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0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820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Make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流程图: 数据 3"/>
          <p:cNvSpPr/>
          <p:nvPr/>
        </p:nvSpPr>
        <p:spPr>
          <a:xfrm>
            <a:off x="2987675" y="1916113"/>
            <a:ext cx="5976938" cy="4581525"/>
          </a:xfrm>
          <a:prstGeom prst="flowChartInputOutp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627784" y="980728"/>
            <a:ext cx="41764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My </a:t>
            </a:r>
            <a:r>
              <a:rPr lang="en-US" altLang="zh-CN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colourful</a:t>
            </a:r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 life</a:t>
            </a:r>
            <a:endParaRPr lang="zh-CN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sp>
        <p:nvSpPr>
          <p:cNvPr id="9" name="流程图: 过程 8"/>
          <p:cNvSpPr/>
          <p:nvPr/>
        </p:nvSpPr>
        <p:spPr>
          <a:xfrm>
            <a:off x="395288" y="2205038"/>
            <a:ext cx="3960812" cy="3527425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42988" y="4652963"/>
            <a:ext cx="25923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CFrutiger" pitchFamily="50" charset="0"/>
                <a:ea typeface="宋体" panose="02010600030101010101" pitchFamily="2" charset="-122"/>
              </a:rPr>
              <a:t>Your picture</a:t>
            </a:r>
          </a:p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CFrutiger" pitchFamily="50" charset="0"/>
                <a:ea typeface="宋体" panose="02010600030101010101" pitchFamily="2" charset="-122"/>
              </a:rPr>
              <a:t>here!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CFrutiger" pitchFamily="50" charset="0"/>
              <a:ea typeface="宋体" panose="02010600030101010101" pitchFamily="2" charset="-122"/>
            </a:endParaRPr>
          </a:p>
        </p:txBody>
      </p: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4716463" y="2060575"/>
            <a:ext cx="38163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Hello, I am ...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Look, this is me.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like ... 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like ...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can ... 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I am…</a:t>
            </a:r>
            <a:endParaRPr lang="zh-CN" altLang="en-US" sz="32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7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9249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3211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think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8313" y="1989138"/>
          <a:ext cx="8137526" cy="4237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34">
                <a:tc>
                  <a:txBody>
                    <a:bodyPr/>
                    <a:lstStyle/>
                    <a:p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CFrutiger" pitchFamily="50" charset="0"/>
                        </a:rPr>
                        <a:t>spring</a:t>
                      </a:r>
                      <a:endParaRPr lang="zh-CN" altLang="en-US" sz="24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CFrutiger" pitchFamily="50" charset="0"/>
                        </a:rPr>
                        <a:t>summer</a:t>
                      </a:r>
                      <a:endParaRPr lang="zh-CN" altLang="en-US" sz="24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CFrutiger" pitchFamily="50" charset="0"/>
                        </a:rPr>
                        <a:t>autumn</a:t>
                      </a:r>
                      <a:endParaRPr lang="zh-CN" altLang="en-US" sz="24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CFrutiger" pitchFamily="50" charset="0"/>
                        </a:rPr>
                        <a:t>winter</a:t>
                      </a:r>
                      <a:endParaRPr lang="zh-CN" altLang="en-US" sz="24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561">
                <a:tc>
                  <a:txBody>
                    <a:bodyPr/>
                    <a:lstStyle/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pPr algn="ctr"/>
                      <a:r>
                        <a:rPr lang="en-US" altLang="zh-CN" sz="2800" dirty="0" smtClean="0">
                          <a:latin typeface="GCFrutiger" pitchFamily="50" charset="0"/>
                        </a:rPr>
                        <a:t>Ben</a:t>
                      </a: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242">
                <a:tc>
                  <a:txBody>
                    <a:bodyPr/>
                    <a:lstStyle/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pPr algn="ctr"/>
                      <a:r>
                        <a:rPr lang="en-US" altLang="zh-CN" sz="2800" dirty="0" smtClean="0">
                          <a:latin typeface="GCFrutiger" pitchFamily="50" charset="0"/>
                        </a:rPr>
                        <a:t>Bob</a:t>
                      </a:r>
                      <a:endParaRPr lang="zh-CN" altLang="en-US" sz="28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46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636838"/>
            <a:ext cx="12239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4292600"/>
            <a:ext cx="108108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8" name="TextBox 6"/>
          <p:cNvSpPr txBox="1">
            <a:spLocks noChangeArrowheads="1"/>
          </p:cNvSpPr>
          <p:nvPr/>
        </p:nvSpPr>
        <p:spPr bwMode="auto">
          <a:xfrm>
            <a:off x="2555875" y="1166813"/>
            <a:ext cx="4465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What do they like doing?</a:t>
            </a:r>
            <a:endParaRPr lang="zh-CN" altLang="en-US" sz="24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9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1274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2988" y="1700213"/>
            <a:ext cx="496728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63713" y="1557338"/>
            <a:ext cx="5761037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71550" y="1700213"/>
            <a:ext cx="7272338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908175" y="1557338"/>
            <a:ext cx="521811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835150" y="1628775"/>
            <a:ext cx="532765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图片 20" descr="b.pn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50" y="260350"/>
            <a:ext cx="34258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njoy a stor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692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13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5"/>
          <p:cNvGrpSpPr/>
          <p:nvPr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12328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176713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8313" y="1989138"/>
          <a:ext cx="8137526" cy="4237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34">
                <a:tc>
                  <a:txBody>
                    <a:bodyPr/>
                    <a:lstStyle/>
                    <a:p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CFrutiger" pitchFamily="50" charset="0"/>
                        </a:rPr>
                        <a:t>spring</a:t>
                      </a:r>
                      <a:endParaRPr lang="zh-CN" altLang="en-US" sz="24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CFrutiger" pitchFamily="50" charset="0"/>
                        </a:rPr>
                        <a:t>summer</a:t>
                      </a:r>
                      <a:endParaRPr lang="zh-CN" altLang="en-US" sz="24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CFrutiger" pitchFamily="50" charset="0"/>
                        </a:rPr>
                        <a:t>autumn</a:t>
                      </a:r>
                      <a:endParaRPr lang="zh-CN" altLang="en-US" sz="24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CFrutiger" pitchFamily="50" charset="0"/>
                        </a:rPr>
                        <a:t>winter</a:t>
                      </a:r>
                      <a:endParaRPr lang="zh-CN" altLang="en-US" sz="24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561">
                <a:tc>
                  <a:txBody>
                    <a:bodyPr/>
                    <a:lstStyle/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pPr algn="ctr"/>
                      <a:r>
                        <a:rPr lang="en-US" altLang="zh-CN" sz="2800" dirty="0" smtClean="0">
                          <a:latin typeface="GCFrutiger" pitchFamily="50" charset="0"/>
                        </a:rPr>
                        <a:t>Ben</a:t>
                      </a: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242">
                <a:tc>
                  <a:txBody>
                    <a:bodyPr/>
                    <a:lstStyle/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endParaRPr lang="en-US" altLang="zh-CN" sz="1800" dirty="0" smtClean="0">
                        <a:latin typeface="GCFrutiger" pitchFamily="50" charset="0"/>
                      </a:endParaRPr>
                    </a:p>
                    <a:p>
                      <a:pPr algn="ctr"/>
                      <a:r>
                        <a:rPr lang="en-US" altLang="zh-CN" sz="2800" dirty="0" smtClean="0">
                          <a:latin typeface="GCFrutiger" pitchFamily="50" charset="0"/>
                        </a:rPr>
                        <a:t>Bob</a:t>
                      </a:r>
                      <a:endParaRPr lang="zh-CN" altLang="en-US" sz="28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47" marR="91447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318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708275"/>
            <a:ext cx="1008062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4292600"/>
            <a:ext cx="106838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0" name="TextBox 6"/>
          <p:cNvSpPr txBox="1">
            <a:spLocks noChangeArrowheads="1"/>
          </p:cNvSpPr>
          <p:nvPr/>
        </p:nvSpPr>
        <p:spPr bwMode="auto">
          <a:xfrm>
            <a:off x="2484438" y="1196975"/>
            <a:ext cx="424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What do they like doing?</a:t>
            </a:r>
            <a:endParaRPr lang="zh-CN" altLang="en-US" sz="2400">
              <a:latin typeface="GCFrutiger" pitchFamily="50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55875" y="2852738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CC"/>
                </a:solidFill>
                <a:latin typeface="GCFrutiger" pitchFamily="50" charset="0"/>
              </a:rPr>
              <a:t>sleeping</a:t>
            </a:r>
            <a:endParaRPr lang="zh-CN" altLang="en-US" sz="28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40200" y="2852738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CC"/>
                </a:solidFill>
                <a:latin typeface="GCFrutiger" pitchFamily="50" charset="0"/>
              </a:rPr>
              <a:t>sleeping</a:t>
            </a:r>
            <a:endParaRPr lang="zh-CN" altLang="en-US" sz="28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51500" y="2852738"/>
            <a:ext cx="1800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CC"/>
                </a:solidFill>
                <a:latin typeface="GCFrutiger" pitchFamily="50" charset="0"/>
              </a:rPr>
              <a:t>singing</a:t>
            </a:r>
          </a:p>
          <a:p>
            <a:pPr eaLnBrk="1" hangingPunct="1"/>
            <a:r>
              <a:rPr lang="en-US" altLang="zh-CN" sz="2800">
                <a:solidFill>
                  <a:srgbClr val="0000CC"/>
                </a:solidFill>
                <a:latin typeface="GCFrutiger" pitchFamily="50" charset="0"/>
              </a:rPr>
              <a:t>dancing</a:t>
            </a:r>
            <a:endParaRPr lang="zh-CN" altLang="en-US" sz="28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51500" y="4797425"/>
            <a:ext cx="1800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CC"/>
                </a:solidFill>
                <a:latin typeface="GCFrutiger" pitchFamily="50" charset="0"/>
              </a:rPr>
              <a:t>working</a:t>
            </a:r>
            <a:endParaRPr lang="zh-CN" altLang="en-US" sz="28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55875" y="4797425"/>
            <a:ext cx="1800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CC"/>
                </a:solidFill>
                <a:latin typeface="GCFrutiger" pitchFamily="50" charset="0"/>
              </a:rPr>
              <a:t>working</a:t>
            </a:r>
            <a:endParaRPr lang="zh-CN" altLang="en-US" sz="28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40200" y="4797425"/>
            <a:ext cx="1800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CC"/>
                </a:solidFill>
                <a:latin typeface="GCFrutiger" pitchFamily="50" charset="0"/>
              </a:rPr>
              <a:t>working</a:t>
            </a:r>
            <a:endParaRPr lang="zh-CN" altLang="en-US" sz="28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64388" y="4797425"/>
            <a:ext cx="1800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CC"/>
                </a:solidFill>
                <a:latin typeface="GCFrutiger" pitchFamily="50" charset="0"/>
              </a:rPr>
              <a:t>reading</a:t>
            </a:r>
            <a:endParaRPr lang="zh-CN" altLang="en-US" sz="2800">
              <a:solidFill>
                <a:srgbClr val="0000CC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全屏显示(4:3)</PresentationFormat>
  <Paragraphs>133</Paragraphs>
  <Slides>18</Slides>
  <Notes>17</Notes>
  <HiddenSlides>0</HiddenSlides>
  <MMClips>7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 Unicode MS</vt:lpstr>
      <vt:lpstr>GCFrutiger</vt:lpstr>
      <vt:lpstr>宋体</vt:lpstr>
      <vt:lpstr>微软雅黑</vt:lpstr>
      <vt:lpstr>Arial</vt:lpstr>
      <vt:lpstr>Arial Black</vt:lpstr>
      <vt:lpstr>Broadway</vt:lpstr>
      <vt:lpstr>Calibri</vt:lpstr>
      <vt:lpstr>WWW.2PPT.COM
</vt:lpstr>
      <vt:lpstr>Hobbies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2012-11-22T13:15:00Z</dcterms:created>
  <dcterms:modified xsi:type="dcterms:W3CDTF">2023-01-16T21:54:53Z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0C9A3E70E7014F4588A6BF262C6D1FAF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