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577" r:id="rId5"/>
    <p:sldId id="578" r:id="rId6"/>
    <p:sldId id="579" r:id="rId7"/>
    <p:sldId id="580" r:id="rId8"/>
    <p:sldId id="581" r:id="rId9"/>
    <p:sldId id="582" r:id="rId10"/>
    <p:sldId id="583" r:id="rId11"/>
    <p:sldId id="584" r:id="rId12"/>
    <p:sldId id="585" r:id="rId13"/>
    <p:sldId id="586" r:id="rId14"/>
    <p:sldId id="587" r:id="rId15"/>
    <p:sldId id="588" r:id="rId16"/>
    <p:sldId id="589" r:id="rId17"/>
    <p:sldId id="590" r:id="rId18"/>
    <p:sldId id="591" r:id="rId19"/>
    <p:sldId id="592" r:id="rId20"/>
    <p:sldId id="593" r:id="rId21"/>
    <p:sldId id="594" r:id="rId22"/>
    <p:sldId id="595" r:id="rId23"/>
    <p:sldId id="596" r:id="rId24"/>
    <p:sldId id="597" r:id="rId25"/>
    <p:sldId id="598" r:id="rId26"/>
    <p:sldId id="599" r:id="rId27"/>
    <p:sldId id="600" r:id="rId28"/>
    <p:sldId id="601" r:id="rId29"/>
    <p:sldId id="602" r:id="rId30"/>
    <p:sldId id="603" r:id="rId31"/>
    <p:sldId id="604" r:id="rId32"/>
    <p:sldId id="605" r:id="rId33"/>
    <p:sldId id="606" r:id="rId34"/>
    <p:sldId id="607" r:id="rId35"/>
    <p:sldId id="257" r:id="rId36"/>
  </p:sldIdLst>
  <p:sldSz cx="12192000" cy="6858000"/>
  <p:notesSz cx="6858000" cy="9144000"/>
  <p:embeddedFontLst>
    <p:embeddedFont>
      <p:font typeface="黑体" panose="02010609060101010101" pitchFamily="49" charset="-122"/>
      <p:regular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836"/>
    <a:srgbClr val="DED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A451189-FBF3-41CF-807F-8920C9664F97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089D0FF-B419-453F-8BA0-7B18A758C3C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9D0FF-B419-453F-8BA0-7B18A758C3C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DE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istrator\Desktop\&#20845;&#24180;&#32423;&#19979;&#20876;\5\14&#25991;&#35328;&#25991;&#20108;&#21017;\&#36777;.wmv" TargetMode="External"/><Relationship Id="rId1" Type="http://schemas.microsoft.com/office/2007/relationships/media" Target="file:///C:\Users\Administrator\Desktop\&#20845;&#24180;&#32423;&#19979;&#20876;\5\14&#25991;&#35328;&#25991;&#20108;&#21017;\&#36777;.wmv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36734" y="1764809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72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7200" b="1" dirty="0">
                  <a:solidFill>
                    <a:srgbClr val="403836"/>
                  </a:solidFill>
                  <a:cs typeface="+mn-ea"/>
                  <a:sym typeface="+mn-lt"/>
                </a:rPr>
                <a:t>文言文两则</a:t>
              </a:r>
              <a:r>
                <a:rPr lang="en-US" altLang="zh-CN" sz="72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</a:t>
              </a:r>
              <a:r>
                <a:rPr lang="zh-CN" altLang="en-US" sz="28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六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4862411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62555" y="1920875"/>
            <a:ext cx="1604645" cy="677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不如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45100" y="1920875"/>
            <a:ext cx="1345041" cy="677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这样</a:t>
            </a:r>
          </a:p>
        </p:txBody>
      </p:sp>
      <p:sp>
        <p:nvSpPr>
          <p:cNvPr id="6" name="椭圆 5"/>
          <p:cNvSpPr/>
          <p:nvPr/>
        </p:nvSpPr>
        <p:spPr>
          <a:xfrm>
            <a:off x="3922247" y="2753858"/>
            <a:ext cx="503238" cy="50482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1872091" y="2610127"/>
            <a:ext cx="6264275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为是其智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弗若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与？曰：非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然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也。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5931" y="3757953"/>
            <a:ext cx="7920038" cy="13102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通假字“与”：同“欤”，句末语气词，表示疑问，跟“吗”“呢”相同。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4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ldLvl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1631950" y="2575780"/>
            <a:ext cx="4464050" cy="2651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自由读课文，对照注释，想想每句话是什么意思，再连起来说说课文的内容。</a:t>
            </a: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530" y="2575780"/>
            <a:ext cx="3688520" cy="2618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13" name="矩形 1"/>
          <p:cNvSpPr/>
          <p:nvPr/>
        </p:nvSpPr>
        <p:spPr>
          <a:xfrm>
            <a:off x="3332163" y="1505813"/>
            <a:ext cx="7704137" cy="38463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使弈秋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二人弈，其一人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专心致志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惟弈秋之为听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；一人虽听之，一心以为有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鸿鹄</a:t>
            </a:r>
            <a:r>
              <a:rPr kumimoji="0" lang="zh-CN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将至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，思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援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弓缴而射之。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05313" y="1651863"/>
            <a:ext cx="1012825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rPr>
              <a:t>教导。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43250" y="2886938"/>
            <a:ext cx="3538538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rPr>
              <a:t>只听弈秋的教诲。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083550" y="2899638"/>
            <a:ext cx="3462338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rPr>
              <a:t>指天鹅大雁一类的鸟。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168650" y="5320575"/>
            <a:ext cx="1841500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rPr>
              <a:t>将要到来。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99000" y="4236313"/>
            <a:ext cx="1439863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rPr>
              <a:t>引，拉。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94488" y="1651863"/>
            <a:ext cx="3676650" cy="5746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cs typeface="+mn-ea"/>
                <a:sym typeface="+mn-lt"/>
              </a:rPr>
              <a:t>一心一意；精神集中。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3" y="3276600"/>
            <a:ext cx="270519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矩形 3"/>
          <p:cNvSpPr/>
          <p:nvPr/>
        </p:nvSpPr>
        <p:spPr>
          <a:xfrm>
            <a:off x="4800600" y="1934210"/>
            <a:ext cx="6733540" cy="3705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句意：让弈秋教两个人下棋，其中一个人一心一意集中精神，只听弈秋讲的内容；另一人虽然也在听弈秋讲课，一心认为有天鹅将要飞来，想着拉弓搭箭去射它。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060700"/>
            <a:ext cx="2868269" cy="379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56355" y="1904363"/>
            <a:ext cx="6913563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三人行，必有我师焉。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56355" y="2785426"/>
            <a:ext cx="6913563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知之为知之，不知为不知，是知也。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12860" y="3776343"/>
            <a:ext cx="2640965" cy="6435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孔子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3340100"/>
            <a:ext cx="2657226" cy="351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矩形 3"/>
          <p:cNvSpPr/>
          <p:nvPr/>
        </p:nvSpPr>
        <p:spPr>
          <a:xfrm>
            <a:off x="881697" y="1199286"/>
            <a:ext cx="10726103" cy="515698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孔子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（公元前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551—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公元前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479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名丘，字仲尼。春秋时期鲁国陬邑（今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山东曲阜）人，我国古代著名思想家、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政治家、教育家，儒家学派的创始人，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被后世尊为“孔圣人”。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孔子去世后，其弟子及再传弟子把孔子及其弟子的言行和思想记录下来，编成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论语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一书，流传于世。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335508"/>
            <a:ext cx="2625725" cy="3135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2" name="文本框 2"/>
          <p:cNvSpPr txBox="1"/>
          <p:nvPr/>
        </p:nvSpPr>
        <p:spPr>
          <a:xfrm>
            <a:off x="1676400" y="2509203"/>
            <a:ext cx="9232900" cy="19207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朗读课文，要求读准字音。若遇到读不准的字，请画出来，查工具书，同桌交流或举手询问老师。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2" name="文本框 19"/>
          <p:cNvSpPr txBox="1"/>
          <p:nvPr/>
        </p:nvSpPr>
        <p:spPr>
          <a:xfrm>
            <a:off x="1039812" y="1888754"/>
            <a:ext cx="10112375" cy="34158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两小儿辩日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孔子东游，见两小儿辩斗，问其故。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一儿曰：“我以日始出时去人近，而日中时远也。”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一儿曰：“我以日初出远，而日中时近也”。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文本框 19"/>
          <p:cNvSpPr txBox="1"/>
          <p:nvPr/>
        </p:nvSpPr>
        <p:spPr>
          <a:xfrm>
            <a:off x="876618" y="1704658"/>
            <a:ext cx="8426450" cy="3930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一儿曰：“日初出大如车盖，及日中则如盘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，此不为远者小而近者大乎？”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一儿曰：“日初出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沧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沧凉凉，及其日中如探汤，此不为近者热而远者凉乎？”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孔子不能决也。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两小儿笑曰：“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孰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汝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多知乎？”</a:t>
            </a:r>
          </a:p>
        </p:txBody>
      </p:sp>
      <p:sp>
        <p:nvSpPr>
          <p:cNvPr id="5" name="矩形 4"/>
          <p:cNvSpPr/>
          <p:nvPr/>
        </p:nvSpPr>
        <p:spPr>
          <a:xfrm>
            <a:off x="876618" y="2063433"/>
            <a:ext cx="56457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yú</a:t>
            </a:r>
          </a:p>
        </p:txBody>
      </p:sp>
      <p:sp>
        <p:nvSpPr>
          <p:cNvPr id="6" name="矩形 5"/>
          <p:cNvSpPr/>
          <p:nvPr/>
        </p:nvSpPr>
        <p:spPr>
          <a:xfrm>
            <a:off x="4475163" y="2804160"/>
            <a:ext cx="96532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cānɡ</a:t>
            </a:r>
          </a:p>
        </p:txBody>
      </p:sp>
      <p:sp>
        <p:nvSpPr>
          <p:cNvPr id="7" name="矩形 6"/>
          <p:cNvSpPr/>
          <p:nvPr/>
        </p:nvSpPr>
        <p:spPr>
          <a:xfrm>
            <a:off x="4082415" y="4525328"/>
            <a:ext cx="79380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shú</a:t>
            </a:r>
          </a:p>
        </p:txBody>
      </p:sp>
      <p:sp>
        <p:nvSpPr>
          <p:cNvPr id="8" name="矩形 7"/>
          <p:cNvSpPr/>
          <p:nvPr/>
        </p:nvSpPr>
        <p:spPr>
          <a:xfrm>
            <a:off x="5068888" y="4579938"/>
            <a:ext cx="50526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rǔ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4" name="辩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57433" y="2279333"/>
            <a:ext cx="1982787" cy="1982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49617" y="5000308"/>
            <a:ext cx="10692766" cy="6404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书写指导：左中右结构，中间的言字旁要写得小而窄。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885374" y="2150310"/>
            <a:ext cx="7279489" cy="3039933"/>
            <a:chOff x="6908038" y="1801761"/>
            <a:chExt cx="5755185" cy="2477316"/>
          </a:xfrm>
        </p:grpSpPr>
        <p:grpSp>
          <p:nvGrpSpPr>
            <p:cNvPr id="15" name="组合 14"/>
            <p:cNvGrpSpPr/>
            <p:nvPr/>
          </p:nvGrpSpPr>
          <p:grpSpPr>
            <a:xfrm>
              <a:off x="6908038" y="1801761"/>
              <a:ext cx="2594670" cy="747352"/>
              <a:chOff x="360" y="260"/>
              <a:chExt cx="4989" cy="1437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33" name="文本框 32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797" y="557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课前导读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908038" y="2666743"/>
              <a:ext cx="2594670" cy="747352"/>
              <a:chOff x="360" y="260"/>
              <a:chExt cx="4989" cy="1437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30" name="文本框 29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贰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字词揭秘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908038" y="3531725"/>
              <a:ext cx="2594670" cy="747352"/>
              <a:chOff x="360" y="260"/>
              <a:chExt cx="4989" cy="1437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叁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课文讲解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068553" y="1811399"/>
              <a:ext cx="2594670" cy="747352"/>
              <a:chOff x="6437" y="-4711"/>
              <a:chExt cx="4989" cy="1437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6437" y="-4711"/>
                <a:ext cx="1437" cy="1437"/>
              </a:xfrm>
              <a:prstGeom prst="ellipse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7060" y="-4356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肆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7874" y="-4433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课堂小结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068553" y="2676380"/>
              <a:ext cx="2594670" cy="747352"/>
              <a:chOff x="6437" y="-4711"/>
              <a:chExt cx="4989" cy="1437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6437" y="-4711"/>
                <a:ext cx="1437" cy="1437"/>
              </a:xfrm>
              <a:prstGeom prst="ellipse">
                <a:avLst/>
              </a:prstGeom>
            </p:spPr>
          </p:pic>
          <p:sp>
            <p:nvSpPr>
              <p:cNvPr id="21" name="文本框 20"/>
              <p:cNvSpPr txBox="1"/>
              <p:nvPr/>
            </p:nvSpPr>
            <p:spPr>
              <a:xfrm>
                <a:off x="7060" y="-4356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伍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874" y="-4433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+mn-ea"/>
                    <a:sym typeface="+mn-lt"/>
                  </a:rPr>
                  <a:t>课堂练习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文本框 1"/>
          <p:cNvSpPr txBox="1"/>
          <p:nvPr/>
        </p:nvSpPr>
        <p:spPr>
          <a:xfrm>
            <a:off x="778659" y="1516380"/>
            <a:ext cx="78486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解释带点的字，并说出这句话的意思。</a:t>
            </a:r>
          </a:p>
        </p:txBody>
      </p:sp>
      <p:grpSp>
        <p:nvGrpSpPr>
          <p:cNvPr id="5" name="组合 8"/>
          <p:cNvGrpSpPr/>
          <p:nvPr/>
        </p:nvGrpSpPr>
        <p:grpSpPr>
          <a:xfrm>
            <a:off x="1284119" y="2699440"/>
            <a:ext cx="7453313" cy="2642180"/>
            <a:chOff x="611560" y="1419622"/>
            <a:chExt cx="7453322" cy="2641130"/>
          </a:xfrm>
        </p:grpSpPr>
        <p:sp>
          <p:nvSpPr>
            <p:cNvPr id="6" name="文本框 2"/>
            <p:cNvSpPr txBox="1"/>
            <p:nvPr/>
          </p:nvSpPr>
          <p:spPr>
            <a:xfrm>
              <a:off x="611560" y="1419622"/>
              <a:ext cx="7453322" cy="2452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问其故。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及日中则如盘盂。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我以日始出时去人近，而日中时远也。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孰为汝多知乎？</a:t>
              </a:r>
            </a:p>
          </p:txBody>
        </p:sp>
        <p:sp>
          <p:nvSpPr>
            <p:cNvPr id="7" name="文本框 4"/>
            <p:cNvSpPr txBox="1"/>
            <p:nvPr/>
          </p:nvSpPr>
          <p:spPr>
            <a:xfrm>
              <a:off x="2023854" y="1466384"/>
              <a:ext cx="432048" cy="8498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193930" y="2018795"/>
              <a:ext cx="432048" cy="8498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630454" y="2602472"/>
              <a:ext cx="432048" cy="8498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2833841" y="3210857"/>
              <a:ext cx="432048" cy="8498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12" name="文本框 1"/>
          <p:cNvSpPr txBox="1"/>
          <p:nvPr/>
        </p:nvSpPr>
        <p:spPr>
          <a:xfrm>
            <a:off x="927735" y="2022158"/>
            <a:ext cx="7056438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读课文，思考下列问题：</a:t>
            </a:r>
          </a:p>
        </p:txBody>
      </p:sp>
      <p:sp>
        <p:nvSpPr>
          <p:cNvPr id="14" name="文本框 2"/>
          <p:cNvSpPr txBox="1"/>
          <p:nvPr/>
        </p:nvSpPr>
        <p:spPr>
          <a:xfrm>
            <a:off x="1407160" y="2998470"/>
            <a:ext cx="690181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两个小孩争论的是什么问题？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他们各自的观点是什么？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他们是怎样说明自己的观点的？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408809" y="2399983"/>
            <a:ext cx="78486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两个小孩争论的是什么问题？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20009" y="3677920"/>
            <a:ext cx="7561263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争论的是太阳离人远近的问题。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64753" y="2941955"/>
            <a:ext cx="4465637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小儿甲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日始出时近，日中时远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2464753" y="4453255"/>
            <a:ext cx="4465637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小儿乙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日初出远，日中时近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434658" y="2072323"/>
            <a:ext cx="78486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他们各自的观点是什么？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4" name="文本框 1"/>
          <p:cNvSpPr txBox="1"/>
          <p:nvPr/>
        </p:nvSpPr>
        <p:spPr>
          <a:xfrm>
            <a:off x="855663" y="1567498"/>
            <a:ext cx="7848600" cy="5719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他们是怎样说明自己的观点的？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1143000" y="2156460"/>
            <a:ext cx="7848600" cy="10890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小儿甲：日初出大如车盖，及日中则如盘盂，此不为远者小而近者大乎？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1143000" y="4093210"/>
            <a:ext cx="7848600" cy="10890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小儿乙：日初出沧沧凉凉，及其日中如探汤，此不为近者热而远者凉乎？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4238625" y="3404235"/>
            <a:ext cx="1441450" cy="5719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视觉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4238625" y="5288598"/>
            <a:ext cx="1441450" cy="5719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触觉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ldLvl="0" animBg="1"/>
      <p:bldP spid="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11973" y="2440940"/>
            <a:ext cx="5040312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他们争执不下，就去问谁？</a:t>
            </a:r>
          </a:p>
        </p:txBody>
      </p:sp>
      <p:sp>
        <p:nvSpPr>
          <p:cNvPr id="5" name="文本框 4"/>
          <p:cNvSpPr txBox="1"/>
          <p:nvPr/>
        </p:nvSpPr>
        <p:spPr bwMode="auto">
          <a:xfrm>
            <a:off x="3612198" y="3728403"/>
            <a:ext cx="1441450" cy="6435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孔子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4091" y="2415540"/>
            <a:ext cx="7632700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孔子最后做出判断了吗？你是从哪句话看出来的？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09141" y="4144328"/>
            <a:ext cx="2522538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不能决也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50890" y="2337118"/>
            <a:ext cx="7632700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通过对本课的学习和讨论，你们从课文中受到什么启示？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0890" y="3803332"/>
            <a:ext cx="7704137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两小儿：善于观察，说话有理有据。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50890" y="4640580"/>
            <a:ext cx="7704137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孔子：实事求是，敢于承认自己学识不足。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04091" y="3329305"/>
            <a:ext cx="7632700" cy="1482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四人一组合作练习创造性的表演，分旁白、孔子、一儿 、另一儿四个角色。</a:t>
            </a:r>
          </a:p>
        </p:txBody>
      </p:sp>
      <p:sp>
        <p:nvSpPr>
          <p:cNvPr id="11" name="椭圆 10"/>
          <p:cNvSpPr/>
          <p:nvPr/>
        </p:nvSpPr>
        <p:spPr>
          <a:xfrm>
            <a:off x="3981898" y="2101215"/>
            <a:ext cx="2595245" cy="860425"/>
          </a:xfrm>
          <a:prstGeom prst="ellipse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演一演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86609" y="2413318"/>
            <a:ext cx="76327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我们是采用什么方法学习这篇文言文的？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86609" y="3348355"/>
            <a:ext cx="7705725" cy="201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学习文言文的基本方法：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反复认真读课文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联系注释说文意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研读交流悟道理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1"/>
          <p:cNvSpPr txBox="1"/>
          <p:nvPr/>
        </p:nvSpPr>
        <p:spPr>
          <a:xfrm>
            <a:off x="4868862" y="1483995"/>
            <a:ext cx="2657475" cy="645160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36279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36279"/>
                </a:solidFill>
                <a:effectLst/>
                <a:uLnTx/>
                <a:uFillTx/>
                <a:cs typeface="+mn-ea"/>
                <a:sym typeface="+mn-lt"/>
              </a:rPr>
              <a:t>孟母三迁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927100" y="2513965"/>
            <a:ext cx="10541000" cy="36742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孟子小时候很贪玩，还喜欢模仿他人。他家原来住在坟地附近，所以他常常玩筑坟墓或学别人哭拜的游戏。孟子的母亲认为这样不好，就把家搬到集市附近，可是孟子又模仿做生意的人夸口叫卖。孟母认为这个环境也不好，就把家搬到学堂旁边。于是，孟子就跟着学生学习礼节和知识。孟母心里很高兴，认为这里才是适合儿子居住的地方，就不再搬家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两小儿辩日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04091" y="2421573"/>
            <a:ext cx="7632700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拓展阅读：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04091" y="3213735"/>
            <a:ext cx="7632700" cy="19207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课外阅读其他的文言文小故事，如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揠苗助长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郑人买履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掩耳盗铃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6" name="矩形 5"/>
          <p:cNvSpPr/>
          <p:nvPr/>
        </p:nvSpPr>
        <p:spPr>
          <a:xfrm>
            <a:off x="1181101" y="1637613"/>
            <a:ext cx="10303510" cy="3582774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《学奕》讲的是弈秋教两个人下棋的事，说明在同样条件下持不同的态度做事，就会得到不同的结果，告诉我们学习必须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专心致志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绝不可三心二意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的道理。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4" name="矩形 3"/>
          <p:cNvSpPr/>
          <p:nvPr/>
        </p:nvSpPr>
        <p:spPr>
          <a:xfrm>
            <a:off x="1054101" y="1730375"/>
            <a:ext cx="10083800" cy="3890550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《两小儿辩日》小故事通过写两个孩子围绕着太阳什么时候离人近，什么时候离人远的问题进行辩斗，孔子面对这个问题无法作出科学的判断，体现了两小儿善于观察、说话有理有据和孔子实事求是的态度。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文本框 14"/>
          <p:cNvSpPr txBox="1"/>
          <p:nvPr/>
        </p:nvSpPr>
        <p:spPr>
          <a:xfrm>
            <a:off x="815975" y="1710055"/>
            <a:ext cx="3027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一、辨字组词。</a:t>
            </a:r>
          </a:p>
        </p:txBody>
      </p:sp>
      <p:sp>
        <p:nvSpPr>
          <p:cNvPr id="5" name="文本框 24"/>
          <p:cNvSpPr txBox="1"/>
          <p:nvPr/>
        </p:nvSpPr>
        <p:spPr>
          <a:xfrm>
            <a:off x="2008188" y="2576830"/>
            <a:ext cx="2376487" cy="1482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诲（     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悔（     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55888" y="2814470"/>
            <a:ext cx="11525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教诲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1830388" y="2941955"/>
            <a:ext cx="184150" cy="981075"/>
          </a:xfrm>
          <a:prstGeom prst="leftBrace">
            <a:avLst>
              <a:gd name="adj1" fmla="val 4987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24"/>
          <p:cNvSpPr txBox="1"/>
          <p:nvPr/>
        </p:nvSpPr>
        <p:spPr>
          <a:xfrm>
            <a:off x="5602288" y="2576830"/>
            <a:ext cx="2376487" cy="1482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援（     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缓（     ）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5424488" y="2941955"/>
            <a:ext cx="184150" cy="981075"/>
          </a:xfrm>
          <a:prstGeom prst="leftBrace">
            <a:avLst>
              <a:gd name="adj1" fmla="val 4987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55888" y="3507890"/>
            <a:ext cx="11525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后悔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42367" y="2814470"/>
            <a:ext cx="11525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支援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42368" y="3548470"/>
            <a:ext cx="11525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缓慢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91" y="286605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文本框 14"/>
          <p:cNvSpPr txBox="1"/>
          <p:nvPr/>
        </p:nvSpPr>
        <p:spPr>
          <a:xfrm>
            <a:off x="577999" y="1347068"/>
            <a:ext cx="11715602" cy="5865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二、读了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这篇课文，你明白了什么道理？选择正确答案打“√”。</a:t>
            </a:r>
          </a:p>
        </p:txBody>
      </p:sp>
      <p:sp>
        <p:nvSpPr>
          <p:cNvPr id="5" name="文本框 24"/>
          <p:cNvSpPr txBox="1"/>
          <p:nvPr/>
        </p:nvSpPr>
        <p:spPr>
          <a:xfrm>
            <a:off x="1001862" y="2894330"/>
            <a:ext cx="7729537" cy="3044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学习必须持之以恒，不能半途而废。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学习必须专心致志，绝不可三心二意。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）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学习必须不怕困难，知难而进。（   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29699" y="4573905"/>
            <a:ext cx="6175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36734" y="1764809"/>
            <a:ext cx="6033095" cy="2388698"/>
            <a:chOff x="421012" y="2478673"/>
            <a:chExt cx="516761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1676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8000" b="1" dirty="0">
                  <a:solidFill>
                    <a:srgbClr val="403836"/>
                  </a:solidFill>
                  <a:cs typeface="+mn-ea"/>
                  <a:sym typeface="+mn-lt"/>
                </a:rPr>
                <a:t>感谢聆听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4862411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6" name="矩形 5"/>
          <p:cNvSpPr/>
          <p:nvPr/>
        </p:nvSpPr>
        <p:spPr>
          <a:xfrm>
            <a:off x="889953" y="2094865"/>
            <a:ext cx="6048375" cy="28975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孟子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（约公元前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372—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公元前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289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），名轲，字子舆，战国时期邹国（今山东邹城）人。我国古代著名的思想家、教育家。后世将他与孔子合称为“孔孟”。</a:t>
            </a:r>
          </a:p>
        </p:txBody>
      </p:sp>
      <p:sp>
        <p:nvSpPr>
          <p:cNvPr id="7" name="文本框 5"/>
          <p:cNvSpPr txBox="1"/>
          <p:nvPr/>
        </p:nvSpPr>
        <p:spPr>
          <a:xfrm>
            <a:off x="4886484" y="1293495"/>
            <a:ext cx="2193925" cy="5835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作者简介</a:t>
            </a:r>
          </a:p>
        </p:txBody>
      </p:sp>
      <p:sp>
        <p:nvSpPr>
          <p:cNvPr id="8" name="矩形 7"/>
          <p:cNvSpPr/>
          <p:nvPr/>
        </p:nvSpPr>
        <p:spPr>
          <a:xfrm>
            <a:off x="889953" y="5111433"/>
            <a:ext cx="7993062" cy="12357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主要作品：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孟子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（孟子与他的弟子合著）。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8783" r="6067"/>
          <a:stretch>
            <a:fillRect/>
          </a:stretch>
        </p:blipFill>
        <p:spPr>
          <a:xfrm>
            <a:off x="8293735" y="1926272"/>
            <a:ext cx="2306320" cy="323469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10" name="矩形 3"/>
          <p:cNvSpPr/>
          <p:nvPr/>
        </p:nvSpPr>
        <p:spPr>
          <a:xfrm>
            <a:off x="5160328" y="1677353"/>
            <a:ext cx="28098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  弈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15415" y="2716530"/>
            <a:ext cx="4389120" cy="3207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椭圆 11"/>
          <p:cNvSpPr/>
          <p:nvPr/>
        </p:nvSpPr>
        <p:spPr>
          <a:xfrm>
            <a:off x="6623050" y="1724978"/>
            <a:ext cx="720725" cy="719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79690" y="1782128"/>
            <a:ext cx="1152525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下棋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623050" y="3429000"/>
            <a:ext cx="3800475" cy="1863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谁学下棋？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跟谁学下棋？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学的结果怎么样？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2858" y="2331403"/>
            <a:ext cx="8172450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弈秋，通国之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善弈者也。使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弈秋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二人弈，其一人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专心致志，惟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弈秋之为听；一人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听之，一心以为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有鸿鹄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将至，思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援弓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而射之。虽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俱学，弗若之矣。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其智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弗若与？曰：非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然也。</a:t>
            </a:r>
          </a:p>
        </p:txBody>
      </p:sp>
      <p:sp>
        <p:nvSpPr>
          <p:cNvPr id="5" name="矩形 4"/>
          <p:cNvSpPr/>
          <p:nvPr/>
        </p:nvSpPr>
        <p:spPr>
          <a:xfrm>
            <a:off x="2090738" y="4315778"/>
            <a:ext cx="96532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zhuó</a:t>
            </a:r>
          </a:p>
        </p:txBody>
      </p:sp>
      <p:sp>
        <p:nvSpPr>
          <p:cNvPr id="6" name="矩形 5"/>
          <p:cNvSpPr/>
          <p:nvPr/>
        </p:nvSpPr>
        <p:spPr>
          <a:xfrm>
            <a:off x="1273175" y="5176520"/>
            <a:ext cx="72487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wèi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549051" y="527050"/>
            <a:ext cx="3744912" cy="1873250"/>
            <a:chOff x="4572000" y="2211710"/>
            <a:chExt cx="3744416" cy="1872208"/>
          </a:xfrm>
        </p:grpSpPr>
        <p:sp>
          <p:nvSpPr>
            <p:cNvPr id="8" name="云形标注 7"/>
            <p:cNvSpPr/>
            <p:nvPr/>
          </p:nvSpPr>
          <p:spPr>
            <a:xfrm>
              <a:off x="4572000" y="2211710"/>
              <a:ext cx="3744416" cy="1872208"/>
            </a:xfrm>
            <a:prstGeom prst="cloudCallout">
              <a:avLst>
                <a:gd name="adj1" fmla="val -59063"/>
                <a:gd name="adj2" fmla="val 4700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7"/>
            <p:cNvSpPr txBox="1"/>
            <p:nvPr/>
          </p:nvSpPr>
          <p:spPr>
            <a:xfrm>
              <a:off x="4860032" y="2521810"/>
              <a:ext cx="3240360" cy="12718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黑体" panose="02010609060101010101" pitchFamily="49" charset="-122"/>
                <a:buAutoNum type="circleNumDbPlain"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cs typeface="+mn-ea"/>
                  <a:sym typeface="+mn-lt"/>
                </a:rPr>
                <a:t>读的速度要慢。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514350" marR="0" lvl="0" indent="-5143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黑体" panose="02010609060101010101" pitchFamily="49" charset="-122"/>
                <a:buAutoNum type="circleNumDbPlain"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cs typeface="+mn-ea"/>
                  <a:sym typeface="+mn-lt"/>
                </a:rPr>
                <a:t>停顿要得当。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17465" y="2121853"/>
            <a:ext cx="1873250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多音字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96453" y="3717290"/>
            <a:ext cx="6400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缴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2806065" y="3545840"/>
            <a:ext cx="254000" cy="990600"/>
          </a:xfrm>
          <a:prstGeom prst="leftBrace">
            <a:avLst>
              <a:gd name="adj1" fmla="val 45496"/>
              <a:gd name="adj2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29903" y="3309303"/>
            <a:ext cx="326243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zhuó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20378" y="4072890"/>
            <a:ext cx="32367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jiǎo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65703" y="3395307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弓缴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79911" y="4150004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缴械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09665" y="3717290"/>
            <a:ext cx="6400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</a:t>
            </a:r>
          </a:p>
        </p:txBody>
      </p:sp>
      <p:sp>
        <p:nvSpPr>
          <p:cNvPr id="18" name="左大括号 17"/>
          <p:cNvSpPr/>
          <p:nvPr/>
        </p:nvSpPr>
        <p:spPr>
          <a:xfrm>
            <a:off x="6919278" y="3545840"/>
            <a:ext cx="254000" cy="990600"/>
          </a:xfrm>
          <a:prstGeom prst="leftBrace">
            <a:avLst>
              <a:gd name="adj1" fmla="val 45496"/>
              <a:gd name="adj2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43115" y="3309303"/>
            <a:ext cx="29546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wèi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133590" y="4072890"/>
            <a:ext cx="30828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wéi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539124" y="3380786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因为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503577" y="4109018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为难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  <p:bldP spid="13" grpId="0"/>
      <p:bldP spid="14" grpId="0"/>
      <p:bldP spid="15" grpId="0"/>
      <p:bldP spid="16" grpId="0"/>
      <p:bldP spid="17" grpId="0"/>
      <p:bldP spid="18" grpId="0" bldLvl="0" animBg="1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2" name="文本框 2"/>
          <p:cNvSpPr txBox="1"/>
          <p:nvPr/>
        </p:nvSpPr>
        <p:spPr>
          <a:xfrm>
            <a:off x="1631950" y="2817495"/>
            <a:ext cx="4464050" cy="2011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自由读课文，对照注释，弄懂每句话的意思，理解故事的内容。</a:t>
            </a: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863" y="2703035"/>
            <a:ext cx="3155950" cy="2239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学奕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16077" y="2555558"/>
            <a:ext cx="6621463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弈秋，通国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善弈者也。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6077" y="3317558"/>
            <a:ext cx="6621463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惟弈秋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为听。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16077" y="4081145"/>
            <a:ext cx="6621463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一人虽听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思援弓缴而射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16077" y="4843145"/>
            <a:ext cx="5973763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虽与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俱学，弗若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矣。</a:t>
            </a:r>
          </a:p>
        </p:txBody>
      </p:sp>
      <p:sp>
        <p:nvSpPr>
          <p:cNvPr id="8" name="文本框 2"/>
          <p:cNvSpPr txBox="1"/>
          <p:nvPr/>
        </p:nvSpPr>
        <p:spPr>
          <a:xfrm>
            <a:off x="704840" y="1747520"/>
            <a:ext cx="7070725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理解“之”在不同句子里的不同意思。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40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w0neob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1666</Words>
  <Application>Microsoft Office PowerPoint</Application>
  <PresentationFormat>宽屏</PresentationFormat>
  <Paragraphs>210</Paragraphs>
  <Slides>35</Slides>
  <Notes>35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Arial</vt:lpstr>
      <vt:lpstr>Wingdings</vt:lpstr>
      <vt:lpstr>思源黑体 CN Regular</vt:lpstr>
      <vt:lpstr>黑体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2021-05-12T01:45:38Z</dcterms:created>
  <dcterms:modified xsi:type="dcterms:W3CDTF">2023-01-10T06:27:14Z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96F5EE858AA34AD2A62A05CCBFABF0DF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