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52" r:id="rId2"/>
    <p:sldId id="433" r:id="rId3"/>
    <p:sldId id="434" r:id="rId4"/>
    <p:sldId id="435" r:id="rId5"/>
    <p:sldId id="436" r:id="rId6"/>
    <p:sldId id="437" r:id="rId7"/>
    <p:sldId id="438" r:id="rId8"/>
    <p:sldId id="439" r:id="rId9"/>
    <p:sldId id="440" r:id="rId10"/>
    <p:sldId id="441" r:id="rId11"/>
    <p:sldId id="442" r:id="rId12"/>
    <p:sldId id="443" r:id="rId13"/>
    <p:sldId id="444" r:id="rId14"/>
    <p:sldId id="445" r:id="rId15"/>
    <p:sldId id="446" r:id="rId16"/>
    <p:sldId id="447" r:id="rId17"/>
    <p:sldId id="448" r:id="rId18"/>
    <p:sldId id="449" r:id="rId19"/>
    <p:sldId id="450" r:id="rId20"/>
    <p:sldId id="451" r:id="rId21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 autoAdjust="0"/>
  </p:normalViewPr>
  <p:slideViewPr>
    <p:cSldViewPr snapToObjects="1">
      <p:cViewPr>
        <p:scale>
          <a:sx n="100" d="100"/>
          <a:sy n="100" d="100"/>
        </p:scale>
        <p:origin x="-126" y="-8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216026" cy="21602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F725AEDA-E179-4278-998D-D9EC8DB06D5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277E074-77A9-41F1-A70C-3EC94E066CF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D2A48B96-639E-45A3-A0BA-2464DFDB1FA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9220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86E20D50-CD9C-4683-86C7-3C546702052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126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12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968F6D1-C85C-4829-A715-BF4EFFF8A1F5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969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969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B0B4914-9F5F-461E-8845-944961903362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174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174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1634AF6-CEFF-4CC7-A92A-60145DC26B3C}" type="slidenum">
              <a:rPr lang="zh-CN" altLang="en-US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379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379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EB14299-6913-4D26-9901-B36EEA4884F3}" type="slidenum">
              <a:rPr lang="zh-CN" altLang="en-US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584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584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1713248-36B2-44B1-A299-25A045BB059A}" type="slidenum">
              <a:rPr lang="zh-CN" altLang="en-US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789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AEE7BBB-83DA-453E-9DEA-37FBB6575F79}" type="slidenum">
              <a:rPr lang="zh-CN" altLang="en-US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993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993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BFCB20A-FE26-44CE-92BD-061B4E592B86}" type="slidenum">
              <a:rPr lang="zh-CN" altLang="en-US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198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198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528B888-19E6-42F9-A143-D819E0AA7200}" type="slidenum">
              <a:rPr lang="zh-CN" altLang="en-US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403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403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AE856E1-AAAF-4151-9874-99B36FC8555C}" type="slidenum">
              <a:rPr lang="zh-CN" altLang="en-US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608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608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DB6076C-19A2-4875-9761-639CA2DA56AE}" type="slidenum">
              <a:rPr lang="zh-CN" altLang="en-US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331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331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387FA56-8856-4B7C-8125-D89D5A3AEC0D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536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536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863D347-A4D7-4F50-A5CB-940F0E23712C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741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741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B3F63CB-8AFB-44CC-93A1-910C4ADC0FF4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945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945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7F1727B-1CC6-4DC9-8091-52873A738506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150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15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82CCE15-5F25-48C9-8089-2F5997842206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355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355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5FDD9C8-F4E6-4169-8F38-6133C222A951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560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560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DCE44BF-B82B-4931-BC27-661F62AFBC50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765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765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7FBC93F-46F9-4AF1-942A-81513093984A}" type="slidenum">
              <a:rPr lang="zh-CN" altLang="en-US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515377" flipH="1" flipV="1">
            <a:off x="-834628" y="-261938"/>
            <a:ext cx="339566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0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16585734" flipH="1" flipV="1">
            <a:off x="8024218" y="4030861"/>
            <a:ext cx="111561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动作按钮: 后退或前一项 12">
            <a:hlinkClick r:id="" action="ppaction://hlinkshowjump?jump=previousslide"/>
          </p:cNvPr>
          <p:cNvSpPr/>
          <p:nvPr userDrawn="1"/>
        </p:nvSpPr>
        <p:spPr>
          <a:xfrm>
            <a:off x="8242697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4" name="动作按钮: 前进或下一项 13">
            <a:hlinkClick r:id="" action="ppaction://hlinkshowjump?jump=nextslide"/>
          </p:cNvPr>
          <p:cNvSpPr/>
          <p:nvPr userDrawn="1"/>
        </p:nvSpPr>
        <p:spPr>
          <a:xfrm>
            <a:off x="8515351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5" name="动作按钮: 结束 14">
            <a:hlinkClick r:id="" action="ppaction://hlinkshowjump?jump=endshow"/>
          </p:cNvPr>
          <p:cNvSpPr/>
          <p:nvPr userDrawn="1"/>
        </p:nvSpPr>
        <p:spPr>
          <a:xfrm>
            <a:off x="878086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auto">
          <a:xfrm>
            <a:off x="616744" y="946548"/>
            <a:ext cx="2226469" cy="2178844"/>
            <a:chOff x="-949635" y="0"/>
            <a:chExt cx="7009631" cy="6858000"/>
          </a:xfrm>
        </p:grpSpPr>
        <p:sp>
          <p:nvSpPr>
            <p:cNvPr id="3" name="Diamond 3"/>
            <p:cNvSpPr>
              <a:spLocks noChangeArrowheads="1"/>
            </p:cNvSpPr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rgbClr val="D6DCE5">
                <a:alpha val="34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sp>
          <p:nvSpPr>
            <p:cNvPr id="4" name="Diamond 4"/>
            <p:cNvSpPr>
              <a:spLocks noChangeArrowheads="1"/>
            </p:cNvSpPr>
            <p:nvPr/>
          </p:nvSpPr>
          <p:spPr bwMode="auto">
            <a:xfrm>
              <a:off x="-176517" y="653134"/>
              <a:ext cx="5647878" cy="5525706"/>
            </a:xfrm>
            <a:prstGeom prst="diamond">
              <a:avLst/>
            </a:prstGeom>
            <a:solidFill>
              <a:srgbClr val="D6D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</p:grpSp>
      <p:grpSp>
        <p:nvGrpSpPr>
          <p:cNvPr id="5" name="Group 2"/>
          <p:cNvGrpSpPr/>
          <p:nvPr userDrawn="1"/>
        </p:nvGrpSpPr>
        <p:grpSpPr bwMode="auto">
          <a:xfrm>
            <a:off x="573881" y="1369219"/>
            <a:ext cx="1333500" cy="1333500"/>
            <a:chOff x="990600" y="2044717"/>
            <a:chExt cx="2768566" cy="2768566"/>
          </a:xfrm>
        </p:grpSpPr>
        <p:sp>
          <p:nvSpPr>
            <p:cNvPr id="6" name="Diamond 5"/>
            <p:cNvSpPr>
              <a:spLocks noChangeArrowheads="1"/>
            </p:cNvSpPr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grpSp>
          <p:nvGrpSpPr>
            <p:cNvPr id="7" name="Group 9"/>
            <p:cNvGrpSpPr/>
            <p:nvPr/>
          </p:nvGrpSpPr>
          <p:grpSpPr bwMode="auto"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344176" y="2365264"/>
                <a:ext cx="1802039" cy="677310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fontAlgn="auto"/>
                <a:r>
                  <a:rPr lang="zh-CN" altLang="en-US" sz="3300" noProof="1">
                    <a:solidFill>
                      <a:schemeClr val="bg1"/>
                    </a:solidFill>
                    <a:latin typeface="+mn-lt"/>
                    <a:ea typeface="+mn-ea"/>
                  </a:rPr>
                  <a:t>目录</a:t>
                </a:r>
                <a:endParaRPr lang="zh-CN" altLang="en-US" sz="3300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44176" y="3143924"/>
                <a:ext cx="1802039" cy="215058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0000" lnSpcReduction="20000"/>
              </a:bodyPr>
              <a:lstStyle/>
              <a:p>
                <a:pPr algn="ctr" fontAlgn="auto"/>
                <a:r>
                  <a:rPr lang="en-US" altLang="zh-CN" sz="1100" noProof="1">
                    <a:solidFill>
                      <a:schemeClr val="bg1"/>
                    </a:solidFill>
                    <a:latin typeface="+mn-lt"/>
                    <a:ea typeface="+mn-ea"/>
                  </a:rPr>
                  <a:t>CONTENTS</a:t>
                </a:r>
                <a:endParaRPr lang="en-US" altLang="zh-CN" sz="1100" noProof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" name="Diamond 11"/>
          <p:cNvSpPr/>
          <p:nvPr userDrawn="1"/>
        </p:nvSpPr>
        <p:spPr bwMode="auto">
          <a:xfrm>
            <a:off x="1409701" y="713185"/>
            <a:ext cx="554831" cy="554831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01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1" name="Diamond 12"/>
          <p:cNvSpPr/>
          <p:nvPr userDrawn="1"/>
        </p:nvSpPr>
        <p:spPr bwMode="auto">
          <a:xfrm>
            <a:off x="2030017" y="1321594"/>
            <a:ext cx="554831" cy="554831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02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2" name="Diamond 13"/>
          <p:cNvSpPr/>
          <p:nvPr userDrawn="1"/>
        </p:nvSpPr>
        <p:spPr bwMode="auto">
          <a:xfrm>
            <a:off x="2030017" y="2181226"/>
            <a:ext cx="554831" cy="554831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03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3" name="Diamond 14"/>
          <p:cNvSpPr/>
          <p:nvPr userDrawn="1"/>
        </p:nvSpPr>
        <p:spPr bwMode="auto">
          <a:xfrm>
            <a:off x="1409701" y="2826544"/>
            <a:ext cx="554831" cy="554831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04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4" name="Group 21"/>
          <p:cNvGrpSpPr/>
          <p:nvPr userDrawn="1"/>
        </p:nvGrpSpPr>
        <p:grpSpPr bwMode="auto">
          <a:xfrm>
            <a:off x="1964532" y="851297"/>
            <a:ext cx="1908572" cy="271463"/>
            <a:chOff x="3943834" y="704409"/>
            <a:chExt cx="3962574" cy="563232"/>
          </a:xfrm>
        </p:grpSpPr>
        <p:sp>
          <p:nvSpPr>
            <p:cNvPr id="15" name="TextBox 14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7" name="Group 22"/>
          <p:cNvGrpSpPr/>
          <p:nvPr userDrawn="1"/>
        </p:nvGrpSpPr>
        <p:grpSpPr bwMode="auto">
          <a:xfrm>
            <a:off x="2584847" y="1447800"/>
            <a:ext cx="1909763" cy="271463"/>
            <a:chOff x="3943834" y="704409"/>
            <a:chExt cx="3962574" cy="563232"/>
          </a:xfrm>
        </p:grpSpPr>
        <p:sp>
          <p:nvSpPr>
            <p:cNvPr id="18" name="TextBox 23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0" name="Group 25"/>
          <p:cNvGrpSpPr/>
          <p:nvPr userDrawn="1"/>
        </p:nvGrpSpPr>
        <p:grpSpPr bwMode="auto">
          <a:xfrm>
            <a:off x="2584847" y="2362200"/>
            <a:ext cx="1909763" cy="271463"/>
            <a:chOff x="3943834" y="704409"/>
            <a:chExt cx="3962574" cy="563232"/>
          </a:xfrm>
        </p:grpSpPr>
        <p:sp>
          <p:nvSpPr>
            <p:cNvPr id="21" name="TextBox 26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22" name="TextBox 27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" name="Group 28"/>
          <p:cNvGrpSpPr/>
          <p:nvPr userDrawn="1"/>
        </p:nvGrpSpPr>
        <p:grpSpPr bwMode="auto">
          <a:xfrm>
            <a:off x="1964532" y="3018235"/>
            <a:ext cx="1908572" cy="271463"/>
            <a:chOff x="3943834" y="704409"/>
            <a:chExt cx="3962574" cy="563232"/>
          </a:xfrm>
        </p:grpSpPr>
        <p:sp>
          <p:nvSpPr>
            <p:cNvPr id="24" name="TextBox 29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25" name="TextBox 30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26" name="动作按钮: 后退或前一项 25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后退或前一项 2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4" name="动作按钮: 前进或下一项 3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结束 4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104775" y="4719638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>
            <a:off x="104775" y="594122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2347913" y="916782"/>
            <a:ext cx="0" cy="3480197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42"/>
          <p:cNvGrpSpPr/>
          <p:nvPr userDrawn="1"/>
        </p:nvGrpSpPr>
        <p:grpSpPr bwMode="auto">
          <a:xfrm>
            <a:off x="80963" y="1579960"/>
            <a:ext cx="2270522" cy="2178844"/>
            <a:chOff x="755951" y="2210607"/>
            <a:chExt cx="3026493" cy="2905010"/>
          </a:xfrm>
        </p:grpSpPr>
        <p:grpSp>
          <p:nvGrpSpPr>
            <p:cNvPr id="10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6" name="Diamond 3"/>
              <p:cNvSpPr>
                <a:spLocks noChangeArrowheads="1"/>
              </p:cNvSpPr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rgbClr val="D6DCE5">
                  <a:alpha val="34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sp>
            <p:nvSpPr>
              <p:cNvPr id="17" name="Diamond 4"/>
              <p:cNvSpPr>
                <a:spLocks noChangeArrowheads="1"/>
              </p:cNvSpPr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rgbClr val="D6D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</p:grpSp>
        <p:grpSp>
          <p:nvGrpSpPr>
            <p:cNvPr id="11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2" name="Diamond 5"/>
              <p:cNvSpPr>
                <a:spLocks noChangeArrowheads="1"/>
              </p:cNvSpPr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grpSp>
            <p:nvGrpSpPr>
              <p:cNvPr id="13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4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fontAlgn="auto"/>
                  <a:r>
                    <a:rPr lang="zh-CN" altLang="en-US" sz="33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  <a:endParaRPr lang="zh-CN" altLang="en-US" sz="3300" noProof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0000" lnSpcReduction="20000"/>
                </a:bodyPr>
                <a:lstStyle/>
                <a:p>
                  <a:pPr algn="ctr" fontAlgn="auto"/>
                  <a:r>
                    <a:rPr lang="en-US" altLang="zh-CN" sz="11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  <a:endParaRPr lang="en-US" altLang="zh-CN" sz="1100" noProof="1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1167" y="60343"/>
            <a:ext cx="8929483" cy="483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 smtClean="0"/>
              <a:t>课时标题</a:t>
            </a:r>
            <a:endParaRPr lang="zh-CN" altLang="en-US" noProof="1"/>
          </a:p>
        </p:txBody>
      </p:sp>
      <p:sp>
        <p:nvSpPr>
          <p:cNvPr id="18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6713" y="4823223"/>
            <a:ext cx="279797" cy="273844"/>
          </a:xfrm>
        </p:spPr>
        <p:txBody>
          <a:bodyPr/>
          <a:lstStyle>
            <a:lvl1pPr>
              <a:defRPr/>
            </a:lvl1pPr>
          </a:lstStyle>
          <a:p>
            <a:fld id="{336A0967-704B-4A8B-91CC-9BE746A7611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前进或下一项 8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6" name="动作按钮: 结束 9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80976" y="304800"/>
            <a:ext cx="877609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81155" y="401129"/>
            <a:ext cx="8775808" cy="4433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主文档内容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1866901"/>
            <a:ext cx="9144000" cy="62269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225" noProof="1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defRPr sz="9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82C8E961-0A61-4EB6-98E7-EFE1458794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4535A429-116B-4FA9-B901-B5F7FD73639E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82" y="0"/>
            <a:ext cx="914161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文本框 7"/>
          <p:cNvSpPr txBox="1">
            <a:spLocks noChangeArrowheads="1"/>
          </p:cNvSpPr>
          <p:nvPr userDrawn="1"/>
        </p:nvSpPr>
        <p:spPr bwMode="auto">
          <a:xfrm>
            <a:off x="325041" y="4875610"/>
            <a:ext cx="320278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/>
            <a:fld id="{7499686C-82BE-4EA9-A715-EC3236519CFB}" type="slidenum">
              <a:rPr lang="zh-CN" altLang="en-US" sz="1100">
                <a:latin typeface="Times New Roman" panose="02020603050405020304" pitchFamily="18" charset="0"/>
              </a:rPr>
              <a:t>‹#›</a:t>
            </a:fld>
            <a:endParaRPr lang="zh-CN" altLang="en-US" sz="1100">
              <a:latin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626269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3020063" y="843542"/>
            <a:ext cx="3357329" cy="90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3600" b="1" kern="100" dirty="0">
                <a:latin typeface="Times New Roman" panose="02020603050405020304"/>
                <a:cs typeface="Courier New" panose="02070309020205020404"/>
              </a:rPr>
              <a:t>Unit 5</a:t>
            </a:r>
            <a:r>
              <a:rPr lang="zh-CN" altLang="zh-CN" sz="3600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sz="3600" b="1" kern="100" dirty="0">
                <a:latin typeface="Times New Roman" panose="02020603050405020304"/>
                <a:cs typeface="Courier New" panose="02070309020205020404"/>
              </a:rPr>
              <a:t>MUSIC</a:t>
            </a:r>
            <a:endParaRPr lang="zh-CN" altLang="zh-CN" sz="33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4" name="Picture 4" descr="音乐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9867" y="1923672"/>
            <a:ext cx="2108597" cy="245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11"/>
          <p:cNvSpPr>
            <a:spLocks noChangeArrowheads="1"/>
          </p:cNvSpPr>
          <p:nvPr/>
        </p:nvSpPr>
        <p:spPr bwMode="auto">
          <a:xfrm>
            <a:off x="2757760" y="2530339"/>
            <a:ext cx="5144294" cy="55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Section </a:t>
            </a:r>
            <a:r>
              <a:rPr lang="en-US" altLang="zh-CN" sz="2400" b="1" kern="100" dirty="0" smtClean="0">
                <a:latin typeface="宋体" panose="02010600030101010101" pitchFamily="2" charset="-122"/>
                <a:cs typeface="Times New Roman" panose="02020603050405020304"/>
              </a:rPr>
              <a:t>Ⅱ</a:t>
            </a:r>
            <a:r>
              <a:rPr lang="en-US" altLang="zh-CN" sz="2400" kern="100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2400" b="1" kern="100" dirty="0" smtClean="0">
                <a:latin typeface="Times New Roman" panose="02020603050405020304"/>
                <a:cs typeface="Courier New" panose="02070309020205020404"/>
              </a:rPr>
              <a:t>Reading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and Thinking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1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04467" y="4207140"/>
            <a:ext cx="2733762" cy="40780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257175" indent="-257175" algn="ctr">
              <a:lnSpc>
                <a:spcPct val="110000"/>
              </a:lnSpc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1"/>
          <p:cNvSpPr>
            <a:spLocks noChangeArrowheads="1"/>
          </p:cNvSpPr>
          <p:nvPr/>
        </p:nvSpPr>
        <p:spPr bwMode="auto">
          <a:xfrm>
            <a:off x="251222" y="1087041"/>
            <a:ext cx="8428434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1.Group work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You, as a journalist of school English newspaper, is interviewing Li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Hua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who is a member of a virtual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choir.You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may start like this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：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4339" name="矩形 11"/>
          <p:cNvSpPr>
            <a:spLocks noChangeArrowheads="1"/>
          </p:cNvSpPr>
          <p:nvPr/>
        </p:nvSpPr>
        <p:spPr bwMode="auto">
          <a:xfrm>
            <a:off x="454819" y="1990726"/>
            <a:ext cx="8428435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Hello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I’m a journalist of our school English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newspaper.When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did you begin to fall in love with the virtual choir?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...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Would you please tell us how the virtual choir work?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...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26627" name="Picture 5" descr="2Step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9569" y="719138"/>
            <a:ext cx="567094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矩形 11"/>
          <p:cNvSpPr>
            <a:spLocks noChangeArrowheads="1"/>
          </p:cNvSpPr>
          <p:nvPr/>
        </p:nvSpPr>
        <p:spPr bwMode="auto">
          <a:xfrm>
            <a:off x="371475" y="1113235"/>
            <a:ext cx="8428435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A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As we know, you have taken part in the Virtual Youth Choir for </a:t>
            </a:r>
            <a:r>
              <a:rPr lang="en-US" altLang="zh-CN" kern="100" dirty="0" err="1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UNICEF.Which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 song did you choose in it?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B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Well, we chose </a:t>
            </a:r>
            <a:r>
              <a:rPr lang="en-US" altLang="zh-CN" kern="100" dirty="0" err="1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Whitacre’s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 song “What </a:t>
            </a:r>
            <a:r>
              <a:rPr lang="en-US" altLang="zh-CN" kern="100" dirty="0" err="1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If”</a:t>
            </a:r>
            <a:r>
              <a:rPr lang="en-US" altLang="zh-CN" kern="100" dirty="0" err="1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/>
              </a:rPr>
              <a:t>.</a:t>
            </a:r>
            <a:r>
              <a:rPr lang="en-US" altLang="zh-CN" kern="100" dirty="0" err="1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It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 was really wonderful.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A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In your opinion, what is the advantage of the virtual choir?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B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...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11"/>
          <p:cNvSpPr>
            <a:spLocks noChangeArrowheads="1"/>
          </p:cNvSpPr>
          <p:nvPr/>
        </p:nvSpPr>
        <p:spPr bwMode="auto">
          <a:xfrm>
            <a:off x="251222" y="951310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2.Does a virtual choir really bring people together? Why or why not?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16387" name="矩形 11"/>
          <p:cNvSpPr>
            <a:spLocks noChangeArrowheads="1"/>
          </p:cNvSpPr>
          <p:nvPr/>
        </p:nvSpPr>
        <p:spPr bwMode="auto">
          <a:xfrm>
            <a:off x="454819" y="1454944"/>
            <a:ext cx="842843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>
                <a:latin typeface="Times New Roman" panose="02020603050405020304"/>
                <a:cs typeface="Courier New" panose="02070309020205020404"/>
              </a:rPr>
              <a:t>________________________________________________________________________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89360" y="1469232"/>
            <a:ext cx="198515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The answer is open.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矩形 11"/>
          <p:cNvSpPr>
            <a:spLocks noChangeArrowheads="1"/>
          </p:cNvSpPr>
          <p:nvPr/>
        </p:nvSpPr>
        <p:spPr bwMode="auto">
          <a:xfrm>
            <a:off x="205979" y="764382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虚拟合唱团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</a:endParaRPr>
          </a:p>
        </p:txBody>
      </p:sp>
      <p:sp>
        <p:nvSpPr>
          <p:cNvPr id="17411" name="矩形 11"/>
          <p:cNvSpPr>
            <a:spLocks noChangeArrowheads="1"/>
          </p:cNvSpPr>
          <p:nvPr/>
        </p:nvSpPr>
        <p:spPr bwMode="auto">
          <a:xfrm>
            <a:off x="409575" y="1196579"/>
            <a:ext cx="8428435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48577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在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Web 2.0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的数字时代，人们可以在世界范围内轻松地沟通，为什么不通过网络一起歌唱呢？虚拟合唱团就可以使这件事情变成可能。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48577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不同国家的人们可以一起上线，通过共同歌唱把他们对音乐的热爱结合在一起。虚拟合唱团的特点是互相不认识的歌手和指挥不在一个地方，但是通过网络他们能够一起演唱。通过国际网络，成千上万的人们可以一起加入这个活动。美国作曲家和指挥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Eric </a:t>
            </a:r>
            <a:r>
              <a:rPr lang="en-US" altLang="zh-CN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Whitacre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给许多虚拟合唱团以生命。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11"/>
          <p:cNvSpPr>
            <a:spLocks noChangeArrowheads="1"/>
          </p:cNvSpPr>
          <p:nvPr/>
        </p:nvSpPr>
        <p:spPr bwMode="auto">
          <a:xfrm>
            <a:off x="359569" y="467916"/>
            <a:ext cx="842843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阅读技巧点拨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34818" name="矩形 11"/>
          <p:cNvSpPr>
            <a:spLocks noChangeArrowheads="1"/>
          </p:cNvSpPr>
          <p:nvPr/>
        </p:nvSpPr>
        <p:spPr bwMode="auto">
          <a:xfrm>
            <a:off x="363141" y="833438"/>
            <a:ext cx="8428434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</a:rPr>
              <a:t>寻读</a:t>
            </a:r>
            <a:r>
              <a:rPr lang="en-US" altLang="zh-CN" dirty="0">
                <a:latin typeface="Times New Roman" panose="02020603050405020304" pitchFamily="18" charset="0"/>
              </a:rPr>
              <a:t>(scanning)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寻读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(scanning) 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是指以问题为线索带着问题去寻找某一特定信息的阅读。</a:t>
            </a:r>
            <a:endParaRPr lang="zh-CN" altLang="zh-CN" dirty="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以什么词为定位词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(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或线索词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)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到原文中去查找是很关键的。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寻读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(scanning)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常用的定位词有：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(1)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数字、年代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(2)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第一次出现的人名、地名等专有名词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(3)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事物的性质特征或比较关系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(4)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题干中不同于其他题的新信息。这些定位词在原文中的形式与在题干中的形式可能会有所变化，同学们要注意。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11"/>
          <p:cNvSpPr>
            <a:spLocks noChangeArrowheads="1"/>
          </p:cNvSpPr>
          <p:nvPr/>
        </p:nvSpPr>
        <p:spPr bwMode="auto">
          <a:xfrm>
            <a:off x="251222" y="781050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语言现象感知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19459" name="矩形 11"/>
          <p:cNvSpPr>
            <a:spLocks noChangeArrowheads="1"/>
          </p:cNvSpPr>
          <p:nvPr/>
        </p:nvSpPr>
        <p:spPr bwMode="auto">
          <a:xfrm>
            <a:off x="359569" y="1213247"/>
            <a:ext cx="8428435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Ⅰ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单词理解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体会句中加黑单词的词性和含义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1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You do not even need a </a:t>
            </a:r>
            <a:r>
              <a:rPr lang="en-US" altLang="zh-CN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studio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.____________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2.Many people do not have close friends or </a:t>
            </a:r>
            <a:r>
              <a:rPr lang="en-US" altLang="zh-CN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contacts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who have the same interest in music.____________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3.Over the next 10 years, </a:t>
            </a:r>
            <a:r>
              <a:rPr lang="en-US" altLang="zh-CN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Whitacre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s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</a:t>
            </a:r>
            <a:r>
              <a:rPr lang="en-US" altLang="zh-CN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original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compositions began to become quite popular among choirs and singers.____________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5694" y="2075260"/>
            <a:ext cx="100412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工作室</a:t>
            </a:r>
            <a:endParaRPr lang="zh-CN" altLang="en-US" dirty="0"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09701" y="2896792"/>
            <a:ext cx="100412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联系人</a:t>
            </a:r>
            <a:endParaRPr lang="zh-CN" altLang="en-US" dirty="0"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56435" y="3737373"/>
            <a:ext cx="118365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adj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原创的</a:t>
            </a:r>
            <a:endParaRPr lang="zh-CN" altLang="en-US" dirty="0"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11"/>
          <p:cNvSpPr>
            <a:spLocks noChangeArrowheads="1"/>
          </p:cNvSpPr>
          <p:nvPr/>
        </p:nvSpPr>
        <p:spPr bwMode="auto">
          <a:xfrm>
            <a:off x="355997" y="627460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Ⅱ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词块积累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38914" name="矩形 11"/>
          <p:cNvSpPr>
            <a:spLocks noChangeArrowheads="1"/>
          </p:cNvSpPr>
          <p:nvPr/>
        </p:nvSpPr>
        <p:spPr bwMode="auto">
          <a:xfrm>
            <a:off x="355997" y="1059656"/>
            <a:ext cx="8428434" cy="339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</a:rPr>
              <a:t>写出下列词块的含义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1.have the opportunity to do...______________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2.be uploaded onto the Internet_______________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3.an Internet connection_______________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4.the global community____________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5.a positive influence on...____________________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6.an award-winning composer________________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7.receive a master</a:t>
            </a:r>
            <a:r>
              <a:rPr lang="en-US" altLang="zh-CN" dirty="0">
                <a:latin typeface="Times New Roman" panose="02020603050405020304" pitchFamily="18" charset="0"/>
              </a:rPr>
              <a:t>’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s degree in..._________________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09926" y="1521619"/>
            <a:ext cx="152349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有机会做某事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12319" y="1966913"/>
            <a:ext cx="175432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上传到互联网上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27710" y="2357438"/>
            <a:ext cx="175432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一个互联网连接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89634" y="2765823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全球社区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03935" y="3167063"/>
            <a:ext cx="221599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对</a:t>
            </a:r>
            <a:r>
              <a:rPr lang="en-US" altLang="zh-CN" kern="1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有积极的影响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73028" y="3587354"/>
            <a:ext cx="175432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一位获奖作曲家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18272" y="4007644"/>
            <a:ext cx="198515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获得</a:t>
            </a:r>
            <a:r>
              <a:rPr lang="en-US" altLang="zh-CN" kern="1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硕士学位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矩形 11"/>
          <p:cNvSpPr>
            <a:spLocks noChangeArrowheads="1"/>
          </p:cNvSpPr>
          <p:nvPr/>
        </p:nvSpPr>
        <p:spPr bwMode="auto">
          <a:xfrm>
            <a:off x="454819" y="1113235"/>
            <a:ext cx="842843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8.since then____________</a:t>
            </a:r>
            <a:endParaRPr lang="zh-CN" altLang="zh-CN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9.a worldwide phenomenon___________________</a:t>
            </a:r>
            <a:endParaRPr lang="zh-CN" altLang="zh-CN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10.sing with one voice_________________</a:t>
            </a:r>
            <a:endParaRPr lang="zh-CN" altLang="zh-CN">
              <a:latin typeface="宋体" panose="02010600030101010101" pitchFamily="2" charset="-122"/>
              <a:ea typeface="黑体" panose="0201060906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82366" y="1156098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从那时起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81351" y="1577579"/>
            <a:ext cx="198515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一种世界性的现象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27710" y="1978819"/>
            <a:ext cx="175432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同一个声音唱歌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11"/>
          <p:cNvSpPr>
            <a:spLocks noChangeArrowheads="1"/>
          </p:cNvSpPr>
          <p:nvPr/>
        </p:nvSpPr>
        <p:spPr bwMode="auto">
          <a:xfrm>
            <a:off x="355997" y="681038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Ⅲ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句式欣赏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22531" name="矩形 11"/>
          <p:cNvSpPr>
            <a:spLocks noChangeArrowheads="1"/>
          </p:cNvSpPr>
          <p:nvPr/>
        </p:nvSpPr>
        <p:spPr bwMode="auto">
          <a:xfrm>
            <a:off x="359569" y="1113235"/>
            <a:ext cx="8428435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时间状语从句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	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Virtual choir members record themselves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while they perform alone on video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	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fell in love with Mozart’s classical music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when he sang for the university choir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定语从句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	①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As one virtual choir member said, 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“Music helps me to...forget my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problems.With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music, I become someone else.”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	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In 2009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Whitacre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received a video of a girl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who was singing one of his works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矩形 11"/>
          <p:cNvSpPr>
            <a:spLocks noChangeArrowheads="1"/>
          </p:cNvSpPr>
          <p:nvPr/>
        </p:nvSpPr>
        <p:spPr bwMode="auto">
          <a:xfrm>
            <a:off x="359569" y="897732"/>
            <a:ext cx="8428435" cy="256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过去分词短语作状</a:t>
            </a:r>
            <a:r>
              <a:rPr lang="zh-CN" altLang="zh-CN" kern="100" dirty="0" smtClean="0">
                <a:latin typeface="Times New Roman" panose="02020603050405020304"/>
                <a:cs typeface="Times New Roman" panose="02020603050405020304"/>
              </a:rPr>
              <a:t>语</a:t>
            </a:r>
            <a:r>
              <a:rPr lang="en-US" altLang="zh-CN" kern="100" dirty="0" smtClean="0">
                <a:latin typeface="Times New Roman" panose="02020603050405020304"/>
                <a:cs typeface="Times New Roman" panose="02020603050405020304"/>
              </a:rPr>
              <a:t>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	①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Born in the USA on 2 January 1970,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Whitacre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began studying music at the University of Nevada in 1988.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	②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Moved by this music, 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said, “It was like seeing color for the first time.”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名词短语作同位语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	His first virtual choir, “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Lux </a:t>
            </a:r>
            <a:r>
              <a:rPr lang="en-US" altLang="zh-CN" b="1" kern="100" dirty="0" err="1">
                <a:latin typeface="Times New Roman" panose="02020603050405020304"/>
                <a:cs typeface="Courier New" panose="02070309020205020404"/>
              </a:rPr>
              <a:t>Aurumque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”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had 185 singers from 12 different countries.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矩形 11"/>
          <p:cNvSpPr>
            <a:spLocks noChangeArrowheads="1"/>
          </p:cNvSpPr>
          <p:nvPr/>
        </p:nvSpPr>
        <p:spPr bwMode="auto">
          <a:xfrm>
            <a:off x="359569" y="2518173"/>
            <a:ext cx="842843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1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Discussing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—How can computers and the Internet help us experience music differently?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0243" name="Picture 6" descr="课文语篇研读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6225" y="843542"/>
            <a:ext cx="8616554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7" descr="2Step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6466" y="2139554"/>
            <a:ext cx="567094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11"/>
          <p:cNvSpPr>
            <a:spLocks noChangeArrowheads="1"/>
          </p:cNvSpPr>
          <p:nvPr/>
        </p:nvSpPr>
        <p:spPr bwMode="auto">
          <a:xfrm>
            <a:off x="517922" y="3020616"/>
            <a:ext cx="8428434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11"/>
          <p:cNvSpPr>
            <a:spLocks noChangeArrowheads="1"/>
          </p:cNvSpPr>
          <p:nvPr/>
        </p:nvSpPr>
        <p:spPr bwMode="auto">
          <a:xfrm>
            <a:off x="629841" y="2956322"/>
            <a:ext cx="7661672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We can enjoy our favorite music without going to the concert hall.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We can form our virtual band at home...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11"/>
          <p:cNvSpPr>
            <a:spLocks noChangeArrowheads="1"/>
          </p:cNvSpPr>
          <p:nvPr/>
        </p:nvSpPr>
        <p:spPr bwMode="auto">
          <a:xfrm>
            <a:off x="251222" y="825103"/>
            <a:ext cx="8428434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Predicting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—Look at the picture on Page 52 and tell its difference from the traditional concert.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9219" name="矩形 11"/>
          <p:cNvSpPr>
            <a:spLocks noChangeArrowheads="1"/>
          </p:cNvSpPr>
          <p:nvPr/>
        </p:nvSpPr>
        <p:spPr bwMode="auto">
          <a:xfrm>
            <a:off x="454819" y="1719262"/>
            <a:ext cx="8428435" cy="172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virtual concert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：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traditional concert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：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21494" y="2193132"/>
            <a:ext cx="587725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There is no real singer on the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</a:rPr>
              <a:t>stage.People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 can enjoy it online.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566737" y="2993232"/>
            <a:ext cx="747384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Singers shall appear on the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</a:rPr>
              <a:t>stage.People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 shall enjoy it at a fixed time and place.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1"/>
          <p:cNvSpPr>
            <a:spLocks noChangeArrowheads="1"/>
          </p:cNvSpPr>
          <p:nvPr/>
        </p:nvSpPr>
        <p:spPr bwMode="auto">
          <a:xfrm>
            <a:off x="251222" y="1326357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1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First reading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—Read the text and finish the following exercises.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2291" name="矩形 11"/>
          <p:cNvSpPr>
            <a:spLocks noChangeArrowheads="1"/>
          </p:cNvSpPr>
          <p:nvPr/>
        </p:nvSpPr>
        <p:spPr bwMode="auto">
          <a:xfrm>
            <a:off x="454819" y="1758554"/>
            <a:ext cx="8428435" cy="17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(1)How does a virtual choir work according to the first paragraph?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pic>
        <p:nvPicPr>
          <p:cNvPr id="14339" name="Picture 5" descr="2Step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92" y="894160"/>
            <a:ext cx="5669756" cy="32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860822" y="2216944"/>
            <a:ext cx="322908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record themselves alone on video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891779" y="2613423"/>
            <a:ext cx="256865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uploaded onto the Internet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892969" y="3005138"/>
            <a:ext cx="262636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put together into one video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矩形 11"/>
          <p:cNvSpPr>
            <a:spLocks noChangeArrowheads="1"/>
          </p:cNvSpPr>
          <p:nvPr/>
        </p:nvSpPr>
        <p:spPr bwMode="auto">
          <a:xfrm>
            <a:off x="454819" y="1113235"/>
            <a:ext cx="842843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(2)Fill in the blanks about a virtual choir.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575072" y="1707356"/>
          <a:ext cx="8047434" cy="1566863"/>
        </p:xfrm>
        <a:graphic>
          <a:graphicData uri="http://schemas.openxmlformats.org/drawingml/2006/table">
            <a:tbl>
              <a:tblPr firstRow="1" firstCol="1" bandRow="1"/>
              <a:tblGrid>
                <a:gridCol w="2052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8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968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73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member</a:t>
                      </a:r>
                      <a:endParaRPr lang="zh-CN" sz="18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40" marR="514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location</a:t>
                      </a:r>
                      <a:endParaRPr lang="zh-CN" sz="18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40" marR="514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equipment</a:t>
                      </a:r>
                      <a:endParaRPr lang="zh-CN" sz="18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40" marR="514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95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宋体" panose="02010600030101010101" pitchFamily="2" charset="-122"/>
                          <a:cs typeface="Times New Roman" panose="02020603050405020304"/>
                        </a:rPr>
                        <a:t>①</a:t>
                      </a:r>
                      <a:r>
                        <a:rPr lang="en-US" sz="18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____________</a:t>
                      </a:r>
                      <a:endParaRPr lang="zh-CN" sz="18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40" marR="514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宋体" panose="02010600030101010101" pitchFamily="2" charset="-122"/>
                          <a:cs typeface="Times New Roman" panose="02020603050405020304"/>
                        </a:rPr>
                        <a:t>②</a:t>
                      </a:r>
                      <a:r>
                        <a:rPr lang="en-US" sz="18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____________</a:t>
                      </a:r>
                      <a:endParaRPr lang="zh-CN" sz="18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40" marR="514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a video </a:t>
                      </a:r>
                      <a:r>
                        <a:rPr lang="en-US" sz="1800" kern="100" dirty="0">
                          <a:effectLst/>
                          <a:latin typeface="宋体" panose="02010600030101010101" pitchFamily="2" charset="-122"/>
                          <a:cs typeface="Times New Roman" panose="02020603050405020304"/>
                        </a:rPr>
                        <a:t>③</a:t>
                      </a:r>
                      <a:r>
                        <a:rPr lang="en-US" sz="18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____________ and an Internet </a:t>
                      </a:r>
                      <a:r>
                        <a:rPr lang="en-US" sz="1800" kern="100" dirty="0">
                          <a:effectLst/>
                          <a:latin typeface="宋体" panose="02010600030101010101" pitchFamily="2" charset="-122"/>
                          <a:cs typeface="Times New Roman" panose="02020603050405020304"/>
                        </a:rPr>
                        <a:t>④</a:t>
                      </a:r>
                      <a:r>
                        <a:rPr lang="en-US" sz="18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____________</a:t>
                      </a:r>
                      <a:endParaRPr lang="zh-CN" sz="18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40" marR="514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1283494" y="2549129"/>
            <a:ext cx="7977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anyone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3224213" y="2549129"/>
            <a:ext cx="10263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anywhere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5929312" y="2378869"/>
            <a:ext cx="80534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camera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5057775" y="2777729"/>
            <a:ext cx="115159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connection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11"/>
          <p:cNvSpPr>
            <a:spLocks noChangeArrowheads="1"/>
          </p:cNvSpPr>
          <p:nvPr/>
        </p:nvSpPr>
        <p:spPr bwMode="auto">
          <a:xfrm>
            <a:off x="355997" y="573882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(3)Fill in the blanks about the introduction of Eric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Whitacre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13147" y="1107282"/>
          <a:ext cx="8320088" cy="3220642"/>
        </p:xfrm>
        <a:graphic>
          <a:graphicData uri="http://schemas.openxmlformats.org/drawingml/2006/table">
            <a:tbl>
              <a:tblPr firstRow="1" firstCol="1" bandRow="1"/>
              <a:tblGrid>
                <a:gridCol w="3510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9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24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in January </a:t>
                      </a:r>
                      <a:r>
                        <a:rPr lang="en-US" sz="1800" kern="100" dirty="0">
                          <a:effectLst/>
                          <a:latin typeface="宋体" panose="02010600030101010101" pitchFamily="2" charset="-122"/>
                          <a:cs typeface="Times New Roman" panose="02020603050405020304"/>
                        </a:rPr>
                        <a:t>①</a:t>
                      </a:r>
                      <a:r>
                        <a:rPr lang="en-US" sz="18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____________</a:t>
                      </a:r>
                      <a:endParaRPr lang="zh-CN" sz="18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born in the USA</a:t>
                      </a:r>
                      <a:endParaRPr lang="zh-CN" sz="18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4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in 1988</a:t>
                      </a:r>
                      <a:endParaRPr lang="zh-CN" sz="18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began </a:t>
                      </a:r>
                      <a:r>
                        <a:rPr lang="en-US" sz="1800" kern="100" dirty="0">
                          <a:effectLst/>
                          <a:latin typeface="宋体" panose="02010600030101010101" pitchFamily="2" charset="-122"/>
                          <a:cs typeface="Times New Roman" panose="02020603050405020304"/>
                        </a:rPr>
                        <a:t>②</a:t>
                      </a:r>
                      <a:r>
                        <a:rPr lang="en-US" sz="1800" kern="100" dirty="0" smtClean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_________</a:t>
                      </a:r>
                      <a:r>
                        <a:rPr lang="en-US" altLang="zh-CN" sz="1800" kern="100" dirty="0" smtClean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__</a:t>
                      </a:r>
                      <a:r>
                        <a:rPr lang="en-US" sz="1800" kern="100" dirty="0" smtClean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___</a:t>
                      </a:r>
                      <a:endParaRPr lang="zh-CN" sz="18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0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in 1995</a:t>
                      </a:r>
                      <a:endParaRPr lang="zh-CN" sz="18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宋体" panose="02010600030101010101" pitchFamily="2" charset="-122"/>
                          <a:cs typeface="Times New Roman" panose="02020603050405020304"/>
                        </a:rPr>
                        <a:t>③</a:t>
                      </a:r>
                      <a:r>
                        <a:rPr lang="en-US" sz="1800" kern="100" dirty="0" smtClean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_________</a:t>
                      </a:r>
                      <a:r>
                        <a:rPr lang="en-US" altLang="zh-CN" sz="1800" kern="100" dirty="0" smtClean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__</a:t>
                      </a:r>
                      <a:r>
                        <a:rPr lang="en-US" sz="1800" kern="100" dirty="0" smtClean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___ </a:t>
                      </a:r>
                      <a:r>
                        <a:rPr lang="en-US" sz="18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university</a:t>
                      </a:r>
                      <a:endParaRPr lang="zh-CN" sz="18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06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in 1997</a:t>
                      </a:r>
                      <a:endParaRPr lang="zh-CN" sz="18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宋体" panose="02010600030101010101" pitchFamily="2" charset="-122"/>
                          <a:cs typeface="Times New Roman" panose="02020603050405020304"/>
                        </a:rPr>
                        <a:t>④</a:t>
                      </a:r>
                      <a:r>
                        <a:rPr lang="en-US" sz="1800" kern="100" dirty="0" smtClean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__________</a:t>
                      </a:r>
                      <a:r>
                        <a:rPr lang="en-US" altLang="zh-CN" sz="1800" kern="100" dirty="0" smtClean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______________</a:t>
                      </a:r>
                      <a:r>
                        <a:rPr lang="en-US" sz="1800" kern="100" dirty="0" smtClean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__ </a:t>
                      </a:r>
                      <a:r>
                        <a:rPr lang="en-US" sz="18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in musical composition</a:t>
                      </a:r>
                      <a:endParaRPr lang="zh-CN" sz="18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30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from 1997 to 2007</a:t>
                      </a:r>
                      <a:endParaRPr lang="zh-CN" sz="18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his original compositions </a:t>
                      </a:r>
                      <a:r>
                        <a:rPr lang="en-US" sz="1800" kern="100" dirty="0">
                          <a:effectLst/>
                          <a:latin typeface="宋体" panose="02010600030101010101" pitchFamily="2" charset="-122"/>
                          <a:cs typeface="Times New Roman" panose="02020603050405020304"/>
                        </a:rPr>
                        <a:t>⑤</a:t>
                      </a:r>
                      <a:r>
                        <a:rPr lang="en-US" sz="1800" kern="100" dirty="0" smtClean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_____</a:t>
                      </a:r>
                      <a:r>
                        <a:rPr lang="en-US" altLang="zh-CN" sz="1800" kern="100" dirty="0" smtClean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______</a:t>
                      </a:r>
                      <a:r>
                        <a:rPr lang="en-US" sz="1800" kern="100" dirty="0" smtClean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_______</a:t>
                      </a:r>
                      <a:endParaRPr lang="zh-CN" sz="18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2465785" y="1198960"/>
            <a:ext cx="60016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1970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975747" y="1707357"/>
            <a:ext cx="154273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studying music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5207794" y="2235994"/>
            <a:ext cx="155555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graduated from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391025" y="2801542"/>
            <a:ext cx="259013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received a master’s degree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6554391" y="3796904"/>
            <a:ext cx="212622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became quite popular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11"/>
          <p:cNvSpPr>
            <a:spLocks noChangeArrowheads="1"/>
          </p:cNvSpPr>
          <p:nvPr/>
        </p:nvSpPr>
        <p:spPr bwMode="auto">
          <a:xfrm>
            <a:off x="302419" y="873919"/>
            <a:ext cx="8428435" cy="256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(4) What is his first virtual choir and how many singers took part in it?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(5)What is the main purpose of his virtual choir?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11"/>
          <p:cNvSpPr>
            <a:spLocks noChangeArrowheads="1"/>
          </p:cNvSpPr>
          <p:nvPr/>
        </p:nvSpPr>
        <p:spPr bwMode="auto">
          <a:xfrm>
            <a:off x="416719" y="1207294"/>
            <a:ext cx="8205788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His first virtual choir is “Lux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Aurumque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”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and 185 singers from 12 different countries took part in it.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1"/>
          <p:cNvSpPr>
            <a:spLocks noChangeArrowheads="1"/>
          </p:cNvSpPr>
          <p:nvPr/>
        </p:nvSpPr>
        <p:spPr bwMode="auto">
          <a:xfrm>
            <a:off x="432197" y="2414588"/>
            <a:ext cx="8205788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It is a wonderful way for people around the world to sing with one voice and thus make the world a better place.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11"/>
          <p:cNvSpPr>
            <a:spLocks noChangeArrowheads="1"/>
          </p:cNvSpPr>
          <p:nvPr/>
        </p:nvSpPr>
        <p:spPr bwMode="auto">
          <a:xfrm>
            <a:off x="251222" y="369094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Second reading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—Fill in the blanks according to the text.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22530" name="Picture 1" descr="Y7+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41910" y="854869"/>
            <a:ext cx="4452938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726657" y="851297"/>
            <a:ext cx="1854994" cy="19526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800" kern="100" dirty="0">
                <a:solidFill>
                  <a:srgbClr val="FF0000"/>
                </a:solidFill>
                <a:latin typeface="Times New Roman" panose="02020603050405020304"/>
              </a:rPr>
              <a:t>at home alone together with other people</a:t>
            </a:r>
            <a:endParaRPr lang="zh-CN" altLang="en-US" sz="800" dirty="0"/>
          </a:p>
        </p:txBody>
      </p:sp>
      <p:sp>
        <p:nvSpPr>
          <p:cNvPr id="5" name="矩形 4"/>
          <p:cNvSpPr/>
          <p:nvPr/>
        </p:nvSpPr>
        <p:spPr>
          <a:xfrm>
            <a:off x="3707607" y="1457325"/>
            <a:ext cx="1073944" cy="19526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800" kern="100" dirty="0">
                <a:solidFill>
                  <a:srgbClr val="FF0000"/>
                </a:solidFill>
                <a:latin typeface="Times New Roman" panose="02020603050405020304"/>
              </a:rPr>
              <a:t>an Internet connection</a:t>
            </a:r>
            <a:endParaRPr lang="zh-CN" altLang="en-US" sz="800" dirty="0"/>
          </a:p>
        </p:txBody>
      </p:sp>
      <p:sp>
        <p:nvSpPr>
          <p:cNvPr id="6" name="矩形 5"/>
          <p:cNvSpPr/>
          <p:nvPr/>
        </p:nvSpPr>
        <p:spPr>
          <a:xfrm>
            <a:off x="4294585" y="1653778"/>
            <a:ext cx="801290" cy="19526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800" kern="100" dirty="0">
                <a:solidFill>
                  <a:srgbClr val="FF0000"/>
                </a:solidFill>
                <a:latin typeface="Times New Roman" panose="02020603050405020304"/>
              </a:rPr>
              <a:t>add their voices</a:t>
            </a:r>
            <a:endParaRPr lang="zh-CN" altLang="en-US" sz="800" dirty="0"/>
          </a:p>
        </p:txBody>
      </p:sp>
      <p:sp>
        <p:nvSpPr>
          <p:cNvPr id="7" name="矩形 6"/>
          <p:cNvSpPr/>
          <p:nvPr/>
        </p:nvSpPr>
        <p:spPr>
          <a:xfrm>
            <a:off x="3515916" y="1989535"/>
            <a:ext cx="958453" cy="19526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800" kern="100" dirty="0">
                <a:solidFill>
                  <a:srgbClr val="FF0000"/>
                </a:solidFill>
                <a:latin typeface="Times New Roman" panose="02020603050405020304"/>
              </a:rPr>
              <a:t>a positive influence</a:t>
            </a:r>
            <a:endParaRPr lang="zh-CN" altLang="en-US" sz="800" dirty="0"/>
          </a:p>
        </p:txBody>
      </p:sp>
      <p:sp>
        <p:nvSpPr>
          <p:cNvPr id="8" name="矩形 7"/>
          <p:cNvSpPr/>
          <p:nvPr/>
        </p:nvSpPr>
        <p:spPr>
          <a:xfrm>
            <a:off x="3473054" y="2506266"/>
            <a:ext cx="722709" cy="19526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800" kern="100" dirty="0" err="1">
                <a:solidFill>
                  <a:srgbClr val="FF0000"/>
                </a:solidFill>
                <a:latin typeface="Times New Roman" panose="02020603050405020304"/>
              </a:rPr>
              <a:t>stuying</a:t>
            </a:r>
            <a:r>
              <a:rPr lang="en-US" altLang="zh-CN" sz="800" kern="100" dirty="0">
                <a:solidFill>
                  <a:srgbClr val="FF0000"/>
                </a:solidFill>
                <a:latin typeface="Times New Roman" panose="02020603050405020304"/>
              </a:rPr>
              <a:t> music</a:t>
            </a:r>
            <a:endParaRPr lang="zh-CN" altLang="en-US" sz="800" dirty="0"/>
          </a:p>
        </p:txBody>
      </p:sp>
      <p:sp>
        <p:nvSpPr>
          <p:cNvPr id="9" name="矩形 8"/>
          <p:cNvSpPr/>
          <p:nvPr/>
        </p:nvSpPr>
        <p:spPr>
          <a:xfrm>
            <a:off x="3587354" y="2838450"/>
            <a:ext cx="869156" cy="19526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800" kern="100" dirty="0">
                <a:solidFill>
                  <a:srgbClr val="FF0000"/>
                </a:solidFill>
                <a:latin typeface="Times New Roman" panose="02020603050405020304"/>
              </a:rPr>
              <a:t>a master’s degree</a:t>
            </a:r>
            <a:endParaRPr lang="zh-CN" altLang="en-US" sz="800" dirty="0"/>
          </a:p>
        </p:txBody>
      </p:sp>
      <p:sp>
        <p:nvSpPr>
          <p:cNvPr id="10" name="矩形 9"/>
          <p:cNvSpPr/>
          <p:nvPr/>
        </p:nvSpPr>
        <p:spPr>
          <a:xfrm>
            <a:off x="4119563" y="3215878"/>
            <a:ext cx="664369" cy="19526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800" kern="100" dirty="0">
                <a:solidFill>
                  <a:srgbClr val="FF0000"/>
                </a:solidFill>
                <a:latin typeface="Times New Roman" panose="02020603050405020304"/>
              </a:rPr>
              <a:t>make videos</a:t>
            </a:r>
            <a:endParaRPr lang="zh-CN" altLang="en-US" sz="800" dirty="0"/>
          </a:p>
        </p:txBody>
      </p:sp>
      <p:sp>
        <p:nvSpPr>
          <p:cNvPr id="11" name="矩形 10"/>
          <p:cNvSpPr/>
          <p:nvPr/>
        </p:nvSpPr>
        <p:spPr>
          <a:xfrm>
            <a:off x="5189935" y="3893344"/>
            <a:ext cx="1226344" cy="19526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800" kern="100" dirty="0">
                <a:solidFill>
                  <a:srgbClr val="FF0000"/>
                </a:solidFill>
                <a:latin typeface="Times New Roman" panose="02020603050405020304"/>
              </a:rPr>
              <a:t>a worldwide phenomenon</a:t>
            </a:r>
            <a:endParaRPr lang="zh-CN" altLang="en-US" sz="800" dirty="0"/>
          </a:p>
        </p:txBody>
      </p:sp>
      <p:sp>
        <p:nvSpPr>
          <p:cNvPr id="12" name="矩形 11"/>
          <p:cNvSpPr/>
          <p:nvPr/>
        </p:nvSpPr>
        <p:spPr>
          <a:xfrm>
            <a:off x="5639992" y="4104085"/>
            <a:ext cx="372665" cy="19526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800" kern="100" dirty="0">
                <a:solidFill>
                  <a:srgbClr val="FF0000"/>
                </a:solidFill>
                <a:latin typeface="Times New Roman" panose="02020603050405020304"/>
              </a:rPr>
              <a:t>2</a:t>
            </a:r>
            <a:r>
              <a:rPr lang="en-US" altLang="zh-CN" sz="800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,</a:t>
            </a:r>
            <a:r>
              <a:rPr lang="en-US" altLang="zh-CN" sz="800" kern="100" dirty="0">
                <a:solidFill>
                  <a:srgbClr val="FF0000"/>
                </a:solidFill>
                <a:latin typeface="Times New Roman" panose="02020603050405020304"/>
              </a:rPr>
              <a:t>292</a:t>
            </a:r>
            <a:endParaRPr lang="zh-CN" altLang="en-US" sz="800" b="1" dirty="0"/>
          </a:p>
        </p:txBody>
      </p:sp>
      <p:sp>
        <p:nvSpPr>
          <p:cNvPr id="13" name="矩形 12"/>
          <p:cNvSpPr/>
          <p:nvPr/>
        </p:nvSpPr>
        <p:spPr>
          <a:xfrm>
            <a:off x="5328048" y="4439841"/>
            <a:ext cx="954881" cy="19526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800" kern="100" dirty="0">
                <a:solidFill>
                  <a:srgbClr val="FF0000"/>
                </a:solidFill>
                <a:latin typeface="Times New Roman" panose="02020603050405020304"/>
              </a:rPr>
              <a:t>sing with one voice</a:t>
            </a:r>
            <a:endParaRPr lang="zh-CN" altLang="en-US" sz="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11"/>
          <p:cNvSpPr>
            <a:spLocks noChangeArrowheads="1"/>
          </p:cNvSpPr>
          <p:nvPr/>
        </p:nvSpPr>
        <p:spPr bwMode="auto">
          <a:xfrm>
            <a:off x="251222" y="582216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3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Third reading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7411" name="矩形 11"/>
          <p:cNvSpPr>
            <a:spLocks noChangeArrowheads="1"/>
          </p:cNvSpPr>
          <p:nvPr/>
        </p:nvSpPr>
        <p:spPr bwMode="auto">
          <a:xfrm>
            <a:off x="454819" y="1014413"/>
            <a:ext cx="8428435" cy="339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(1)Read the text again and summarize the main idea in one sentence.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(2)What are the advantages and disadvantages of being a member of a virtual choir?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advantages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：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disadvantages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5073" y="1491854"/>
            <a:ext cx="526169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The text is about how the virtual choir came into being.</a:t>
            </a:r>
            <a:endParaRPr lang="zh-CN" altLang="en-US" dirty="0"/>
          </a:p>
        </p:txBody>
      </p:sp>
      <p:sp>
        <p:nvSpPr>
          <p:cNvPr id="6" name="矩形 11"/>
          <p:cNvSpPr>
            <a:spLocks noChangeArrowheads="1"/>
          </p:cNvSpPr>
          <p:nvPr/>
        </p:nvSpPr>
        <p:spPr bwMode="auto">
          <a:xfrm>
            <a:off x="722710" y="2612232"/>
            <a:ext cx="7846219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It enables them to add their voices to those of other individuals and become part of the global community.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8910" y="3545682"/>
            <a:ext cx="518475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It has a positive influence on the lives of many people.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445544" y="3921919"/>
            <a:ext cx="213904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(The answer is open.)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1045</Words>
  <Application>Microsoft Office PowerPoint</Application>
  <PresentationFormat>全屏显示(16:9)</PresentationFormat>
  <Paragraphs>167</Paragraphs>
  <Slides>20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2" baseType="lpstr">
      <vt:lpstr>黑体</vt:lpstr>
      <vt:lpstr>华文中宋</vt:lpstr>
      <vt:lpstr>楷体_GB2312</vt:lpstr>
      <vt:lpstr>宋体</vt:lpstr>
      <vt:lpstr>微软雅黑</vt:lpstr>
      <vt:lpstr>Arial</vt:lpstr>
      <vt:lpstr>Calibri</vt:lpstr>
      <vt:lpstr>Calibri Light</vt:lpstr>
      <vt:lpstr>Courier New</vt:lpstr>
      <vt:lpstr>Impact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2018-01-02T04:06:00Z</dcterms:created>
  <dcterms:modified xsi:type="dcterms:W3CDTF">2023-01-16T21:54:59Z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D6EDF1CB7F37436194CE68F57FCEA275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