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64" r:id="rId3"/>
    <p:sldId id="307" r:id="rId4"/>
    <p:sldId id="306" r:id="rId5"/>
    <p:sldId id="308" r:id="rId6"/>
    <p:sldId id="309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A1E9"/>
    <a:srgbClr val="FFF100"/>
    <a:srgbClr val="17B7FF"/>
    <a:srgbClr val="02B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333" autoAdjust="0"/>
  </p:normalViewPr>
  <p:slideViewPr>
    <p:cSldViewPr snapToGrid="0">
      <p:cViewPr varScale="1">
        <p:scale>
          <a:sx n="116" d="100"/>
          <a:sy n="116" d="100"/>
        </p:scale>
        <p:origin x="-276" y="-96"/>
      </p:cViewPr>
      <p:guideLst>
        <p:guide orient="horz" pos="214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2387600"/>
            <a:ext cx="12192000" cy="184150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ctrTitle"/>
          </p:nvPr>
        </p:nvSpPr>
        <p:spPr>
          <a:xfrm>
            <a:off x="0" y="2387600"/>
            <a:ext cx="12192000" cy="1841500"/>
          </a:xfrm>
          <a:prstGeom prst="rect">
            <a:avLst/>
          </a:prstGeom>
        </p:spPr>
        <p:txBody>
          <a:bodyPr anchor="ctr"/>
          <a:lstStyle>
            <a:lvl1pPr algn="ctr">
              <a:defRPr sz="4400">
                <a:solidFill>
                  <a:schemeClr val="bg1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>
            <a:hlinkClick r:id="rId2" action="ppaction://hlinksldjump" tooltip="点击进入"/>
          </p:cNvPr>
          <p:cNvSpPr/>
          <p:nvPr userDrawn="1"/>
        </p:nvSpPr>
        <p:spPr>
          <a:xfrm>
            <a:off x="2841961" y="469878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基础知识回顾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同侧圆角矩形 7">
            <a:hlinkClick r:id="" action="ppaction://noaction"/>
          </p:cNvPr>
          <p:cNvSpPr/>
          <p:nvPr userDrawn="1"/>
        </p:nvSpPr>
        <p:spPr>
          <a:xfrm>
            <a:off x="5645022" y="469877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综合能力提升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侧圆角矩形 9">
            <a:hlinkClick r:id="" action="ppaction://noaction"/>
          </p:cNvPr>
          <p:cNvSpPr/>
          <p:nvPr userDrawn="1"/>
        </p:nvSpPr>
        <p:spPr>
          <a:xfrm>
            <a:off x="8346221" y="469877"/>
            <a:ext cx="1822709" cy="431244"/>
          </a:xfrm>
          <a:prstGeom prst="round2SameRect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lin ang="5400000" scaled="1"/>
            <a:tileRect/>
          </a:gra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拓展探究突破练</a:t>
            </a:r>
            <a:endParaRPr lang="zh-CN" altLang="en-US" sz="16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栏目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465410" y="0"/>
            <a:ext cx="9105900" cy="46738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1803400"/>
            <a:ext cx="10515600" cy="4373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3B61F3-DABD-4D26-8DF9-C03C8A069B9B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9070B1-5320-4AD1-9F6B-8453A41EDFD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" Target="../slides/slid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465410" y="467380"/>
            <a:ext cx="8363391" cy="44134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矩形 7"/>
          <p:cNvSpPr/>
          <p:nvPr/>
        </p:nvSpPr>
        <p:spPr>
          <a:xfrm>
            <a:off x="-1" y="6738379"/>
            <a:ext cx="12209381" cy="128253"/>
          </a:xfrm>
          <a:prstGeom prst="rect">
            <a:avLst/>
          </a:prstGeom>
          <a:solidFill>
            <a:srgbClr val="02B0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/>
          </a:p>
        </p:txBody>
      </p:sp>
      <p:sp>
        <p:nvSpPr>
          <p:cNvPr id="9" name="矩形 8"/>
          <p:cNvSpPr/>
          <p:nvPr/>
        </p:nvSpPr>
        <p:spPr>
          <a:xfrm>
            <a:off x="10896533" y="467380"/>
            <a:ext cx="1295467" cy="44134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FFC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" y="0"/>
            <a:ext cx="2423592" cy="908720"/>
          </a:xfrm>
          <a:prstGeom prst="rect">
            <a:avLst/>
          </a:prstGeom>
          <a:solidFill>
            <a:srgbClr val="00A1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3200"/>
              <a:t>第五课时</a:t>
            </a:r>
            <a:endParaRPr lang="zh-CN" altLang="en-US" sz="3200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同侧圆角矩形 11">
            <a:hlinkClick r:id="rId13" action="ppaction://hlinksldjump" tooltip="点击进入"/>
          </p:cNvPr>
          <p:cNvSpPr/>
          <p:nvPr/>
        </p:nvSpPr>
        <p:spPr>
          <a:xfrm>
            <a:off x="2833306" y="485731"/>
            <a:ext cx="1822709" cy="392040"/>
          </a:xfrm>
          <a:prstGeom prst="round2SameRect">
            <a:avLst/>
          </a:prstGeom>
          <a:gradFill flip="none" rotWithShape="1">
            <a:gsLst>
              <a:gs pos="0">
                <a:srgbClr val="17B7FF"/>
              </a:gs>
              <a:gs pos="100000">
                <a:srgbClr val="00A1E9"/>
              </a:gs>
            </a:gsLst>
            <a:lin ang="5400000" scaled="1"/>
            <a:tileRect/>
          </a:gradFill>
          <a:ln>
            <a:solidFill>
              <a:srgbClr val="00A1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基础知识回顾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灯片编号占位符 3"/>
          <p:cNvSpPr txBox="1"/>
          <p:nvPr/>
        </p:nvSpPr>
        <p:spPr>
          <a:xfrm>
            <a:off x="10968141" y="491385"/>
            <a:ext cx="1223860" cy="401006"/>
          </a:xfrm>
          <a:prstGeom prst="rect">
            <a:avLst/>
          </a:prstGeom>
        </p:spPr>
        <p:txBody>
          <a:bodyPr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rgbClr val="FFC000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-</a:t>
            </a:r>
            <a:fld id="{4BF17FCF-D4DA-449D-A468-DDB7E43619E6}" type="slidenum">
              <a:rPr lang="zh-CN" altLang="en-US" dirty="0" smtClean="0">
                <a:solidFill>
                  <a:schemeClr val="bg1">
                    <a:lumMod val="95000"/>
                  </a:schemeClr>
                </a:solidFill>
              </a:rPr>
              <a:t>‹#›</a:t>
            </a:fld>
            <a:r>
              <a:rPr lang="en-US" altLang="zh-CN" dirty="0">
                <a:solidFill>
                  <a:schemeClr val="bg1">
                    <a:lumMod val="95000"/>
                  </a:schemeClr>
                </a:solidFill>
              </a:rPr>
              <a:t>-</a:t>
            </a:r>
            <a:endParaRPr lang="zh-CN" alt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8" name="同侧圆角矩形 17">
            <a:hlinkClick r:id="rId14" action="ppaction://hlinksldjump" tooltip="点击进入"/>
          </p:cNvPr>
          <p:cNvSpPr/>
          <p:nvPr/>
        </p:nvSpPr>
        <p:spPr>
          <a:xfrm>
            <a:off x="5642525" y="485730"/>
            <a:ext cx="1822709" cy="392040"/>
          </a:xfrm>
          <a:prstGeom prst="round2SameRect">
            <a:avLst/>
          </a:prstGeom>
          <a:gradFill flip="none" rotWithShape="1">
            <a:gsLst>
              <a:gs pos="0">
                <a:srgbClr val="17B7FF"/>
              </a:gs>
              <a:gs pos="100000">
                <a:srgbClr val="00A1E9"/>
              </a:gs>
            </a:gsLst>
            <a:lin ang="5400000" scaled="1"/>
            <a:tileRect/>
          </a:gradFill>
          <a:ln>
            <a:solidFill>
              <a:srgbClr val="00A1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综合能力提升</a:t>
            </a:r>
            <a:endParaRPr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标题 1"/>
          <p:cNvSpPr txBox="1"/>
          <p:nvPr/>
        </p:nvSpPr>
        <p:spPr>
          <a:xfrm>
            <a:off x="2719410" y="0"/>
            <a:ext cx="9105900" cy="46738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altLang="zh-CN" sz="2000" b="1" i="0" kern="120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/>
              <a:t>　</a:t>
            </a:r>
            <a:r>
              <a:rPr lang="en-US" altLang="zh-CN"/>
              <a:t>Section B (  3a-Self Check  )</a:t>
            </a:r>
            <a:endParaRPr lang="zh-CN" altLang="zh-CN" sz="2000" b="1" i="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altLang="zh-CN" sz="2000" b="1" i="0" kern="1200" smtClean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ctrTitle"/>
          </p:nvPr>
        </p:nvSpPr>
        <p:spPr>
          <a:xfrm>
            <a:off x="0" y="2387600"/>
            <a:ext cx="12192000" cy="1841500"/>
          </a:xfrm>
        </p:spPr>
        <p:txBody>
          <a:bodyPr/>
          <a:lstStyle/>
          <a:p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you go to the party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you’ll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a great time!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945976"/>
            <a:ext cx="1219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400" b="1" dirty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10</a:t>
            </a:r>
            <a:endParaRPr lang="zh-CN" altLang="en-US" sz="4400" b="1" dirty="0">
              <a:solidFill>
                <a:srgbClr val="00A1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0" y="464894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 </a:t>
            </a:r>
            <a:r>
              <a:rPr lang="en-US" altLang="zh-CN" sz="3200" b="1" dirty="0" smtClean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zh-CN" altLang="en-US" sz="3200" b="1" dirty="0" smtClean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zh-CN" sz="3200" b="1" dirty="0" smtClean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第</a:t>
            </a:r>
            <a:r>
              <a:rPr lang="zh-CN" altLang="en-US" sz="3200" b="1" dirty="0" smtClean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</a:t>
            </a:r>
            <a:r>
              <a:rPr lang="zh-CN" altLang="zh-CN" sz="3200" b="1" dirty="0" smtClean="0">
                <a:solidFill>
                  <a:srgbClr val="00A1E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课时</a:t>
            </a:r>
            <a:endParaRPr lang="zh-CN" altLang="en-US" sz="3200" b="1" dirty="0">
              <a:solidFill>
                <a:srgbClr val="00A1E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5917043"/>
            <a:ext cx="12192000" cy="565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sz="2800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309890"/>
            <a:ext cx="11430000" cy="2492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根据句意用所给词的适当形式填空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1.How many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problem  ) do you have about your schoolwork?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2.Do you ever give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advice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advice  ) to your friends about their problems?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3.These children can ride bikes by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themselves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them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4.We should talk with our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parents,because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they have a lot of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experience  ).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5.Tom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home is ten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miles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mile  ) from his school.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84942" y="2788214"/>
            <a:ext cx="1282202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4" name="直接连接符 3"/>
          <p:cNvCxnSpPr/>
          <p:nvPr/>
        </p:nvCxnSpPr>
        <p:spPr>
          <a:xfrm>
            <a:off x="2084942" y="3110430"/>
            <a:ext cx="128220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784189" y="3231603"/>
            <a:ext cx="1013260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7" name="直接连接符 6"/>
          <p:cNvCxnSpPr/>
          <p:nvPr/>
        </p:nvCxnSpPr>
        <p:spPr>
          <a:xfrm>
            <a:off x="2784189" y="3553819"/>
            <a:ext cx="10132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4451623" y="3561848"/>
            <a:ext cx="1432809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0" name="直接连接符 9"/>
          <p:cNvCxnSpPr/>
          <p:nvPr/>
        </p:nvCxnSpPr>
        <p:spPr>
          <a:xfrm>
            <a:off x="4451624" y="3884064"/>
            <a:ext cx="1432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7323915" y="4025343"/>
            <a:ext cx="1432809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3" name="直接连接符 12"/>
          <p:cNvCxnSpPr/>
          <p:nvPr/>
        </p:nvCxnSpPr>
        <p:spPr>
          <a:xfrm>
            <a:off x="7323916" y="4347559"/>
            <a:ext cx="14328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171702" y="4363316"/>
            <a:ext cx="744081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6" name="直接连接符 15"/>
          <p:cNvCxnSpPr/>
          <p:nvPr/>
        </p:nvCxnSpPr>
        <p:spPr>
          <a:xfrm>
            <a:off x="3171703" y="4685532"/>
            <a:ext cx="7440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9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1294227"/>
            <a:ext cx="11430000" cy="452354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按要求完成句子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每空一词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1.I think I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be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doctor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对画线部分提问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think you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2.She will travel around the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world.She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will have enough money next year.(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合并为一句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will travel around the world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enough money next year.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3.Will he come back on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Saturday?I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know.(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合并为一句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know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back on Saturday.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4.Could you tell me how I get to the new bank?(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改为同义句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you tell me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new bank?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5.Get up 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early,or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you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 be late for the meeting.( 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改为复合句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zh-CN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late,you</a:t>
            </a:r>
            <a:r>
              <a:rPr lang="en-US" altLang="zh-CN" sz="2200" dirty="0" err="1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late for the meeting.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2375398" y="2131483"/>
            <a:ext cx="104553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654174" y="2163757"/>
            <a:ext cx="808866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7" name="直接连接符 6"/>
          <p:cNvCxnSpPr/>
          <p:nvPr/>
        </p:nvCxnSpPr>
        <p:spPr>
          <a:xfrm>
            <a:off x="654174" y="2485973"/>
            <a:ext cx="8088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3644799" y="2163757"/>
            <a:ext cx="1615689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0" name="直接连接符 9"/>
          <p:cNvCxnSpPr/>
          <p:nvPr/>
        </p:nvCxnSpPr>
        <p:spPr>
          <a:xfrm>
            <a:off x="3644800" y="2485973"/>
            <a:ext cx="161568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4236472" y="3033287"/>
            <a:ext cx="390882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3" name="直接连接符 12"/>
          <p:cNvCxnSpPr/>
          <p:nvPr/>
        </p:nvCxnSpPr>
        <p:spPr>
          <a:xfrm>
            <a:off x="4236472" y="3355503"/>
            <a:ext cx="3908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5376782" y="3033287"/>
            <a:ext cx="604469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5" name="直接连接符 14"/>
          <p:cNvCxnSpPr/>
          <p:nvPr/>
        </p:nvCxnSpPr>
        <p:spPr>
          <a:xfrm>
            <a:off x="5376783" y="3355503"/>
            <a:ext cx="6044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2267822" y="3809506"/>
            <a:ext cx="2487058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18" name="直接连接符 17"/>
          <p:cNvCxnSpPr/>
          <p:nvPr/>
        </p:nvCxnSpPr>
        <p:spPr>
          <a:xfrm>
            <a:off x="2267822" y="4131722"/>
            <a:ext cx="248705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2558278" y="4593753"/>
            <a:ext cx="2702210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21" name="直接连接符 20"/>
          <p:cNvCxnSpPr/>
          <p:nvPr/>
        </p:nvCxnSpPr>
        <p:spPr>
          <a:xfrm>
            <a:off x="2558278" y="4915969"/>
            <a:ext cx="27022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654174" y="5398650"/>
            <a:ext cx="390882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24" name="直接连接符 23"/>
          <p:cNvCxnSpPr/>
          <p:nvPr/>
        </p:nvCxnSpPr>
        <p:spPr>
          <a:xfrm>
            <a:off x="654174" y="5720866"/>
            <a:ext cx="39088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/>
        </p:nvSpPr>
        <p:spPr>
          <a:xfrm>
            <a:off x="1859030" y="5398650"/>
            <a:ext cx="1443567" cy="3302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cxnSp>
        <p:nvCxnSpPr>
          <p:cNvPr id="26" name="直接连接符 25"/>
          <p:cNvCxnSpPr/>
          <p:nvPr/>
        </p:nvCxnSpPr>
        <p:spPr>
          <a:xfrm>
            <a:off x="1859031" y="5720866"/>
            <a:ext cx="144356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4" grpId="0" animBg="1"/>
      <p:bldP spid="17" grpId="0" animBg="1"/>
      <p:bldP spid="20" grpId="0" animBg="1"/>
      <p:bldP spid="2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998859"/>
            <a:ext cx="11430000" cy="5745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单项填空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)1.You will be late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leave immediately.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A.Unless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B.until	</a:t>
            </a:r>
            <a:r>
              <a:rPr lang="en-US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C.if	D.or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)2.—Where did he go on vacation?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—He went to Paris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A.at the end 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B.in the 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    </a:t>
            </a: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C.by the end of	D.at the end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)3.—What will you do if it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tomorrow?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—We have to carry it on,since we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got everything ready.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A.is raining	B.rains</a:t>
            </a:r>
            <a:r>
              <a:rPr lang="en-US" altLang="zh-CN" sz="2200" dirty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</a:t>
            </a:r>
            <a:r>
              <a:rPr lang="en-US" altLang="zh-CN" sz="2200" dirty="0" smtClean="0">
                <a:solidFill>
                  <a:srgbClr val="000000"/>
                </a:solidFill>
                <a:latin typeface="NEU-BZ-S92" panose="02020503000000020003" pitchFamily="18" charset="-122"/>
                <a:ea typeface="NEU-BZ-S92" panose="02020503000000020003" pitchFamily="18" charset="-122"/>
                <a:cs typeface="Times New Roman" panose="02020603050405020304" pitchFamily="18" charset="0"/>
              </a:rPr>
              <a:t>   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C.will rain	D.rain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)4.Could you please give me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how to play basketball well?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A.some advices	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B.an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advice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C.a piece of advice	D.advice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 </a:t>
            </a:r>
            <a:r>
              <a:rPr lang="en-US" altLang="zh-CN" sz="22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)5.You shouldn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be angry</a:t>
            </a:r>
            <a:r>
              <a:rPr lang="zh-CN" altLang="zh-CN" sz="2200" u="sng" dirty="0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him.He only wanted to know the fact.</a:t>
            </a:r>
            <a:r>
              <a:rPr lang="en-US" altLang="zh-CN" sz="2200" dirty="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A.for	B.to	C.with	D.in</a:t>
            </a:r>
            <a:endParaRPr lang="zh-CN" altLang="zh-CN" sz="2200" dirty="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12900" y="1480651"/>
            <a:ext cx="376530" cy="36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4" name="矩形 3"/>
          <p:cNvSpPr/>
          <p:nvPr/>
        </p:nvSpPr>
        <p:spPr>
          <a:xfrm>
            <a:off x="612900" y="2265959"/>
            <a:ext cx="376530" cy="36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5" name="矩形 4"/>
          <p:cNvSpPr/>
          <p:nvPr/>
        </p:nvSpPr>
        <p:spPr>
          <a:xfrm>
            <a:off x="612900" y="3513846"/>
            <a:ext cx="376530" cy="36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6" name="矩形 5"/>
          <p:cNvSpPr/>
          <p:nvPr/>
        </p:nvSpPr>
        <p:spPr>
          <a:xfrm>
            <a:off x="612900" y="4718703"/>
            <a:ext cx="376530" cy="36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7" name="矩形 6"/>
          <p:cNvSpPr/>
          <p:nvPr/>
        </p:nvSpPr>
        <p:spPr>
          <a:xfrm>
            <a:off x="612900" y="5891286"/>
            <a:ext cx="376530" cy="367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919767"/>
            <a:ext cx="11430000" cy="574580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 panose="02020503000000020003" pitchFamily="18" charset="-122"/>
                <a:cs typeface="宋体" panose="02010600030101010101" pitchFamily="2" charset="-122"/>
              </a:rPr>
              <a:t>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任务型阅读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Kevin would be 12 years old on Sunday and he looked forward to having a big party in the garden.But he knew this wasn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going to happen.His parents bought a car and they didn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have enough money for the big party.Kevin felt a little upset.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Soon Kevin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parents came up with an idea.They bought a birthday cake and drinks for the party and then they asked Kevin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good friends to bring some food to the party.Mark said he would bring sandwiches and popcorn,Albert pizza,and Jane ice-cream.In this way,Kevin would have a big but simple party.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Sunday morning,Kevin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parents told Kevin that they would have a birthday party for him in their garden.“A party?That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great!Thank you,Dad and Mom!” Kevin said happily.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he came to the garden,Kevin was happy to see all of his good friends there.He also saw a big table covered with food and drinks.His family and friends prepared everything for the big party!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party,Kevin learned that it didn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matter(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 how you had a party as long as your loved ones were there.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381000" y="2309890"/>
            <a:ext cx="11430000" cy="2492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1.Where did Kevin hope to have a birthday party?(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不超过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 the garden.</a:t>
            </a: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2.What did Kevin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parents buy for his birthday party?(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不超过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 birthday cake and drinks. 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3.Who prepared food for Kevin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birthday party?( 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不超过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个词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)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His family/parents and friends.</a:t>
            </a: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NEU-BZ-S92" panose="02020503000000020003" pitchFamily="18" charset="-122"/>
                <a:cs typeface="Times New Roman" panose="02020603050405020304" pitchFamily="18" charset="0"/>
              </a:rPr>
              <a:t> </a:t>
            </a:r>
            <a:r>
              <a:rPr lang="en-US" altLang="zh-CN" sz="2200" u="sng">
                <a:solidFill>
                  <a:srgbClr val="FF00FF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2200">
              <a:solidFill>
                <a:srgbClr val="000000"/>
              </a:solidFill>
              <a:latin typeface="NEU-BZ-S92" panose="02020503000000020003" pitchFamily="18" charset="-122"/>
              <a:ea typeface="NEU-BZ-S92" panose="02020503000000020003" pitchFamily="18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英语模板</Template>
  <TotalTime>0</TotalTime>
  <Words>270</Words>
  <Application>Microsoft Office PowerPoint</Application>
  <PresentationFormat>宽屏</PresentationFormat>
  <Paragraphs>47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Adobe 黑体 Std R</vt:lpstr>
      <vt:lpstr>NEU-BZ-S92</vt:lpstr>
      <vt:lpstr>黑体</vt:lpstr>
      <vt:lpstr>宋体</vt:lpstr>
      <vt:lpstr>微软雅黑</vt:lpstr>
      <vt:lpstr>Arial</vt:lpstr>
      <vt:lpstr>Calibri</vt:lpstr>
      <vt:lpstr>Calibri Light</vt:lpstr>
      <vt:lpstr>Times New Roman</vt:lpstr>
      <vt:lpstr>WWW.2PPT.COM
</vt:lpstr>
      <vt:lpstr>　If you go to the party, you’ll have a great time!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2018-06-29T08:18:00Z</dcterms:created>
  <dcterms:modified xsi:type="dcterms:W3CDTF">2023-01-16T21:55:11Z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2052-11.1.0.11194</vt:lpwstr>
  </property>
  <property fmtid="{D5CDD505-2E9C-101B-9397-08002B2CF9AE}" pid="3" name="ICV">
    <vt:lpwstr>EB9F3637E0144FADB041B5A5FDF93730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