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8" r:id="rId3"/>
    <p:sldId id="280" r:id="rId4"/>
    <p:sldId id="282" r:id="rId5"/>
    <p:sldId id="284" r:id="rId6"/>
    <p:sldId id="285" r:id="rId7"/>
    <p:sldId id="283" r:id="rId8"/>
    <p:sldId id="279" r:id="rId9"/>
    <p:sldId id="277" r:id="rId10"/>
    <p:sldId id="291" r:id="rId11"/>
    <p:sldId id="287" r:id="rId12"/>
    <p:sldId id="288" r:id="rId13"/>
    <p:sldId id="289" r:id="rId14"/>
    <p:sldId id="286" r:id="rId15"/>
    <p:sldId id="290" r:id="rId1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7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0" y="4514194"/>
            <a:ext cx="9144000" cy="629306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478"/>
            <a:ext cx="2339752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2980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比例</a:t>
            </a:r>
            <a:r>
              <a:rPr lang="zh-CN" altLang="en-US" sz="1200" baseline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比例的基本性质</a:t>
            </a:r>
            <a:endParaRPr lang="zh-CN" altLang="en-US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2.xml"/><Relationship Id="rId7" Type="http://schemas.openxmlformats.org/officeDocument/2006/relationships/slide" Target="slide1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slide" Target="slide1.xml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24" name="矩形 2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48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苏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教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版  数学  六年级  下册</a:t>
                </a:r>
              </a:p>
            </p:txBody>
          </p:sp>
          <p:cxnSp>
            <p:nvCxnSpPr>
              <p:cNvPr id="49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0" name="单圆角矩形 49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单圆角矩形 50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单圆角矩形 51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单圆角矩形 52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单圆角矩形 53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0" y="1435157"/>
            <a:ext cx="9144000" cy="807913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比例的</a:t>
            </a: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基本性质</a:t>
            </a:r>
          </a:p>
        </p:txBody>
      </p:sp>
      <p:pic>
        <p:nvPicPr>
          <p:cNvPr id="56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圆角矩形 56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58" name="圆角矩形 57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59" name="圆角矩形 58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60" name="圆角矩形 59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61" name="矩形 60"/>
          <p:cNvSpPr/>
          <p:nvPr/>
        </p:nvSpPr>
        <p:spPr>
          <a:xfrm>
            <a:off x="912697" y="519705"/>
            <a:ext cx="1164421" cy="6848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4000" b="1" dirty="0" smtClean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比例</a:t>
            </a:r>
            <a:endParaRPr lang="zh-CN" altLang="en-US" sz="4000" b="1" dirty="0">
              <a:solidFill>
                <a:srgbClr val="0050AA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2" name="圆角矩形 61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63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4" name="组合 63"/>
          <p:cNvGrpSpPr/>
          <p:nvPr/>
        </p:nvGrpSpPr>
        <p:grpSpPr>
          <a:xfrm>
            <a:off x="231787" y="500650"/>
            <a:ext cx="654821" cy="702878"/>
            <a:chOff x="1306635" y="1385539"/>
            <a:chExt cx="654821" cy="702878"/>
          </a:xfrm>
        </p:grpSpPr>
        <p:pic>
          <p:nvPicPr>
            <p:cNvPr id="65" name="图片 64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66" name="文本框 10"/>
            <p:cNvSpPr txBox="1"/>
            <p:nvPr/>
          </p:nvSpPr>
          <p:spPr>
            <a:xfrm>
              <a:off x="1435768" y="1385539"/>
              <a:ext cx="41069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500" b="1" dirty="0">
                  <a:solidFill>
                    <a:srgbClr val="0050AA"/>
                  </a:solidFill>
                  <a:latin typeface="+mj-ea"/>
                  <a:ea typeface="+mj-ea"/>
                </a:rPr>
                <a:t>4</a:t>
              </a:r>
              <a:endParaRPr kumimoji="1" lang="zh-CN" altLang="en-US" sz="3500" b="1" dirty="0">
                <a:solidFill>
                  <a:srgbClr val="0050AA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3072131" y="434155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622667" y="3104957"/>
            <a:ext cx="1192509" cy="1551294"/>
          </a:xfrm>
          <a:prstGeom prst="rect">
            <a:avLst/>
          </a:prstGeom>
        </p:spPr>
      </p:pic>
      <p:sp>
        <p:nvSpPr>
          <p:cNvPr id="7" name="云形标注 6"/>
          <p:cNvSpPr/>
          <p:nvPr/>
        </p:nvSpPr>
        <p:spPr>
          <a:xfrm>
            <a:off x="3739091" y="3075808"/>
            <a:ext cx="2484662" cy="1694489"/>
          </a:xfrm>
          <a:prstGeom prst="cloudCallout">
            <a:avLst>
              <a:gd name="adj1" fmla="val 73729"/>
              <a:gd name="adj2" fmla="val 322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9" name="图片 8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0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308" y="475356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应用比例的基本性质，判断下面的两个比能否组成比例。如果能组成比例，把组成的比例写出来。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67544" y="1347614"/>
            <a:ext cx="6768752" cy="1624246"/>
            <a:chOff x="537300" y="1543089"/>
            <a:chExt cx="6980447" cy="1624246"/>
          </a:xfrm>
        </p:grpSpPr>
        <p:sp>
          <p:nvSpPr>
            <p:cNvPr id="13" name="TextBox 12"/>
            <p:cNvSpPr txBox="1"/>
            <p:nvPr/>
          </p:nvSpPr>
          <p:spPr>
            <a:xfrm>
              <a:off x="670806" y="1587611"/>
              <a:ext cx="3240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3.6:1.8</a:t>
              </a:r>
              <a:r>
                <a:rPr lang="zh-CN" altLang="en-US" sz="24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和</a:t>
              </a:r>
              <a:r>
                <a:rPr lang="en-US" altLang="zh-CN" sz="24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0.5:0.25                      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4277387" y="1543089"/>
                  <a:ext cx="3240360" cy="6258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CN" sz="2400" b="1" i="1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fPr>
                        <m:num>
                          <m:r>
                            <a:rPr lang="en-US" altLang="zh-CN" sz="2400" b="1" i="1" smtClean="0">
                              <a:latin typeface="Cambria Math" panose="02040503050406030204"/>
                              <a:ea typeface="楷体" panose="02010609060101010101" pitchFamily="49" charset="-122"/>
                            </a:rPr>
                            <m:t>𝟏</m:t>
                          </m:r>
                        </m:num>
                        <m:den>
                          <m:r>
                            <a:rPr lang="en-US" altLang="zh-CN" sz="2400" b="1" i="1" smtClean="0">
                              <a:latin typeface="Cambria Math" panose="02040503050406030204"/>
                              <a:ea typeface="楷体" panose="02010609060101010101" pitchFamily="49" charset="-122"/>
                            </a:rPr>
                            <m:t>𝟑</m:t>
                          </m:r>
                        </m:den>
                      </m:f>
                    </m:oMath>
                  </a14:m>
                  <a:r>
                    <a:rPr lang="en-US" altLang="zh-CN" sz="2400" b="1" dirty="0" smtClean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: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CN" sz="2400" b="1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fPr>
                        <m:num>
                          <m:r>
                            <a:rPr lang="en-US" altLang="zh-CN" sz="2400" b="1" i="1" dirty="0" smtClean="0">
                              <a:latin typeface="Cambria Math" panose="02040503050406030204"/>
                              <a:ea typeface="楷体" panose="02010609060101010101" pitchFamily="49" charset="-122"/>
                            </a:rPr>
                            <m:t>𝟏</m:t>
                          </m:r>
                        </m:num>
                        <m:den>
                          <m:r>
                            <a:rPr lang="en-US" altLang="zh-CN" sz="2400" b="1" i="1" dirty="0" smtClean="0">
                              <a:latin typeface="Cambria Math" panose="02040503050406030204"/>
                              <a:ea typeface="楷体" panose="02010609060101010101" pitchFamily="49" charset="-122"/>
                            </a:rPr>
                            <m:t>𝟒</m:t>
                          </m:r>
                        </m:den>
                      </m:f>
                    </m:oMath>
                  </a14:m>
                  <a:r>
                    <a:rPr lang="zh-CN" altLang="en-US" sz="2400" b="1" dirty="0" smtClean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和</a:t>
                  </a:r>
                  <a:r>
                    <a:rPr lang="en-US" altLang="zh-CN" sz="2400" b="1" dirty="0" smtClean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18:24                      </a:t>
                  </a:r>
                  <a:endPara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77387" y="1543089"/>
                  <a:ext cx="3240360" cy="625812"/>
                </a:xfrm>
                <a:prstGeom prst="rect">
                  <a:avLst/>
                </a:prstGeom>
                <a:blipFill rotWithShape="1">
                  <a:blip r:embed="rId5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TextBox 14"/>
            <p:cNvSpPr txBox="1"/>
            <p:nvPr/>
          </p:nvSpPr>
          <p:spPr>
            <a:xfrm>
              <a:off x="537300" y="2191161"/>
              <a:ext cx="31683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  <a:r>
                <a:rPr lang="en-US" altLang="zh-CN" sz="20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×</a:t>
              </a:r>
              <a:r>
                <a:rPr lang="zh-CN" altLang="en-US" sz="20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  <a:r>
                <a:rPr lang="en-US" altLang="zh-CN" sz="20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=</a:t>
              </a:r>
              <a:r>
                <a:rPr lang="zh-CN" altLang="en-US" sz="20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  <a:endPara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64052" y="2767225"/>
              <a:ext cx="31683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  <a:r>
                <a:rPr lang="en-US" altLang="zh-CN" sz="20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×</a:t>
              </a:r>
              <a:r>
                <a:rPr lang="zh-CN" altLang="en-US" sz="20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  <a:r>
                <a:rPr lang="en-US" altLang="zh-CN" sz="20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=</a:t>
              </a:r>
              <a:r>
                <a:rPr lang="zh-CN" altLang="en-US" sz="20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  <a:endPara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28867" y="2223099"/>
              <a:ext cx="31683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  <a:r>
                <a:rPr lang="en-US" altLang="zh-CN" sz="20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×</a:t>
              </a:r>
              <a:r>
                <a:rPr lang="zh-CN" altLang="en-US" sz="20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  <a:r>
                <a:rPr lang="en-US" altLang="zh-CN" sz="20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=</a:t>
              </a:r>
              <a:r>
                <a:rPr lang="zh-CN" altLang="en-US" sz="2000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  <a:endPara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67544" y="2427734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=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0264" y="1995686"/>
            <a:ext cx="601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</a:rPr>
              <a:t>1.8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51650" y="1995686"/>
            <a:ext cx="73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 0.5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15820" y="2008443"/>
            <a:ext cx="864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</a:rPr>
              <a:t>0.9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5379" y="2427734"/>
            <a:ext cx="6282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</a:rPr>
              <a:t>3.6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63688" y="2427734"/>
            <a:ext cx="972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0.25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15816" y="2420047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</a:rPr>
              <a:t>0.9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11960" y="1851671"/>
                <a:ext cx="504056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1" i="1" smtClean="0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𝟏</m:t>
                          </m:r>
                        </m:num>
                        <m:den>
                          <m:r>
                            <a:rPr lang="en-US" altLang="zh-CN" sz="2000" b="1" i="1" smtClean="0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zh-CN" alt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851671"/>
                <a:ext cx="504056" cy="670568"/>
              </a:xfrm>
              <a:prstGeom prst="rect">
                <a:avLst/>
              </a:prstGeom>
              <a:blipFill rotWithShape="1">
                <a:blip r:embed="rId6"/>
                <a:stretch>
                  <a:fillRect l="-1" t="-2" r="100" b="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83968" y="2427734"/>
                <a:ext cx="504056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1" i="1" smtClean="0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𝟏</m:t>
                          </m:r>
                        </m:num>
                        <m:den>
                          <m:r>
                            <a:rPr lang="en-US" altLang="zh-CN" sz="2000" b="1" i="1" smtClean="0">
                              <a:solidFill>
                                <a:srgbClr val="FF0000"/>
                              </a:solidFill>
                              <a:latin typeface="Cambria Math" panose="02040503050406030204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zh-CN" alt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427734"/>
                <a:ext cx="504056" cy="668516"/>
              </a:xfrm>
              <a:prstGeom prst="rect">
                <a:avLst/>
              </a:prstGeom>
              <a:blipFill rotWithShape="1">
                <a:blip r:embed="rId7"/>
                <a:stretch>
                  <a:fillRect l="-51" t="-19" r="25" b="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328084" y="1987301"/>
            <a:ext cx="75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 24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28084" y="2566161"/>
            <a:ext cx="756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 18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00192" y="203345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 8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72200" y="257175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 4.5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10277" y="3651872"/>
                <a:ext cx="33123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0" smtClean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" panose="02010609060101010101" pitchFamily="49" charset="-122"/>
                        </a:rPr>
                        <m:t>𝟑</m:t>
                      </m:r>
                      <m:r>
                        <a:rPr lang="en-US" altLang="zh-CN" sz="2400" b="1" i="0" smtClean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" panose="02010609060101010101" pitchFamily="49" charset="-122"/>
                        </a:rPr>
                        <m:t>.</m:t>
                      </m:r>
                      <m:r>
                        <a:rPr lang="en-US" altLang="zh-CN" sz="2400" b="1" i="0" smtClean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" panose="02010609060101010101" pitchFamily="49" charset="-122"/>
                        </a:rPr>
                        <m:t>𝟔</m:t>
                      </m:r>
                      <m:r>
                        <a:rPr lang="en-US" altLang="zh-CN" sz="2400" b="1" i="0" smtClean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" panose="02010609060101010101" pitchFamily="49" charset="-122"/>
                        </a:rPr>
                        <m:t>:</m:t>
                      </m:r>
                      <m:r>
                        <a:rPr lang="en-US" altLang="zh-CN" sz="2400" b="1" i="0" smtClean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" panose="02010609060101010101" pitchFamily="49" charset="-122"/>
                        </a:rPr>
                        <m:t>𝟏</m:t>
                      </m:r>
                      <m:r>
                        <a:rPr lang="en-US" altLang="zh-CN" sz="2400" b="1" i="0" smtClean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" panose="02010609060101010101" pitchFamily="49" charset="-122"/>
                        </a:rPr>
                        <m:t>.</m:t>
                      </m:r>
                      <m:r>
                        <a:rPr lang="en-US" altLang="zh-CN" sz="2400" b="1" i="0" smtClean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" panose="02010609060101010101" pitchFamily="49" charset="-122"/>
                        </a:rPr>
                        <m:t>𝟖</m:t>
                      </m:r>
                      <m:r>
                        <a:rPr lang="en-US" altLang="zh-CN" sz="2400" b="1" i="0" smtClean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" panose="02010609060101010101" pitchFamily="49" charset="-122"/>
                        </a:rPr>
                        <m:t>=</m:t>
                      </m:r>
                      <m:r>
                        <a:rPr lang="en-US" altLang="zh-CN" sz="2400" b="1" i="0" smtClean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" panose="02010609060101010101" pitchFamily="49" charset="-122"/>
                        </a:rPr>
                        <m:t>𝟎</m:t>
                      </m:r>
                      <m:r>
                        <a:rPr lang="en-US" altLang="zh-CN" sz="2400" b="1" i="0" smtClean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" panose="02010609060101010101" pitchFamily="49" charset="-122"/>
                        </a:rPr>
                        <m:t>.</m:t>
                      </m:r>
                      <m:r>
                        <a:rPr lang="en-US" altLang="zh-CN" sz="2400" b="1" i="0" smtClean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" panose="02010609060101010101" pitchFamily="49" charset="-122"/>
                        </a:rPr>
                        <m:t>𝟓</m:t>
                      </m:r>
                      <m:r>
                        <a:rPr lang="en-US" altLang="zh-CN" sz="2400" b="1" i="0" smtClean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" panose="02010609060101010101" pitchFamily="49" charset="-122"/>
                        </a:rPr>
                        <m:t>:</m:t>
                      </m:r>
                      <m:r>
                        <a:rPr lang="en-US" altLang="zh-CN" sz="2400" b="1" i="0" smtClean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" panose="02010609060101010101" pitchFamily="49" charset="-122"/>
                        </a:rPr>
                        <m:t>𝟎</m:t>
                      </m:r>
                      <m:r>
                        <a:rPr lang="en-US" altLang="zh-CN" sz="2400" b="1" i="0" smtClean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" panose="02010609060101010101" pitchFamily="49" charset="-122"/>
                        </a:rPr>
                        <m:t>.</m:t>
                      </m:r>
                      <m:r>
                        <a:rPr lang="en-US" altLang="zh-CN" sz="2400" b="1" i="0" smtClean="0">
                          <a:solidFill>
                            <a:srgbClr val="FF0000"/>
                          </a:solidFill>
                          <a:latin typeface="Cambria Math" panose="02040503050406030204"/>
                          <a:ea typeface="楷体" panose="02010609060101010101" pitchFamily="49" charset="-122"/>
                        </a:rPr>
                        <m:t>𝟐𝟓</m:t>
                      </m:r>
                    </m:oMath>
                  </m:oMathPara>
                </a14:m>
                <a:endPara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277" y="3651872"/>
                <a:ext cx="3312368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3" t="-135" r="9" b="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067944" y="3147814"/>
            <a:ext cx="20117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在比例里，两个外项之积等于两个内向之积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9" grpId="0"/>
      <p:bldP spid="20" grpId="0"/>
      <p:bldP spid="21" grpId="0"/>
      <p:bldP spid="22" grpId="0"/>
      <p:bldP spid="24" grpId="0"/>
      <p:bldP spid="25" grpId="0"/>
      <p:bldP spid="26" grpId="0" animBg="1"/>
      <p:bldP spid="27" grpId="0" animBg="1"/>
      <p:bldP spid="28" grpId="0"/>
      <p:bldP spid="29" grpId="0"/>
      <p:bldP spid="30" grpId="0"/>
      <p:bldP spid="31" grpId="0"/>
      <p:bldP spid="32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25507" y="2728793"/>
            <a:ext cx="1192509" cy="1551294"/>
          </a:xfrm>
          <a:prstGeom prst="rect">
            <a:avLst/>
          </a:prstGeom>
        </p:spPr>
      </p:pic>
      <p:sp>
        <p:nvSpPr>
          <p:cNvPr id="4" name="矩形 4"/>
          <p:cNvSpPr>
            <a:spLocks noChangeArrowheads="1"/>
          </p:cNvSpPr>
          <p:nvPr/>
        </p:nvSpPr>
        <p:spPr bwMode="auto">
          <a:xfrm>
            <a:off x="323532" y="931139"/>
            <a:ext cx="746256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根据比例的基本性质，在（   ）里填上合适的数。</a:t>
            </a:r>
            <a:endParaRPr lang="en-US" altLang="zh-CN" sz="2400" b="1" dirty="0" smtClean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(   )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2=6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(   )</a:t>
            </a:r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  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5: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）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=(  ):9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</a:p>
        </p:txBody>
      </p:sp>
      <p:sp>
        <p:nvSpPr>
          <p:cNvPr id="7" name="云形标注 6"/>
          <p:cNvSpPr/>
          <p:nvPr/>
        </p:nvSpPr>
        <p:spPr>
          <a:xfrm>
            <a:off x="4572004" y="2283718"/>
            <a:ext cx="3459007" cy="1359330"/>
          </a:xfrm>
          <a:prstGeom prst="cloudCallout">
            <a:avLst>
              <a:gd name="adj1" fmla="val 35030"/>
              <a:gd name="adj2" fmla="val 49579"/>
            </a:avLst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92082" y="411511"/>
            <a:ext cx="2266690" cy="561692"/>
            <a:chOff x="192082" y="411510"/>
            <a:chExt cx="2266690" cy="561692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192082" y="492072"/>
              <a:ext cx="366860" cy="456338"/>
            </a:xfrm>
            <a:prstGeom prst="rect">
              <a:avLst/>
            </a:prstGeom>
          </p:spPr>
        </p:pic>
        <p:sp>
          <p:nvSpPr>
            <p:cNvPr id="10" name="文本框 14"/>
            <p:cNvSpPr txBox="1"/>
            <p:nvPr/>
          </p:nvSpPr>
          <p:spPr>
            <a:xfrm>
              <a:off x="611560" y="411510"/>
              <a:ext cx="1847212" cy="561692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875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课堂练习</a:t>
              </a:r>
              <a:endPara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12" name="图片 11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3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339752" y="168032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4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5576" y="1678039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3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95936" y="167803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15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4048" y="170765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3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07508" y="2715768"/>
            <a:ext cx="1421891" cy="15884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" name="云形标注 15"/>
          <p:cNvSpPr/>
          <p:nvPr/>
        </p:nvSpPr>
        <p:spPr>
          <a:xfrm>
            <a:off x="1529399" y="2747013"/>
            <a:ext cx="3105479" cy="1368152"/>
          </a:xfrm>
          <a:prstGeom prst="cloudCallout">
            <a:avLst>
              <a:gd name="adj1" fmla="val -57252"/>
              <a:gd name="adj2" fmla="val -79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先分清比例的内项和外项。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4052" y="2361422"/>
            <a:ext cx="2675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在比例里，两个的外项之积等于两个内项之积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/>
      <p:bldP spid="18" grpId="0"/>
      <p:bldP spid="19" grpId="0"/>
      <p:bldP spid="20" grpId="0"/>
      <p:bldP spid="16" grpId="0" animBg="1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063490" y="2397134"/>
            <a:ext cx="1192509" cy="1551294"/>
          </a:xfrm>
          <a:prstGeom prst="rect">
            <a:avLst/>
          </a:prstGeom>
        </p:spPr>
      </p:pic>
      <p:sp>
        <p:nvSpPr>
          <p:cNvPr id="27" name="矩形 4"/>
          <p:cNvSpPr>
            <a:spLocks noChangeArrowheads="1"/>
          </p:cNvSpPr>
          <p:nvPr/>
        </p:nvSpPr>
        <p:spPr bwMode="auto">
          <a:xfrm>
            <a:off x="179512" y="578795"/>
            <a:ext cx="49685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下面能组成比例的是（   ）。</a:t>
            </a:r>
            <a:endParaRPr lang="zh-CN" altLang="en-US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圆角矩形标注 29"/>
          <p:cNvSpPr/>
          <p:nvPr/>
        </p:nvSpPr>
        <p:spPr>
          <a:xfrm>
            <a:off x="5200098" y="1273468"/>
            <a:ext cx="2808312" cy="1070009"/>
          </a:xfrm>
          <a:prstGeom prst="wedgeRoundRectCallout">
            <a:avLst>
              <a:gd name="adj1" fmla="val 15414"/>
              <a:gd name="adj2" fmla="val 62500"/>
              <a:gd name="adj3" fmla="val 16667"/>
            </a:avLst>
          </a:prstGeom>
          <a:pattFill prst="pct5">
            <a:fgClr>
              <a:schemeClr val="bg1"/>
            </a:fgClr>
            <a:bgClr>
              <a:schemeClr val="bg1"/>
            </a:bgClr>
          </a:patt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两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个比例外项之积等于两个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内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项之积。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693368" y="1491630"/>
            <a:ext cx="3855229" cy="576064"/>
          </a:xfrm>
          <a:prstGeom prst="round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A.3.6:1.8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0.5:0.25</a:t>
            </a:r>
            <a:endParaRPr lang="zh-CN" altLang="en-US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圆角矩形 31"/>
              <p:cNvSpPr/>
              <p:nvPr/>
            </p:nvSpPr>
            <p:spPr>
              <a:xfrm>
                <a:off x="683568" y="2343477"/>
                <a:ext cx="3865028" cy="576064"/>
              </a:xfrm>
              <a:prstGeom prst="roundRect">
                <a:avLst/>
              </a:prstGeom>
              <a:noFill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2800" b="1" dirty="0" smtClean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B.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a:rPr lang="en-US" altLang="zh-CN" sz="2800" b="1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</a:rPr>
                          <m:t>𝟑</m:t>
                        </m:r>
                      </m:den>
                    </m:f>
                    <m:r>
                      <a:rPr lang="zh-CN" altLang="en-US" sz="2800" b="1" i="1" smtClean="0">
                        <a:solidFill>
                          <a:schemeClr val="tx1"/>
                        </a:solidFill>
                        <a:latin typeface="Cambria Math" panose="02040503050406030204"/>
                        <a:ea typeface="楷体" panose="02010609060101010101" pitchFamily="49" charset="-122"/>
                      </a:rPr>
                      <m:t>：</m:t>
                    </m:r>
                    <m:f>
                      <m:fPr>
                        <m:ctrlPr>
                          <a:rPr lang="en-US" altLang="zh-CN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楷体" panose="02010609060101010101" pitchFamily="49" charset="-122"/>
                          </a:rPr>
                        </m:ctrlPr>
                      </m:fPr>
                      <m:num>
                        <m:r>
                          <a:rPr lang="en-US" altLang="zh-CN" sz="2800" b="1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</a:rPr>
                          <m:t>𝟏</m:t>
                        </m:r>
                      </m:num>
                      <m:den>
                        <m:r>
                          <a:rPr lang="en-US" altLang="zh-CN" sz="2800" b="1" i="1" smtClean="0">
                            <a:solidFill>
                              <a:schemeClr val="tx1"/>
                            </a:solidFill>
                            <a:latin typeface="Cambria Math" panose="02040503050406030204"/>
                            <a:ea typeface="楷体" panose="02010609060101010101" pitchFamily="49" charset="-122"/>
                          </a:rPr>
                          <m:t>𝟒</m:t>
                        </m:r>
                      </m:den>
                    </m:f>
                    <m:r>
                      <a:rPr lang="zh-CN" altLang="en-US" sz="2800" b="1" i="1" smtClean="0">
                        <a:solidFill>
                          <a:schemeClr val="tx1"/>
                        </a:solidFill>
                        <a:latin typeface="Cambria Math" panose="02040503050406030204"/>
                        <a:ea typeface="楷体" panose="02010609060101010101" pitchFamily="49" charset="-122"/>
                      </a:rPr>
                      <m:t>和</m:t>
                    </m:r>
                    <m:r>
                      <a:rPr lang="en-US" altLang="zh-CN" sz="2800" b="1" i="1" smtClean="0">
                        <a:solidFill>
                          <a:schemeClr val="tx1"/>
                        </a:solidFill>
                        <a:latin typeface="Cambria Math" panose="02040503050406030204"/>
                        <a:ea typeface="楷体" panose="02010609060101010101" pitchFamily="49" charset="-122"/>
                      </a:rPr>
                      <m:t>𝟏𝟖</m:t>
                    </m:r>
                    <m:r>
                      <a:rPr lang="en-US" altLang="zh-CN" sz="2800" b="1" i="1" smtClean="0">
                        <a:solidFill>
                          <a:schemeClr val="tx1"/>
                        </a:solidFill>
                        <a:latin typeface="Cambria Math" panose="02040503050406030204"/>
                        <a:ea typeface="楷体" panose="02010609060101010101" pitchFamily="49" charset="-122"/>
                      </a:rPr>
                      <m:t>:</m:t>
                    </m:r>
                    <m:r>
                      <a:rPr lang="en-US" altLang="zh-CN" sz="2800" b="1" i="1" smtClean="0">
                        <a:solidFill>
                          <a:schemeClr val="tx1"/>
                        </a:solidFill>
                        <a:latin typeface="Cambria Math" panose="02040503050406030204"/>
                        <a:ea typeface="楷体" panose="02010609060101010101" pitchFamily="49" charset="-122"/>
                      </a:rPr>
                      <m:t>𝟐𝟒</m:t>
                    </m:r>
                  </m:oMath>
                </a14:m>
                <a:endParaRPr lang="zh-CN" altLang="en-US" sz="28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2" name="圆角矩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343477"/>
                <a:ext cx="3865028" cy="576064"/>
              </a:xfrm>
              <a:prstGeom prst="roundRect">
                <a:avLst/>
              </a:prstGeom>
              <a:blipFill rotWithShape="1">
                <a:blip r:embed="rId3"/>
                <a:stretch>
                  <a:fillRect l="-337" t="-2592" r="-326" b="-2568"/>
                </a:stretch>
              </a:blipFill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圆角矩形 32"/>
          <p:cNvSpPr/>
          <p:nvPr/>
        </p:nvSpPr>
        <p:spPr>
          <a:xfrm>
            <a:off x="683568" y="3363839"/>
            <a:ext cx="3865028" cy="576064"/>
          </a:xfrm>
          <a:prstGeom prst="round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C.6:3=18:8</a:t>
            </a:r>
            <a:endParaRPr lang="zh-CN" altLang="en-US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23927" y="60837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A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36" name="图片 35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37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"/>
          <p:cNvSpPr>
            <a:spLocks noChangeArrowheads="1"/>
          </p:cNvSpPr>
          <p:nvPr/>
        </p:nvSpPr>
        <p:spPr bwMode="auto">
          <a:xfrm>
            <a:off x="179512" y="483520"/>
            <a:ext cx="792088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应用比例的基本性质，下面哪几组中的四个数可以组成比例？把组成的比例写出来。</a:t>
            </a:r>
            <a:endParaRPr lang="zh-CN" altLang="en-US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6084172" y="1635646"/>
            <a:ext cx="2613187" cy="922494"/>
          </a:xfrm>
          <a:prstGeom prst="wedgeRoundRectCallout">
            <a:avLst>
              <a:gd name="adj1" fmla="val 22412"/>
              <a:gd name="adj2" fmla="val 68111"/>
              <a:gd name="adj3" fmla="val 16667"/>
            </a:avLst>
          </a:prstGeom>
          <a:pattFill prst="pct5">
            <a:fgClr>
              <a:schemeClr val="bg1"/>
            </a:fgClr>
            <a:bgClr>
              <a:schemeClr val="bg1"/>
            </a:bgClr>
          </a:patt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根据比例的基本性质。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95538" y="1751337"/>
            <a:ext cx="2672679" cy="2323254"/>
            <a:chOff x="1001963" y="1843554"/>
            <a:chExt cx="2672679" cy="2323254"/>
          </a:xfrm>
          <a:noFill/>
        </p:grpSpPr>
        <p:sp>
          <p:nvSpPr>
            <p:cNvPr id="9" name="圆角矩形 8"/>
            <p:cNvSpPr/>
            <p:nvPr/>
          </p:nvSpPr>
          <p:spPr>
            <a:xfrm>
              <a:off x="1001963" y="1843554"/>
              <a:ext cx="2672679" cy="576064"/>
            </a:xfrm>
            <a:prstGeom prst="round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（</a:t>
              </a:r>
              <a:r>
                <a:rPr lang="en-US" altLang="zh-CN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en-US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）</a:t>
              </a:r>
              <a:r>
                <a:rPr lang="en-US" altLang="zh-CN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r>
                <a:rPr lang="zh-CN" altLang="en-US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，</a:t>
              </a:r>
              <a:r>
                <a:rPr lang="en-US" altLang="zh-CN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15,3</a:t>
              </a:r>
              <a:r>
                <a:rPr lang="zh-CN" altLang="en-US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和</a:t>
              </a:r>
              <a:r>
                <a:rPr lang="en-US" altLang="zh-CN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</a:t>
              </a:r>
              <a:endPara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1001963" y="3590744"/>
              <a:ext cx="2672679" cy="576064"/>
            </a:xfrm>
            <a:prstGeom prst="round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24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（</a:t>
              </a:r>
              <a:r>
                <a:rPr lang="en-US" altLang="zh-CN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）</a:t>
              </a:r>
              <a:r>
                <a:rPr lang="en-US" altLang="zh-CN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r>
                <a:rPr lang="zh-CN" altLang="en-US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，</a:t>
              </a:r>
              <a:r>
                <a:rPr lang="en-US" altLang="zh-CN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5,4</a:t>
              </a:r>
              <a:r>
                <a:rPr lang="zh-CN" altLang="en-US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和</a:t>
              </a:r>
              <a:r>
                <a:rPr lang="en-US" altLang="zh-CN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</a:t>
              </a:r>
              <a:endPara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1001963" y="2646516"/>
              <a:ext cx="2520280" cy="576064"/>
            </a:xfrm>
            <a:prstGeom prst="roundRect">
              <a:avLst/>
            </a:prstGeom>
            <a:grpFill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（</a:t>
              </a:r>
              <a:r>
                <a:rPr lang="en-US" altLang="zh-CN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en-US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）</a:t>
              </a:r>
              <a:r>
                <a:rPr lang="en-US" altLang="zh-CN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4,6</a:t>
              </a:r>
              <a:r>
                <a:rPr lang="zh-CN" altLang="en-US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，</a:t>
              </a:r>
              <a:r>
                <a:rPr lang="en-US" altLang="zh-CN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r>
                <a:rPr lang="zh-CN" altLang="en-US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和</a:t>
              </a:r>
              <a:r>
                <a:rPr lang="en-US" altLang="zh-CN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</a:t>
              </a:r>
              <a:endPara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13" name="图片 1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4" name="文本框 26">
              <a:hlinkClick r:id="rId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15" name="右箭头 14"/>
          <p:cNvSpPr/>
          <p:nvPr/>
        </p:nvSpPr>
        <p:spPr>
          <a:xfrm>
            <a:off x="3059832" y="1954084"/>
            <a:ext cx="329677" cy="114038"/>
          </a:xfrm>
          <a:prstGeom prst="rightArrow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16" name="圆角矩形 15"/>
          <p:cNvSpPr/>
          <p:nvPr/>
        </p:nvSpPr>
        <p:spPr>
          <a:xfrm>
            <a:off x="3389509" y="1678053"/>
            <a:ext cx="2520280" cy="576064"/>
          </a:xfrm>
          <a:prstGeom prst="round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15=3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右箭头 16"/>
          <p:cNvSpPr/>
          <p:nvPr/>
        </p:nvSpPr>
        <p:spPr>
          <a:xfrm>
            <a:off x="3059832" y="2785312"/>
            <a:ext cx="329677" cy="114038"/>
          </a:xfrm>
          <a:prstGeom prst="rightArrow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18" name="圆角矩形 17"/>
          <p:cNvSpPr/>
          <p:nvPr/>
        </p:nvSpPr>
        <p:spPr>
          <a:xfrm>
            <a:off x="3389509" y="2509281"/>
            <a:ext cx="2520280" cy="576064"/>
          </a:xfrm>
          <a:prstGeom prst="round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4:6=6:9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右箭头 18"/>
          <p:cNvSpPr/>
          <p:nvPr/>
        </p:nvSpPr>
        <p:spPr>
          <a:xfrm>
            <a:off x="3047395" y="3743776"/>
            <a:ext cx="329677" cy="114038"/>
          </a:xfrm>
          <a:prstGeom prst="rightArrow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/>
          </a:p>
        </p:txBody>
      </p:sp>
      <p:sp>
        <p:nvSpPr>
          <p:cNvPr id="20" name="圆角矩形 19"/>
          <p:cNvSpPr/>
          <p:nvPr/>
        </p:nvSpPr>
        <p:spPr>
          <a:xfrm>
            <a:off x="3389509" y="3507855"/>
            <a:ext cx="2520280" cy="576064"/>
          </a:xfrm>
          <a:prstGeom prst="round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不能组成比例。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336579" y="2755334"/>
            <a:ext cx="1192509" cy="15512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AutoShape 2" descr="http://img2.imgtn.bdimg.com/it/u=1049026395,1642732007&amp;fm=26&amp;gp=0.jpg"/>
          <p:cNvSpPr>
            <a:spLocks noChangeAspect="1" noChangeArrowheads="1"/>
          </p:cNvSpPr>
          <p:nvPr/>
        </p:nvSpPr>
        <p:spPr bwMode="auto">
          <a:xfrm>
            <a:off x="24562" y="427916"/>
            <a:ext cx="22863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4" name="文本框 19"/>
          <p:cNvSpPr txBox="1"/>
          <p:nvPr/>
        </p:nvSpPr>
        <p:spPr>
          <a:xfrm>
            <a:off x="433198" y="281541"/>
            <a:ext cx="1104643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同步练习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2215775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在比例里，两个内项的积等于两个外项的积，这叫作比例的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基本性质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用字母表示比例的四项，即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a:b=c:d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12197" y="425882"/>
            <a:ext cx="2246579" cy="561692"/>
            <a:chOff x="212193" y="425882"/>
            <a:chExt cx="2246579" cy="561692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212193" y="494144"/>
              <a:ext cx="366861" cy="456339"/>
            </a:xfrm>
            <a:prstGeom prst="rect">
              <a:avLst/>
            </a:prstGeom>
          </p:spPr>
        </p:pic>
        <p:sp>
          <p:nvSpPr>
            <p:cNvPr id="8" name="文本框 14"/>
            <p:cNvSpPr txBox="1"/>
            <p:nvPr/>
          </p:nvSpPr>
          <p:spPr>
            <a:xfrm>
              <a:off x="611560" y="425882"/>
              <a:ext cx="1847212" cy="561692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875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课堂小结</a:t>
              </a:r>
              <a:endPara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 smtClean="0">
                <a:latin typeface="+mn-ea"/>
              </a:rPr>
              <a:t>这节课</a:t>
            </a:r>
            <a:r>
              <a:rPr lang="zh-CN" altLang="zh-CN" sz="2800" b="1" dirty="0">
                <a:latin typeface="+mn-ea"/>
              </a:rPr>
              <a:t>你们都学会了哪些知识？</a:t>
            </a:r>
            <a:endParaRPr lang="zh-CN" altLang="en-US" sz="2800" b="1" dirty="0">
              <a:latin typeface="+mn-ea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11" name="图片 10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2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"/>
          <p:cNvSpPr>
            <a:spLocks noChangeArrowheads="1"/>
          </p:cNvSpPr>
          <p:nvPr/>
        </p:nvSpPr>
        <p:spPr bwMode="auto">
          <a:xfrm>
            <a:off x="2843808" y="1491632"/>
            <a:ext cx="4608512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32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课本</a:t>
            </a:r>
            <a:r>
              <a:rPr lang="en-US" altLang="zh-CN" sz="32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P35</a:t>
            </a:r>
            <a:r>
              <a:rPr lang="zh-CN" altLang="en-US" sz="32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endParaRPr lang="en-US" altLang="zh-CN" sz="32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练习六第</a:t>
            </a:r>
            <a:r>
              <a:rPr lang="en-US" altLang="zh-CN" sz="32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2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320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32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题</a:t>
            </a:r>
            <a:endParaRPr lang="en-US" altLang="zh-CN" sz="3200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8" name="图片 7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9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12197" y="425882"/>
            <a:ext cx="2246579" cy="561692"/>
            <a:chOff x="212193" y="425882"/>
            <a:chExt cx="2246579" cy="561692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212193" y="494144"/>
              <a:ext cx="366861" cy="456339"/>
            </a:xfrm>
            <a:prstGeom prst="rect">
              <a:avLst/>
            </a:prstGeom>
          </p:spPr>
        </p:pic>
        <p:sp>
          <p:nvSpPr>
            <p:cNvPr id="12" name="文本框 14"/>
            <p:cNvSpPr txBox="1"/>
            <p:nvPr/>
          </p:nvSpPr>
          <p:spPr>
            <a:xfrm>
              <a:off x="611560" y="425882"/>
              <a:ext cx="1847212" cy="561692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875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课后作业</a:t>
              </a:r>
              <a:endPara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sp>
        <p:nvSpPr>
          <p:cNvPr id="13" name="矩形 4"/>
          <p:cNvSpPr>
            <a:spLocks noChangeArrowheads="1"/>
          </p:cNvSpPr>
          <p:nvPr/>
        </p:nvSpPr>
        <p:spPr bwMode="auto">
          <a:xfrm>
            <a:off x="3563888" y="1779664"/>
            <a:ext cx="194421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补充习题：</a:t>
            </a:r>
            <a:endParaRPr lang="en-US" altLang="zh-CN" sz="3200" b="1" dirty="0" smtClean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对应练习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34982" y="1371664"/>
            <a:ext cx="3288946" cy="2975750"/>
            <a:chOff x="544080" y="2020272"/>
            <a:chExt cx="3288946" cy="2975750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>
                          <a14:foregroundMark x1="63920" y1="36889" x2="58352" y2="45778"/>
                          <a14:foregroundMark x1="42094" y1="33111" x2="34744" y2="34000"/>
                        </a14:backgroundRemoval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44080" y="3604932"/>
              <a:ext cx="1387999" cy="13910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云形标注 5"/>
            <p:cNvSpPr>
              <a:spLocks noChangeArrowheads="1"/>
            </p:cNvSpPr>
            <p:nvPr/>
          </p:nvSpPr>
          <p:spPr bwMode="auto">
            <a:xfrm>
              <a:off x="736682" y="2020272"/>
              <a:ext cx="3096344" cy="1440973"/>
            </a:xfrm>
            <a:prstGeom prst="cloudCallout">
              <a:avLst>
                <a:gd name="adj1" fmla="val -21050"/>
                <a:gd name="adj2" fmla="val 66108"/>
              </a:avLst>
            </a:prstGeom>
            <a:no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charset="-122"/>
                  <a:ea typeface="等线" panose="02010600030101010101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charset="-122"/>
                  <a:ea typeface="等线" panose="02010600030101010101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charset="-122"/>
                  <a:ea typeface="等线" panose="02010600030101010101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charset="-122"/>
                  <a:ea typeface="等线" panose="02010600030101010101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charset="-122"/>
                  <a:ea typeface="等线" panose="02010600030101010101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charset="-122"/>
                  <a:ea typeface="等线" panose="02010600030101010101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charset="-122"/>
                  <a:ea typeface="等线" panose="02010600030101010101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charset="-122"/>
                  <a:ea typeface="等线" panose="02010600030101010101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charset="-122"/>
                  <a:ea typeface="等线" panose="02010600030101010101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11" name="图片 10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2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271045" y="2058944"/>
            <a:ext cx="2405156" cy="1637932"/>
            <a:chOff x="3534996" y="2058944"/>
            <a:chExt cx="2405156" cy="1637932"/>
          </a:xfrm>
        </p:grpSpPr>
        <p:sp>
          <p:nvSpPr>
            <p:cNvPr id="14" name="等腰三角形 13"/>
            <p:cNvSpPr/>
            <p:nvPr/>
          </p:nvSpPr>
          <p:spPr>
            <a:xfrm>
              <a:off x="3534996" y="2058944"/>
              <a:ext cx="2405156" cy="1160878"/>
            </a:xfrm>
            <a:prstGeom prst="triangle">
              <a:avLst>
                <a:gd name="adj" fmla="val 2721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2400" b="1"/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4051977" y="2058944"/>
              <a:ext cx="744180" cy="1637932"/>
              <a:chOff x="4051977" y="2058944"/>
              <a:chExt cx="744180" cy="1637932"/>
            </a:xfrm>
          </p:grpSpPr>
          <p:grpSp>
            <p:nvGrpSpPr>
              <p:cNvPr id="16" name="组合 15"/>
              <p:cNvGrpSpPr/>
              <p:nvPr/>
            </p:nvGrpSpPr>
            <p:grpSpPr>
              <a:xfrm>
                <a:off x="4189631" y="2058944"/>
                <a:ext cx="166345" cy="1160878"/>
                <a:chOff x="4189631" y="2058944"/>
                <a:chExt cx="166345" cy="1160878"/>
              </a:xfrm>
            </p:grpSpPr>
            <p:cxnSp>
              <p:nvCxnSpPr>
                <p:cNvPr id="19" name="直接连接符 18"/>
                <p:cNvCxnSpPr>
                  <a:stCxn id="14" idx="0"/>
                  <a:endCxn id="14" idx="3"/>
                </p:cNvCxnSpPr>
                <p:nvPr/>
              </p:nvCxnSpPr>
              <p:spPr>
                <a:xfrm>
                  <a:off x="4189631" y="2058944"/>
                  <a:ext cx="0" cy="1160878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接连接符 19"/>
                <p:cNvCxnSpPr/>
                <p:nvPr/>
              </p:nvCxnSpPr>
              <p:spPr>
                <a:xfrm>
                  <a:off x="4189631" y="3014076"/>
                  <a:ext cx="16634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接连接符 20"/>
                <p:cNvCxnSpPr/>
                <p:nvPr/>
              </p:nvCxnSpPr>
              <p:spPr>
                <a:xfrm>
                  <a:off x="4355976" y="3014076"/>
                  <a:ext cx="0" cy="20574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TextBox 16"/>
              <p:cNvSpPr txBox="1"/>
              <p:nvPr/>
            </p:nvSpPr>
            <p:spPr>
              <a:xfrm>
                <a:off x="4074041" y="2355726"/>
                <a:ext cx="553998" cy="70764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en-US" altLang="zh-CN" sz="2400" b="1" dirty="0" smtClean="0"/>
                  <a:t>4cm</a:t>
                </a:r>
                <a:endParaRPr lang="zh-CN" altLang="en-US" sz="2400" b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 rot="16200000">
                <a:off x="4147068" y="3047787"/>
                <a:ext cx="553998" cy="744180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en-US" altLang="zh-CN" sz="2400" b="1" dirty="0"/>
                  <a:t>6</a:t>
                </a:r>
                <a:r>
                  <a:rPr lang="en-US" altLang="zh-CN" sz="2400" b="1" dirty="0" smtClean="0"/>
                  <a:t>cm</a:t>
                </a:r>
                <a:endParaRPr lang="zh-CN" altLang="en-US" sz="2400" b="1" dirty="0"/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7252265" y="2370352"/>
            <a:ext cx="1568207" cy="1281516"/>
            <a:chOff x="3534996" y="2058944"/>
            <a:chExt cx="2405156" cy="1841438"/>
          </a:xfrm>
        </p:grpSpPr>
        <p:sp>
          <p:nvSpPr>
            <p:cNvPr id="23" name="等腰三角形 22"/>
            <p:cNvSpPr/>
            <p:nvPr/>
          </p:nvSpPr>
          <p:spPr>
            <a:xfrm>
              <a:off x="3534996" y="2058944"/>
              <a:ext cx="2405156" cy="1160878"/>
            </a:xfrm>
            <a:prstGeom prst="triangle">
              <a:avLst>
                <a:gd name="adj" fmla="val 2721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2400" b="1"/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3952259" y="2058944"/>
              <a:ext cx="1535761" cy="1841438"/>
              <a:chOff x="3952259" y="2058944"/>
              <a:chExt cx="1535761" cy="1841438"/>
            </a:xfrm>
          </p:grpSpPr>
          <p:grpSp>
            <p:nvGrpSpPr>
              <p:cNvPr id="25" name="组合 24"/>
              <p:cNvGrpSpPr/>
              <p:nvPr/>
            </p:nvGrpSpPr>
            <p:grpSpPr>
              <a:xfrm>
                <a:off x="4189631" y="2058944"/>
                <a:ext cx="166345" cy="1160878"/>
                <a:chOff x="4189631" y="2058944"/>
                <a:chExt cx="166345" cy="1160878"/>
              </a:xfrm>
            </p:grpSpPr>
            <p:cxnSp>
              <p:nvCxnSpPr>
                <p:cNvPr id="28" name="直接连接符 27"/>
                <p:cNvCxnSpPr>
                  <a:stCxn id="23" idx="0"/>
                  <a:endCxn id="23" idx="3"/>
                </p:cNvCxnSpPr>
                <p:nvPr/>
              </p:nvCxnSpPr>
              <p:spPr>
                <a:xfrm>
                  <a:off x="4189631" y="2058944"/>
                  <a:ext cx="0" cy="1160878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连接符 28"/>
                <p:cNvCxnSpPr/>
                <p:nvPr/>
              </p:nvCxnSpPr>
              <p:spPr>
                <a:xfrm>
                  <a:off x="4189631" y="3014076"/>
                  <a:ext cx="16634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接连接符 29"/>
                <p:cNvCxnSpPr/>
                <p:nvPr/>
              </p:nvCxnSpPr>
              <p:spPr>
                <a:xfrm>
                  <a:off x="4355976" y="3014076"/>
                  <a:ext cx="0" cy="20574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TextBox 25"/>
              <p:cNvSpPr txBox="1"/>
              <p:nvPr/>
            </p:nvSpPr>
            <p:spPr>
              <a:xfrm>
                <a:off x="3986102" y="2210525"/>
                <a:ext cx="849666" cy="952795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en-US" altLang="zh-CN" sz="2400" b="1" dirty="0" smtClean="0"/>
                  <a:t>2cm</a:t>
                </a:r>
                <a:endParaRPr lang="zh-CN" altLang="en-US" sz="2400" b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 rot="16200000">
                <a:off x="4322114" y="2734475"/>
                <a:ext cx="796052" cy="1535761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lang="en-US" altLang="zh-CN" sz="2400" b="1" dirty="0" smtClean="0"/>
                  <a:t>3cm</a:t>
                </a:r>
                <a:endParaRPr lang="zh-CN" altLang="en-US" sz="2400" b="1" dirty="0"/>
              </a:p>
            </p:txBody>
          </p:sp>
        </p:grpSp>
      </p:grpSp>
      <p:sp>
        <p:nvSpPr>
          <p:cNvPr id="3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115616" y="1491630"/>
            <a:ext cx="25989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两个三角形的底和高的数据之间有什么关系吗？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图片 4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12974" y="2770554"/>
            <a:ext cx="1104237" cy="1436464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7" y="3001412"/>
            <a:ext cx="1408233" cy="1573181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1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3" name="图片 2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4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92086" y="439396"/>
            <a:ext cx="2266689" cy="561692"/>
            <a:chOff x="192083" y="439395"/>
            <a:chExt cx="2266689" cy="561692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192083" y="479078"/>
              <a:ext cx="366860" cy="456339"/>
            </a:xfrm>
            <a:prstGeom prst="rect">
              <a:avLst/>
            </a:prstGeom>
          </p:spPr>
        </p:pic>
        <p:sp>
          <p:nvSpPr>
            <p:cNvPr id="7" name="文本框 14"/>
            <p:cNvSpPr txBox="1"/>
            <p:nvPr/>
          </p:nvSpPr>
          <p:spPr>
            <a:xfrm>
              <a:off x="611560" y="439395"/>
              <a:ext cx="1847212" cy="561692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875000"/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探究新知</a:t>
              </a:r>
              <a:endPara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</p:grpSp>
      <p:sp>
        <p:nvSpPr>
          <p:cNvPr id="9" name="圆角矩形标注 8"/>
          <p:cNvSpPr/>
          <p:nvPr/>
        </p:nvSpPr>
        <p:spPr>
          <a:xfrm>
            <a:off x="1535166" y="3147814"/>
            <a:ext cx="2585016" cy="936104"/>
          </a:xfrm>
          <a:prstGeom prst="wedgeRoundRectCallout">
            <a:avLst>
              <a:gd name="adj1" fmla="val -57882"/>
              <a:gd name="adj2" fmla="val -807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两个三角形底的比和高的比相等。</a:t>
            </a:r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254825" y="1082772"/>
            <a:ext cx="4549427" cy="1591765"/>
            <a:chOff x="1966789" y="3586589"/>
            <a:chExt cx="4549427" cy="1591765"/>
          </a:xfrm>
        </p:grpSpPr>
        <p:grpSp>
          <p:nvGrpSpPr>
            <p:cNvPr id="12" name="组合 11"/>
            <p:cNvGrpSpPr/>
            <p:nvPr/>
          </p:nvGrpSpPr>
          <p:grpSpPr>
            <a:xfrm>
              <a:off x="1966789" y="3586589"/>
              <a:ext cx="2405156" cy="1591765"/>
              <a:chOff x="3534996" y="2058944"/>
              <a:chExt cx="2405156" cy="1591765"/>
            </a:xfrm>
          </p:grpSpPr>
          <p:sp>
            <p:nvSpPr>
              <p:cNvPr id="22" name="等腰三角形 21"/>
              <p:cNvSpPr/>
              <p:nvPr/>
            </p:nvSpPr>
            <p:spPr>
              <a:xfrm>
                <a:off x="3534996" y="2058944"/>
                <a:ext cx="2405156" cy="1160878"/>
              </a:xfrm>
              <a:prstGeom prst="triangle">
                <a:avLst>
                  <a:gd name="adj" fmla="val 2721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4110335" y="2058944"/>
                <a:ext cx="607767" cy="1591765"/>
                <a:chOff x="4110335" y="2058944"/>
                <a:chExt cx="607767" cy="1591765"/>
              </a:xfrm>
            </p:grpSpPr>
            <p:grpSp>
              <p:nvGrpSpPr>
                <p:cNvPr id="24" name="组合 23"/>
                <p:cNvGrpSpPr/>
                <p:nvPr/>
              </p:nvGrpSpPr>
              <p:grpSpPr>
                <a:xfrm>
                  <a:off x="4189631" y="2058944"/>
                  <a:ext cx="166345" cy="1160878"/>
                  <a:chOff x="4189631" y="2058944"/>
                  <a:chExt cx="166345" cy="1160878"/>
                </a:xfrm>
              </p:grpSpPr>
              <p:cxnSp>
                <p:nvCxnSpPr>
                  <p:cNvPr id="27" name="直接连接符 26"/>
                  <p:cNvCxnSpPr>
                    <a:stCxn id="22" idx="0"/>
                    <a:endCxn id="22" idx="3"/>
                  </p:cNvCxnSpPr>
                  <p:nvPr/>
                </p:nvCxnSpPr>
                <p:spPr>
                  <a:xfrm>
                    <a:off x="4189631" y="2058944"/>
                    <a:ext cx="0" cy="1160878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直接连接符 27"/>
                  <p:cNvCxnSpPr/>
                  <p:nvPr/>
                </p:nvCxnSpPr>
                <p:spPr>
                  <a:xfrm>
                    <a:off x="4189631" y="3014076"/>
                    <a:ext cx="166345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直接连接符 28"/>
                  <p:cNvCxnSpPr/>
                  <p:nvPr/>
                </p:nvCxnSpPr>
                <p:spPr>
                  <a:xfrm>
                    <a:off x="4355976" y="3014076"/>
                    <a:ext cx="0" cy="20574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5" name="TextBox 24"/>
                <p:cNvSpPr txBox="1"/>
                <p:nvPr/>
              </p:nvSpPr>
              <p:spPr>
                <a:xfrm>
                  <a:off x="4110335" y="2470606"/>
                  <a:ext cx="461665" cy="546212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en-US" altLang="zh-CN" dirty="0" smtClean="0"/>
                    <a:t>4cm</a:t>
                  </a:r>
                  <a:endParaRPr lang="zh-CN" altLang="en-US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 rot="16200000">
                  <a:off x="4214163" y="3146771"/>
                  <a:ext cx="461665" cy="546212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en-US" altLang="zh-CN" dirty="0"/>
                    <a:t>6</a:t>
                  </a:r>
                  <a:r>
                    <a:rPr lang="en-US" altLang="zh-CN" dirty="0" smtClean="0"/>
                    <a:t>cm</a:t>
                  </a:r>
                  <a:endParaRPr lang="zh-CN" altLang="en-US" dirty="0"/>
                </a:p>
              </p:txBody>
            </p:sp>
          </p:grpSp>
        </p:grpSp>
        <p:grpSp>
          <p:nvGrpSpPr>
            <p:cNvPr id="13" name="组合 12"/>
            <p:cNvGrpSpPr/>
            <p:nvPr/>
          </p:nvGrpSpPr>
          <p:grpSpPr>
            <a:xfrm>
              <a:off x="4948009" y="3897996"/>
              <a:ext cx="1568207" cy="1177951"/>
              <a:chOff x="3534996" y="2058944"/>
              <a:chExt cx="2405156" cy="1692622"/>
            </a:xfrm>
          </p:grpSpPr>
          <p:sp>
            <p:nvSpPr>
              <p:cNvPr id="14" name="等腰三角形 13"/>
              <p:cNvSpPr/>
              <p:nvPr/>
            </p:nvSpPr>
            <p:spPr>
              <a:xfrm>
                <a:off x="3534996" y="2058944"/>
                <a:ext cx="2405156" cy="1160878"/>
              </a:xfrm>
              <a:prstGeom prst="triangle">
                <a:avLst>
                  <a:gd name="adj" fmla="val 2721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5" name="组合 14"/>
              <p:cNvGrpSpPr/>
              <p:nvPr/>
            </p:nvGrpSpPr>
            <p:grpSpPr>
              <a:xfrm>
                <a:off x="4095224" y="2058944"/>
                <a:ext cx="1612431" cy="1692622"/>
                <a:chOff x="4095224" y="2058944"/>
                <a:chExt cx="1612431" cy="1692622"/>
              </a:xfrm>
            </p:grpSpPr>
            <p:grpSp>
              <p:nvGrpSpPr>
                <p:cNvPr id="16" name="组合 15"/>
                <p:cNvGrpSpPr/>
                <p:nvPr/>
              </p:nvGrpSpPr>
              <p:grpSpPr>
                <a:xfrm>
                  <a:off x="4189631" y="2058944"/>
                  <a:ext cx="166345" cy="1160878"/>
                  <a:chOff x="4189631" y="2058944"/>
                  <a:chExt cx="166345" cy="1160878"/>
                </a:xfrm>
              </p:grpSpPr>
              <p:cxnSp>
                <p:nvCxnSpPr>
                  <p:cNvPr id="19" name="直接连接符 18"/>
                  <p:cNvCxnSpPr>
                    <a:stCxn id="14" idx="0"/>
                    <a:endCxn id="14" idx="3"/>
                  </p:cNvCxnSpPr>
                  <p:nvPr/>
                </p:nvCxnSpPr>
                <p:spPr>
                  <a:xfrm>
                    <a:off x="4189631" y="2058944"/>
                    <a:ext cx="0" cy="1160878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直接连接符 19"/>
                  <p:cNvCxnSpPr/>
                  <p:nvPr/>
                </p:nvCxnSpPr>
                <p:spPr>
                  <a:xfrm>
                    <a:off x="4189631" y="3014076"/>
                    <a:ext cx="166345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直接连接符 20"/>
                  <p:cNvCxnSpPr/>
                  <p:nvPr/>
                </p:nvCxnSpPr>
                <p:spPr>
                  <a:xfrm>
                    <a:off x="4355976" y="3014076"/>
                    <a:ext cx="0" cy="20574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" name="TextBox 16"/>
                <p:cNvSpPr txBox="1"/>
                <p:nvPr/>
              </p:nvSpPr>
              <p:spPr>
                <a:xfrm>
                  <a:off x="4095224" y="2349504"/>
                  <a:ext cx="708055" cy="813817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en-US" altLang="zh-CN" dirty="0" smtClean="0"/>
                    <a:t>2cm</a:t>
                  </a:r>
                  <a:endParaRPr lang="zh-CN" altLang="en-US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 rot="16200000">
                  <a:off x="4608085" y="2651996"/>
                  <a:ext cx="663376" cy="1535764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en-US" altLang="zh-CN" dirty="0" smtClean="0"/>
                    <a:t>3cm</a:t>
                  </a:r>
                  <a:endParaRPr lang="zh-CN" altLang="en-US" dirty="0"/>
                </a:p>
              </p:txBody>
            </p:sp>
          </p:grpSp>
        </p:grpSp>
      </p:grpSp>
      <p:sp>
        <p:nvSpPr>
          <p:cNvPr id="32" name="圆角矩形标注 31"/>
          <p:cNvSpPr/>
          <p:nvPr/>
        </p:nvSpPr>
        <p:spPr>
          <a:xfrm>
            <a:off x="4331540" y="2715767"/>
            <a:ext cx="3053723" cy="1872208"/>
          </a:xfrm>
          <a:prstGeom prst="wedgeRoundRectCallout">
            <a:avLst>
              <a:gd name="adj1" fmla="val 69280"/>
              <a:gd name="adj2" fmla="val -11682"/>
              <a:gd name="adj3" fmla="val 16667"/>
            </a:avLst>
          </a:prstGeom>
          <a:pattFill prst="pct5">
            <a:fgClr>
              <a:schemeClr val="bg1"/>
            </a:fgClr>
            <a:bgClr>
              <a:schemeClr val="bg1"/>
            </a:bgClr>
          </a:patt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两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个三角形底的比：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6:3=2:1</a:t>
            </a:r>
          </a:p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两个三角形高的比：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2=2:1</a:t>
            </a:r>
          </a:p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所以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6:3=4:2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矩形 4"/>
          <p:cNvSpPr>
            <a:spLocks noChangeArrowheads="1"/>
          </p:cNvSpPr>
          <p:nvPr/>
        </p:nvSpPr>
        <p:spPr bwMode="auto">
          <a:xfrm>
            <a:off x="2317492" y="543823"/>
            <a:ext cx="68265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把左边的三角形按比例缩小后得到右边的三角形。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611561" y="1003145"/>
            <a:ext cx="1166673" cy="1064551"/>
            <a:chOff x="670145" y="1457273"/>
            <a:chExt cx="1555361" cy="1419401"/>
          </a:xfrm>
        </p:grpSpPr>
        <p:pic>
          <p:nvPicPr>
            <p:cNvPr id="39" name="图片 38" descr="28Z58PICt4r.jpg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70145" y="1457273"/>
              <a:ext cx="1555361" cy="1393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矩形 39"/>
            <p:cNvSpPr/>
            <p:nvPr/>
          </p:nvSpPr>
          <p:spPr>
            <a:xfrm>
              <a:off x="921335" y="2322677"/>
              <a:ext cx="970652" cy="553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100" b="1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例 </a:t>
              </a:r>
              <a:r>
                <a:rPr lang="en-US" altLang="zh-CN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  <a:endPara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2" grpId="0" animBg="1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 3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03880" y="2647455"/>
            <a:ext cx="1104237" cy="1436464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7508" y="2438731"/>
            <a:ext cx="1408233" cy="1573181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1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3" name="图片 2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4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9" name="圆角矩形标注 8"/>
          <p:cNvSpPr/>
          <p:nvPr/>
        </p:nvSpPr>
        <p:spPr>
          <a:xfrm>
            <a:off x="1547664" y="2732284"/>
            <a:ext cx="2376264" cy="936104"/>
          </a:xfrm>
          <a:prstGeom prst="wedgeRoundRectCallout">
            <a:avLst>
              <a:gd name="adj1" fmla="val -58013"/>
              <a:gd name="adj2" fmla="val -2189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每个三角形底和高的比相等。</a:t>
            </a:r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182817" y="339504"/>
            <a:ext cx="4549427" cy="1637932"/>
            <a:chOff x="1966789" y="3586589"/>
            <a:chExt cx="4549427" cy="1637932"/>
          </a:xfrm>
        </p:grpSpPr>
        <p:grpSp>
          <p:nvGrpSpPr>
            <p:cNvPr id="12" name="组合 11"/>
            <p:cNvGrpSpPr/>
            <p:nvPr/>
          </p:nvGrpSpPr>
          <p:grpSpPr>
            <a:xfrm>
              <a:off x="1966789" y="3586589"/>
              <a:ext cx="2405156" cy="1637932"/>
              <a:chOff x="3534996" y="2058944"/>
              <a:chExt cx="2405156" cy="1637932"/>
            </a:xfrm>
          </p:grpSpPr>
          <p:sp>
            <p:nvSpPr>
              <p:cNvPr id="22" name="等腰三角形 21"/>
              <p:cNvSpPr/>
              <p:nvPr/>
            </p:nvSpPr>
            <p:spPr>
              <a:xfrm>
                <a:off x="3534996" y="2058944"/>
                <a:ext cx="2405156" cy="1160878"/>
              </a:xfrm>
              <a:prstGeom prst="triangle">
                <a:avLst>
                  <a:gd name="adj" fmla="val 2721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b="1"/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3907961" y="2058944"/>
                <a:ext cx="888196" cy="1637932"/>
                <a:chOff x="3907961" y="2058944"/>
                <a:chExt cx="888196" cy="1637932"/>
              </a:xfrm>
            </p:grpSpPr>
            <p:grpSp>
              <p:nvGrpSpPr>
                <p:cNvPr id="24" name="组合 23"/>
                <p:cNvGrpSpPr/>
                <p:nvPr/>
              </p:nvGrpSpPr>
              <p:grpSpPr>
                <a:xfrm>
                  <a:off x="4189631" y="2058944"/>
                  <a:ext cx="166345" cy="1160878"/>
                  <a:chOff x="4189631" y="2058944"/>
                  <a:chExt cx="166345" cy="1160878"/>
                </a:xfrm>
              </p:grpSpPr>
              <p:cxnSp>
                <p:nvCxnSpPr>
                  <p:cNvPr id="27" name="直接连接符 26"/>
                  <p:cNvCxnSpPr>
                    <a:stCxn id="22" idx="0"/>
                    <a:endCxn id="22" idx="3"/>
                  </p:cNvCxnSpPr>
                  <p:nvPr/>
                </p:nvCxnSpPr>
                <p:spPr>
                  <a:xfrm>
                    <a:off x="4189631" y="2058944"/>
                    <a:ext cx="0" cy="1160878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直接连接符 27"/>
                  <p:cNvCxnSpPr/>
                  <p:nvPr/>
                </p:nvCxnSpPr>
                <p:spPr>
                  <a:xfrm>
                    <a:off x="4189631" y="3014076"/>
                    <a:ext cx="166345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直接连接符 28"/>
                  <p:cNvCxnSpPr/>
                  <p:nvPr/>
                </p:nvCxnSpPr>
                <p:spPr>
                  <a:xfrm>
                    <a:off x="4355976" y="3014076"/>
                    <a:ext cx="0" cy="20574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5" name="TextBox 24"/>
                <p:cNvSpPr txBox="1"/>
                <p:nvPr/>
              </p:nvSpPr>
              <p:spPr>
                <a:xfrm>
                  <a:off x="4146049" y="2346976"/>
                  <a:ext cx="553998" cy="707640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en-US" altLang="zh-CN" sz="2400" b="1" dirty="0" smtClean="0"/>
                    <a:t>4cm</a:t>
                  </a:r>
                  <a:endParaRPr lang="zh-CN" altLang="en-US" sz="2400" b="1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 rot="16200000">
                  <a:off x="4075060" y="2975779"/>
                  <a:ext cx="553998" cy="888196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en-US" altLang="zh-CN" sz="2400" b="1" dirty="0"/>
                    <a:t>6</a:t>
                  </a:r>
                  <a:r>
                    <a:rPr lang="en-US" altLang="zh-CN" sz="2400" b="1" dirty="0" smtClean="0"/>
                    <a:t>cm</a:t>
                  </a:r>
                  <a:endParaRPr lang="zh-CN" altLang="en-US" sz="2400" b="1" dirty="0"/>
                </a:p>
              </p:txBody>
            </p:sp>
          </p:grpSp>
        </p:grpSp>
        <p:grpSp>
          <p:nvGrpSpPr>
            <p:cNvPr id="13" name="组合 12"/>
            <p:cNvGrpSpPr/>
            <p:nvPr/>
          </p:nvGrpSpPr>
          <p:grpSpPr>
            <a:xfrm>
              <a:off x="4948009" y="3897997"/>
              <a:ext cx="1568207" cy="1250703"/>
              <a:chOff x="3534996" y="2058944"/>
              <a:chExt cx="2405156" cy="1797159"/>
            </a:xfrm>
          </p:grpSpPr>
          <p:sp>
            <p:nvSpPr>
              <p:cNvPr id="14" name="等腰三角形 13"/>
              <p:cNvSpPr/>
              <p:nvPr/>
            </p:nvSpPr>
            <p:spPr>
              <a:xfrm>
                <a:off x="3534996" y="2058944"/>
                <a:ext cx="2405156" cy="1160878"/>
              </a:xfrm>
              <a:prstGeom prst="triangle">
                <a:avLst>
                  <a:gd name="adj" fmla="val 2721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b="1"/>
              </a:p>
            </p:txBody>
          </p:sp>
          <p:grpSp>
            <p:nvGrpSpPr>
              <p:cNvPr id="15" name="组合 14"/>
              <p:cNvGrpSpPr/>
              <p:nvPr/>
            </p:nvGrpSpPr>
            <p:grpSpPr>
              <a:xfrm>
                <a:off x="3962639" y="2058944"/>
                <a:ext cx="1535762" cy="1797159"/>
                <a:chOff x="3962639" y="2058944"/>
                <a:chExt cx="1535762" cy="1797159"/>
              </a:xfrm>
            </p:grpSpPr>
            <p:grpSp>
              <p:nvGrpSpPr>
                <p:cNvPr id="16" name="组合 15"/>
                <p:cNvGrpSpPr/>
                <p:nvPr/>
              </p:nvGrpSpPr>
              <p:grpSpPr>
                <a:xfrm>
                  <a:off x="4189631" y="2058944"/>
                  <a:ext cx="166345" cy="1160878"/>
                  <a:chOff x="4189631" y="2058944"/>
                  <a:chExt cx="166345" cy="1160878"/>
                </a:xfrm>
              </p:grpSpPr>
              <p:cxnSp>
                <p:nvCxnSpPr>
                  <p:cNvPr id="19" name="直接连接符 18"/>
                  <p:cNvCxnSpPr>
                    <a:stCxn id="14" idx="0"/>
                    <a:endCxn id="14" idx="3"/>
                  </p:cNvCxnSpPr>
                  <p:nvPr/>
                </p:nvCxnSpPr>
                <p:spPr>
                  <a:xfrm>
                    <a:off x="4189631" y="2058944"/>
                    <a:ext cx="0" cy="1160878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直接连接符 19"/>
                  <p:cNvCxnSpPr/>
                  <p:nvPr/>
                </p:nvCxnSpPr>
                <p:spPr>
                  <a:xfrm>
                    <a:off x="4189631" y="3014076"/>
                    <a:ext cx="166345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直接连接符 20"/>
                  <p:cNvCxnSpPr/>
                  <p:nvPr/>
                </p:nvCxnSpPr>
                <p:spPr>
                  <a:xfrm>
                    <a:off x="4355976" y="3014076"/>
                    <a:ext cx="0" cy="20574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" name="TextBox 16"/>
                <p:cNvSpPr txBox="1"/>
                <p:nvPr/>
              </p:nvSpPr>
              <p:spPr>
                <a:xfrm>
                  <a:off x="3986103" y="2232294"/>
                  <a:ext cx="849665" cy="1070371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en-US" altLang="zh-CN" sz="2400" b="1" dirty="0" smtClean="0"/>
                    <a:t>2cm</a:t>
                  </a:r>
                  <a:endParaRPr lang="zh-CN" altLang="en-US" sz="2400" b="1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 rot="16200000">
                  <a:off x="4332494" y="2690197"/>
                  <a:ext cx="796051" cy="1535762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en-US" altLang="zh-CN" sz="2400" b="1" dirty="0" smtClean="0"/>
                    <a:t>3cm</a:t>
                  </a:r>
                  <a:endParaRPr lang="zh-CN" altLang="en-US" sz="2400" b="1" dirty="0"/>
                </a:p>
              </p:txBody>
            </p:sp>
          </p:grpSp>
        </p:grpSp>
      </p:grpSp>
      <p:sp>
        <p:nvSpPr>
          <p:cNvPr id="32" name="圆角矩形标注 31"/>
          <p:cNvSpPr/>
          <p:nvPr/>
        </p:nvSpPr>
        <p:spPr>
          <a:xfrm>
            <a:off x="4211960" y="2571750"/>
            <a:ext cx="3311006" cy="1512168"/>
          </a:xfrm>
          <a:prstGeom prst="wedgeRoundRectCallout">
            <a:avLst>
              <a:gd name="adj1" fmla="val 57572"/>
              <a:gd name="adj2" fmla="val -8261"/>
              <a:gd name="adj3" fmla="val 16667"/>
            </a:avLst>
          </a:prstGeom>
          <a:pattFill prst="pct5">
            <a:fgClr>
              <a:schemeClr val="bg1"/>
            </a:fgClr>
            <a:bgClr>
              <a:schemeClr val="bg1"/>
            </a:bgClr>
          </a:patt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大三角形底和高：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4=3:2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小三角形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底和高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3:2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所以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6:4=3:2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图片 3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006259" y="2723112"/>
            <a:ext cx="1104237" cy="1436464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51524" y="2654755"/>
            <a:ext cx="1408233" cy="1573181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1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3" name="图片 2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4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9" name="圆角矩形标注 8"/>
          <p:cNvSpPr/>
          <p:nvPr/>
        </p:nvSpPr>
        <p:spPr>
          <a:xfrm>
            <a:off x="1677742" y="2696218"/>
            <a:ext cx="2376264" cy="936104"/>
          </a:xfrm>
          <a:prstGeom prst="wedgeRoundRectCallout">
            <a:avLst>
              <a:gd name="adj1" fmla="val -61280"/>
              <a:gd name="adj2" fmla="val -346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每个三角形高和底的比相等。</a:t>
            </a:r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326833" y="573780"/>
            <a:ext cx="4549427" cy="1637932"/>
            <a:chOff x="1966789" y="3586589"/>
            <a:chExt cx="4549427" cy="1637932"/>
          </a:xfrm>
        </p:grpSpPr>
        <p:grpSp>
          <p:nvGrpSpPr>
            <p:cNvPr id="12" name="组合 11"/>
            <p:cNvGrpSpPr/>
            <p:nvPr/>
          </p:nvGrpSpPr>
          <p:grpSpPr>
            <a:xfrm>
              <a:off x="1966789" y="3586589"/>
              <a:ext cx="2405156" cy="1637932"/>
              <a:chOff x="3534996" y="2058944"/>
              <a:chExt cx="2405156" cy="1637932"/>
            </a:xfrm>
          </p:grpSpPr>
          <p:sp>
            <p:nvSpPr>
              <p:cNvPr id="22" name="等腰三角形 21"/>
              <p:cNvSpPr/>
              <p:nvPr/>
            </p:nvSpPr>
            <p:spPr>
              <a:xfrm>
                <a:off x="3534996" y="2058944"/>
                <a:ext cx="2405156" cy="1160878"/>
              </a:xfrm>
              <a:prstGeom prst="triangle">
                <a:avLst>
                  <a:gd name="adj" fmla="val 2721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b="1"/>
              </a:p>
            </p:txBody>
          </p:sp>
          <p:grpSp>
            <p:nvGrpSpPr>
              <p:cNvPr id="23" name="组合 22"/>
              <p:cNvGrpSpPr/>
              <p:nvPr/>
            </p:nvGrpSpPr>
            <p:grpSpPr>
              <a:xfrm>
                <a:off x="3979969" y="2058944"/>
                <a:ext cx="888196" cy="1637932"/>
                <a:chOff x="3979969" y="2058944"/>
                <a:chExt cx="888196" cy="1637932"/>
              </a:xfrm>
            </p:grpSpPr>
            <p:grpSp>
              <p:nvGrpSpPr>
                <p:cNvPr id="24" name="组合 23"/>
                <p:cNvGrpSpPr/>
                <p:nvPr/>
              </p:nvGrpSpPr>
              <p:grpSpPr>
                <a:xfrm>
                  <a:off x="4189631" y="2058944"/>
                  <a:ext cx="166345" cy="1160878"/>
                  <a:chOff x="4189631" y="2058944"/>
                  <a:chExt cx="166345" cy="1160878"/>
                </a:xfrm>
              </p:grpSpPr>
              <p:cxnSp>
                <p:nvCxnSpPr>
                  <p:cNvPr id="27" name="直接连接符 26"/>
                  <p:cNvCxnSpPr>
                    <a:stCxn id="22" idx="0"/>
                    <a:endCxn id="22" idx="3"/>
                  </p:cNvCxnSpPr>
                  <p:nvPr/>
                </p:nvCxnSpPr>
                <p:spPr>
                  <a:xfrm>
                    <a:off x="4189631" y="2058944"/>
                    <a:ext cx="0" cy="1160878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直接连接符 27"/>
                  <p:cNvCxnSpPr/>
                  <p:nvPr/>
                </p:nvCxnSpPr>
                <p:spPr>
                  <a:xfrm>
                    <a:off x="4189631" y="3014076"/>
                    <a:ext cx="166345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直接连接符 28"/>
                  <p:cNvCxnSpPr/>
                  <p:nvPr/>
                </p:nvCxnSpPr>
                <p:spPr>
                  <a:xfrm>
                    <a:off x="4355976" y="3014076"/>
                    <a:ext cx="0" cy="20574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5" name="TextBox 24"/>
                <p:cNvSpPr txBox="1"/>
                <p:nvPr/>
              </p:nvSpPr>
              <p:spPr>
                <a:xfrm>
                  <a:off x="4074041" y="2346976"/>
                  <a:ext cx="553998" cy="749216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en-US" altLang="zh-CN" sz="2400" b="1" dirty="0" smtClean="0"/>
                    <a:t>4cm</a:t>
                  </a:r>
                  <a:endParaRPr lang="zh-CN" altLang="en-US" sz="2400" b="1" dirty="0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 rot="16200000">
                  <a:off x="4147068" y="2975779"/>
                  <a:ext cx="553998" cy="888196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en-US" altLang="zh-CN" sz="2400" b="1" dirty="0"/>
                    <a:t>6</a:t>
                  </a:r>
                  <a:r>
                    <a:rPr lang="en-US" altLang="zh-CN" sz="2400" b="1" dirty="0" smtClean="0"/>
                    <a:t>cm</a:t>
                  </a:r>
                  <a:endParaRPr lang="zh-CN" altLang="en-US" sz="2400" b="1" dirty="0"/>
                </a:p>
              </p:txBody>
            </p:sp>
          </p:grpSp>
        </p:grpSp>
        <p:grpSp>
          <p:nvGrpSpPr>
            <p:cNvPr id="13" name="组合 12"/>
            <p:cNvGrpSpPr/>
            <p:nvPr/>
          </p:nvGrpSpPr>
          <p:grpSpPr>
            <a:xfrm>
              <a:off x="4948009" y="3897998"/>
              <a:ext cx="1568207" cy="1272768"/>
              <a:chOff x="3534996" y="2058944"/>
              <a:chExt cx="2405156" cy="1828864"/>
            </a:xfrm>
          </p:grpSpPr>
          <p:sp>
            <p:nvSpPr>
              <p:cNvPr id="14" name="等腰三角形 13"/>
              <p:cNvSpPr/>
              <p:nvPr/>
            </p:nvSpPr>
            <p:spPr>
              <a:xfrm>
                <a:off x="3534996" y="2058944"/>
                <a:ext cx="2405156" cy="1160878"/>
              </a:xfrm>
              <a:prstGeom prst="triangle">
                <a:avLst>
                  <a:gd name="adj" fmla="val 2721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b="1"/>
              </a:p>
            </p:txBody>
          </p:sp>
          <p:grpSp>
            <p:nvGrpSpPr>
              <p:cNvPr id="15" name="组合 14"/>
              <p:cNvGrpSpPr/>
              <p:nvPr/>
            </p:nvGrpSpPr>
            <p:grpSpPr>
              <a:xfrm>
                <a:off x="3962638" y="2058944"/>
                <a:ext cx="1535761" cy="1828864"/>
                <a:chOff x="3962638" y="2058944"/>
                <a:chExt cx="1535761" cy="1828864"/>
              </a:xfrm>
            </p:grpSpPr>
            <p:grpSp>
              <p:nvGrpSpPr>
                <p:cNvPr id="16" name="组合 15"/>
                <p:cNvGrpSpPr/>
                <p:nvPr/>
              </p:nvGrpSpPr>
              <p:grpSpPr>
                <a:xfrm>
                  <a:off x="4189631" y="2058944"/>
                  <a:ext cx="166345" cy="1160878"/>
                  <a:chOff x="4189631" y="2058944"/>
                  <a:chExt cx="166345" cy="1160878"/>
                </a:xfrm>
              </p:grpSpPr>
              <p:cxnSp>
                <p:nvCxnSpPr>
                  <p:cNvPr id="19" name="直接连接符 18"/>
                  <p:cNvCxnSpPr>
                    <a:stCxn id="14" idx="0"/>
                    <a:endCxn id="14" idx="3"/>
                  </p:cNvCxnSpPr>
                  <p:nvPr/>
                </p:nvCxnSpPr>
                <p:spPr>
                  <a:xfrm>
                    <a:off x="4189631" y="2058944"/>
                    <a:ext cx="0" cy="1160878"/>
                  </a:xfrm>
                  <a:prstGeom prst="line">
                    <a:avLst/>
                  </a:prstGeom>
                  <a:ln>
                    <a:prstDash val="dash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直接连接符 19"/>
                  <p:cNvCxnSpPr/>
                  <p:nvPr/>
                </p:nvCxnSpPr>
                <p:spPr>
                  <a:xfrm>
                    <a:off x="4189631" y="3014076"/>
                    <a:ext cx="166345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直接连接符 20"/>
                  <p:cNvCxnSpPr/>
                  <p:nvPr/>
                </p:nvCxnSpPr>
                <p:spPr>
                  <a:xfrm>
                    <a:off x="4355976" y="3014076"/>
                    <a:ext cx="0" cy="20574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" name="TextBox 16"/>
                <p:cNvSpPr txBox="1"/>
                <p:nvPr/>
              </p:nvSpPr>
              <p:spPr>
                <a:xfrm>
                  <a:off x="3986104" y="2232292"/>
                  <a:ext cx="849666" cy="1070371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en-US" altLang="zh-CN" sz="2400" b="1" dirty="0" smtClean="0"/>
                    <a:t>2cm</a:t>
                  </a:r>
                  <a:endParaRPr lang="zh-CN" altLang="en-US" sz="2400" b="1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 rot="16200000">
                  <a:off x="4332494" y="2721902"/>
                  <a:ext cx="796050" cy="1535761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en-US" altLang="zh-CN" sz="2400" b="1" dirty="0" smtClean="0"/>
                    <a:t>3cm</a:t>
                  </a:r>
                  <a:endParaRPr lang="zh-CN" altLang="en-US" sz="2400" b="1" dirty="0"/>
                </a:p>
              </p:txBody>
            </p:sp>
          </p:grpSp>
        </p:grpSp>
      </p:grpSp>
      <p:sp>
        <p:nvSpPr>
          <p:cNvPr id="32" name="圆角矩形标注 31"/>
          <p:cNvSpPr/>
          <p:nvPr/>
        </p:nvSpPr>
        <p:spPr>
          <a:xfrm>
            <a:off x="4203672" y="2617915"/>
            <a:ext cx="3672408" cy="1571214"/>
          </a:xfrm>
          <a:prstGeom prst="wedgeRoundRectCallout">
            <a:avLst>
              <a:gd name="adj1" fmla="val 57623"/>
              <a:gd name="adj2" fmla="val -24795"/>
              <a:gd name="adj3" fmla="val 16667"/>
            </a:avLst>
          </a:prstGeom>
          <a:pattFill prst="pct5">
            <a:fgClr>
              <a:schemeClr val="bg1"/>
            </a:fgClr>
            <a:bgClr>
              <a:schemeClr val="bg1"/>
            </a:bgClr>
          </a:patt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小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三角形底和高：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3:2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大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三角形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底和高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4=3:2</a:t>
            </a:r>
          </a:p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所以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6:4=3:2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3" name="图片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4" name="文本框 26">
              <a:hlinkClick r:id="rId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549222" y="555919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 : 3 = 4 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578976" y="999264"/>
            <a:ext cx="864096" cy="495636"/>
            <a:chOff x="3347864" y="1779662"/>
            <a:chExt cx="864096" cy="495636"/>
          </a:xfrm>
        </p:grpSpPr>
        <p:cxnSp>
          <p:nvCxnSpPr>
            <p:cNvPr id="7" name="直接箭头连接符 6"/>
            <p:cNvCxnSpPr/>
            <p:nvPr/>
          </p:nvCxnSpPr>
          <p:spPr>
            <a:xfrm flipV="1">
              <a:off x="3347864" y="1779662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>
            <a:xfrm flipV="1">
              <a:off x="4211960" y="1792728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3347864" y="2067694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H="1">
              <a:off x="4067944" y="2067694"/>
              <a:ext cx="144016" cy="1306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491880" y="1936744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/>
                <a:t>内项</a:t>
              </a:r>
              <a:endParaRPr lang="zh-CN" altLang="en-US" sz="1600" b="1" dirty="0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780334" y="1024393"/>
            <a:ext cx="2407768" cy="961461"/>
            <a:chOff x="2549222" y="1804791"/>
            <a:chExt cx="2407768" cy="961461"/>
          </a:xfrm>
        </p:grpSpPr>
        <p:grpSp>
          <p:nvGrpSpPr>
            <p:cNvPr id="13" name="组合 12"/>
            <p:cNvGrpSpPr/>
            <p:nvPr/>
          </p:nvGrpSpPr>
          <p:grpSpPr>
            <a:xfrm>
              <a:off x="2549222" y="1804924"/>
              <a:ext cx="726634" cy="766826"/>
              <a:chOff x="2549222" y="1804924"/>
              <a:chExt cx="726634" cy="766826"/>
            </a:xfrm>
          </p:grpSpPr>
          <p:cxnSp>
            <p:nvCxnSpPr>
              <p:cNvPr id="18" name="直接箭头连接符 17"/>
              <p:cNvCxnSpPr/>
              <p:nvPr/>
            </p:nvCxnSpPr>
            <p:spPr>
              <a:xfrm flipV="1">
                <a:off x="2549222" y="1804924"/>
                <a:ext cx="0" cy="76682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>
                <a:off x="2549222" y="2571750"/>
                <a:ext cx="72663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4230356" y="1804791"/>
              <a:ext cx="726634" cy="766826"/>
              <a:chOff x="1829142" y="1804924"/>
              <a:chExt cx="726634" cy="766826"/>
            </a:xfrm>
          </p:grpSpPr>
          <p:cxnSp>
            <p:nvCxnSpPr>
              <p:cNvPr id="16" name="直接箭头连接符 15"/>
              <p:cNvCxnSpPr/>
              <p:nvPr/>
            </p:nvCxnSpPr>
            <p:spPr>
              <a:xfrm flipV="1">
                <a:off x="2549222" y="1804924"/>
                <a:ext cx="0" cy="76682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1829142" y="2571750"/>
                <a:ext cx="72663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3491880" y="2427698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/>
                <a:t>外</a:t>
              </a:r>
              <a:r>
                <a:rPr lang="zh-CN" altLang="en-US" sz="1600" b="1" dirty="0" smtClean="0"/>
                <a:t>项</a:t>
              </a:r>
              <a:endParaRPr lang="zh-CN" altLang="en-US" sz="1600" b="1" dirty="0"/>
            </a:p>
          </p:txBody>
        </p:sp>
      </p:grpSp>
      <p:sp>
        <p:nvSpPr>
          <p:cNvPr id="21" name="圆角矩形标注 20"/>
          <p:cNvSpPr/>
          <p:nvPr/>
        </p:nvSpPr>
        <p:spPr>
          <a:xfrm>
            <a:off x="251520" y="1325623"/>
            <a:ext cx="2195736" cy="1213896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组成比例的四个数叫作比例的项。</a:t>
            </a:r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圆角矩形标注 22"/>
          <p:cNvSpPr/>
          <p:nvPr/>
        </p:nvSpPr>
        <p:spPr>
          <a:xfrm>
            <a:off x="5724128" y="1491630"/>
            <a:ext cx="2808312" cy="936068"/>
          </a:xfrm>
          <a:prstGeom prst="wedgeRoundRectCallout">
            <a:avLst>
              <a:gd name="adj1" fmla="val 32580"/>
              <a:gd name="adj2" fmla="val 70040"/>
              <a:gd name="adj3" fmla="val 16667"/>
            </a:avLst>
          </a:prstGeom>
          <a:pattFill prst="pct5">
            <a:fgClr>
              <a:schemeClr val="bg1"/>
            </a:fgClr>
            <a:bgClr>
              <a:schemeClr val="bg1"/>
            </a:bgClr>
          </a:patt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其他三个比例的内项和外项各是多少？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2980450" y="2090143"/>
            <a:ext cx="2547842" cy="2868890"/>
            <a:chOff x="2980450" y="2090143"/>
            <a:chExt cx="2547842" cy="2868890"/>
          </a:xfrm>
        </p:grpSpPr>
        <p:grpSp>
          <p:nvGrpSpPr>
            <p:cNvPr id="25" name="组合 24"/>
            <p:cNvGrpSpPr/>
            <p:nvPr/>
          </p:nvGrpSpPr>
          <p:grpSpPr>
            <a:xfrm>
              <a:off x="2980450" y="2090143"/>
              <a:ext cx="2371008" cy="913187"/>
              <a:chOff x="2980450" y="2090143"/>
              <a:chExt cx="2371008" cy="913187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2980450" y="2090143"/>
                <a:ext cx="23710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4 : 2 = 6 </a:t>
                </a:r>
                <a:r>
                  <a:rPr lang="zh-CN" altLang="en-US" sz="20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：</a:t>
                </a:r>
                <a:r>
                  <a:rPr lang="en-US" altLang="zh-CN" sz="20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3</a:t>
                </a:r>
                <a:endPara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pSp>
            <p:nvGrpSpPr>
              <p:cNvPr id="59" name="组合 58"/>
              <p:cNvGrpSpPr/>
              <p:nvPr/>
            </p:nvGrpSpPr>
            <p:grpSpPr>
              <a:xfrm>
                <a:off x="3663175" y="2489632"/>
                <a:ext cx="687429" cy="335212"/>
                <a:chOff x="3347864" y="1779662"/>
                <a:chExt cx="1002113" cy="578136"/>
              </a:xfrm>
            </p:grpSpPr>
            <p:cxnSp>
              <p:nvCxnSpPr>
                <p:cNvPr id="68" name="直接箭头连接符 67"/>
                <p:cNvCxnSpPr/>
                <p:nvPr/>
              </p:nvCxnSpPr>
              <p:spPr>
                <a:xfrm flipV="1">
                  <a:off x="3347864" y="1779662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直接箭头连接符 68"/>
                <p:cNvCxnSpPr/>
                <p:nvPr/>
              </p:nvCxnSpPr>
              <p:spPr>
                <a:xfrm flipV="1">
                  <a:off x="4211960" y="1792728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直接连接符 69"/>
                <p:cNvCxnSpPr/>
                <p:nvPr/>
              </p:nvCxnSpPr>
              <p:spPr>
                <a:xfrm>
                  <a:off x="3347864" y="2067694"/>
                  <a:ext cx="144016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直接连接符 70"/>
                <p:cNvCxnSpPr/>
                <p:nvPr/>
              </p:nvCxnSpPr>
              <p:spPr>
                <a:xfrm flipH="1">
                  <a:off x="4067944" y="2067694"/>
                  <a:ext cx="144016" cy="1306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2" name="TextBox 71"/>
                <p:cNvSpPr txBox="1"/>
                <p:nvPr/>
              </p:nvSpPr>
              <p:spPr>
                <a:xfrm>
                  <a:off x="3403637" y="1906602"/>
                  <a:ext cx="946340" cy="4511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100" b="1" dirty="0" smtClean="0"/>
                    <a:t>内项</a:t>
                  </a:r>
                  <a:endParaRPr lang="zh-CN" altLang="en-US" sz="1100" b="1" dirty="0"/>
                </a:p>
              </p:txBody>
            </p:sp>
          </p:grpSp>
          <p:grpSp>
            <p:nvGrpSpPr>
              <p:cNvPr id="60" name="组合 59"/>
              <p:cNvGrpSpPr/>
              <p:nvPr/>
            </p:nvGrpSpPr>
            <p:grpSpPr>
              <a:xfrm>
                <a:off x="3163953" y="2450459"/>
                <a:ext cx="1491683" cy="552871"/>
                <a:chOff x="2549222" y="1804791"/>
                <a:chExt cx="2407768" cy="1135222"/>
              </a:xfrm>
            </p:grpSpPr>
            <p:grpSp>
              <p:nvGrpSpPr>
                <p:cNvPr id="61" name="组合 60"/>
                <p:cNvGrpSpPr/>
                <p:nvPr/>
              </p:nvGrpSpPr>
              <p:grpSpPr>
                <a:xfrm>
                  <a:off x="2549222" y="1804924"/>
                  <a:ext cx="726634" cy="766826"/>
                  <a:chOff x="2549222" y="1804924"/>
                  <a:chExt cx="726634" cy="766826"/>
                </a:xfrm>
              </p:grpSpPr>
              <p:cxnSp>
                <p:nvCxnSpPr>
                  <p:cNvPr id="66" name="直接箭头连接符 65"/>
                  <p:cNvCxnSpPr/>
                  <p:nvPr/>
                </p:nvCxnSpPr>
                <p:spPr>
                  <a:xfrm flipV="1">
                    <a:off x="2549222" y="1804924"/>
                    <a:ext cx="0" cy="766826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直接连接符 66"/>
                  <p:cNvCxnSpPr/>
                  <p:nvPr/>
                </p:nvCxnSpPr>
                <p:spPr>
                  <a:xfrm>
                    <a:off x="2549222" y="2571750"/>
                    <a:ext cx="726634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2" name="组合 61"/>
                <p:cNvGrpSpPr/>
                <p:nvPr/>
              </p:nvGrpSpPr>
              <p:grpSpPr>
                <a:xfrm>
                  <a:off x="4230356" y="1804791"/>
                  <a:ext cx="726634" cy="766826"/>
                  <a:chOff x="1829142" y="1804924"/>
                  <a:chExt cx="726634" cy="766826"/>
                </a:xfrm>
              </p:grpSpPr>
              <p:cxnSp>
                <p:nvCxnSpPr>
                  <p:cNvPr id="64" name="直接箭头连接符 63"/>
                  <p:cNvCxnSpPr/>
                  <p:nvPr/>
                </p:nvCxnSpPr>
                <p:spPr>
                  <a:xfrm flipV="1">
                    <a:off x="2549222" y="1804924"/>
                    <a:ext cx="0" cy="766826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直接连接符 64"/>
                  <p:cNvCxnSpPr/>
                  <p:nvPr/>
                </p:nvCxnSpPr>
                <p:spPr>
                  <a:xfrm>
                    <a:off x="1829142" y="2571750"/>
                    <a:ext cx="726634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3" name="TextBox 62"/>
                <p:cNvSpPr txBox="1"/>
                <p:nvPr/>
              </p:nvSpPr>
              <p:spPr>
                <a:xfrm>
                  <a:off x="3394173" y="2418642"/>
                  <a:ext cx="1101793" cy="5213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050" b="1" dirty="0"/>
                    <a:t>外</a:t>
                  </a:r>
                  <a:r>
                    <a:rPr lang="zh-CN" altLang="en-US" sz="1050" b="1" dirty="0" smtClean="0"/>
                    <a:t>项</a:t>
                  </a:r>
                  <a:endParaRPr lang="zh-CN" altLang="en-US" sz="1050" b="1" dirty="0"/>
                </a:p>
              </p:txBody>
            </p:sp>
          </p:grpSp>
        </p:grpSp>
        <p:grpSp>
          <p:nvGrpSpPr>
            <p:cNvPr id="26" name="组合 25"/>
            <p:cNvGrpSpPr/>
            <p:nvPr/>
          </p:nvGrpSpPr>
          <p:grpSpPr>
            <a:xfrm>
              <a:off x="3113552" y="2939675"/>
              <a:ext cx="2371008" cy="1009679"/>
              <a:chOff x="3113552" y="2939675"/>
              <a:chExt cx="2371008" cy="1009679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3113552" y="2939675"/>
                <a:ext cx="23710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6 : 4 = 3 </a:t>
                </a:r>
                <a:r>
                  <a:rPr lang="zh-CN" altLang="en-US" sz="20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：</a:t>
                </a:r>
                <a:r>
                  <a:rPr lang="en-US" altLang="zh-CN" sz="20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  <a:endPara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pSp>
            <p:nvGrpSpPr>
              <p:cNvPr id="44" name="组合 43"/>
              <p:cNvGrpSpPr/>
              <p:nvPr/>
            </p:nvGrpSpPr>
            <p:grpSpPr>
              <a:xfrm>
                <a:off x="3741383" y="3248001"/>
                <a:ext cx="687429" cy="335212"/>
                <a:chOff x="3347864" y="1779662"/>
                <a:chExt cx="1002113" cy="578136"/>
              </a:xfrm>
            </p:grpSpPr>
            <p:cxnSp>
              <p:nvCxnSpPr>
                <p:cNvPr id="53" name="直接箭头连接符 52"/>
                <p:cNvCxnSpPr/>
                <p:nvPr/>
              </p:nvCxnSpPr>
              <p:spPr>
                <a:xfrm flipV="1">
                  <a:off x="3347864" y="1779662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接箭头连接符 53"/>
                <p:cNvCxnSpPr/>
                <p:nvPr/>
              </p:nvCxnSpPr>
              <p:spPr>
                <a:xfrm flipV="1">
                  <a:off x="4211960" y="1792728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接连接符 54"/>
                <p:cNvCxnSpPr/>
                <p:nvPr/>
              </p:nvCxnSpPr>
              <p:spPr>
                <a:xfrm>
                  <a:off x="3347864" y="2067694"/>
                  <a:ext cx="144016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接连接符 55"/>
                <p:cNvCxnSpPr/>
                <p:nvPr/>
              </p:nvCxnSpPr>
              <p:spPr>
                <a:xfrm flipH="1">
                  <a:off x="4067944" y="2067694"/>
                  <a:ext cx="144016" cy="1306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7" name="TextBox 56"/>
                <p:cNvSpPr txBox="1"/>
                <p:nvPr/>
              </p:nvSpPr>
              <p:spPr>
                <a:xfrm>
                  <a:off x="3403637" y="1906602"/>
                  <a:ext cx="946340" cy="4511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100" b="1" dirty="0" smtClean="0"/>
                    <a:t>内项</a:t>
                  </a:r>
                  <a:endParaRPr lang="zh-CN" altLang="en-US" sz="1100" b="1" dirty="0"/>
                </a:p>
              </p:txBody>
            </p:sp>
          </p:grpSp>
          <p:grpSp>
            <p:nvGrpSpPr>
              <p:cNvPr id="45" name="组合 44"/>
              <p:cNvGrpSpPr/>
              <p:nvPr/>
            </p:nvGrpSpPr>
            <p:grpSpPr>
              <a:xfrm>
                <a:off x="3280177" y="3396483"/>
                <a:ext cx="1491683" cy="552871"/>
                <a:chOff x="2549222" y="1804791"/>
                <a:chExt cx="2407768" cy="1135222"/>
              </a:xfrm>
            </p:grpSpPr>
            <p:grpSp>
              <p:nvGrpSpPr>
                <p:cNvPr id="46" name="组合 45"/>
                <p:cNvGrpSpPr/>
                <p:nvPr/>
              </p:nvGrpSpPr>
              <p:grpSpPr>
                <a:xfrm>
                  <a:off x="2549222" y="1804924"/>
                  <a:ext cx="726634" cy="766826"/>
                  <a:chOff x="2549222" y="1804924"/>
                  <a:chExt cx="726634" cy="766826"/>
                </a:xfrm>
              </p:grpSpPr>
              <p:cxnSp>
                <p:nvCxnSpPr>
                  <p:cNvPr id="51" name="直接箭头连接符 50"/>
                  <p:cNvCxnSpPr/>
                  <p:nvPr/>
                </p:nvCxnSpPr>
                <p:spPr>
                  <a:xfrm flipV="1">
                    <a:off x="2549222" y="1804924"/>
                    <a:ext cx="0" cy="766826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直接连接符 51"/>
                  <p:cNvCxnSpPr/>
                  <p:nvPr/>
                </p:nvCxnSpPr>
                <p:spPr>
                  <a:xfrm>
                    <a:off x="2549222" y="2571750"/>
                    <a:ext cx="726634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7" name="组合 46"/>
                <p:cNvGrpSpPr/>
                <p:nvPr/>
              </p:nvGrpSpPr>
              <p:grpSpPr>
                <a:xfrm>
                  <a:off x="4230356" y="1804791"/>
                  <a:ext cx="726634" cy="766826"/>
                  <a:chOff x="1829142" y="1804924"/>
                  <a:chExt cx="726634" cy="766826"/>
                </a:xfrm>
              </p:grpSpPr>
              <p:cxnSp>
                <p:nvCxnSpPr>
                  <p:cNvPr id="49" name="直接箭头连接符 48"/>
                  <p:cNvCxnSpPr/>
                  <p:nvPr/>
                </p:nvCxnSpPr>
                <p:spPr>
                  <a:xfrm flipV="1">
                    <a:off x="2549222" y="1804924"/>
                    <a:ext cx="0" cy="766826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直接连接符 49"/>
                  <p:cNvCxnSpPr/>
                  <p:nvPr/>
                </p:nvCxnSpPr>
                <p:spPr>
                  <a:xfrm>
                    <a:off x="1829142" y="2571750"/>
                    <a:ext cx="726634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8" name="TextBox 47"/>
                <p:cNvSpPr txBox="1"/>
                <p:nvPr/>
              </p:nvSpPr>
              <p:spPr>
                <a:xfrm>
                  <a:off x="3394173" y="2418642"/>
                  <a:ext cx="1101793" cy="5213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050" b="1" dirty="0"/>
                    <a:t>外</a:t>
                  </a:r>
                  <a:r>
                    <a:rPr lang="zh-CN" altLang="en-US" sz="1050" b="1" dirty="0" smtClean="0"/>
                    <a:t>项</a:t>
                  </a:r>
                  <a:endParaRPr lang="zh-CN" altLang="en-US" sz="1050" b="1" dirty="0"/>
                </a:p>
              </p:txBody>
            </p:sp>
          </p:grpSp>
        </p:grpSp>
        <p:grpSp>
          <p:nvGrpSpPr>
            <p:cNvPr id="27" name="组合 26"/>
            <p:cNvGrpSpPr/>
            <p:nvPr/>
          </p:nvGrpSpPr>
          <p:grpSpPr>
            <a:xfrm>
              <a:off x="3157284" y="3949354"/>
              <a:ext cx="2371008" cy="1009679"/>
              <a:chOff x="3157284" y="3949354"/>
              <a:chExt cx="2371008" cy="1009679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3157284" y="3949354"/>
                <a:ext cx="23710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4</a:t>
                </a:r>
                <a:r>
                  <a:rPr lang="en-US" altLang="zh-CN" sz="20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 : 6 = 2 </a:t>
                </a:r>
                <a:r>
                  <a:rPr lang="zh-CN" altLang="en-US" sz="20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：</a:t>
                </a:r>
                <a:r>
                  <a:rPr lang="en-US" altLang="zh-CN" sz="20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3</a:t>
                </a:r>
                <a:endPara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pSp>
            <p:nvGrpSpPr>
              <p:cNvPr id="29" name="组合 28"/>
              <p:cNvGrpSpPr/>
              <p:nvPr/>
            </p:nvGrpSpPr>
            <p:grpSpPr>
              <a:xfrm>
                <a:off x="3785115" y="4257680"/>
                <a:ext cx="687429" cy="335212"/>
                <a:chOff x="3347864" y="1779662"/>
                <a:chExt cx="1002113" cy="578136"/>
              </a:xfrm>
            </p:grpSpPr>
            <p:cxnSp>
              <p:nvCxnSpPr>
                <p:cNvPr id="38" name="直接箭头连接符 37"/>
                <p:cNvCxnSpPr/>
                <p:nvPr/>
              </p:nvCxnSpPr>
              <p:spPr>
                <a:xfrm flipV="1">
                  <a:off x="3347864" y="1779662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接箭头连接符 38"/>
                <p:cNvCxnSpPr/>
                <p:nvPr/>
              </p:nvCxnSpPr>
              <p:spPr>
                <a:xfrm flipV="1">
                  <a:off x="4211960" y="1792728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接连接符 39"/>
                <p:cNvCxnSpPr/>
                <p:nvPr/>
              </p:nvCxnSpPr>
              <p:spPr>
                <a:xfrm>
                  <a:off x="3347864" y="2067694"/>
                  <a:ext cx="144016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接连接符 40"/>
                <p:cNvCxnSpPr/>
                <p:nvPr/>
              </p:nvCxnSpPr>
              <p:spPr>
                <a:xfrm flipH="1">
                  <a:off x="4067944" y="2067694"/>
                  <a:ext cx="144016" cy="1306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2" name="TextBox 41"/>
                <p:cNvSpPr txBox="1"/>
                <p:nvPr/>
              </p:nvSpPr>
              <p:spPr>
                <a:xfrm>
                  <a:off x="3403637" y="1906602"/>
                  <a:ext cx="946340" cy="4511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100" b="1" dirty="0" smtClean="0"/>
                    <a:t>内项</a:t>
                  </a:r>
                  <a:endParaRPr lang="zh-CN" altLang="en-US" sz="1100" b="1" dirty="0"/>
                </a:p>
              </p:txBody>
            </p:sp>
          </p:grpSp>
          <p:grpSp>
            <p:nvGrpSpPr>
              <p:cNvPr id="30" name="组合 29"/>
              <p:cNvGrpSpPr/>
              <p:nvPr/>
            </p:nvGrpSpPr>
            <p:grpSpPr>
              <a:xfrm>
                <a:off x="3323909" y="4406162"/>
                <a:ext cx="1491683" cy="552871"/>
                <a:chOff x="2549222" y="1804791"/>
                <a:chExt cx="2407768" cy="1135222"/>
              </a:xfrm>
            </p:grpSpPr>
            <p:grpSp>
              <p:nvGrpSpPr>
                <p:cNvPr id="31" name="组合 30"/>
                <p:cNvGrpSpPr/>
                <p:nvPr/>
              </p:nvGrpSpPr>
              <p:grpSpPr>
                <a:xfrm>
                  <a:off x="2549222" y="1804924"/>
                  <a:ext cx="726634" cy="766826"/>
                  <a:chOff x="2549222" y="1804924"/>
                  <a:chExt cx="726634" cy="766826"/>
                </a:xfrm>
              </p:grpSpPr>
              <p:cxnSp>
                <p:nvCxnSpPr>
                  <p:cNvPr id="36" name="直接箭头连接符 35"/>
                  <p:cNvCxnSpPr/>
                  <p:nvPr/>
                </p:nvCxnSpPr>
                <p:spPr>
                  <a:xfrm flipV="1">
                    <a:off x="2549222" y="1804924"/>
                    <a:ext cx="0" cy="766826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直接连接符 36"/>
                  <p:cNvCxnSpPr/>
                  <p:nvPr/>
                </p:nvCxnSpPr>
                <p:spPr>
                  <a:xfrm>
                    <a:off x="2549222" y="2571750"/>
                    <a:ext cx="726634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2" name="组合 31"/>
                <p:cNvGrpSpPr/>
                <p:nvPr/>
              </p:nvGrpSpPr>
              <p:grpSpPr>
                <a:xfrm>
                  <a:off x="4230356" y="1804791"/>
                  <a:ext cx="726634" cy="766826"/>
                  <a:chOff x="1829142" y="1804924"/>
                  <a:chExt cx="726634" cy="766826"/>
                </a:xfrm>
              </p:grpSpPr>
              <p:cxnSp>
                <p:nvCxnSpPr>
                  <p:cNvPr id="34" name="直接箭头连接符 33"/>
                  <p:cNvCxnSpPr/>
                  <p:nvPr/>
                </p:nvCxnSpPr>
                <p:spPr>
                  <a:xfrm flipV="1">
                    <a:off x="2549222" y="1804924"/>
                    <a:ext cx="0" cy="766826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直接连接符 34"/>
                  <p:cNvCxnSpPr/>
                  <p:nvPr/>
                </p:nvCxnSpPr>
                <p:spPr>
                  <a:xfrm>
                    <a:off x="1829142" y="2571750"/>
                    <a:ext cx="726634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3" name="TextBox 32"/>
                <p:cNvSpPr txBox="1"/>
                <p:nvPr/>
              </p:nvSpPr>
              <p:spPr>
                <a:xfrm>
                  <a:off x="3394173" y="2418642"/>
                  <a:ext cx="1101793" cy="5213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050" b="1" dirty="0"/>
                    <a:t>外</a:t>
                  </a:r>
                  <a:r>
                    <a:rPr lang="zh-CN" altLang="en-US" sz="1050" b="1" dirty="0" smtClean="0"/>
                    <a:t>项</a:t>
                  </a:r>
                  <a:endParaRPr lang="zh-CN" altLang="en-US" sz="1050" b="1" dirty="0"/>
                </a:p>
              </p:txBody>
            </p:sp>
          </p:grpSp>
        </p:grpSp>
      </p:grpSp>
      <p:pic>
        <p:nvPicPr>
          <p:cNvPr id="76" name="图片 7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79516" y="2898405"/>
            <a:ext cx="1408233" cy="157318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7" name="图片 7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474928" y="2724897"/>
            <a:ext cx="1104237" cy="143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3" name="图片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4" name="文本框 26">
              <a:hlinkClick r:id="rId2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549222" y="555919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 : 3 = 4 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3578976" y="999264"/>
            <a:ext cx="864096" cy="495636"/>
            <a:chOff x="3347864" y="1779662"/>
            <a:chExt cx="864096" cy="495636"/>
          </a:xfrm>
        </p:grpSpPr>
        <p:cxnSp>
          <p:nvCxnSpPr>
            <p:cNvPr id="7" name="直接箭头连接符 6"/>
            <p:cNvCxnSpPr/>
            <p:nvPr/>
          </p:nvCxnSpPr>
          <p:spPr>
            <a:xfrm flipV="1">
              <a:off x="3347864" y="1779662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>
            <a:xfrm flipV="1">
              <a:off x="4211960" y="1792728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3347864" y="2067694"/>
              <a:ext cx="1440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flipH="1">
              <a:off x="4067944" y="2067694"/>
              <a:ext cx="144016" cy="1306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491880" y="1936744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 smtClean="0"/>
                <a:t>内项</a:t>
              </a:r>
              <a:endParaRPr lang="zh-CN" altLang="en-US" sz="1600" b="1" dirty="0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2780334" y="1024393"/>
            <a:ext cx="2407768" cy="961461"/>
            <a:chOff x="2549222" y="1804791"/>
            <a:chExt cx="2407768" cy="961461"/>
          </a:xfrm>
        </p:grpSpPr>
        <p:grpSp>
          <p:nvGrpSpPr>
            <p:cNvPr id="13" name="组合 12"/>
            <p:cNvGrpSpPr/>
            <p:nvPr/>
          </p:nvGrpSpPr>
          <p:grpSpPr>
            <a:xfrm>
              <a:off x="2549222" y="1804924"/>
              <a:ext cx="726634" cy="766826"/>
              <a:chOff x="2549222" y="1804924"/>
              <a:chExt cx="726634" cy="766826"/>
            </a:xfrm>
          </p:grpSpPr>
          <p:cxnSp>
            <p:nvCxnSpPr>
              <p:cNvPr id="18" name="直接箭头连接符 17"/>
              <p:cNvCxnSpPr/>
              <p:nvPr/>
            </p:nvCxnSpPr>
            <p:spPr>
              <a:xfrm flipV="1">
                <a:off x="2549222" y="1804924"/>
                <a:ext cx="0" cy="76682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>
                <a:off x="2549222" y="2571750"/>
                <a:ext cx="72663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组合 13"/>
            <p:cNvGrpSpPr/>
            <p:nvPr/>
          </p:nvGrpSpPr>
          <p:grpSpPr>
            <a:xfrm>
              <a:off x="4230356" y="1804791"/>
              <a:ext cx="726634" cy="766826"/>
              <a:chOff x="1829142" y="1804924"/>
              <a:chExt cx="726634" cy="766826"/>
            </a:xfrm>
          </p:grpSpPr>
          <p:cxnSp>
            <p:nvCxnSpPr>
              <p:cNvPr id="16" name="直接箭头连接符 15"/>
              <p:cNvCxnSpPr/>
              <p:nvPr/>
            </p:nvCxnSpPr>
            <p:spPr>
              <a:xfrm flipV="1">
                <a:off x="2549222" y="1804924"/>
                <a:ext cx="0" cy="76682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1829142" y="2571750"/>
                <a:ext cx="72663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3491880" y="2427698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/>
                <a:t>外</a:t>
              </a:r>
              <a:r>
                <a:rPr lang="zh-CN" altLang="en-US" sz="1600" b="1" dirty="0" smtClean="0"/>
                <a:t>项</a:t>
              </a:r>
              <a:endParaRPr lang="zh-CN" altLang="en-US" sz="1600" b="1" dirty="0"/>
            </a:p>
          </p:txBody>
        </p:sp>
      </p:grpSp>
      <p:sp>
        <p:nvSpPr>
          <p:cNvPr id="22" name="圆角矩形标注 21"/>
          <p:cNvSpPr/>
          <p:nvPr/>
        </p:nvSpPr>
        <p:spPr>
          <a:xfrm>
            <a:off x="35496" y="880540"/>
            <a:ext cx="2520280" cy="1475186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发现</a:t>
            </a:r>
            <a:r>
              <a:rPr lang="en-US" altLang="zh-CN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可以同时是比例的内项也可以同时是比例的外项。</a:t>
            </a:r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2843808" y="2067694"/>
            <a:ext cx="2547842" cy="2868890"/>
            <a:chOff x="2980450" y="2090143"/>
            <a:chExt cx="2547842" cy="2868890"/>
          </a:xfrm>
        </p:grpSpPr>
        <p:grpSp>
          <p:nvGrpSpPr>
            <p:cNvPr id="24" name="组合 23"/>
            <p:cNvGrpSpPr/>
            <p:nvPr/>
          </p:nvGrpSpPr>
          <p:grpSpPr>
            <a:xfrm>
              <a:off x="2980450" y="2090143"/>
              <a:ext cx="2371008" cy="913187"/>
              <a:chOff x="2980450" y="2090143"/>
              <a:chExt cx="2371008" cy="913187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2980450" y="2090143"/>
                <a:ext cx="23710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4 : 2 = 6 </a:t>
                </a:r>
                <a:r>
                  <a:rPr lang="zh-CN" altLang="en-US" sz="20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：</a:t>
                </a:r>
                <a:r>
                  <a:rPr lang="en-US" altLang="zh-CN" sz="20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3</a:t>
                </a:r>
                <a:endPara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pSp>
            <p:nvGrpSpPr>
              <p:cNvPr id="58" name="组合 57"/>
              <p:cNvGrpSpPr/>
              <p:nvPr/>
            </p:nvGrpSpPr>
            <p:grpSpPr>
              <a:xfrm>
                <a:off x="3663175" y="2489632"/>
                <a:ext cx="687429" cy="335212"/>
                <a:chOff x="3347864" y="1779662"/>
                <a:chExt cx="1002113" cy="578136"/>
              </a:xfrm>
            </p:grpSpPr>
            <p:cxnSp>
              <p:nvCxnSpPr>
                <p:cNvPr id="67" name="直接箭头连接符 66"/>
                <p:cNvCxnSpPr/>
                <p:nvPr/>
              </p:nvCxnSpPr>
              <p:spPr>
                <a:xfrm flipV="1">
                  <a:off x="3347864" y="1779662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直接箭头连接符 67"/>
                <p:cNvCxnSpPr/>
                <p:nvPr/>
              </p:nvCxnSpPr>
              <p:spPr>
                <a:xfrm flipV="1">
                  <a:off x="4211960" y="1792728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直接连接符 68"/>
                <p:cNvCxnSpPr/>
                <p:nvPr/>
              </p:nvCxnSpPr>
              <p:spPr>
                <a:xfrm>
                  <a:off x="3347864" y="2067694"/>
                  <a:ext cx="144016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直接连接符 69"/>
                <p:cNvCxnSpPr/>
                <p:nvPr/>
              </p:nvCxnSpPr>
              <p:spPr>
                <a:xfrm flipH="1">
                  <a:off x="4067944" y="2067694"/>
                  <a:ext cx="144016" cy="1306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1" name="TextBox 70"/>
                <p:cNvSpPr txBox="1"/>
                <p:nvPr/>
              </p:nvSpPr>
              <p:spPr>
                <a:xfrm>
                  <a:off x="3403637" y="1906602"/>
                  <a:ext cx="946340" cy="4511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100" b="1" dirty="0" smtClean="0"/>
                    <a:t>内项</a:t>
                  </a:r>
                  <a:endParaRPr lang="zh-CN" altLang="en-US" sz="1100" b="1" dirty="0"/>
                </a:p>
              </p:txBody>
            </p:sp>
          </p:grpSp>
          <p:grpSp>
            <p:nvGrpSpPr>
              <p:cNvPr id="59" name="组合 58"/>
              <p:cNvGrpSpPr/>
              <p:nvPr/>
            </p:nvGrpSpPr>
            <p:grpSpPr>
              <a:xfrm>
                <a:off x="3163953" y="2450459"/>
                <a:ext cx="1491683" cy="552871"/>
                <a:chOff x="2549222" y="1804791"/>
                <a:chExt cx="2407768" cy="1135222"/>
              </a:xfrm>
            </p:grpSpPr>
            <p:grpSp>
              <p:nvGrpSpPr>
                <p:cNvPr id="60" name="组合 59"/>
                <p:cNvGrpSpPr/>
                <p:nvPr/>
              </p:nvGrpSpPr>
              <p:grpSpPr>
                <a:xfrm>
                  <a:off x="2549222" y="1804924"/>
                  <a:ext cx="726634" cy="766826"/>
                  <a:chOff x="2549222" y="1804924"/>
                  <a:chExt cx="726634" cy="766826"/>
                </a:xfrm>
              </p:grpSpPr>
              <p:cxnSp>
                <p:nvCxnSpPr>
                  <p:cNvPr id="65" name="直接箭头连接符 64"/>
                  <p:cNvCxnSpPr/>
                  <p:nvPr/>
                </p:nvCxnSpPr>
                <p:spPr>
                  <a:xfrm flipV="1">
                    <a:off x="2549222" y="1804924"/>
                    <a:ext cx="0" cy="766826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直接连接符 65"/>
                  <p:cNvCxnSpPr/>
                  <p:nvPr/>
                </p:nvCxnSpPr>
                <p:spPr>
                  <a:xfrm>
                    <a:off x="2549222" y="2571750"/>
                    <a:ext cx="726634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1" name="组合 60"/>
                <p:cNvGrpSpPr/>
                <p:nvPr/>
              </p:nvGrpSpPr>
              <p:grpSpPr>
                <a:xfrm>
                  <a:off x="4230356" y="1804791"/>
                  <a:ext cx="726634" cy="766826"/>
                  <a:chOff x="1829142" y="1804924"/>
                  <a:chExt cx="726634" cy="766826"/>
                </a:xfrm>
              </p:grpSpPr>
              <p:cxnSp>
                <p:nvCxnSpPr>
                  <p:cNvPr id="63" name="直接箭头连接符 62"/>
                  <p:cNvCxnSpPr/>
                  <p:nvPr/>
                </p:nvCxnSpPr>
                <p:spPr>
                  <a:xfrm flipV="1">
                    <a:off x="2549222" y="1804924"/>
                    <a:ext cx="0" cy="766826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直接连接符 63"/>
                  <p:cNvCxnSpPr/>
                  <p:nvPr/>
                </p:nvCxnSpPr>
                <p:spPr>
                  <a:xfrm>
                    <a:off x="1829142" y="2571750"/>
                    <a:ext cx="726634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2" name="TextBox 61"/>
                <p:cNvSpPr txBox="1"/>
                <p:nvPr/>
              </p:nvSpPr>
              <p:spPr>
                <a:xfrm>
                  <a:off x="3394173" y="2418642"/>
                  <a:ext cx="1101793" cy="5213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050" b="1" dirty="0"/>
                    <a:t>外</a:t>
                  </a:r>
                  <a:r>
                    <a:rPr lang="zh-CN" altLang="en-US" sz="1050" b="1" dirty="0" smtClean="0"/>
                    <a:t>项</a:t>
                  </a:r>
                  <a:endParaRPr lang="zh-CN" altLang="en-US" sz="1050" b="1" dirty="0"/>
                </a:p>
              </p:txBody>
            </p:sp>
          </p:grpSp>
        </p:grpSp>
        <p:grpSp>
          <p:nvGrpSpPr>
            <p:cNvPr id="25" name="组合 24"/>
            <p:cNvGrpSpPr/>
            <p:nvPr/>
          </p:nvGrpSpPr>
          <p:grpSpPr>
            <a:xfrm>
              <a:off x="3113552" y="2939675"/>
              <a:ext cx="2371008" cy="1009679"/>
              <a:chOff x="3113552" y="2939675"/>
              <a:chExt cx="2371008" cy="1009679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3113552" y="2939675"/>
                <a:ext cx="23710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6 : 4 = 3 </a:t>
                </a:r>
                <a:r>
                  <a:rPr lang="zh-CN" altLang="en-US" sz="20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：</a:t>
                </a:r>
                <a:r>
                  <a:rPr lang="en-US" altLang="zh-CN" sz="20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2</a:t>
                </a:r>
                <a:endPara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pSp>
            <p:nvGrpSpPr>
              <p:cNvPr id="43" name="组合 42"/>
              <p:cNvGrpSpPr/>
              <p:nvPr/>
            </p:nvGrpSpPr>
            <p:grpSpPr>
              <a:xfrm>
                <a:off x="3741383" y="3248001"/>
                <a:ext cx="687429" cy="335212"/>
                <a:chOff x="3347864" y="1779662"/>
                <a:chExt cx="1002113" cy="578136"/>
              </a:xfrm>
            </p:grpSpPr>
            <p:cxnSp>
              <p:nvCxnSpPr>
                <p:cNvPr id="52" name="直接箭头连接符 51"/>
                <p:cNvCxnSpPr/>
                <p:nvPr/>
              </p:nvCxnSpPr>
              <p:spPr>
                <a:xfrm flipV="1">
                  <a:off x="3347864" y="1779662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接箭头连接符 52"/>
                <p:cNvCxnSpPr/>
                <p:nvPr/>
              </p:nvCxnSpPr>
              <p:spPr>
                <a:xfrm flipV="1">
                  <a:off x="4211960" y="1792728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接连接符 53"/>
                <p:cNvCxnSpPr/>
                <p:nvPr/>
              </p:nvCxnSpPr>
              <p:spPr>
                <a:xfrm>
                  <a:off x="3347864" y="2067694"/>
                  <a:ext cx="144016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接连接符 54"/>
                <p:cNvCxnSpPr/>
                <p:nvPr/>
              </p:nvCxnSpPr>
              <p:spPr>
                <a:xfrm flipH="1">
                  <a:off x="4067944" y="2067694"/>
                  <a:ext cx="144016" cy="1306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6" name="TextBox 55"/>
                <p:cNvSpPr txBox="1"/>
                <p:nvPr/>
              </p:nvSpPr>
              <p:spPr>
                <a:xfrm>
                  <a:off x="3403637" y="1906602"/>
                  <a:ext cx="946340" cy="4511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100" b="1" dirty="0" smtClean="0"/>
                    <a:t>内项</a:t>
                  </a:r>
                  <a:endParaRPr lang="zh-CN" altLang="en-US" sz="1100" b="1" dirty="0"/>
                </a:p>
              </p:txBody>
            </p:sp>
          </p:grpSp>
          <p:grpSp>
            <p:nvGrpSpPr>
              <p:cNvPr id="44" name="组合 43"/>
              <p:cNvGrpSpPr/>
              <p:nvPr/>
            </p:nvGrpSpPr>
            <p:grpSpPr>
              <a:xfrm>
                <a:off x="3280177" y="3396483"/>
                <a:ext cx="1491683" cy="552871"/>
                <a:chOff x="2549222" y="1804791"/>
                <a:chExt cx="2407768" cy="1135222"/>
              </a:xfrm>
            </p:grpSpPr>
            <p:grpSp>
              <p:nvGrpSpPr>
                <p:cNvPr id="45" name="组合 44"/>
                <p:cNvGrpSpPr/>
                <p:nvPr/>
              </p:nvGrpSpPr>
              <p:grpSpPr>
                <a:xfrm>
                  <a:off x="2549222" y="1804924"/>
                  <a:ext cx="726634" cy="766826"/>
                  <a:chOff x="2549222" y="1804924"/>
                  <a:chExt cx="726634" cy="766826"/>
                </a:xfrm>
              </p:grpSpPr>
              <p:cxnSp>
                <p:nvCxnSpPr>
                  <p:cNvPr id="50" name="直接箭头连接符 49"/>
                  <p:cNvCxnSpPr/>
                  <p:nvPr/>
                </p:nvCxnSpPr>
                <p:spPr>
                  <a:xfrm flipV="1">
                    <a:off x="2549222" y="1804924"/>
                    <a:ext cx="0" cy="766826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直接连接符 50"/>
                  <p:cNvCxnSpPr/>
                  <p:nvPr/>
                </p:nvCxnSpPr>
                <p:spPr>
                  <a:xfrm>
                    <a:off x="2549222" y="2571750"/>
                    <a:ext cx="726634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6" name="组合 45"/>
                <p:cNvGrpSpPr/>
                <p:nvPr/>
              </p:nvGrpSpPr>
              <p:grpSpPr>
                <a:xfrm>
                  <a:off x="4230356" y="1804791"/>
                  <a:ext cx="726634" cy="766826"/>
                  <a:chOff x="1829142" y="1804924"/>
                  <a:chExt cx="726634" cy="766826"/>
                </a:xfrm>
              </p:grpSpPr>
              <p:cxnSp>
                <p:nvCxnSpPr>
                  <p:cNvPr id="48" name="直接箭头连接符 47"/>
                  <p:cNvCxnSpPr/>
                  <p:nvPr/>
                </p:nvCxnSpPr>
                <p:spPr>
                  <a:xfrm flipV="1">
                    <a:off x="2549222" y="1804924"/>
                    <a:ext cx="0" cy="766826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直接连接符 48"/>
                  <p:cNvCxnSpPr/>
                  <p:nvPr/>
                </p:nvCxnSpPr>
                <p:spPr>
                  <a:xfrm>
                    <a:off x="1829142" y="2571750"/>
                    <a:ext cx="726634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7" name="TextBox 46"/>
                <p:cNvSpPr txBox="1"/>
                <p:nvPr/>
              </p:nvSpPr>
              <p:spPr>
                <a:xfrm>
                  <a:off x="3394173" y="2418642"/>
                  <a:ext cx="1101793" cy="5213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050" b="1" dirty="0"/>
                    <a:t>外</a:t>
                  </a:r>
                  <a:r>
                    <a:rPr lang="zh-CN" altLang="en-US" sz="1050" b="1" dirty="0" smtClean="0"/>
                    <a:t>项</a:t>
                  </a:r>
                  <a:endParaRPr lang="zh-CN" altLang="en-US" sz="1050" b="1" dirty="0"/>
                </a:p>
              </p:txBody>
            </p:sp>
          </p:grpSp>
        </p:grpSp>
        <p:grpSp>
          <p:nvGrpSpPr>
            <p:cNvPr id="26" name="组合 25"/>
            <p:cNvGrpSpPr/>
            <p:nvPr/>
          </p:nvGrpSpPr>
          <p:grpSpPr>
            <a:xfrm>
              <a:off x="3157284" y="3949354"/>
              <a:ext cx="2371008" cy="1009679"/>
              <a:chOff x="3157284" y="3949354"/>
              <a:chExt cx="2371008" cy="1009679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3157284" y="3949354"/>
                <a:ext cx="23710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4</a:t>
                </a:r>
                <a:r>
                  <a:rPr lang="en-US" altLang="zh-CN" sz="20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 : 6 = 2 </a:t>
                </a:r>
                <a:r>
                  <a:rPr lang="zh-CN" altLang="en-US" sz="2000" b="1" dirty="0" smtClean="0">
                    <a:latin typeface="楷体" panose="02010609060101010101" pitchFamily="49" charset="-122"/>
                    <a:ea typeface="楷体" panose="02010609060101010101" pitchFamily="49" charset="-122"/>
                  </a:rPr>
                  <a:t>：</a:t>
                </a:r>
                <a:r>
                  <a:rPr lang="en-US" altLang="zh-CN" sz="20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3</a:t>
                </a:r>
                <a:endPara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3785115" y="4257680"/>
                <a:ext cx="687429" cy="335212"/>
                <a:chOff x="3347864" y="1779662"/>
                <a:chExt cx="1002113" cy="578136"/>
              </a:xfrm>
            </p:grpSpPr>
            <p:cxnSp>
              <p:nvCxnSpPr>
                <p:cNvPr id="37" name="直接箭头连接符 36"/>
                <p:cNvCxnSpPr/>
                <p:nvPr/>
              </p:nvCxnSpPr>
              <p:spPr>
                <a:xfrm flipV="1">
                  <a:off x="3347864" y="1779662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接箭头连接符 37"/>
                <p:cNvCxnSpPr/>
                <p:nvPr/>
              </p:nvCxnSpPr>
              <p:spPr>
                <a:xfrm flipV="1">
                  <a:off x="4211960" y="1792728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接连接符 38"/>
                <p:cNvCxnSpPr/>
                <p:nvPr/>
              </p:nvCxnSpPr>
              <p:spPr>
                <a:xfrm>
                  <a:off x="3347864" y="2067694"/>
                  <a:ext cx="144016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接连接符 39"/>
                <p:cNvCxnSpPr/>
                <p:nvPr/>
              </p:nvCxnSpPr>
              <p:spPr>
                <a:xfrm flipH="1">
                  <a:off x="4067944" y="2067694"/>
                  <a:ext cx="144016" cy="1306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1" name="TextBox 40"/>
                <p:cNvSpPr txBox="1"/>
                <p:nvPr/>
              </p:nvSpPr>
              <p:spPr>
                <a:xfrm>
                  <a:off x="3403637" y="1906602"/>
                  <a:ext cx="946340" cy="4511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100" b="1" dirty="0" smtClean="0"/>
                    <a:t>内项</a:t>
                  </a:r>
                  <a:endParaRPr lang="zh-CN" altLang="en-US" sz="1100" b="1" dirty="0"/>
                </a:p>
              </p:txBody>
            </p:sp>
          </p:grpSp>
          <p:grpSp>
            <p:nvGrpSpPr>
              <p:cNvPr id="29" name="组合 28"/>
              <p:cNvGrpSpPr/>
              <p:nvPr/>
            </p:nvGrpSpPr>
            <p:grpSpPr>
              <a:xfrm>
                <a:off x="3323909" y="4406162"/>
                <a:ext cx="1491683" cy="552871"/>
                <a:chOff x="2549222" y="1804791"/>
                <a:chExt cx="2407768" cy="1135222"/>
              </a:xfrm>
            </p:grpSpPr>
            <p:grpSp>
              <p:nvGrpSpPr>
                <p:cNvPr id="30" name="组合 29"/>
                <p:cNvGrpSpPr/>
                <p:nvPr/>
              </p:nvGrpSpPr>
              <p:grpSpPr>
                <a:xfrm>
                  <a:off x="2549222" y="1804924"/>
                  <a:ext cx="726634" cy="766826"/>
                  <a:chOff x="2549222" y="1804924"/>
                  <a:chExt cx="726634" cy="766826"/>
                </a:xfrm>
              </p:grpSpPr>
              <p:cxnSp>
                <p:nvCxnSpPr>
                  <p:cNvPr id="35" name="直接箭头连接符 34"/>
                  <p:cNvCxnSpPr/>
                  <p:nvPr/>
                </p:nvCxnSpPr>
                <p:spPr>
                  <a:xfrm flipV="1">
                    <a:off x="2549222" y="1804924"/>
                    <a:ext cx="0" cy="766826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直接连接符 35"/>
                  <p:cNvCxnSpPr/>
                  <p:nvPr/>
                </p:nvCxnSpPr>
                <p:spPr>
                  <a:xfrm>
                    <a:off x="2549222" y="2571750"/>
                    <a:ext cx="726634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" name="组合 30"/>
                <p:cNvGrpSpPr/>
                <p:nvPr/>
              </p:nvGrpSpPr>
              <p:grpSpPr>
                <a:xfrm>
                  <a:off x="4230356" y="1804791"/>
                  <a:ext cx="726634" cy="766826"/>
                  <a:chOff x="1829142" y="1804924"/>
                  <a:chExt cx="726634" cy="766826"/>
                </a:xfrm>
              </p:grpSpPr>
              <p:cxnSp>
                <p:nvCxnSpPr>
                  <p:cNvPr id="33" name="直接箭头连接符 32"/>
                  <p:cNvCxnSpPr/>
                  <p:nvPr/>
                </p:nvCxnSpPr>
                <p:spPr>
                  <a:xfrm flipV="1">
                    <a:off x="2549222" y="1804924"/>
                    <a:ext cx="0" cy="766826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直接连接符 33"/>
                  <p:cNvCxnSpPr/>
                  <p:nvPr/>
                </p:nvCxnSpPr>
                <p:spPr>
                  <a:xfrm>
                    <a:off x="1829142" y="2571750"/>
                    <a:ext cx="726634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2" name="TextBox 31"/>
                <p:cNvSpPr txBox="1"/>
                <p:nvPr/>
              </p:nvSpPr>
              <p:spPr>
                <a:xfrm>
                  <a:off x="3394173" y="2418642"/>
                  <a:ext cx="1101793" cy="5213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1050" b="1" dirty="0"/>
                    <a:t>外</a:t>
                  </a:r>
                  <a:r>
                    <a:rPr lang="zh-CN" altLang="en-US" sz="1050" b="1" dirty="0" smtClean="0"/>
                    <a:t>项</a:t>
                  </a:r>
                  <a:endParaRPr lang="zh-CN" altLang="en-US" sz="1050" b="1" dirty="0"/>
                </a:p>
              </p:txBody>
            </p:sp>
          </p:grpSp>
        </p:grpSp>
      </p:grpSp>
      <p:pic>
        <p:nvPicPr>
          <p:cNvPr id="78" name="图片 7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79516" y="2609959"/>
            <a:ext cx="1408233" cy="157318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9" name="图片 78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596341" y="3035121"/>
            <a:ext cx="1104237" cy="1436464"/>
          </a:xfrm>
          <a:prstGeom prst="rect">
            <a:avLst/>
          </a:prstGeom>
        </p:spPr>
      </p:pic>
      <p:sp>
        <p:nvSpPr>
          <p:cNvPr id="77" name="圆角矩形标注 76"/>
          <p:cNvSpPr/>
          <p:nvPr/>
        </p:nvSpPr>
        <p:spPr>
          <a:xfrm>
            <a:off x="5347918" y="2297828"/>
            <a:ext cx="2192210" cy="1382791"/>
          </a:xfrm>
          <a:prstGeom prst="wedgeRoundRectCallout">
            <a:avLst>
              <a:gd name="adj1" fmla="val 63771"/>
              <a:gd name="adj2" fmla="val 32556"/>
              <a:gd name="adj3" fmla="val 16667"/>
            </a:avLst>
          </a:prstGeom>
          <a:pattFill prst="pct5">
            <a:fgClr>
              <a:schemeClr val="bg1"/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6×2=3×4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，两个外项的积与两个内项的积相等</a:t>
            </a:r>
            <a:r>
              <a:rPr lang="zh-CN" altLang="en-US" sz="2400" b="1" dirty="0" smtClean="0"/>
              <a:t>。</a:t>
            </a:r>
            <a:endParaRPr lang="zh-CN" altLang="en-US" sz="2400" b="1" dirty="0"/>
          </a:p>
        </p:txBody>
      </p:sp>
      <p:pic>
        <p:nvPicPr>
          <p:cNvPr id="80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191329" y="1048494"/>
            <a:ext cx="917179" cy="109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圆角矩形标注 73"/>
          <p:cNvSpPr/>
          <p:nvPr/>
        </p:nvSpPr>
        <p:spPr>
          <a:xfrm>
            <a:off x="5365829" y="711232"/>
            <a:ext cx="2806374" cy="1080120"/>
          </a:xfrm>
          <a:prstGeom prst="wedgeRoundRectCallout">
            <a:avLst>
              <a:gd name="adj1" fmla="val 55890"/>
              <a:gd name="adj2" fmla="val 33370"/>
              <a:gd name="adj3" fmla="val 16667"/>
            </a:avLst>
          </a:prstGeom>
          <a:pattFill prst="pct5">
            <a:fgClr>
              <a:schemeClr val="bg1"/>
            </a:fgClr>
            <a:bgClr>
              <a:schemeClr val="bg1"/>
            </a:bgClr>
          </a:patt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可以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同时是比例的内项也可以同时是比例的外项。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 animBg="1"/>
      <p:bldP spid="77" grpId="0" animBg="1"/>
      <p:bldP spid="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090012" y="423497"/>
            <a:ext cx="4683985" cy="2628663"/>
            <a:chOff x="4090011" y="423496"/>
            <a:chExt cx="4683985" cy="2628663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7452320" y="1332836"/>
              <a:ext cx="1321676" cy="1719323"/>
            </a:xfrm>
            <a:prstGeom prst="rect">
              <a:avLst/>
            </a:prstGeom>
          </p:spPr>
        </p:pic>
        <p:sp>
          <p:nvSpPr>
            <p:cNvPr id="4" name="圆角矩形标注 3"/>
            <p:cNvSpPr/>
            <p:nvPr/>
          </p:nvSpPr>
          <p:spPr>
            <a:xfrm>
              <a:off x="4090011" y="423496"/>
              <a:ext cx="3578333" cy="1311293"/>
            </a:xfrm>
            <a:prstGeom prst="wedgeRoundRectCallout">
              <a:avLst>
                <a:gd name="adj1" fmla="val 54141"/>
                <a:gd name="adj2" fmla="val 24344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在比例里，两个外项的积等于两个内项的积，这叫作比例的基本性质。</a:t>
              </a:r>
              <a:endPara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6" name="图片 5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7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915816" y="3723880"/>
            <a:ext cx="2952328" cy="720080"/>
            <a:chOff x="2447764" y="2242928"/>
            <a:chExt cx="2952328" cy="720080"/>
          </a:xfrm>
          <a:noFill/>
        </p:grpSpPr>
        <p:sp>
          <p:nvSpPr>
            <p:cNvPr id="9" name="圆角矩形 8"/>
            <p:cNvSpPr/>
            <p:nvPr/>
          </p:nvSpPr>
          <p:spPr>
            <a:xfrm>
              <a:off x="2447764" y="2242928"/>
              <a:ext cx="2952328" cy="720080"/>
            </a:xfrm>
            <a:prstGeom prst="roundRect">
              <a:avLst/>
            </a:prstGeom>
            <a:grpFill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02195" y="2306225"/>
              <a:ext cx="2808312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err="1" smtClean="0">
                  <a:latin typeface="楷体" panose="02010609060101010101" pitchFamily="49" charset="-122"/>
                  <a:ea typeface="楷体" panose="02010609060101010101" pitchFamily="49" charset="-122"/>
                </a:rPr>
                <a:t>a×d</a:t>
              </a:r>
              <a:r>
                <a:rPr lang="en-US" altLang="zh-CN" sz="32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 = </a:t>
              </a:r>
              <a:r>
                <a:rPr lang="en-US" altLang="zh-CN" sz="3200" b="1" dirty="0" err="1" smtClean="0">
                  <a:latin typeface="楷体" panose="02010609060101010101" pitchFamily="49" charset="-122"/>
                  <a:ea typeface="楷体" panose="02010609060101010101" pitchFamily="49" charset="-122"/>
                </a:rPr>
                <a:t>b×c</a:t>
              </a:r>
              <a:endPara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167844" y="2319201"/>
            <a:ext cx="2160240" cy="679290"/>
            <a:chOff x="2699792" y="838251"/>
            <a:chExt cx="2160240" cy="679290"/>
          </a:xfrm>
          <a:noFill/>
        </p:grpSpPr>
        <p:sp>
          <p:nvSpPr>
            <p:cNvPr id="12" name="圆角矩形 11"/>
            <p:cNvSpPr/>
            <p:nvPr/>
          </p:nvSpPr>
          <p:spPr>
            <a:xfrm>
              <a:off x="2699792" y="838251"/>
              <a:ext cx="2160240" cy="679290"/>
            </a:xfrm>
            <a:prstGeom prst="roundRect">
              <a:avLst/>
            </a:prstGeom>
            <a:grpFill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18219" y="885508"/>
              <a:ext cx="2141813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a:b = c:d</a:t>
              </a:r>
              <a:endPara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4" name="下箭头 13"/>
          <p:cNvSpPr/>
          <p:nvPr/>
        </p:nvSpPr>
        <p:spPr>
          <a:xfrm>
            <a:off x="4103948" y="3075807"/>
            <a:ext cx="288032" cy="576064"/>
          </a:xfrm>
          <a:prstGeom prst="downArrow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grpSp>
        <p:nvGrpSpPr>
          <p:cNvPr id="15" name="组合 14"/>
          <p:cNvGrpSpPr/>
          <p:nvPr/>
        </p:nvGrpSpPr>
        <p:grpSpPr>
          <a:xfrm>
            <a:off x="251520" y="503943"/>
            <a:ext cx="3672408" cy="1484152"/>
            <a:chOff x="395536" y="503943"/>
            <a:chExt cx="3672408" cy="1484152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395536" y="503943"/>
              <a:ext cx="1328539" cy="148415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7" name="圆角矩形标注 16"/>
            <p:cNvSpPr/>
            <p:nvPr/>
          </p:nvSpPr>
          <p:spPr>
            <a:xfrm>
              <a:off x="1763688" y="685900"/>
              <a:ext cx="2304256" cy="851245"/>
            </a:xfrm>
            <a:prstGeom prst="wedgeRoundRectCallout">
              <a:avLst>
                <a:gd name="adj1" fmla="val -58644"/>
                <a:gd name="adj2" fmla="val -30081"/>
                <a:gd name="adj3" fmla="val 16667"/>
              </a:avLst>
            </a:prstGeom>
            <a:pattFill prst="pct5">
              <a:fgClr>
                <a:schemeClr val="bg1"/>
              </a:fgClr>
              <a:bgClr>
                <a:schemeClr val="bg1"/>
              </a:bgClr>
            </a:patt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用</a:t>
              </a:r>
              <a:r>
                <a:rPr lang="zh-CN" altLang="en-US" sz="24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字母表示比例的项。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543539" y="483520"/>
            <a:ext cx="4204929" cy="3201289"/>
            <a:chOff x="4247964" y="483518"/>
            <a:chExt cx="4204929" cy="3201289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7142726" y="1980456"/>
              <a:ext cx="1310167" cy="1704351"/>
            </a:xfrm>
            <a:prstGeom prst="rect">
              <a:avLst/>
            </a:prstGeom>
          </p:spPr>
        </p:pic>
        <p:sp>
          <p:nvSpPr>
            <p:cNvPr id="4" name="圆角矩形标注 3"/>
            <p:cNvSpPr/>
            <p:nvPr/>
          </p:nvSpPr>
          <p:spPr>
            <a:xfrm>
              <a:off x="4247964" y="483518"/>
              <a:ext cx="3564396" cy="1311293"/>
            </a:xfrm>
            <a:prstGeom prst="wedgeRoundRectCallout">
              <a:avLst>
                <a:gd name="adj1" fmla="val 39187"/>
                <a:gd name="adj2" fmla="val 71052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CN" altLang="en-US" sz="2400" b="1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在比例里，两个外项的积等于两个内项的积，这叫作比例的基本性质。</a:t>
              </a:r>
              <a:endPara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812970" y="4471586"/>
            <a:ext cx="1105042" cy="370719"/>
            <a:chOff x="7643422" y="4681236"/>
            <a:chExt cx="1105042" cy="370719"/>
          </a:xfrm>
        </p:grpSpPr>
        <p:pic>
          <p:nvPicPr>
            <p:cNvPr id="6" name="图片 5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7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627784" y="4011910"/>
            <a:ext cx="3060340" cy="720080"/>
            <a:chOff x="2447764" y="2242928"/>
            <a:chExt cx="3060340" cy="720080"/>
          </a:xfrm>
          <a:noFill/>
        </p:grpSpPr>
        <p:sp>
          <p:nvSpPr>
            <p:cNvPr id="9" name="圆角矩形 8"/>
            <p:cNvSpPr/>
            <p:nvPr/>
          </p:nvSpPr>
          <p:spPr>
            <a:xfrm>
              <a:off x="2447764" y="2242928"/>
              <a:ext cx="2952328" cy="720080"/>
            </a:xfrm>
            <a:prstGeom prst="roundRect">
              <a:avLst/>
            </a:prstGeom>
            <a:grpFill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27784" y="2306225"/>
              <a:ext cx="2880320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err="1" smtClean="0">
                  <a:latin typeface="楷体" panose="02010609060101010101" pitchFamily="49" charset="-122"/>
                  <a:ea typeface="楷体" panose="02010609060101010101" pitchFamily="49" charset="-122"/>
                </a:rPr>
                <a:t>a×d</a:t>
              </a:r>
              <a:r>
                <a:rPr lang="en-US" altLang="zh-CN" sz="32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 = </a:t>
              </a:r>
              <a:r>
                <a:rPr lang="en-US" altLang="zh-CN" sz="3200" b="1" dirty="0" err="1" smtClean="0">
                  <a:latin typeface="楷体" panose="02010609060101010101" pitchFamily="49" charset="-122"/>
                  <a:ea typeface="楷体" panose="02010609060101010101" pitchFamily="49" charset="-122"/>
                </a:rPr>
                <a:t>b×c</a:t>
              </a:r>
              <a:endPara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627784" y="2108486"/>
            <a:ext cx="3492388" cy="1178039"/>
            <a:chOff x="2483768" y="339502"/>
            <a:chExt cx="3456384" cy="1178039"/>
          </a:xfrm>
          <a:noFill/>
        </p:grpSpPr>
        <p:sp>
          <p:nvSpPr>
            <p:cNvPr id="12" name="圆角矩形 11"/>
            <p:cNvSpPr/>
            <p:nvPr/>
          </p:nvSpPr>
          <p:spPr>
            <a:xfrm>
              <a:off x="2699792" y="339502"/>
              <a:ext cx="2160240" cy="1178039"/>
            </a:xfrm>
            <a:prstGeom prst="roundRect">
              <a:avLst/>
            </a:prstGeom>
            <a:grpFill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2483768" y="427498"/>
                  <a:ext cx="3456384" cy="913263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3200" b="1" dirty="0" smtClean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CN" sz="4000" b="1" i="1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fPr>
                        <m:num>
                          <m:r>
                            <a:rPr lang="en-US" altLang="zh-CN" sz="4000" b="1" i="1" smtClean="0">
                              <a:latin typeface="Cambria Math" panose="02040503050406030204"/>
                              <a:ea typeface="楷体" panose="02010609060101010101" pitchFamily="49" charset="-122"/>
                            </a:rPr>
                            <m:t>𝒂</m:t>
                          </m:r>
                        </m:num>
                        <m:den>
                          <m:r>
                            <a:rPr lang="en-US" altLang="zh-CN" sz="4000" b="1" i="1" smtClean="0">
                              <a:latin typeface="Cambria Math" panose="02040503050406030204"/>
                              <a:ea typeface="楷体" panose="02010609060101010101" pitchFamily="49" charset="-122"/>
                            </a:rPr>
                            <m:t>𝒃</m:t>
                          </m:r>
                        </m:den>
                      </m:f>
                    </m:oMath>
                  </a14:m>
                  <a:r>
                    <a:rPr lang="en-US" altLang="zh-CN" sz="4000" b="1" dirty="0" smtClean="0">
                      <a:latin typeface="楷体" panose="02010609060101010101" pitchFamily="49" charset="-122"/>
                      <a:ea typeface="楷体" panose="02010609060101010101" pitchFamily="49" charset="-122"/>
                    </a:rPr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zh-CN" sz="4000" b="1" i="1" dirty="0" smtClean="0">
                              <a:latin typeface="Cambria Math" panose="02040503050406030204" pitchFamily="18" charset="0"/>
                              <a:ea typeface="楷体" panose="02010609060101010101" pitchFamily="49" charset="-122"/>
                            </a:rPr>
                          </m:ctrlPr>
                        </m:fPr>
                        <m:num>
                          <m:r>
                            <a:rPr lang="en-US" altLang="zh-CN" sz="4000" b="1" i="1" dirty="0" smtClean="0">
                              <a:latin typeface="Cambria Math" panose="02040503050406030204"/>
                              <a:ea typeface="楷体" panose="02010609060101010101" pitchFamily="49" charset="-122"/>
                            </a:rPr>
                            <m:t>𝒄</m:t>
                          </m:r>
                        </m:num>
                        <m:den>
                          <m:r>
                            <a:rPr lang="en-US" altLang="zh-CN" sz="4000" b="1" i="1" dirty="0" smtClean="0">
                              <a:latin typeface="Cambria Math" panose="02040503050406030204"/>
                              <a:ea typeface="楷体" panose="02010609060101010101" pitchFamily="49" charset="-122"/>
                            </a:rPr>
                            <m:t>𝒅</m:t>
                          </m:r>
                        </m:den>
                      </m:f>
                    </m:oMath>
                  </a14:m>
                  <a:endParaRPr lang="zh-CN" altLang="en-US" sz="3200" b="1" dirty="0"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3768" y="427498"/>
                  <a:ext cx="3456384" cy="913263"/>
                </a:xfrm>
                <a:prstGeom prst="rect">
                  <a:avLst/>
                </a:prstGeom>
                <a:blipFill rotWithShape="1">
                  <a:blip r:embed="rId5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" name="下箭头 13"/>
          <p:cNvSpPr/>
          <p:nvPr/>
        </p:nvSpPr>
        <p:spPr>
          <a:xfrm>
            <a:off x="3815916" y="3332622"/>
            <a:ext cx="288032" cy="576064"/>
          </a:xfrm>
          <a:prstGeom prst="downArrow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grpSp>
        <p:nvGrpSpPr>
          <p:cNvPr id="15" name="组合 14"/>
          <p:cNvGrpSpPr/>
          <p:nvPr/>
        </p:nvGrpSpPr>
        <p:grpSpPr>
          <a:xfrm>
            <a:off x="144608" y="474994"/>
            <a:ext cx="3923336" cy="1808724"/>
            <a:chOff x="144608" y="474994"/>
            <a:chExt cx="3923336" cy="1808724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144608" y="474994"/>
              <a:ext cx="1619080" cy="180872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7" name="圆角矩形标注 16"/>
            <p:cNvSpPr/>
            <p:nvPr/>
          </p:nvSpPr>
          <p:spPr>
            <a:xfrm>
              <a:off x="1763688" y="655274"/>
              <a:ext cx="2304256" cy="900101"/>
            </a:xfrm>
            <a:prstGeom prst="wedgeRoundRectCallout">
              <a:avLst>
                <a:gd name="adj1" fmla="val -55649"/>
                <a:gd name="adj2" fmla="val -14171"/>
                <a:gd name="adj3" fmla="val 16667"/>
              </a:avLst>
            </a:prstGeom>
            <a:pattFill prst="pct5">
              <a:fgClr>
                <a:schemeClr val="bg1"/>
              </a:fgClr>
              <a:bgClr>
                <a:schemeClr val="bg1"/>
              </a:bgClr>
            </a:patt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zh-CN" altLang="en-US" sz="24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如果把比例写成分数的行式。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cxnSp>
        <p:nvCxnSpPr>
          <p:cNvPr id="18" name="直接箭头连接符 17"/>
          <p:cNvCxnSpPr/>
          <p:nvPr/>
        </p:nvCxnSpPr>
        <p:spPr>
          <a:xfrm>
            <a:off x="3599892" y="2468524"/>
            <a:ext cx="792088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V="1">
            <a:off x="3599892" y="2468524"/>
            <a:ext cx="792088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729</Words>
  <Application>Microsoft Office PowerPoint</Application>
  <PresentationFormat>全屏显示(16:9)</PresentationFormat>
  <Paragraphs>152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Cambria Math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50</cp:revision>
  <dcterms:created xsi:type="dcterms:W3CDTF">2018-09-11T05:46:00Z</dcterms:created>
  <dcterms:modified xsi:type="dcterms:W3CDTF">2023-01-16T21:55:18Z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AE3EB4F4FE934EA9828AFEB9A0561621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