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529" r:id="rId2"/>
    <p:sldId id="536" r:id="rId3"/>
    <p:sldId id="602" r:id="rId4"/>
    <p:sldId id="930" r:id="rId5"/>
    <p:sldId id="861" r:id="rId6"/>
    <p:sldId id="939" r:id="rId7"/>
    <p:sldId id="847" r:id="rId8"/>
    <p:sldId id="941" r:id="rId9"/>
    <p:sldId id="557" r:id="rId10"/>
    <p:sldId id="851" r:id="rId11"/>
    <p:sldId id="934" r:id="rId12"/>
    <p:sldId id="935" r:id="rId13"/>
    <p:sldId id="943" r:id="rId14"/>
    <p:sldId id="936" r:id="rId15"/>
    <p:sldId id="937" r:id="rId16"/>
    <p:sldId id="944" r:id="rId17"/>
    <p:sldId id="938" r:id="rId18"/>
    <p:sldId id="945" r:id="rId19"/>
    <p:sldId id="946" r:id="rId20"/>
    <p:sldId id="947" r:id="rId21"/>
    <p:sldId id="948" r:id="rId22"/>
    <p:sldId id="864" r:id="rId23"/>
    <p:sldId id="865" r:id="rId24"/>
    <p:sldId id="949" r:id="rId25"/>
    <p:sldId id="950" r:id="rId26"/>
    <p:sldId id="867" r:id="rId27"/>
    <p:sldId id="951" r:id="rId28"/>
    <p:sldId id="912" r:id="rId29"/>
    <p:sldId id="874" r:id="rId30"/>
    <p:sldId id="875" r:id="rId31"/>
    <p:sldId id="876" r:id="rId32"/>
    <p:sldId id="953" r:id="rId33"/>
    <p:sldId id="954" r:id="rId34"/>
    <p:sldId id="955" r:id="rId35"/>
    <p:sldId id="956" r:id="rId36"/>
    <p:sldId id="917" r:id="rId37"/>
    <p:sldId id="957" r:id="rId38"/>
    <p:sldId id="919" r:id="rId39"/>
    <p:sldId id="959" r:id="rId40"/>
    <p:sldId id="958" r:id="rId41"/>
    <p:sldId id="960" r:id="rId42"/>
    <p:sldId id="962" r:id="rId43"/>
    <p:sldId id="880" r:id="rId44"/>
    <p:sldId id="961" r:id="rId45"/>
    <p:sldId id="963" r:id="rId46"/>
    <p:sldId id="964" r:id="rId47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25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362585" algn="l" rtl="0" fontAlgn="base">
      <a:spcBef>
        <a:spcPct val="0"/>
      </a:spcBef>
      <a:spcAft>
        <a:spcPct val="0"/>
      </a:spcAft>
      <a:buFont typeface="Arial" panose="020B0604020202020204" pitchFamily="34" charset="0"/>
      <a:defRPr sz="25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725805" algn="l" rtl="0" fontAlgn="base">
      <a:spcBef>
        <a:spcPct val="0"/>
      </a:spcBef>
      <a:spcAft>
        <a:spcPct val="0"/>
      </a:spcAft>
      <a:buFont typeface="Arial" panose="020B0604020202020204" pitchFamily="34" charset="0"/>
      <a:defRPr sz="25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088390" algn="l" rtl="0" fontAlgn="base">
      <a:spcBef>
        <a:spcPct val="0"/>
      </a:spcBef>
      <a:spcAft>
        <a:spcPct val="0"/>
      </a:spcAft>
      <a:buFont typeface="Arial" panose="020B0604020202020204" pitchFamily="34" charset="0"/>
      <a:defRPr sz="25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451610" algn="l" rtl="0" fontAlgn="base">
      <a:spcBef>
        <a:spcPct val="0"/>
      </a:spcBef>
      <a:spcAft>
        <a:spcPct val="0"/>
      </a:spcAft>
      <a:buFont typeface="Arial" panose="020B0604020202020204" pitchFamily="34" charset="0"/>
      <a:defRPr sz="25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1814195" algn="l" defTabSz="725805" rtl="0" eaLnBrk="1" latinLnBrk="0" hangingPunct="1">
      <a:defRPr sz="25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176780" algn="l" defTabSz="725805" rtl="0" eaLnBrk="1" latinLnBrk="0" hangingPunct="1">
      <a:defRPr sz="25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2540000" algn="l" defTabSz="725805" rtl="0" eaLnBrk="1" latinLnBrk="0" hangingPunct="1">
      <a:defRPr sz="25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2902585" algn="l" defTabSz="725805" rtl="0" eaLnBrk="1" latinLnBrk="0" hangingPunct="1">
      <a:defRPr sz="25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02">
          <p15:clr>
            <a:srgbClr val="A4A3A4"/>
          </p15:clr>
        </p15:guide>
        <p15:guide id="2" pos="28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3D5A"/>
    <a:srgbClr val="339966"/>
    <a:srgbClr val="5F5F5F"/>
    <a:srgbClr val="D60093"/>
    <a:srgbClr val="993366"/>
    <a:srgbClr val="FF3399"/>
    <a:srgbClr val="DDDDDD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830" autoAdjust="0"/>
    <p:restoredTop sz="94660" autoAdjust="0"/>
  </p:normalViewPr>
  <p:slideViewPr>
    <p:cSldViewPr>
      <p:cViewPr>
        <p:scale>
          <a:sx n="110" d="100"/>
          <a:sy n="110" d="100"/>
        </p:scale>
        <p:origin x="-1644" y="-804"/>
      </p:cViewPr>
      <p:guideLst>
        <p:guide orient="horz" pos="1602"/>
        <p:guide pos="28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144018" cy="14401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 smtClean="0"/>
            </a:lvl1pPr>
          </a:lstStyle>
          <a:p>
            <a:fld id="{0F9B84EA-7D68-4D60-9CB1-D50884785D1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E31942EA-0E10-408C-B7DD-0BE75DDC2A4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6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738E1D60-8ADE-40AA-A180-54E9C5C1249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258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2580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8839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5161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14195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76780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40000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02585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44256" y="1268235"/>
            <a:ext cx="6168231" cy="875101"/>
          </a:xfrm>
        </p:spPr>
        <p:txBody>
          <a:bodyPr lIns="72567" tIns="36283" rIns="72567" bIns="36283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88511" y="2313441"/>
            <a:ext cx="5079720" cy="1043317"/>
          </a:xfrm>
        </p:spPr>
        <p:txBody>
          <a:bodyPr lIns="72567" tIns="36283" rIns="72567" bIns="3628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2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25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88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51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14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76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40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02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22372" y="2857780"/>
            <a:ext cx="4354046" cy="337378"/>
          </a:xfrm>
        </p:spPr>
        <p:txBody>
          <a:bodyPr lIns="72567" tIns="36283" rIns="72567" bIns="36283" anchor="b"/>
          <a:lstStyle>
            <a:lvl1pPr algn="l">
              <a:defRPr sz="16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422372" y="364782"/>
            <a:ext cx="4354046" cy="2449526"/>
          </a:xfrm>
        </p:spPr>
        <p:txBody>
          <a:bodyPr vert="horz" lIns="72567" tIns="36283" rIns="72567" bIns="36283" rtlCol="0">
            <a:normAutofit/>
          </a:bodyPr>
          <a:lstStyle>
            <a:lvl1pPr marL="0" indent="0">
              <a:buNone/>
              <a:defRPr sz="2500"/>
            </a:lvl1pPr>
            <a:lvl2pPr marL="362585" indent="0">
              <a:buNone/>
              <a:defRPr sz="2200"/>
            </a:lvl2pPr>
            <a:lvl3pPr marL="725805" indent="0">
              <a:buNone/>
              <a:defRPr sz="1900"/>
            </a:lvl3pPr>
            <a:lvl4pPr marL="1088390" indent="0">
              <a:buNone/>
              <a:defRPr sz="1600"/>
            </a:lvl4pPr>
            <a:lvl5pPr marL="1451610" indent="0">
              <a:buNone/>
              <a:defRPr sz="1600"/>
            </a:lvl5pPr>
            <a:lvl6pPr marL="1814195" indent="0">
              <a:buNone/>
              <a:defRPr sz="1600"/>
            </a:lvl6pPr>
            <a:lvl7pPr marL="2176780" indent="0">
              <a:buNone/>
              <a:defRPr sz="1600"/>
            </a:lvl7pPr>
            <a:lvl8pPr marL="2540000" indent="0">
              <a:buNone/>
              <a:defRPr sz="1600"/>
            </a:lvl8pPr>
            <a:lvl9pPr marL="2902585" indent="0">
              <a:buNone/>
              <a:defRPr sz="16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422372" y="3195157"/>
            <a:ext cx="4354046" cy="479132"/>
          </a:xfrm>
        </p:spPr>
        <p:txBody>
          <a:bodyPr lIns="72567" tIns="36283" rIns="72567" bIns="36283"/>
          <a:lstStyle>
            <a:lvl1pPr marL="0" indent="0">
              <a:buNone/>
              <a:defRPr sz="1100"/>
            </a:lvl1pPr>
            <a:lvl2pPr marL="362585" indent="0">
              <a:buNone/>
              <a:defRPr sz="1000"/>
            </a:lvl2pPr>
            <a:lvl3pPr marL="725805" indent="0">
              <a:buNone/>
              <a:defRPr sz="800"/>
            </a:lvl3pPr>
            <a:lvl4pPr marL="1088390" indent="0">
              <a:buNone/>
              <a:defRPr sz="700"/>
            </a:lvl4pPr>
            <a:lvl5pPr marL="1451610" indent="0">
              <a:buNone/>
              <a:defRPr sz="700"/>
            </a:lvl5pPr>
            <a:lvl6pPr marL="1814195" indent="0">
              <a:buNone/>
              <a:defRPr sz="700"/>
            </a:lvl6pPr>
            <a:lvl7pPr marL="2176780" indent="0">
              <a:buNone/>
              <a:defRPr sz="700"/>
            </a:lvl7pPr>
            <a:lvl8pPr marL="2540000" indent="0">
              <a:buNone/>
              <a:defRPr sz="700"/>
            </a:lvl8pPr>
            <a:lvl9pPr marL="2902585" indent="0">
              <a:buNone/>
              <a:defRPr sz="7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72567" tIns="36283" rIns="72567" bIns="36283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 lIns="72567" tIns="36283" rIns="72567" bIns="36283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5261139" y="122854"/>
            <a:ext cx="1632767" cy="2612072"/>
          </a:xfrm>
        </p:spPr>
        <p:txBody>
          <a:bodyPr vert="eaVert" lIns="72567" tIns="36283" rIns="72567" bIns="36283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62837" y="122854"/>
            <a:ext cx="4777356" cy="2612072"/>
          </a:xfrm>
        </p:spPr>
        <p:txBody>
          <a:bodyPr vert="eaVert" lIns="72567" tIns="36283" rIns="72567" bIns="36283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72567" tIns="36283" rIns="72567" bIns="36283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lIns="72567" tIns="36283" rIns="72567" bIns="36283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3233" y="2623413"/>
            <a:ext cx="6168231" cy="810838"/>
          </a:xfrm>
        </p:spPr>
        <p:txBody>
          <a:bodyPr lIns="72567" tIns="36283" rIns="72567" bIns="36283" anchor="t"/>
          <a:lstStyle>
            <a:lvl1pPr algn="l">
              <a:defRPr sz="32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73233" y="1730356"/>
            <a:ext cx="6168231" cy="893056"/>
          </a:xfrm>
        </p:spPr>
        <p:txBody>
          <a:bodyPr lIns="72567" tIns="36283" rIns="72567" bIns="36283"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25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2580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8839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5161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1419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767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400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0258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72567" tIns="36283" rIns="72567" bIns="36283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62837" y="714445"/>
            <a:ext cx="3205061" cy="2020481"/>
          </a:xfrm>
        </p:spPr>
        <p:txBody>
          <a:bodyPr lIns="72567" tIns="36283" rIns="72567" bIns="36283"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688845" y="714445"/>
            <a:ext cx="3205061" cy="2020481"/>
          </a:xfrm>
        </p:spPr>
        <p:txBody>
          <a:bodyPr lIns="72567" tIns="36283" rIns="72567" bIns="36283"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2837" y="163491"/>
            <a:ext cx="6531069" cy="680424"/>
          </a:xfrm>
        </p:spPr>
        <p:txBody>
          <a:bodyPr lIns="72567" tIns="36283" rIns="72567" bIns="36283"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62837" y="913848"/>
            <a:ext cx="3206322" cy="380848"/>
          </a:xfrm>
        </p:spPr>
        <p:txBody>
          <a:bodyPr lIns="72567" tIns="36283" rIns="72567" bIns="36283" anchor="b"/>
          <a:lstStyle>
            <a:lvl1pPr marL="0" indent="0">
              <a:buNone/>
              <a:defRPr sz="1900" b="1"/>
            </a:lvl1pPr>
            <a:lvl2pPr marL="362585" indent="0">
              <a:buNone/>
              <a:defRPr sz="1600" b="1"/>
            </a:lvl2pPr>
            <a:lvl3pPr marL="725805" indent="0">
              <a:buNone/>
              <a:defRPr sz="1400" b="1"/>
            </a:lvl3pPr>
            <a:lvl4pPr marL="1088390" indent="0">
              <a:buNone/>
              <a:defRPr sz="1300" b="1"/>
            </a:lvl4pPr>
            <a:lvl5pPr marL="1451610" indent="0">
              <a:buNone/>
              <a:defRPr sz="1300" b="1"/>
            </a:lvl5pPr>
            <a:lvl6pPr marL="1814195" indent="0">
              <a:buNone/>
              <a:defRPr sz="1300" b="1"/>
            </a:lvl6pPr>
            <a:lvl7pPr marL="2176780" indent="0">
              <a:buNone/>
              <a:defRPr sz="1300" b="1"/>
            </a:lvl7pPr>
            <a:lvl8pPr marL="2540000" indent="0">
              <a:buNone/>
              <a:defRPr sz="1300" b="1"/>
            </a:lvl8pPr>
            <a:lvl9pPr marL="2902585" indent="0">
              <a:buNone/>
              <a:defRPr sz="13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62837" y="1294695"/>
            <a:ext cx="3206322" cy="2352188"/>
          </a:xfrm>
        </p:spPr>
        <p:txBody>
          <a:bodyPr lIns="72567" tIns="36283" rIns="72567" bIns="36283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686326" y="913848"/>
            <a:ext cx="3207581" cy="380848"/>
          </a:xfrm>
        </p:spPr>
        <p:txBody>
          <a:bodyPr lIns="72567" tIns="36283" rIns="72567" bIns="36283" anchor="b"/>
          <a:lstStyle>
            <a:lvl1pPr marL="0" indent="0">
              <a:buNone/>
              <a:defRPr sz="1900" b="1"/>
            </a:lvl1pPr>
            <a:lvl2pPr marL="362585" indent="0">
              <a:buNone/>
              <a:defRPr sz="1600" b="1"/>
            </a:lvl2pPr>
            <a:lvl3pPr marL="725805" indent="0">
              <a:buNone/>
              <a:defRPr sz="1400" b="1"/>
            </a:lvl3pPr>
            <a:lvl4pPr marL="1088390" indent="0">
              <a:buNone/>
              <a:defRPr sz="1300" b="1"/>
            </a:lvl4pPr>
            <a:lvl5pPr marL="1451610" indent="0">
              <a:buNone/>
              <a:defRPr sz="1300" b="1"/>
            </a:lvl5pPr>
            <a:lvl6pPr marL="1814195" indent="0">
              <a:buNone/>
              <a:defRPr sz="1300" b="1"/>
            </a:lvl6pPr>
            <a:lvl7pPr marL="2176780" indent="0">
              <a:buNone/>
              <a:defRPr sz="1300" b="1"/>
            </a:lvl7pPr>
            <a:lvl8pPr marL="2540000" indent="0">
              <a:buNone/>
              <a:defRPr sz="1300" b="1"/>
            </a:lvl8pPr>
            <a:lvl9pPr marL="2902585" indent="0">
              <a:buNone/>
              <a:defRPr sz="13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686326" y="1294695"/>
            <a:ext cx="3207581" cy="2352188"/>
          </a:xfrm>
        </p:spPr>
        <p:txBody>
          <a:bodyPr lIns="72567" tIns="36283" rIns="72567" bIns="36283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72567" tIns="36283" rIns="72567" bIns="36283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2839" y="162545"/>
            <a:ext cx="2387418" cy="691765"/>
          </a:xfrm>
        </p:spPr>
        <p:txBody>
          <a:bodyPr lIns="72567" tIns="36283" rIns="72567" bIns="36283" anchor="b"/>
          <a:lstStyle>
            <a:lvl1pPr algn="l">
              <a:defRPr sz="16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37185" y="162547"/>
            <a:ext cx="4056721" cy="3484337"/>
          </a:xfrm>
        </p:spPr>
        <p:txBody>
          <a:bodyPr lIns="72567" tIns="36283" rIns="72567" bIns="36283"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62839" y="854311"/>
            <a:ext cx="2387418" cy="2792573"/>
          </a:xfrm>
        </p:spPr>
        <p:txBody>
          <a:bodyPr lIns="72567" tIns="36283" rIns="72567" bIns="36283"/>
          <a:lstStyle>
            <a:lvl1pPr marL="0" indent="0">
              <a:buNone/>
              <a:defRPr sz="1100"/>
            </a:lvl1pPr>
            <a:lvl2pPr marL="362585" indent="0">
              <a:buNone/>
              <a:defRPr sz="1000"/>
            </a:lvl2pPr>
            <a:lvl3pPr marL="725805" indent="0">
              <a:buNone/>
              <a:defRPr sz="800"/>
            </a:lvl3pPr>
            <a:lvl4pPr marL="1088390" indent="0">
              <a:buNone/>
              <a:defRPr sz="700"/>
            </a:lvl4pPr>
            <a:lvl5pPr marL="1451610" indent="0">
              <a:buNone/>
              <a:defRPr sz="700"/>
            </a:lvl5pPr>
            <a:lvl6pPr marL="1814195" indent="0">
              <a:buNone/>
              <a:defRPr sz="700"/>
            </a:lvl6pPr>
            <a:lvl7pPr marL="2176780" indent="0">
              <a:buNone/>
              <a:defRPr sz="700"/>
            </a:lvl7pPr>
            <a:lvl8pPr marL="2540000" indent="0">
              <a:buNone/>
              <a:defRPr sz="700"/>
            </a:lvl8pPr>
            <a:lvl9pPr marL="2902585" indent="0">
              <a:buNone/>
              <a:defRPr sz="7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362585"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725805"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088390"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451610"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272415" indent="-27241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9915" indent="-22669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6780" indent="-18161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70000" indent="-18161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85" indent="-18161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95805" indent="-181610" algn="l" defTabSz="7258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58390" indent="-181610" algn="l" defTabSz="7258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20975" indent="-181610" algn="l" defTabSz="7258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84195" indent="-181610" algn="l" defTabSz="7258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258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580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839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5161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19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678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4000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0258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Relationship Id="rId5" Type="http://schemas.openxmlformats.org/officeDocument/2006/relationships/slide" Target="slide29.xml"/><Relationship Id="rId4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00" y="0"/>
            <a:ext cx="9127622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28460"/>
            <a:ext cx="9133921" cy="51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567" tIns="36283" rIns="72567" bIns="36283">
            <a:spAutoFit/>
          </a:bodyPr>
          <a:lstStyle/>
          <a:p>
            <a:pPr algn="ctr"/>
            <a:r>
              <a:rPr lang="en-US" altLang="zh-CN" sz="2900" dirty="0">
                <a:solidFill>
                  <a:srgbClr val="3090D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Module 10  On the radio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6369" y="1751533"/>
            <a:ext cx="9117631" cy="96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567" tIns="36283" rIns="72567" bIns="36283">
            <a:spAutoFit/>
          </a:bodyPr>
          <a:lstStyle/>
          <a:p>
            <a:pPr algn="ctr"/>
            <a:r>
              <a:rPr lang="en-US" altLang="zh-CN" sz="2900" b="0" dirty="0">
                <a:solidFill>
                  <a:srgbClr val="3090D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900" dirty="0">
                <a:solidFill>
                  <a:srgbClr val="3090D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Unit 2 It seemed that they were speaking to me in person.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3579876"/>
            <a:ext cx="9133921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矩形 30"/>
          <p:cNvSpPr>
            <a:spLocks noChangeArrowheads="1"/>
          </p:cNvSpPr>
          <p:nvPr/>
        </p:nvSpPr>
        <p:spPr bwMode="auto">
          <a:xfrm>
            <a:off x="191497" y="732086"/>
            <a:ext cx="8723210" cy="3516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 dirty="0">
                <a:solidFill>
                  <a:srgbClr val="000000"/>
                </a:solidFill>
              </a:rPr>
              <a:t>(1)</a:t>
            </a:r>
            <a:r>
              <a:rPr lang="zh-CN" altLang="zh-CN" dirty="0">
                <a:solidFill>
                  <a:srgbClr val="000000"/>
                </a:solidFill>
              </a:rPr>
              <a:t>本句中</a:t>
            </a:r>
            <a:r>
              <a:rPr lang="en-US" altLang="zh-CN" dirty="0">
                <a:solidFill>
                  <a:srgbClr val="000000"/>
                </a:solidFill>
              </a:rPr>
              <a:t> when</a:t>
            </a:r>
            <a:r>
              <a:rPr lang="zh-CN" altLang="zh-CN" dirty="0">
                <a:solidFill>
                  <a:srgbClr val="000000"/>
                </a:solidFill>
              </a:rPr>
              <a:t>引导的是时间状语从句</a:t>
            </a:r>
            <a:r>
              <a:rPr lang="en-US" altLang="zh-CN" dirty="0">
                <a:solidFill>
                  <a:srgbClr val="000000"/>
                </a:solidFill>
              </a:rPr>
              <a:t>, listening to my </a:t>
            </a:r>
            <a:r>
              <a:rPr lang="en-US" altLang="zh-CN" dirty="0" err="1">
                <a:solidFill>
                  <a:srgbClr val="000000"/>
                </a:solidFill>
              </a:rPr>
              <a:t>favourite</a:t>
            </a:r>
            <a:r>
              <a:rPr lang="en-US" altLang="zh-CN" dirty="0">
                <a:solidFill>
                  <a:srgbClr val="000000"/>
                </a:solidFill>
              </a:rPr>
              <a:t> </a:t>
            </a:r>
            <a:r>
              <a:rPr lang="en-US" altLang="zh-CN" dirty="0" err="1">
                <a:solidFill>
                  <a:srgbClr val="000000"/>
                </a:solidFill>
              </a:rPr>
              <a:t>programmes</a:t>
            </a:r>
            <a:r>
              <a:rPr lang="en-US" altLang="zh-CN" dirty="0">
                <a:solidFill>
                  <a:srgbClr val="000000"/>
                </a:solidFill>
              </a:rPr>
              <a:t> and to the voices of my </a:t>
            </a:r>
            <a:r>
              <a:rPr lang="en-US" altLang="zh-CN" dirty="0" err="1">
                <a:solidFill>
                  <a:srgbClr val="000000"/>
                </a:solidFill>
              </a:rPr>
              <a:t>favourite</a:t>
            </a:r>
            <a:r>
              <a:rPr lang="en-US" altLang="zh-CN" dirty="0">
                <a:solidFill>
                  <a:srgbClr val="000000"/>
                </a:solidFill>
              </a:rPr>
              <a:t> presenters</a:t>
            </a:r>
            <a:r>
              <a:rPr lang="zh-CN" altLang="zh-CN" dirty="0">
                <a:solidFill>
                  <a:srgbClr val="000000"/>
                </a:solidFill>
              </a:rPr>
              <a:t>在句中作状语</a:t>
            </a:r>
            <a:r>
              <a:rPr lang="en-US" altLang="zh-CN" dirty="0">
                <a:solidFill>
                  <a:srgbClr val="000000"/>
                </a:solidFill>
              </a:rPr>
              <a:t>,</a:t>
            </a:r>
            <a:r>
              <a:rPr lang="zh-CN" altLang="zh-CN" dirty="0">
                <a:solidFill>
                  <a:srgbClr val="000000"/>
                </a:solidFill>
              </a:rPr>
              <a:t>表示伴随状况。</a:t>
            </a:r>
            <a:r>
              <a:rPr lang="en-US" altLang="zh-CN" dirty="0">
                <a:solidFill>
                  <a:srgbClr val="000000"/>
                </a:solidFill>
              </a:rPr>
              <a:t> my </a:t>
            </a:r>
            <a:r>
              <a:rPr lang="en-US" altLang="zh-CN" dirty="0" err="1">
                <a:solidFill>
                  <a:srgbClr val="000000"/>
                </a:solidFill>
              </a:rPr>
              <a:t>favourite</a:t>
            </a:r>
            <a:r>
              <a:rPr lang="en-US" altLang="zh-CN" dirty="0">
                <a:solidFill>
                  <a:srgbClr val="000000"/>
                </a:solidFill>
              </a:rPr>
              <a:t> </a:t>
            </a:r>
            <a:r>
              <a:rPr lang="en-US" altLang="zh-CN" dirty="0" err="1">
                <a:solidFill>
                  <a:srgbClr val="000000"/>
                </a:solidFill>
              </a:rPr>
              <a:t>programmes</a:t>
            </a:r>
            <a:r>
              <a:rPr lang="zh-CN" altLang="zh-CN" dirty="0">
                <a:solidFill>
                  <a:srgbClr val="000000"/>
                </a:solidFill>
              </a:rPr>
              <a:t>和</a:t>
            </a:r>
            <a:r>
              <a:rPr lang="en-US" altLang="zh-CN" dirty="0">
                <a:solidFill>
                  <a:srgbClr val="000000"/>
                </a:solidFill>
              </a:rPr>
              <a:t> the voices of my </a:t>
            </a:r>
            <a:r>
              <a:rPr lang="en-US" altLang="zh-CN" dirty="0" err="1">
                <a:solidFill>
                  <a:srgbClr val="000000"/>
                </a:solidFill>
              </a:rPr>
              <a:t>favourite</a:t>
            </a:r>
            <a:r>
              <a:rPr lang="en-US" altLang="zh-CN" dirty="0">
                <a:solidFill>
                  <a:srgbClr val="000000"/>
                </a:solidFill>
              </a:rPr>
              <a:t> presenters</a:t>
            </a:r>
            <a:r>
              <a:rPr lang="zh-CN" altLang="zh-CN" dirty="0">
                <a:solidFill>
                  <a:srgbClr val="000000"/>
                </a:solidFill>
              </a:rPr>
              <a:t>是</a:t>
            </a:r>
            <a:r>
              <a:rPr lang="en-US" altLang="zh-CN" dirty="0">
                <a:solidFill>
                  <a:srgbClr val="000000"/>
                </a:solidFill>
              </a:rPr>
              <a:t> listening to</a:t>
            </a:r>
            <a:r>
              <a:rPr lang="zh-CN" altLang="zh-CN" dirty="0">
                <a:solidFill>
                  <a:srgbClr val="000000"/>
                </a:solidFill>
              </a:rPr>
              <a:t>后面两个并列的宾语。</a:t>
            </a:r>
            <a:r>
              <a:rPr lang="en-US" altLang="zh-CN" dirty="0">
                <a:solidFill>
                  <a:srgbClr val="000000"/>
                </a:solidFill>
              </a:rPr>
              <a:t> and</a:t>
            </a:r>
            <a:r>
              <a:rPr lang="zh-CN" altLang="zh-CN" dirty="0">
                <a:solidFill>
                  <a:srgbClr val="000000"/>
                </a:solidFill>
              </a:rPr>
              <a:t>后面省略了</a:t>
            </a:r>
            <a:r>
              <a:rPr lang="en-US" altLang="zh-CN" dirty="0">
                <a:solidFill>
                  <a:srgbClr val="000000"/>
                </a:solidFill>
              </a:rPr>
              <a:t> listening</a:t>
            </a:r>
            <a:r>
              <a:rPr lang="zh-CN" altLang="zh-CN" dirty="0">
                <a:solidFill>
                  <a:srgbClr val="000000"/>
                </a:solidFill>
              </a:rPr>
              <a:t>。</a:t>
            </a:r>
            <a:endParaRPr lang="en-US" altLang="zh-CN" dirty="0">
              <a:solidFill>
                <a:srgbClr val="000000"/>
              </a:solidFill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 dirty="0">
                <a:solidFill>
                  <a:srgbClr val="000000"/>
                </a:solidFill>
              </a:rPr>
              <a:t>(2)</a:t>
            </a:r>
            <a:r>
              <a:rPr lang="zh-CN" altLang="zh-CN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辨析</a:t>
            </a:r>
            <a:r>
              <a:rPr lang="en-US" altLang="zh-CN" dirty="0">
                <a:solidFill>
                  <a:srgbClr val="000000"/>
                </a:solidFill>
              </a:rPr>
              <a:t>:sound, voice, noise</a:t>
            </a:r>
            <a:endParaRPr lang="zh-CN" altLang="en-US" dirty="0"/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29294" y="660264"/>
          <a:ext cx="8801321" cy="40649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6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421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sound </a:t>
                      </a:r>
                      <a:endParaRPr lang="zh-CN" sz="25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书宋_GBK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zh-CN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泛指一切声响</a:t>
                      </a: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指一切可以听到的声音。</a:t>
                      </a: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sound</a:t>
                      </a:r>
                      <a:r>
                        <a:rPr lang="zh-CN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还可以用作连系动词</a:t>
                      </a: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表示</a:t>
                      </a:r>
                      <a:r>
                        <a:rPr lang="zh-CN" sz="2500" dirty="0">
                          <a:solidFill>
                            <a:srgbClr val="000000"/>
                          </a:solidFill>
                          <a:effectLst/>
                          <a:latin typeface="NEU-BZ-S9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听起来</a:t>
                      </a: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”,</a:t>
                      </a:r>
                      <a:r>
                        <a:rPr lang="zh-CN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后面跟形容词作表语。</a:t>
                      </a: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sound like</a:t>
                      </a:r>
                      <a:r>
                        <a:rPr lang="zh-CN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表示</a:t>
                      </a:r>
                      <a:r>
                        <a:rPr lang="zh-CN" sz="2500" dirty="0">
                          <a:solidFill>
                            <a:srgbClr val="000000"/>
                          </a:solidFill>
                          <a:effectLst/>
                          <a:latin typeface="NEU-BZ-S9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听起来像</a:t>
                      </a: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……”,</a:t>
                      </a:r>
                      <a:r>
                        <a:rPr lang="zh-CN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后面跟名词。</a:t>
                      </a:r>
                      <a:endParaRPr lang="zh-CN" sz="25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书宋_GBK"/>
                        <a:cs typeface="Times New Roman" panose="02020603050405020304" pitchFamily="18" charset="0"/>
                      </a:endParaRPr>
                    </a:p>
                  </a:txBody>
                  <a:tcPr marL="52918" marR="5291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7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en-US" sz="2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voice </a:t>
                      </a:r>
                      <a:endParaRPr lang="zh-CN" sz="2500">
                        <a:solidFill>
                          <a:srgbClr val="000000"/>
                        </a:solidFill>
                        <a:effectLst/>
                        <a:latin typeface="NEU-BZ-S92"/>
                        <a:ea typeface="方正书宋_GBK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zh-CN" sz="2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表示</a:t>
                      </a:r>
                      <a:r>
                        <a:rPr lang="zh-CN" sz="2500">
                          <a:solidFill>
                            <a:srgbClr val="000000"/>
                          </a:solidFill>
                          <a:effectLst/>
                          <a:latin typeface="NEU-BZ-S9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2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嗓音</a:t>
                      </a:r>
                      <a:r>
                        <a:rPr lang="en-US" sz="2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”,</a:t>
                      </a:r>
                      <a:r>
                        <a:rPr lang="zh-CN" sz="2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指人的说话声或唱歌声</a:t>
                      </a:r>
                      <a:r>
                        <a:rPr lang="en-US" sz="2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2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有时可指鸟的声音。</a:t>
                      </a:r>
                      <a:endParaRPr lang="zh-CN" sz="2500">
                        <a:solidFill>
                          <a:srgbClr val="000000"/>
                        </a:solidFill>
                        <a:effectLst/>
                        <a:latin typeface="NEU-BZ-S92"/>
                        <a:ea typeface="方正书宋_GBK"/>
                        <a:cs typeface="Times New Roman" panose="02020603050405020304" pitchFamily="18" charset="0"/>
                      </a:endParaRPr>
                    </a:p>
                  </a:txBody>
                  <a:tcPr marL="52918" marR="5291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21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noise</a:t>
                      </a:r>
                      <a:endParaRPr lang="zh-CN" sz="25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书宋_GBK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zh-CN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表示</a:t>
                      </a:r>
                      <a:r>
                        <a:rPr lang="zh-CN" sz="2500" dirty="0">
                          <a:solidFill>
                            <a:srgbClr val="000000"/>
                          </a:solidFill>
                          <a:effectLst/>
                          <a:latin typeface="NEU-BZ-S9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噪音</a:t>
                      </a: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吵闹声</a:t>
                      </a: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”,</a:t>
                      </a:r>
                      <a:r>
                        <a:rPr lang="zh-CN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常具有贬义</a:t>
                      </a: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表示令人心烦的不和谐的</a:t>
                      </a:r>
                      <a:r>
                        <a:rPr lang="zh-CN" sz="2500" dirty="0">
                          <a:solidFill>
                            <a:srgbClr val="000000"/>
                          </a:solidFill>
                          <a:effectLst/>
                          <a:latin typeface="NEU-BZ-S9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嘈杂声</a:t>
                      </a: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噪音</a:t>
                      </a: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响声</a:t>
                      </a: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”;</a:t>
                      </a:r>
                      <a:r>
                        <a:rPr lang="zh-CN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可以用</a:t>
                      </a: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a, some, any, much</a:t>
                      </a:r>
                      <a:r>
                        <a:rPr lang="zh-CN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等词修饰</a:t>
                      </a: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但不用</a:t>
                      </a: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many</a:t>
                      </a:r>
                      <a:r>
                        <a:rPr lang="zh-CN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修饰。</a:t>
                      </a:r>
                      <a:endParaRPr lang="zh-CN" sz="25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书宋_GBK"/>
                        <a:cs typeface="Times New Roman" panose="02020603050405020304" pitchFamily="18" charset="0"/>
                      </a:endParaRPr>
                    </a:p>
                  </a:txBody>
                  <a:tcPr marL="52918" marR="52918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30"/>
          <p:cNvSpPr>
            <a:spLocks noChangeArrowheads="1"/>
          </p:cNvSpPr>
          <p:nvPr/>
        </p:nvSpPr>
        <p:spPr bwMode="auto">
          <a:xfrm>
            <a:off x="249682" y="746455"/>
            <a:ext cx="8723210" cy="3881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zh-CN" altLang="zh-CN" sz="2400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【学以致用】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用以上辨析词填空。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zh-CN" altLang="zh-CN" sz="2400" dirty="0" smtClean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Try not to make a </a:t>
            </a:r>
            <a:r>
              <a:rPr lang="zh-CN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when you are in the reading room. 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zh-CN" altLang="zh-CN" sz="2400" dirty="0" smtClean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zh-CN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travels more slowly than light. 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zh-CN" altLang="zh-CN" sz="2400" dirty="0" smtClean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There’s so much </a:t>
            </a:r>
            <a:r>
              <a:rPr lang="zh-CN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in this room that I can’t hear her clearly. 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zh-CN" altLang="zh-CN" sz="2400" dirty="0" smtClean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④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He is shouting at the top of his </a:t>
            </a:r>
            <a:r>
              <a:rPr lang="zh-CN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 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347425" y="1318006"/>
            <a:ext cx="903313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en-US"/>
              <a:t>noise</a:t>
            </a:r>
            <a:endParaRPr lang="en-US" altLang="zh-CN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060795" y="2457086"/>
            <a:ext cx="1132607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en-US"/>
              <a:t>Sound </a:t>
            </a:r>
            <a:endParaRPr lang="en-US" altLang="zh-CN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320968" y="3032927"/>
            <a:ext cx="903314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en-US"/>
              <a:t>noise</a:t>
            </a:r>
            <a:endParaRPr lang="en-US" altLang="zh-CN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143973" y="4183347"/>
            <a:ext cx="937329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en-US"/>
              <a:t>voice </a:t>
            </a:r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30"/>
          <p:cNvSpPr>
            <a:spLocks noChangeArrowheads="1"/>
          </p:cNvSpPr>
          <p:nvPr/>
        </p:nvSpPr>
        <p:spPr bwMode="auto">
          <a:xfrm>
            <a:off x="191497" y="1519699"/>
            <a:ext cx="8723210" cy="11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zh-CN" altLang="zh-CN" sz="2400" dirty="0" smtClean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⑤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He always speaks in a very loud </a:t>
            </a:r>
            <a:r>
              <a:rPr lang="zh-CN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 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zh-CN" altLang="zh-CN" sz="2400" dirty="0" smtClean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⑥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It</a:t>
            </a:r>
            <a:r>
              <a:rPr lang="zh-CN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like a good idea to go for a picnic tomorrow!</a:t>
            </a:r>
            <a:r>
              <a:rPr lang="en-US" altLang="zh-CN" sz="2400" dirty="0" smtClean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335470" y="1478032"/>
            <a:ext cx="1179221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en-US">
                <a:sym typeface="宋体" panose="02010600030101010101" pitchFamily="2" charset="-122"/>
              </a:rPr>
              <a:t>voice </a:t>
            </a:r>
            <a:endParaRPr lang="en-US" altLang="zh-CN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42685" y="2075293"/>
            <a:ext cx="1179221" cy="464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en-US"/>
              <a:t>sounds</a:t>
            </a:r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矩形 30"/>
          <p:cNvSpPr>
            <a:spLocks noChangeArrowheads="1"/>
          </p:cNvSpPr>
          <p:nvPr/>
        </p:nvSpPr>
        <p:spPr bwMode="auto">
          <a:xfrm>
            <a:off x="191497" y="813748"/>
            <a:ext cx="8723210" cy="3881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2.It</a:t>
            </a:r>
            <a:r>
              <a:rPr lang="en-US" altLang="zh-CN" sz="2400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seemed</a:t>
            </a:r>
            <a:r>
              <a:rPr lang="en-US" altLang="zh-CN" sz="2400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that they were speaking not to lots of listeners but to me in person.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似乎他们不是在和广大听众说话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而是在亲自和我说话。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(1)seem “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看来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似乎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”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zh-CN" altLang="zh-CN" sz="2400" dirty="0" smtClean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seem (to be)+</a:t>
            </a:r>
            <a:r>
              <a:rPr lang="en-US" altLang="zh-CN" sz="2400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n./adj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.…(to be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可以省略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似乎是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……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这似乎是最好的答案。</a:t>
            </a:r>
            <a:endParaRPr lang="en-US" altLang="zh-CN" sz="240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It</a:t>
            </a:r>
            <a:r>
              <a:rPr lang="zh-CN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　　　　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the best answer.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93235" y="4153106"/>
            <a:ext cx="2970729" cy="541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altLang="zh-CN"/>
              <a:t>seems to be</a:t>
            </a:r>
            <a:r>
              <a:rPr lang="zh-CN" altLang="zh-CN"/>
              <a:t>或</a:t>
            </a:r>
            <a:r>
              <a:rPr lang="en-US" altLang="zh-CN"/>
              <a:t>seems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30"/>
          <p:cNvSpPr>
            <a:spLocks noChangeArrowheads="1"/>
          </p:cNvSpPr>
          <p:nvPr/>
        </p:nvSpPr>
        <p:spPr bwMode="auto">
          <a:xfrm>
            <a:off x="209181" y="843534"/>
            <a:ext cx="8723210" cy="3327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zh-CN" altLang="zh-CN" sz="2400" dirty="0" smtClean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seem to do 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sth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看起来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/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似乎做某事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汤姆似乎什么都知道。</a:t>
            </a:r>
            <a:endParaRPr lang="en-US" altLang="zh-CN" sz="240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Tom</a:t>
            </a:r>
            <a:r>
              <a:rPr lang="zh-CN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　　　　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everything. 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zh-CN" altLang="zh-CN" sz="2400" dirty="0" smtClean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It seems/seemed that…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意为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“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看起来似乎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……”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。如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关于这件事我的老师似乎对我很满意。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zh-CN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　　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my teacher was pleased with me about it.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589933" y="1856046"/>
            <a:ext cx="2285370" cy="541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altLang="zh-CN"/>
              <a:t>seems to know</a:t>
            </a:r>
            <a:endParaRPr lang="zh-CN" altLang="en-US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800006" y="3641528"/>
            <a:ext cx="2108991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It seemed that</a:t>
            </a:r>
            <a:r>
              <a:rPr lang="en-US" altLang="zh-CN">
                <a:sym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30"/>
          <p:cNvSpPr>
            <a:spLocks noChangeArrowheads="1"/>
          </p:cNvSpPr>
          <p:nvPr/>
        </p:nvSpPr>
        <p:spPr bwMode="auto">
          <a:xfrm>
            <a:off x="191497" y="732086"/>
            <a:ext cx="8723210" cy="2773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(2)not…but…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意为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“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不是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……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而是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……”,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是并列连词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可以连接并列的主语、谓语、宾语和表语。连接并列主语时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谓语动词的单复数根据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but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后面的主语的单复数来确定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也就是就近原则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。如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不是迈克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而是我去过北京。</a:t>
            </a:r>
            <a:endParaRPr lang="en-US" altLang="zh-CN" sz="240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Not Mike but I </a:t>
            </a:r>
            <a:r>
              <a:rPr lang="zh-CN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　　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Beijing.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99777" y="2859786"/>
            <a:ext cx="1933872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 dirty="0"/>
              <a:t>have been to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30"/>
          <p:cNvSpPr>
            <a:spLocks noChangeArrowheads="1"/>
          </p:cNvSpPr>
          <p:nvPr/>
        </p:nvSpPr>
        <p:spPr bwMode="auto">
          <a:xfrm>
            <a:off x="191497" y="742167"/>
            <a:ext cx="8723210" cy="3591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 dirty="0">
                <a:solidFill>
                  <a:srgbClr val="000000"/>
                </a:solidFill>
              </a:rPr>
              <a:t>3.As I grew older, my interest in radio grew.</a:t>
            </a:r>
            <a:r>
              <a:rPr lang="zh-CN" altLang="zh-CN" dirty="0">
                <a:solidFill>
                  <a:srgbClr val="000000"/>
                </a:solidFill>
              </a:rPr>
              <a:t>随着年龄的增长</a:t>
            </a:r>
            <a:r>
              <a:rPr lang="en-US" altLang="zh-CN" dirty="0">
                <a:solidFill>
                  <a:srgbClr val="000000"/>
                </a:solidFill>
              </a:rPr>
              <a:t>,</a:t>
            </a:r>
            <a:r>
              <a:rPr lang="zh-CN" altLang="zh-CN" dirty="0">
                <a:solidFill>
                  <a:srgbClr val="000000"/>
                </a:solidFill>
              </a:rPr>
              <a:t>我对广播的兴趣与日俱增。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 dirty="0">
                <a:solidFill>
                  <a:srgbClr val="000000"/>
                </a:solidFill>
              </a:rPr>
              <a:t>(1)as“</a:t>
            </a:r>
            <a:r>
              <a:rPr lang="zh-CN" altLang="zh-CN" dirty="0">
                <a:solidFill>
                  <a:srgbClr val="000000"/>
                </a:solidFill>
              </a:rPr>
              <a:t>随着</a:t>
            </a:r>
            <a:r>
              <a:rPr lang="en-US" altLang="zh-CN" dirty="0">
                <a:solidFill>
                  <a:srgbClr val="000000"/>
                </a:solidFill>
              </a:rPr>
              <a:t>;</a:t>
            </a:r>
            <a:r>
              <a:rPr lang="zh-CN" altLang="zh-CN" dirty="0">
                <a:solidFill>
                  <a:srgbClr val="000000"/>
                </a:solidFill>
              </a:rPr>
              <a:t>当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……</a:t>
            </a:r>
            <a:r>
              <a:rPr lang="zh-CN" altLang="zh-CN" dirty="0">
                <a:solidFill>
                  <a:srgbClr val="000000"/>
                </a:solidFill>
              </a:rPr>
              <a:t>的时候</a:t>
            </a:r>
            <a:r>
              <a:rPr lang="en-US" altLang="zh-CN" dirty="0">
                <a:solidFill>
                  <a:srgbClr val="000000"/>
                </a:solidFill>
              </a:rPr>
              <a:t>”,</a:t>
            </a:r>
            <a:r>
              <a:rPr lang="zh-CN" altLang="zh-CN" dirty="0">
                <a:solidFill>
                  <a:srgbClr val="000000"/>
                </a:solidFill>
              </a:rPr>
              <a:t>引导时间状语从句</a:t>
            </a:r>
            <a:r>
              <a:rPr lang="en-US" altLang="zh-CN" dirty="0">
                <a:solidFill>
                  <a:srgbClr val="000000"/>
                </a:solidFill>
              </a:rPr>
              <a:t>,</a:t>
            </a:r>
            <a:r>
              <a:rPr lang="zh-CN" altLang="zh-CN" dirty="0">
                <a:solidFill>
                  <a:srgbClr val="000000"/>
                </a:solidFill>
              </a:rPr>
              <a:t>用法与</a:t>
            </a:r>
            <a:r>
              <a:rPr lang="en-US" altLang="zh-CN" dirty="0">
                <a:solidFill>
                  <a:srgbClr val="000000"/>
                </a:solidFill>
              </a:rPr>
              <a:t> when</a:t>
            </a:r>
            <a:r>
              <a:rPr lang="zh-CN" altLang="zh-CN" dirty="0">
                <a:solidFill>
                  <a:srgbClr val="000000"/>
                </a:solidFill>
              </a:rPr>
              <a:t>或</a:t>
            </a:r>
            <a:r>
              <a:rPr lang="en-US" altLang="zh-CN" dirty="0">
                <a:solidFill>
                  <a:srgbClr val="000000"/>
                </a:solidFill>
              </a:rPr>
              <a:t> while</a:t>
            </a:r>
            <a:r>
              <a:rPr lang="zh-CN" altLang="zh-CN" dirty="0">
                <a:solidFill>
                  <a:srgbClr val="000000"/>
                </a:solidFill>
              </a:rPr>
              <a:t>相近。如</a:t>
            </a:r>
            <a:r>
              <a:rPr lang="en-US" altLang="zh-CN" dirty="0">
                <a:solidFill>
                  <a:srgbClr val="000000"/>
                </a:solidFill>
              </a:rPr>
              <a:t>: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zh-CN" altLang="zh-CN" dirty="0">
                <a:solidFill>
                  <a:srgbClr val="000000"/>
                </a:solidFill>
              </a:rPr>
              <a:t>离家的时候我向父母道别。</a:t>
            </a:r>
            <a:endParaRPr lang="en-US" altLang="zh-CN" dirty="0">
              <a:solidFill>
                <a:srgbClr val="000000"/>
              </a:solidFill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 dirty="0">
                <a:solidFill>
                  <a:srgbClr val="000000"/>
                </a:solidFill>
              </a:rPr>
              <a:t>I said goodbye to my parents as I left home.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</p:txBody>
      </p:sp>
    </p:spTree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矩形 30"/>
          <p:cNvSpPr>
            <a:spLocks noChangeArrowheads="1"/>
          </p:cNvSpPr>
          <p:nvPr/>
        </p:nvSpPr>
        <p:spPr bwMode="auto">
          <a:xfrm>
            <a:off x="191497" y="898412"/>
            <a:ext cx="8723210" cy="293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(2)</a:t>
            </a:r>
            <a:r>
              <a:rPr lang="zh-CN" altLang="zh-CN">
                <a:solidFill>
                  <a:srgbClr val="000000"/>
                </a:solidFill>
              </a:rPr>
              <a:t>句中第一个</a:t>
            </a:r>
            <a:r>
              <a:rPr lang="en-US" altLang="zh-CN">
                <a:solidFill>
                  <a:srgbClr val="000000"/>
                </a:solidFill>
              </a:rPr>
              <a:t> grew(grow</a:t>
            </a:r>
            <a:r>
              <a:rPr lang="zh-CN" altLang="zh-CN">
                <a:solidFill>
                  <a:srgbClr val="000000"/>
                </a:solidFill>
              </a:rPr>
              <a:t>的过去式</a:t>
            </a:r>
            <a:r>
              <a:rPr lang="en-US" altLang="zh-CN">
                <a:solidFill>
                  <a:srgbClr val="000000"/>
                </a:solidFill>
              </a:rPr>
              <a:t>)</a:t>
            </a:r>
            <a:r>
              <a:rPr lang="zh-CN" altLang="zh-CN">
                <a:solidFill>
                  <a:srgbClr val="000000"/>
                </a:solidFill>
              </a:rPr>
              <a:t>作连系动词</a:t>
            </a:r>
            <a:r>
              <a:rPr lang="en-US" altLang="zh-CN">
                <a:solidFill>
                  <a:srgbClr val="000000"/>
                </a:solidFill>
              </a:rPr>
              <a:t>,</a:t>
            </a:r>
            <a:r>
              <a:rPr lang="zh-CN" altLang="zh-CN">
                <a:solidFill>
                  <a:srgbClr val="000000"/>
                </a:solidFill>
              </a:rPr>
              <a:t>意为</a:t>
            </a:r>
            <a:r>
              <a:rPr lang="zh-CN" altLang="zh-CN">
                <a:solidFill>
                  <a:srgbClr val="000000"/>
                </a:solidFill>
                <a:latin typeface="NEU-BZ-S92"/>
              </a:rPr>
              <a:t> </a:t>
            </a:r>
            <a:r>
              <a:rPr lang="en-US" altLang="zh-CN">
                <a:solidFill>
                  <a:srgbClr val="000000"/>
                </a:solidFill>
              </a:rPr>
              <a:t>“</a:t>
            </a:r>
            <a:r>
              <a:rPr lang="zh-CN" altLang="zh-CN">
                <a:solidFill>
                  <a:srgbClr val="000000"/>
                </a:solidFill>
              </a:rPr>
              <a:t>变得</a:t>
            </a:r>
            <a:r>
              <a:rPr lang="en-US" altLang="zh-CN">
                <a:solidFill>
                  <a:srgbClr val="000000"/>
                </a:solidFill>
              </a:rPr>
              <a:t>”,</a:t>
            </a:r>
            <a:r>
              <a:rPr lang="zh-CN" altLang="zh-CN">
                <a:solidFill>
                  <a:srgbClr val="000000"/>
                </a:solidFill>
              </a:rPr>
              <a:t>后接形容词作表语</a:t>
            </a:r>
            <a:r>
              <a:rPr lang="en-US" altLang="zh-CN">
                <a:solidFill>
                  <a:srgbClr val="000000"/>
                </a:solidFill>
              </a:rPr>
              <a:t>;</a:t>
            </a:r>
            <a:r>
              <a:rPr lang="zh-CN" altLang="zh-CN">
                <a:solidFill>
                  <a:srgbClr val="000000"/>
                </a:solidFill>
              </a:rPr>
              <a:t>第二个</a:t>
            </a:r>
            <a:r>
              <a:rPr lang="en-US" altLang="zh-CN">
                <a:solidFill>
                  <a:srgbClr val="000000"/>
                </a:solidFill>
              </a:rPr>
              <a:t> grew</a:t>
            </a:r>
            <a:r>
              <a:rPr lang="zh-CN" altLang="zh-CN">
                <a:solidFill>
                  <a:srgbClr val="000000"/>
                </a:solidFill>
              </a:rPr>
              <a:t>为不及物动词</a:t>
            </a:r>
            <a:r>
              <a:rPr lang="en-US" altLang="zh-CN">
                <a:solidFill>
                  <a:srgbClr val="000000"/>
                </a:solidFill>
              </a:rPr>
              <a:t>,</a:t>
            </a:r>
            <a:r>
              <a:rPr lang="zh-CN" altLang="zh-CN">
                <a:solidFill>
                  <a:srgbClr val="000000"/>
                </a:solidFill>
              </a:rPr>
              <a:t>意为</a:t>
            </a:r>
            <a:r>
              <a:rPr lang="zh-CN" altLang="zh-CN">
                <a:solidFill>
                  <a:srgbClr val="000000"/>
                </a:solidFill>
                <a:latin typeface="NEU-BZ-S92"/>
              </a:rPr>
              <a:t> </a:t>
            </a:r>
            <a:r>
              <a:rPr lang="en-US" altLang="zh-CN">
                <a:solidFill>
                  <a:srgbClr val="000000"/>
                </a:solidFill>
              </a:rPr>
              <a:t>“</a:t>
            </a:r>
            <a:r>
              <a:rPr lang="zh-CN" altLang="zh-CN">
                <a:solidFill>
                  <a:srgbClr val="000000"/>
                </a:solidFill>
              </a:rPr>
              <a:t>增长</a:t>
            </a:r>
            <a:r>
              <a:rPr lang="en-US" altLang="zh-CN">
                <a:solidFill>
                  <a:srgbClr val="000000"/>
                </a:solidFill>
              </a:rPr>
              <a:t>”</a:t>
            </a:r>
            <a:r>
              <a:rPr lang="zh-CN" altLang="zh-CN">
                <a:solidFill>
                  <a:srgbClr val="000000"/>
                </a:solidFill>
              </a:rPr>
              <a:t>。关于</a:t>
            </a:r>
            <a:r>
              <a:rPr lang="en-US" altLang="zh-CN">
                <a:solidFill>
                  <a:srgbClr val="000000"/>
                </a:solidFill>
              </a:rPr>
              <a:t> grow</a:t>
            </a:r>
            <a:r>
              <a:rPr lang="zh-CN" altLang="zh-CN">
                <a:solidFill>
                  <a:srgbClr val="000000"/>
                </a:solidFill>
              </a:rPr>
              <a:t>的用法</a:t>
            </a:r>
            <a:r>
              <a:rPr lang="en-US" altLang="zh-CN">
                <a:solidFill>
                  <a:srgbClr val="000000"/>
                </a:solidFill>
              </a:rPr>
              <a:t>,</a:t>
            </a:r>
            <a:r>
              <a:rPr lang="zh-CN" altLang="zh-CN">
                <a:solidFill>
                  <a:srgbClr val="000000"/>
                </a:solidFill>
              </a:rPr>
              <a:t>总结如下</a:t>
            </a:r>
            <a:r>
              <a:rPr lang="en-US" altLang="zh-CN">
                <a:solidFill>
                  <a:srgbClr val="000000"/>
                </a:solidFill>
              </a:rPr>
              <a:t>: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zh-CN" altLang="zh-CN">
                <a:solidFill>
                  <a:srgbClr val="000000"/>
                </a:solidFill>
                <a:latin typeface="NEU-BZ-S92"/>
              </a:rPr>
              <a:t>①</a:t>
            </a:r>
            <a:r>
              <a:rPr lang="en-US" altLang="zh-CN">
                <a:solidFill>
                  <a:srgbClr val="000000"/>
                </a:solidFill>
              </a:rPr>
              <a:t>(</a:t>
            </a:r>
            <a:r>
              <a:rPr lang="zh-CN" altLang="zh-CN">
                <a:solidFill>
                  <a:srgbClr val="000000"/>
                </a:solidFill>
              </a:rPr>
              <a:t>植物</a:t>
            </a:r>
            <a:r>
              <a:rPr lang="en-US" altLang="zh-CN">
                <a:solidFill>
                  <a:srgbClr val="000000"/>
                </a:solidFill>
              </a:rPr>
              <a:t>)(</a:t>
            </a:r>
            <a:r>
              <a:rPr lang="zh-CN" altLang="zh-CN">
                <a:solidFill>
                  <a:srgbClr val="000000"/>
                </a:solidFill>
              </a:rPr>
              <a:t>使</a:t>
            </a:r>
            <a:r>
              <a:rPr lang="en-US" altLang="zh-CN">
                <a:solidFill>
                  <a:srgbClr val="000000"/>
                </a:solidFill>
              </a:rPr>
              <a:t>)</a:t>
            </a:r>
            <a:r>
              <a:rPr lang="zh-CN" altLang="zh-CN">
                <a:solidFill>
                  <a:srgbClr val="000000"/>
                </a:solidFill>
              </a:rPr>
              <a:t>生长</a:t>
            </a:r>
            <a:r>
              <a:rPr lang="en-US" altLang="zh-CN">
                <a:solidFill>
                  <a:srgbClr val="000000"/>
                </a:solidFill>
              </a:rPr>
              <a:t>;</a:t>
            </a:r>
            <a:r>
              <a:rPr lang="zh-CN" altLang="zh-CN">
                <a:solidFill>
                  <a:srgbClr val="000000"/>
                </a:solidFill>
              </a:rPr>
              <a:t>发育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grow (</a:t>
            </a:r>
            <a:r>
              <a:rPr lang="en-US" altLang="zh-CN" i="1">
                <a:solidFill>
                  <a:srgbClr val="000000"/>
                </a:solidFill>
              </a:rPr>
              <a:t>vt.</a:t>
            </a:r>
            <a:r>
              <a:rPr lang="en-US" altLang="zh-CN">
                <a:solidFill>
                  <a:srgbClr val="000000"/>
                </a:solidFill>
              </a:rPr>
              <a:t>) corn </a:t>
            </a:r>
            <a:r>
              <a:rPr lang="zh-CN" altLang="zh-CN">
                <a:solidFill>
                  <a:srgbClr val="000000"/>
                </a:solidFill>
              </a:rPr>
              <a:t>种植玉米　</a:t>
            </a:r>
            <a:r>
              <a:rPr lang="en-US" altLang="zh-CN">
                <a:solidFill>
                  <a:srgbClr val="000000"/>
                </a:solidFill>
              </a:rPr>
              <a:t>grow (</a:t>
            </a:r>
            <a:r>
              <a:rPr lang="en-US" altLang="zh-CN" i="1">
                <a:solidFill>
                  <a:srgbClr val="000000"/>
                </a:solidFill>
              </a:rPr>
              <a:t>vi.</a:t>
            </a:r>
            <a:r>
              <a:rPr lang="en-US" altLang="zh-CN">
                <a:solidFill>
                  <a:srgbClr val="000000"/>
                </a:solidFill>
              </a:rPr>
              <a:t>) well </a:t>
            </a:r>
            <a:r>
              <a:rPr lang="zh-CN" altLang="zh-CN">
                <a:solidFill>
                  <a:srgbClr val="000000"/>
                </a:solidFill>
              </a:rPr>
              <a:t>长势良好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</p:txBody>
      </p:sp>
    </p:spTree>
  </p:cSld>
  <p:clrMapOvr>
    <a:masterClrMapping/>
  </p:clrMapOvr>
  <p:transition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矩形 30"/>
          <p:cNvSpPr>
            <a:spLocks noChangeArrowheads="1"/>
          </p:cNvSpPr>
          <p:nvPr/>
        </p:nvSpPr>
        <p:spPr bwMode="auto">
          <a:xfrm>
            <a:off x="191497" y="813989"/>
            <a:ext cx="8723210" cy="3516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zh-CN" altLang="zh-CN">
                <a:solidFill>
                  <a:srgbClr val="000000"/>
                </a:solidFill>
                <a:latin typeface="NEU-BZ-S92"/>
              </a:rPr>
              <a:t>②</a:t>
            </a:r>
            <a:r>
              <a:rPr lang="en-US" altLang="zh-CN" i="1">
                <a:solidFill>
                  <a:srgbClr val="000000"/>
                </a:solidFill>
              </a:rPr>
              <a:t>vi.</a:t>
            </a:r>
            <a:r>
              <a:rPr lang="en-US" altLang="zh-CN">
                <a:solidFill>
                  <a:srgbClr val="000000"/>
                </a:solidFill>
              </a:rPr>
              <a:t>(</a:t>
            </a:r>
            <a:r>
              <a:rPr lang="zh-CN" altLang="zh-CN">
                <a:solidFill>
                  <a:srgbClr val="000000"/>
                </a:solidFill>
              </a:rPr>
              <a:t>人、动物</a:t>
            </a:r>
            <a:r>
              <a:rPr lang="en-US" altLang="zh-CN">
                <a:solidFill>
                  <a:srgbClr val="000000"/>
                </a:solidFill>
              </a:rPr>
              <a:t>)</a:t>
            </a:r>
            <a:r>
              <a:rPr lang="zh-CN" altLang="zh-CN">
                <a:solidFill>
                  <a:srgbClr val="000000"/>
                </a:solidFill>
              </a:rPr>
              <a:t>长大</a:t>
            </a:r>
            <a:r>
              <a:rPr lang="en-US" altLang="zh-CN">
                <a:solidFill>
                  <a:srgbClr val="000000"/>
                </a:solidFill>
              </a:rPr>
              <a:t>;</a:t>
            </a:r>
            <a:r>
              <a:rPr lang="zh-CN" altLang="zh-CN">
                <a:solidFill>
                  <a:srgbClr val="000000"/>
                </a:solidFill>
              </a:rPr>
              <a:t>长高</a:t>
            </a:r>
            <a:r>
              <a:rPr lang="en-US" altLang="zh-CN">
                <a:solidFill>
                  <a:srgbClr val="000000"/>
                </a:solidFill>
              </a:rPr>
              <a:t>;</a:t>
            </a:r>
            <a:r>
              <a:rPr lang="zh-CN" altLang="zh-CN">
                <a:solidFill>
                  <a:srgbClr val="000000"/>
                </a:solidFill>
              </a:rPr>
              <a:t>发育</a:t>
            </a:r>
            <a:r>
              <a:rPr lang="en-US" altLang="zh-CN">
                <a:solidFill>
                  <a:srgbClr val="000000"/>
                </a:solidFill>
              </a:rPr>
              <a:t>+</a:t>
            </a:r>
            <a:r>
              <a:rPr lang="en-US" altLang="zh-CN" i="1">
                <a:solidFill>
                  <a:srgbClr val="000000"/>
                </a:solidFill>
              </a:rPr>
              <a:t>adj.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grow bigger/taller </a:t>
            </a:r>
            <a:r>
              <a:rPr lang="zh-CN" altLang="zh-CN">
                <a:solidFill>
                  <a:srgbClr val="000000"/>
                </a:solidFill>
              </a:rPr>
              <a:t>长大</a:t>
            </a:r>
            <a:r>
              <a:rPr lang="en-US" altLang="zh-CN">
                <a:solidFill>
                  <a:srgbClr val="000000"/>
                </a:solidFill>
              </a:rPr>
              <a:t>/</a:t>
            </a:r>
            <a:r>
              <a:rPr lang="zh-CN" altLang="zh-CN">
                <a:solidFill>
                  <a:srgbClr val="000000"/>
                </a:solidFill>
              </a:rPr>
              <a:t>长高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She must have grown at least four inches since I saw her last time.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zh-CN" altLang="zh-CN">
                <a:solidFill>
                  <a:srgbClr val="000000"/>
                </a:solidFill>
              </a:rPr>
              <a:t>自从我上次见到她之后</a:t>
            </a:r>
            <a:r>
              <a:rPr lang="en-US" altLang="zh-CN">
                <a:solidFill>
                  <a:srgbClr val="000000"/>
                </a:solidFill>
              </a:rPr>
              <a:t>,</a:t>
            </a:r>
            <a:r>
              <a:rPr lang="zh-CN" altLang="zh-CN">
                <a:solidFill>
                  <a:srgbClr val="000000"/>
                </a:solidFill>
              </a:rPr>
              <a:t>她肯定长高了至少</a:t>
            </a:r>
            <a:r>
              <a:rPr lang="en-US" altLang="zh-CN">
                <a:solidFill>
                  <a:srgbClr val="000000"/>
                </a:solidFill>
              </a:rPr>
              <a:t> 4</a:t>
            </a:r>
            <a:r>
              <a:rPr lang="zh-CN" altLang="zh-CN">
                <a:solidFill>
                  <a:srgbClr val="000000"/>
                </a:solidFill>
              </a:rPr>
              <a:t>英尺。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grow up </a:t>
            </a:r>
            <a:r>
              <a:rPr lang="zh-CN" altLang="zh-CN">
                <a:solidFill>
                  <a:srgbClr val="000000"/>
                </a:solidFill>
              </a:rPr>
              <a:t>长大</a:t>
            </a:r>
            <a:r>
              <a:rPr lang="en-US" altLang="zh-CN">
                <a:solidFill>
                  <a:srgbClr val="000000"/>
                </a:solidFill>
              </a:rPr>
              <a:t>;</a:t>
            </a:r>
            <a:r>
              <a:rPr lang="zh-CN" altLang="zh-CN">
                <a:solidFill>
                  <a:srgbClr val="000000"/>
                </a:solidFill>
              </a:rPr>
              <a:t>成长</a:t>
            </a:r>
            <a:r>
              <a:rPr lang="en-US" altLang="zh-CN">
                <a:solidFill>
                  <a:srgbClr val="000000"/>
                </a:solidFill>
              </a:rPr>
              <a:t>;</a:t>
            </a:r>
            <a:r>
              <a:rPr lang="zh-CN" altLang="zh-CN">
                <a:solidFill>
                  <a:srgbClr val="000000"/>
                </a:solidFill>
              </a:rPr>
              <a:t>成熟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629310" y="856830"/>
            <a:ext cx="514019" cy="572060"/>
          </a:xfrm>
          <a:prstGeom prst="rect">
            <a:avLst/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/>
          <a:p>
            <a:pPr algn="ctr" defTabSz="914400"/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600333" y="918573"/>
            <a:ext cx="665555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7"/>
          <p:cNvGrpSpPr/>
          <p:nvPr/>
        </p:nvGrpSpPr>
        <p:grpSpPr bwMode="auto">
          <a:xfrm>
            <a:off x="3225219" y="856829"/>
            <a:ext cx="3362543" cy="670524"/>
            <a:chOff x="3369875" y="1633364"/>
            <a:chExt cx="3362365" cy="506413"/>
          </a:xfrm>
        </p:grpSpPr>
        <p:sp>
          <p:nvSpPr>
            <p:cNvPr id="5124" name="矩形 8"/>
            <p:cNvSpPr>
              <a:spLocks noChangeArrowheads="1"/>
            </p:cNvSpPr>
            <p:nvPr/>
          </p:nvSpPr>
          <p:spPr bwMode="auto">
            <a:xfrm>
              <a:off x="3369875" y="163336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5214" tIns="57607" rIns="115214" bIns="57607" anchor="ctr"/>
            <a:lstStyle/>
            <a:p>
              <a:pPr algn="ctr" defTabSz="914400"/>
              <a:endParaRPr lang="zh-CN" altLang="en-US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25" name="TextBox 9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497113" y="1679995"/>
              <a:ext cx="2239519" cy="459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15214" tIns="57607" rIns="115214" bIns="57607">
              <a:spAutoFit/>
            </a:bodyPr>
            <a:lstStyle>
              <a:lvl1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b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课 前 预 习</a:t>
              </a:r>
            </a:p>
          </p:txBody>
        </p:sp>
      </p:grp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629310" y="1772883"/>
            <a:ext cx="514019" cy="570800"/>
          </a:xfrm>
          <a:prstGeom prst="rect">
            <a:avLst/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/>
          <a:p>
            <a:pPr algn="ctr" defTabSz="914400"/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600333" y="1833365"/>
            <a:ext cx="665555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12"/>
          <p:cNvGrpSpPr/>
          <p:nvPr/>
        </p:nvGrpSpPr>
        <p:grpSpPr bwMode="auto">
          <a:xfrm>
            <a:off x="3225219" y="1771621"/>
            <a:ext cx="3362543" cy="670524"/>
            <a:chOff x="3369875" y="2263434"/>
            <a:chExt cx="3362365" cy="507531"/>
          </a:xfrm>
        </p:grpSpPr>
        <p:sp>
          <p:nvSpPr>
            <p:cNvPr id="5129" name="矩形 13"/>
            <p:cNvSpPr>
              <a:spLocks noChangeArrowheads="1"/>
            </p:cNvSpPr>
            <p:nvPr/>
          </p:nvSpPr>
          <p:spPr bwMode="auto">
            <a:xfrm>
              <a:off x="3369875" y="226343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5214" tIns="57607" rIns="115214" bIns="57607" anchor="ctr"/>
            <a:lstStyle/>
            <a:p>
              <a:pPr algn="ctr" defTabSz="914400"/>
              <a:endParaRPr lang="zh-CN" altLang="en-US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30" name="TextBox 14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497113" y="2310168"/>
              <a:ext cx="2239519" cy="460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15214" tIns="57607" rIns="115214" bIns="57607">
              <a:spAutoFit/>
            </a:bodyPr>
            <a:lstStyle>
              <a:lvl1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b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课 堂 导 学</a:t>
              </a:r>
            </a:p>
          </p:txBody>
        </p:sp>
      </p:grp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2629310" y="2799818"/>
            <a:ext cx="514019" cy="572060"/>
          </a:xfrm>
          <a:prstGeom prst="rect">
            <a:avLst/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/>
          <a:p>
            <a:pPr algn="ctr" defTabSz="914400"/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600333" y="2861561"/>
            <a:ext cx="665555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17"/>
          <p:cNvGrpSpPr/>
          <p:nvPr/>
        </p:nvGrpSpPr>
        <p:grpSpPr bwMode="auto">
          <a:xfrm>
            <a:off x="3225219" y="2799817"/>
            <a:ext cx="3362543" cy="670524"/>
            <a:chOff x="3369875" y="2893504"/>
            <a:chExt cx="3362365" cy="506413"/>
          </a:xfrm>
        </p:grpSpPr>
        <p:sp>
          <p:nvSpPr>
            <p:cNvPr id="5134" name="矩形 18"/>
            <p:cNvSpPr>
              <a:spLocks noChangeArrowheads="1"/>
            </p:cNvSpPr>
            <p:nvPr/>
          </p:nvSpPr>
          <p:spPr bwMode="auto">
            <a:xfrm>
              <a:off x="3369875" y="289350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5214" tIns="57607" rIns="115214" bIns="57607" anchor="ctr"/>
            <a:lstStyle/>
            <a:p>
              <a:pPr algn="ctr" defTabSz="914400"/>
              <a:endParaRPr lang="zh-CN" altLang="en-US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35" name="TextBox 1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497113" y="2940135"/>
              <a:ext cx="2239519" cy="459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15214" tIns="57607" rIns="115214" bIns="57607">
              <a:spAutoFit/>
            </a:bodyPr>
            <a:lstStyle>
              <a:lvl1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b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课 文 理 解</a:t>
              </a:r>
            </a:p>
          </p:txBody>
        </p:sp>
      </p:grpSp>
      <p:sp>
        <p:nvSpPr>
          <p:cNvPr id="31" name="五边形 30"/>
          <p:cNvSpPr>
            <a:spLocks noChangeArrowheads="1"/>
          </p:cNvSpPr>
          <p:nvPr/>
        </p:nvSpPr>
        <p:spPr bwMode="auto">
          <a:xfrm>
            <a:off x="0" y="194047"/>
            <a:ext cx="372916" cy="430935"/>
          </a:xfrm>
          <a:prstGeom prst="homePlate">
            <a:avLst>
              <a:gd name="adj" fmla="val 50000"/>
            </a:avLst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/>
          <a:p>
            <a:pPr algn="ctr" defTabSz="914400"/>
            <a:endParaRPr lang="zh-CN" altLang="en-US" sz="1800" b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17012" y="170106"/>
            <a:ext cx="1507132" cy="461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solidFill>
                  <a:srgbClr val="48301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目录导航 </a:t>
            </a:r>
            <a:endParaRPr lang="en-US" altLang="zh-CN" sz="2400">
              <a:solidFill>
                <a:srgbClr val="48301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2616711" y="3714610"/>
            <a:ext cx="514019" cy="572060"/>
          </a:xfrm>
          <a:prstGeom prst="rect">
            <a:avLst/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/>
          <a:p>
            <a:pPr algn="ctr" defTabSz="914400"/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587734" y="3776353"/>
            <a:ext cx="665555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17"/>
          <p:cNvGrpSpPr/>
          <p:nvPr/>
        </p:nvGrpSpPr>
        <p:grpSpPr bwMode="auto">
          <a:xfrm>
            <a:off x="3212621" y="3714609"/>
            <a:ext cx="3362543" cy="670524"/>
            <a:chOff x="3369875" y="2893504"/>
            <a:chExt cx="3362365" cy="506413"/>
          </a:xfrm>
        </p:grpSpPr>
        <p:sp>
          <p:nvSpPr>
            <p:cNvPr id="5141" name="矩形 18"/>
            <p:cNvSpPr>
              <a:spLocks noChangeArrowheads="1"/>
            </p:cNvSpPr>
            <p:nvPr/>
          </p:nvSpPr>
          <p:spPr bwMode="auto">
            <a:xfrm>
              <a:off x="3369875" y="289350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5214" tIns="57607" rIns="115214" bIns="57607" anchor="ctr"/>
            <a:lstStyle/>
            <a:p>
              <a:pPr algn="ctr" defTabSz="914400"/>
              <a:endParaRPr lang="zh-CN" altLang="en-US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42" name="TextBox 19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497113" y="2940135"/>
              <a:ext cx="2239519" cy="459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15214" tIns="57607" rIns="115214" bIns="57607">
              <a:spAutoFit/>
            </a:bodyPr>
            <a:lstStyle>
              <a:lvl1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b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巩 固 提 升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1" grpId="0" animBg="1"/>
      <p:bldP spid="12" grpId="0"/>
      <p:bldP spid="16" grpId="0" animBg="1"/>
      <p:bldP spid="17" grpId="0"/>
      <p:bldP spid="31" grpId="0" animBg="1"/>
      <p:bldP spid="32" grpId="0"/>
      <p:bldP spid="19" grpId="0" animBg="1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矩形 30"/>
          <p:cNvSpPr>
            <a:spLocks noChangeArrowheads="1"/>
          </p:cNvSpPr>
          <p:nvPr/>
        </p:nvSpPr>
        <p:spPr bwMode="auto">
          <a:xfrm>
            <a:off x="191497" y="742167"/>
            <a:ext cx="8723210" cy="3591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zh-CN" altLang="zh-CN" dirty="0">
                <a:solidFill>
                  <a:srgbClr val="000000"/>
                </a:solidFill>
                <a:latin typeface="NEU-BZ-S92"/>
              </a:rPr>
              <a:t>③</a:t>
            </a:r>
            <a:r>
              <a:rPr lang="zh-CN" altLang="zh-CN" dirty="0">
                <a:solidFill>
                  <a:srgbClr val="000000"/>
                </a:solidFill>
              </a:rPr>
              <a:t>变成</a:t>
            </a:r>
            <a:r>
              <a:rPr lang="en-US" altLang="zh-CN" dirty="0">
                <a:solidFill>
                  <a:srgbClr val="000000"/>
                </a:solidFill>
              </a:rPr>
              <a:t>,</a:t>
            </a:r>
            <a:r>
              <a:rPr lang="zh-CN" altLang="zh-CN" dirty="0">
                <a:solidFill>
                  <a:srgbClr val="000000"/>
                </a:solidFill>
              </a:rPr>
              <a:t>变得</a:t>
            </a:r>
            <a:r>
              <a:rPr lang="zh-CN" altLang="zh-CN" dirty="0">
                <a:solidFill>
                  <a:srgbClr val="000000"/>
                </a:solidFill>
                <a:latin typeface="NEU-BZ-S92"/>
              </a:rPr>
              <a:t> </a:t>
            </a:r>
            <a:r>
              <a:rPr lang="en-US" altLang="zh-CN" dirty="0">
                <a:solidFill>
                  <a:srgbClr val="000000"/>
                </a:solidFill>
              </a:rPr>
              <a:t>(</a:t>
            </a:r>
            <a:r>
              <a:rPr lang="zh-CN" altLang="zh-CN" dirty="0">
                <a:solidFill>
                  <a:srgbClr val="000000"/>
                </a:solidFill>
              </a:rPr>
              <a:t>连系动词</a:t>
            </a:r>
            <a:r>
              <a:rPr lang="en-US" altLang="zh-CN" dirty="0">
                <a:solidFill>
                  <a:srgbClr val="000000"/>
                </a:solidFill>
              </a:rPr>
              <a:t>)+</a:t>
            </a:r>
            <a:r>
              <a:rPr lang="en-US" altLang="zh-CN" i="1" dirty="0">
                <a:solidFill>
                  <a:srgbClr val="000000"/>
                </a:solidFill>
              </a:rPr>
              <a:t>adj.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 dirty="0">
                <a:solidFill>
                  <a:srgbClr val="000000"/>
                </a:solidFill>
              </a:rPr>
              <a:t>grow old/bored/calm/strong</a:t>
            </a: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zh-CN" altLang="zh-CN" dirty="0">
                <a:solidFill>
                  <a:srgbClr val="000000"/>
                </a:solidFill>
              </a:rPr>
              <a:t>变老</a:t>
            </a:r>
            <a:r>
              <a:rPr lang="en-US" altLang="zh-CN" dirty="0">
                <a:solidFill>
                  <a:srgbClr val="000000"/>
                </a:solidFill>
              </a:rPr>
              <a:t>/</a:t>
            </a:r>
            <a:r>
              <a:rPr lang="zh-CN" altLang="zh-CN" dirty="0">
                <a:solidFill>
                  <a:srgbClr val="000000"/>
                </a:solidFill>
              </a:rPr>
              <a:t>变得无聊</a:t>
            </a:r>
            <a:r>
              <a:rPr lang="en-US" altLang="zh-CN" dirty="0">
                <a:solidFill>
                  <a:srgbClr val="000000"/>
                </a:solidFill>
              </a:rPr>
              <a:t>/</a:t>
            </a:r>
            <a:r>
              <a:rPr lang="zh-CN" altLang="zh-CN" dirty="0">
                <a:solidFill>
                  <a:srgbClr val="000000"/>
                </a:solidFill>
              </a:rPr>
              <a:t>变得冷静</a:t>
            </a:r>
            <a:r>
              <a:rPr lang="en-US" altLang="zh-CN" dirty="0">
                <a:solidFill>
                  <a:srgbClr val="000000"/>
                </a:solidFill>
              </a:rPr>
              <a:t>/</a:t>
            </a:r>
            <a:r>
              <a:rPr lang="zh-CN" altLang="zh-CN" dirty="0">
                <a:solidFill>
                  <a:srgbClr val="000000"/>
                </a:solidFill>
              </a:rPr>
              <a:t>变得强壮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zh-CN" altLang="zh-CN" dirty="0">
                <a:solidFill>
                  <a:srgbClr val="000000"/>
                </a:solidFill>
              </a:rPr>
              <a:t>天色变暗</a:t>
            </a:r>
            <a:r>
              <a:rPr lang="en-US" altLang="zh-CN" dirty="0">
                <a:solidFill>
                  <a:srgbClr val="000000"/>
                </a:solidFill>
              </a:rPr>
              <a:t>,</a:t>
            </a:r>
            <a:r>
              <a:rPr lang="zh-CN" altLang="zh-CN" dirty="0">
                <a:solidFill>
                  <a:srgbClr val="000000"/>
                </a:solidFill>
              </a:rPr>
              <a:t>并且开始下雨了。</a:t>
            </a:r>
            <a:endParaRPr lang="en-US" altLang="zh-CN" dirty="0">
              <a:solidFill>
                <a:srgbClr val="000000"/>
              </a:solidFill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 dirty="0">
                <a:solidFill>
                  <a:srgbClr val="000000"/>
                </a:solidFill>
              </a:rPr>
              <a:t>The sky grew dark and it began to rain.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zh-CN" altLang="zh-CN" dirty="0">
                <a:solidFill>
                  <a:srgbClr val="000000"/>
                </a:solidFill>
                <a:latin typeface="NEU-BZ-S92"/>
              </a:rPr>
              <a:t>④</a:t>
            </a:r>
            <a:r>
              <a:rPr lang="en-US" altLang="zh-CN" i="1" dirty="0">
                <a:solidFill>
                  <a:srgbClr val="000000"/>
                </a:solidFill>
              </a:rPr>
              <a:t>vi.</a:t>
            </a:r>
            <a:r>
              <a:rPr lang="zh-CN" altLang="zh-CN" dirty="0">
                <a:solidFill>
                  <a:srgbClr val="000000"/>
                </a:solidFill>
              </a:rPr>
              <a:t>培养技能</a:t>
            </a:r>
            <a:r>
              <a:rPr lang="zh-CN" altLang="zh-CN" dirty="0">
                <a:solidFill>
                  <a:srgbClr val="000000"/>
                </a:solidFill>
                <a:latin typeface="NEU-BZ-S92"/>
              </a:rPr>
              <a:t> </a:t>
            </a:r>
            <a:r>
              <a:rPr lang="zh-CN" altLang="zh-CN" dirty="0">
                <a:solidFill>
                  <a:srgbClr val="000000"/>
                </a:solidFill>
              </a:rPr>
              <a:t>　</a:t>
            </a:r>
            <a:r>
              <a:rPr lang="en-US" altLang="zh-CN" dirty="0">
                <a:solidFill>
                  <a:srgbClr val="000000"/>
                </a:solidFill>
              </a:rPr>
              <a:t>grow as a person </a:t>
            </a:r>
            <a:r>
              <a:rPr lang="zh-CN" altLang="zh-CN" dirty="0">
                <a:solidFill>
                  <a:srgbClr val="000000"/>
                </a:solidFill>
              </a:rPr>
              <a:t>成长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</p:txBody>
      </p:sp>
    </p:spTree>
  </p:cSld>
  <p:clrMapOvr>
    <a:masterClrMapping/>
  </p:clrMapOvr>
  <p:transition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矩形 30"/>
          <p:cNvSpPr>
            <a:spLocks noChangeArrowheads="1"/>
          </p:cNvSpPr>
          <p:nvPr/>
        </p:nvSpPr>
        <p:spPr bwMode="auto">
          <a:xfrm>
            <a:off x="191497" y="546859"/>
            <a:ext cx="8723210" cy="3881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zh-CN" altLang="zh-CN" sz="2400" dirty="0" smtClean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⑤</a:t>
            </a:r>
            <a:r>
              <a:rPr lang="en-US" altLang="zh-CN" sz="2400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vi.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扩大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增加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增长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grow in size/confidence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规模扩大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/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信心增长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grow+</a:t>
            </a:r>
            <a:r>
              <a:rPr lang="en-US" altLang="zh-CN" sz="2400" i="1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adj</a:t>
            </a:r>
            <a:r>
              <a:rPr lang="en-US" altLang="zh-CN" sz="2400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/</a:t>
            </a:r>
            <a:r>
              <a:rPr lang="en-US" altLang="zh-CN" sz="2400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adv.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The company is growing </a:t>
            </a:r>
            <a:r>
              <a:rPr lang="en-US" altLang="zh-CN" sz="2400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bigger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all the time.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这家公司在不断地扩大规模。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400" dirty="0" smtClean="0">
                <a:solidFill>
                  <a:srgbClr val="000000"/>
                </a:solidFill>
              </a:rPr>
              <a:t>The world’s population was growing </a:t>
            </a:r>
            <a:r>
              <a:rPr lang="en-US" altLang="zh-CN" sz="2400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faster</a:t>
            </a:r>
            <a:r>
              <a:rPr lang="en-US" altLang="zh-CN" sz="2400" dirty="0" smtClean="0">
                <a:solidFill>
                  <a:srgbClr val="000000"/>
                </a:solidFill>
              </a:rPr>
              <a:t> than predicted.</a:t>
            </a:r>
          </a:p>
          <a:p>
            <a:pPr>
              <a:lnSpc>
                <a:spcPct val="150000"/>
              </a:lnSpc>
              <a:defRPr/>
            </a:pP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世界人口比预期增长得快。</a:t>
            </a:r>
            <a:endParaRPr lang="zh-CN" altLang="en-US" sz="2400" dirty="0" smtClean="0"/>
          </a:p>
        </p:txBody>
      </p:sp>
    </p:spTree>
  </p:cSld>
  <p:clrMapOvr>
    <a:masterClrMapping/>
  </p:clrMapOvr>
  <p:transition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矩形 30"/>
          <p:cNvSpPr>
            <a:spLocks noChangeArrowheads="1"/>
          </p:cNvSpPr>
          <p:nvPr/>
        </p:nvSpPr>
        <p:spPr bwMode="auto">
          <a:xfrm>
            <a:off x="229293" y="1256264"/>
            <a:ext cx="8723210" cy="2381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zh-CN" altLang="zh-CN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一、阅读</a:t>
            </a:r>
            <a:r>
              <a:rPr lang="en-US" altLang="zh-CN" dirty="0">
                <a:solidFill>
                  <a:srgbClr val="000000"/>
                </a:solidFill>
              </a:rPr>
              <a:t>Act.2</a:t>
            </a:r>
            <a:r>
              <a:rPr lang="zh-CN" altLang="zh-CN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课文</a:t>
            </a:r>
            <a:r>
              <a:rPr lang="en-US" altLang="zh-CN" dirty="0">
                <a:solidFill>
                  <a:srgbClr val="000000"/>
                </a:solidFill>
              </a:rPr>
              <a:t>,</a:t>
            </a:r>
            <a:r>
              <a:rPr lang="zh-CN" altLang="zh-CN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完成下列题目。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 dirty="0">
                <a:solidFill>
                  <a:srgbClr val="000000"/>
                </a:solidFill>
              </a:rPr>
              <a:t>(</a:t>
            </a:r>
            <a:r>
              <a:rPr lang="zh-CN" altLang="zh-CN" dirty="0">
                <a:solidFill>
                  <a:srgbClr val="000000"/>
                </a:solidFill>
              </a:rPr>
              <a:t>　　</a:t>
            </a:r>
            <a:r>
              <a:rPr lang="en-US" altLang="zh-CN" dirty="0">
                <a:solidFill>
                  <a:srgbClr val="000000"/>
                </a:solidFill>
              </a:rPr>
              <a:t>)1.When did the writer begin to listen to the radio?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 dirty="0" err="1">
                <a:solidFill>
                  <a:srgbClr val="000000"/>
                </a:solidFill>
              </a:rPr>
              <a:t>A.At</a:t>
            </a:r>
            <a:r>
              <a:rPr lang="en-US" altLang="zh-CN" dirty="0">
                <a:solidFill>
                  <a:srgbClr val="000000"/>
                </a:solidFill>
              </a:rPr>
              <a:t> the age of four.</a:t>
            </a:r>
            <a:r>
              <a:rPr lang="zh-CN" altLang="zh-CN" dirty="0">
                <a:solidFill>
                  <a:srgbClr val="000000"/>
                </a:solidFill>
              </a:rPr>
              <a:t>　</a:t>
            </a:r>
            <a:r>
              <a:rPr lang="en-US" altLang="zh-CN" dirty="0">
                <a:solidFill>
                  <a:srgbClr val="000000"/>
                </a:solidFill>
              </a:rPr>
              <a:t>	</a:t>
            </a:r>
            <a:r>
              <a:rPr lang="en-US" altLang="zh-CN" dirty="0" err="1">
                <a:solidFill>
                  <a:srgbClr val="000000"/>
                </a:solidFill>
              </a:rPr>
              <a:t>B.At</a:t>
            </a:r>
            <a:r>
              <a:rPr lang="en-US" altLang="zh-CN" dirty="0">
                <a:solidFill>
                  <a:srgbClr val="000000"/>
                </a:solidFill>
              </a:rPr>
              <a:t> the age of nine.	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 dirty="0" err="1">
                <a:solidFill>
                  <a:srgbClr val="000000"/>
                </a:solidFill>
              </a:rPr>
              <a:t>C.At</a:t>
            </a:r>
            <a:r>
              <a:rPr lang="en-US" altLang="zh-CN" dirty="0">
                <a:solidFill>
                  <a:srgbClr val="000000"/>
                </a:solidFill>
              </a:rPr>
              <a:t> the age of ten.</a:t>
            </a:r>
            <a:r>
              <a:rPr lang="zh-CN" altLang="zh-CN" dirty="0">
                <a:solidFill>
                  <a:srgbClr val="000000"/>
                </a:solidFill>
              </a:rPr>
              <a:t>　</a:t>
            </a:r>
            <a:r>
              <a:rPr lang="en-US" altLang="zh-CN" dirty="0">
                <a:solidFill>
                  <a:srgbClr val="000000"/>
                </a:solidFill>
              </a:rPr>
              <a:t>	</a:t>
            </a:r>
            <a:r>
              <a:rPr lang="en-US" altLang="zh-CN" dirty="0" err="1">
                <a:solidFill>
                  <a:srgbClr val="000000"/>
                </a:solidFill>
              </a:rPr>
              <a:t>D.At</a:t>
            </a:r>
            <a:r>
              <a:rPr lang="en-US" altLang="zh-CN" dirty="0">
                <a:solidFill>
                  <a:srgbClr val="000000"/>
                </a:solidFill>
              </a:rPr>
              <a:t> the age of fifteen.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27878" y="1968189"/>
            <a:ext cx="386774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A</a:t>
            </a:r>
          </a:p>
        </p:txBody>
      </p:sp>
      <p:sp>
        <p:nvSpPr>
          <p:cNvPr id="25603" name="圆角矩形 3"/>
          <p:cNvSpPr>
            <a:spLocks noChangeArrowheads="1"/>
          </p:cNvSpPr>
          <p:nvPr/>
        </p:nvSpPr>
        <p:spPr bwMode="auto">
          <a:xfrm>
            <a:off x="2857343" y="399434"/>
            <a:ext cx="3314669" cy="42337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lIns="72567" tIns="36283" rIns="72567" bIns="36283" anchor="ctr"/>
          <a:lstStyle/>
          <a:p>
            <a:pPr algn="ctr" defTabSz="362585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 文 理 解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矩形 30"/>
          <p:cNvSpPr>
            <a:spLocks noChangeArrowheads="1"/>
          </p:cNvSpPr>
          <p:nvPr/>
        </p:nvSpPr>
        <p:spPr bwMode="auto">
          <a:xfrm>
            <a:off x="191497" y="856830"/>
            <a:ext cx="8723210" cy="2773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2.When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the writer grew older, he tried </a:t>
            </a:r>
            <a:r>
              <a:rPr lang="zh-CN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 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A.playing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music from his father’s computer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B.talking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about life at school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C.making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his own Internet radio program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D.giving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up listening to the radio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90082" y="974015"/>
            <a:ext cx="457326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C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矩形 30"/>
          <p:cNvSpPr>
            <a:spLocks noChangeArrowheads="1"/>
          </p:cNvSpPr>
          <p:nvPr/>
        </p:nvSpPr>
        <p:spPr bwMode="auto">
          <a:xfrm>
            <a:off x="191497" y="596001"/>
            <a:ext cx="8723210" cy="3881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3.What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does the 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word“presenter”in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the ninth paragraph mean in Chinese?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A.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出席者</a:t>
            </a:r>
            <a:r>
              <a:rPr lang="zh-CN" altLang="zh-CN" sz="2400" dirty="0" smtClean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B.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主持人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C.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眼前人</a:t>
            </a:r>
            <a:r>
              <a:rPr lang="zh-CN" altLang="zh-CN" sz="2400" dirty="0" smtClean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D.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送礼物的人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4.The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writer became a real radio presenter at the age of 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zh-CN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 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A.4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B.9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C.12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D.15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78744" y="710665"/>
            <a:ext cx="457326" cy="464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B</a:t>
            </a:r>
            <a:endParaRPr lang="zh-CN" alt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90082" y="3064427"/>
            <a:ext cx="457326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D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矩形 30"/>
          <p:cNvSpPr>
            <a:spLocks noChangeArrowheads="1"/>
          </p:cNvSpPr>
          <p:nvPr/>
        </p:nvSpPr>
        <p:spPr bwMode="auto">
          <a:xfrm>
            <a:off x="191497" y="568280"/>
            <a:ext cx="8723210" cy="4177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(</a:t>
            </a:r>
            <a:r>
              <a:rPr lang="zh-CN" altLang="zh-CN">
                <a:solidFill>
                  <a:srgbClr val="000000"/>
                </a:solidFill>
              </a:rPr>
              <a:t>　　</a:t>
            </a:r>
            <a:r>
              <a:rPr lang="en-US" altLang="zh-CN">
                <a:solidFill>
                  <a:srgbClr val="000000"/>
                </a:solidFill>
              </a:rPr>
              <a:t>)5.Which of the following sentences is WRONG according to the passage?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A.A radio studio manager interviewed the writer.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B.The writer liked to listen to the radio when he was four.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C.When the writer grew older, he lost his interest in radio.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D.The writer started making radio programmes at junior high school.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68665" y="696805"/>
            <a:ext cx="445987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C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矩形 30"/>
          <p:cNvSpPr>
            <a:spLocks noChangeArrowheads="1"/>
          </p:cNvSpPr>
          <p:nvPr/>
        </p:nvSpPr>
        <p:spPr bwMode="auto">
          <a:xfrm>
            <a:off x="191496" y="399435"/>
            <a:ext cx="8845061" cy="3951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zh-CN" altLang="zh-CN" sz="2400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二、根据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Act.2</a:t>
            </a:r>
            <a:r>
              <a:rPr lang="zh-CN" altLang="zh-CN" sz="2400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课文完成下列短文填空。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11455"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I’ve always loved the 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radio.I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still remember, when I was four years old, I sat 1.</a:t>
            </a:r>
            <a:r>
              <a:rPr lang="zh-CN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</a:t>
            </a:r>
            <a:r>
              <a:rPr lang="en-US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to the radio, listening to my 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favourite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programmes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and the voices of my 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favourite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2.</a:t>
            </a:r>
            <a:r>
              <a:rPr lang="zh-CN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.It seemed that they were speaking not to lots of listeners but to me in 3.</a:t>
            </a:r>
            <a:r>
              <a:rPr lang="zh-CN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</a:t>
            </a:r>
            <a:r>
              <a:rPr lang="en-US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  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.At the age of nine, I asked for 4.</a:t>
            </a:r>
            <a:r>
              <a:rPr lang="zh-CN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</a:t>
            </a:r>
            <a:r>
              <a:rPr lang="en-US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   </a:t>
            </a:r>
            <a:r>
              <a:rPr lang="zh-CN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jobs in small radio 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stations.As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I grew older, my interest in radio    5.</a:t>
            </a:r>
            <a:r>
              <a:rPr lang="zh-CN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432773" y="1419606"/>
            <a:ext cx="865518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 dirty="0"/>
              <a:t>close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300216" y="2041902"/>
            <a:ext cx="1675602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 dirty="0"/>
              <a:t>presenters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39496" y="3133099"/>
            <a:ext cx="1093551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 dirty="0"/>
              <a:t>person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670291" y="3068898"/>
            <a:ext cx="1467726" cy="543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altLang="zh-CN" dirty="0"/>
              <a:t>part-time</a:t>
            </a:r>
            <a:endParaRPr lang="zh-CN" altLang="en-US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7519121" y="3723894"/>
            <a:ext cx="913393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 dirty="0"/>
              <a:t>grew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8" grpId="0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矩形 30"/>
          <p:cNvSpPr>
            <a:spLocks noChangeArrowheads="1"/>
          </p:cNvSpPr>
          <p:nvPr/>
        </p:nvSpPr>
        <p:spPr bwMode="auto">
          <a:xfrm>
            <a:off x="191496" y="607341"/>
            <a:ext cx="8952504" cy="339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indent="211455"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One day I learned about 6.</a:t>
            </a:r>
            <a:r>
              <a:rPr lang="zh-CN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radio.I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talked about my school life and played my favorite music from my father’s computer 7.</a:t>
            </a:r>
            <a:r>
              <a:rPr lang="zh-CN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a 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week.Soon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my friends started to listen and help 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me.The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radio manager asked me to do a sound 8.</a:t>
            </a:r>
            <a:r>
              <a:rPr lang="zh-CN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.The purpose was to check the sound 9.</a:t>
            </a:r>
            <a:r>
              <a:rPr lang="zh-CN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.Finally I got the job in 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radio.This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was how my first real job in radio 10.</a:t>
            </a:r>
            <a:r>
              <a:rPr lang="zh-CN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070429" y="607341"/>
            <a:ext cx="1365679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 dirty="0"/>
              <a:t>Internet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099002" y="1707642"/>
            <a:ext cx="794967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 dirty="0"/>
              <a:t>once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308342" y="2305972"/>
            <a:ext cx="1022999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 dirty="0"/>
              <a:t>check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845163" y="2859786"/>
            <a:ext cx="1022999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 dirty="0"/>
              <a:t>level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812280" y="3332032"/>
            <a:ext cx="1072134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 dirty="0"/>
              <a:t>began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7" grpId="0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矩形 30"/>
          <p:cNvSpPr>
            <a:spLocks noChangeArrowheads="1"/>
          </p:cNvSpPr>
          <p:nvPr/>
        </p:nvSpPr>
        <p:spPr bwMode="auto">
          <a:xfrm>
            <a:off x="191497" y="556940"/>
            <a:ext cx="8723210" cy="53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pPr eaLnBrk="0" hangingPunct="0">
              <a:lnSpc>
                <a:spcPct val="12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zh-CN" altLang="zh-CN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三、根据课文内容</a:t>
            </a:r>
            <a:r>
              <a:rPr lang="en-US" altLang="zh-CN">
                <a:solidFill>
                  <a:srgbClr val="000000"/>
                </a:solidFill>
              </a:rPr>
              <a:t>,</a:t>
            </a:r>
            <a:r>
              <a:rPr lang="zh-CN" altLang="zh-CN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完成下列思维导图</a:t>
            </a:r>
            <a:r>
              <a:rPr lang="en-US" altLang="zh-CN">
                <a:solidFill>
                  <a:srgbClr val="000000"/>
                </a:solidFill>
              </a:rPr>
              <a:t>,</a:t>
            </a:r>
            <a:r>
              <a:rPr lang="zh-CN" altLang="zh-CN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然后口头复述课文。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</p:txBody>
      </p:sp>
      <p:pic>
        <p:nvPicPr>
          <p:cNvPr id="31746" name="导图28.jpg" descr="id:2147499500;FounderCES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973" y="1063478"/>
            <a:ext cx="7542730" cy="3849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879083" y="1490911"/>
            <a:ext cx="692918" cy="31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 sz="1600"/>
              <a:t>four/4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918138" y="2646093"/>
            <a:ext cx="692918" cy="317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 sz="1600"/>
              <a:t>nine/9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3411677" y="3581045"/>
            <a:ext cx="1148984" cy="317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 sz="1600"/>
              <a:t>grew older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3879082" y="4518518"/>
            <a:ext cx="1035598" cy="317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 sz="1600"/>
              <a:t>fifteen/15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矩形 30"/>
          <p:cNvSpPr>
            <a:spLocks noChangeArrowheads="1"/>
          </p:cNvSpPr>
          <p:nvPr/>
        </p:nvSpPr>
        <p:spPr bwMode="auto">
          <a:xfrm>
            <a:off x="313703" y="996574"/>
            <a:ext cx="8723210" cy="3881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zh-CN" altLang="zh-CN" sz="2400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一、根据句意或汉语提示填写单词。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1.The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famous singer is recording her new song in the 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zh-CN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录音室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). 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2.He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enjoys reading </a:t>
            </a:r>
            <a:r>
              <a:rPr lang="zh-CN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文章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 about music and sports news. 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3.—What’s his </a:t>
            </a:r>
            <a:r>
              <a:rPr lang="zh-CN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of coming here?</a:t>
            </a:r>
            <a:r>
              <a:rPr lang="en-US" altLang="zh-CN" sz="2400" dirty="0" smtClean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—To do an interview with Betty.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75280" y="2114354"/>
            <a:ext cx="1028039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studio</a:t>
            </a:r>
          </a:p>
        </p:txBody>
      </p:sp>
      <p:sp>
        <p:nvSpPr>
          <p:cNvPr id="32771" name="圆角矩形 3"/>
          <p:cNvSpPr>
            <a:spLocks noChangeArrowheads="1"/>
          </p:cNvSpPr>
          <p:nvPr/>
        </p:nvSpPr>
        <p:spPr bwMode="auto">
          <a:xfrm>
            <a:off x="2857343" y="399434"/>
            <a:ext cx="3314669" cy="42337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lIns="72567" tIns="36283" rIns="72567" bIns="36283" anchor="ctr"/>
          <a:lstStyle/>
          <a:p>
            <a:pPr algn="ctr" defTabSz="362585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巩 固 提 升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417977" y="2705315"/>
            <a:ext cx="1257331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articles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667106" y="3828014"/>
            <a:ext cx="1781430" cy="46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purpose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矩形 30"/>
          <p:cNvSpPr>
            <a:spLocks noChangeArrowheads="1"/>
          </p:cNvSpPr>
          <p:nvPr/>
        </p:nvSpPr>
        <p:spPr bwMode="auto">
          <a:xfrm>
            <a:off x="191497" y="2229019"/>
            <a:ext cx="8723210" cy="2576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1.</a:t>
            </a:r>
            <a:r>
              <a:rPr lang="zh-CN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听众</a:t>
            </a:r>
            <a:r>
              <a:rPr lang="en-US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  <a:r>
              <a:rPr lang="zh-CN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听者</a:t>
            </a:r>
            <a:r>
              <a:rPr lang="zh-CN" altLang="zh-CN" sz="2800" dirty="0" smtClean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8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</a:t>
            </a:r>
            <a:r>
              <a:rPr lang="en-US" altLang="zh-CN" sz="28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 </a:t>
            </a:r>
            <a:r>
              <a:rPr lang="en-US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2.</a:t>
            </a:r>
            <a:r>
              <a:rPr lang="zh-CN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文章</a:t>
            </a:r>
            <a:r>
              <a:rPr lang="en-US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  <a:r>
              <a:rPr lang="zh-CN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报道</a:t>
            </a:r>
            <a:r>
              <a:rPr lang="zh-CN" altLang="zh-CN" sz="2800" dirty="0" smtClean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8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</a:t>
            </a:r>
            <a:r>
              <a:rPr lang="en-US" altLang="zh-CN" sz="28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 </a:t>
            </a:r>
            <a:endParaRPr lang="zh-CN" altLang="zh-CN" sz="28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rgbClr val="000000"/>
                </a:solidFill>
              </a:rPr>
              <a:t>3.</a:t>
            </a:r>
            <a:r>
              <a:rPr lang="zh-CN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录制室</a:t>
            </a:r>
            <a:r>
              <a:rPr lang="en-US" altLang="zh-CN" sz="2800" dirty="0" smtClean="0">
                <a:solidFill>
                  <a:srgbClr val="000000"/>
                </a:solidFill>
              </a:rPr>
              <a:t>;</a:t>
            </a:r>
            <a:r>
              <a:rPr lang="zh-CN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录音室</a:t>
            </a:r>
            <a:r>
              <a:rPr lang="zh-CN" altLang="zh-CN" sz="28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zh-CN" altLang="zh-CN" sz="28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</a:t>
            </a:r>
            <a:r>
              <a:rPr lang="en-US" altLang="zh-CN" sz="2800" u="sng" dirty="0" smtClean="0">
                <a:uFill>
                  <a:solidFill>
                    <a:srgbClr val="000000"/>
                  </a:solidFill>
                </a:uFill>
              </a:rPr>
              <a:t> </a:t>
            </a:r>
            <a:r>
              <a:rPr lang="en-US" altLang="zh-CN" sz="2800" dirty="0" smtClean="0">
                <a:solidFill>
                  <a:srgbClr val="000000"/>
                </a:solidFill>
              </a:rPr>
              <a:t>	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rgbClr val="000000"/>
                </a:solidFill>
              </a:rPr>
              <a:t>4.</a:t>
            </a:r>
            <a:r>
              <a:rPr lang="zh-CN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意图</a:t>
            </a:r>
            <a:r>
              <a:rPr lang="en-US" altLang="zh-CN" sz="2800" dirty="0" smtClean="0">
                <a:solidFill>
                  <a:srgbClr val="000000"/>
                </a:solidFill>
              </a:rPr>
              <a:t>;</a:t>
            </a:r>
            <a:r>
              <a:rPr lang="zh-CN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目的</a:t>
            </a:r>
            <a:r>
              <a:rPr lang="zh-CN" altLang="zh-CN" sz="28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zh-CN" altLang="zh-CN" sz="28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</a:t>
            </a:r>
            <a:r>
              <a:rPr lang="en-US" altLang="zh-CN" sz="2800" u="sng" dirty="0" smtClean="0">
                <a:uFill>
                  <a:solidFill>
                    <a:srgbClr val="000000"/>
                  </a:solidFill>
                </a:uFill>
              </a:rPr>
              <a:t> </a:t>
            </a:r>
            <a:endParaRPr lang="zh-CN" altLang="en-US" sz="2800" dirty="0"/>
          </a:p>
        </p:txBody>
      </p:sp>
      <p:sp>
        <p:nvSpPr>
          <p:cNvPr id="6146" name="矩形 30"/>
          <p:cNvSpPr>
            <a:spLocks noChangeArrowheads="1"/>
          </p:cNvSpPr>
          <p:nvPr/>
        </p:nvSpPr>
        <p:spPr bwMode="auto">
          <a:xfrm>
            <a:off x="229293" y="971494"/>
            <a:ext cx="8457381" cy="6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</a:rPr>
              <a:t>一、必背单词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</a:rPr>
              <a:t>(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</a:rPr>
              <a:t>请在课文中找出下列单词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</a:rPr>
              <a:t>)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71984" y="2353762"/>
            <a:ext cx="1370718" cy="464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listener  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286630" y="2930863"/>
            <a:ext cx="1370718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article      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2969470" y="399434"/>
            <a:ext cx="3317188" cy="423375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anchor="ctr"/>
          <a:lstStyle/>
          <a:p>
            <a:pPr algn="ctr" defTabSz="362585">
              <a:defRPr/>
            </a:pPr>
            <a:r>
              <a: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课 前 预 习 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742697" y="3513003"/>
            <a:ext cx="1371978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studio    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057338" y="4061123"/>
            <a:ext cx="1371978" cy="464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 purpose</a:t>
            </a:r>
          </a:p>
        </p:txBody>
      </p:sp>
      <p:sp>
        <p:nvSpPr>
          <p:cNvPr id="11" name="矩形 30"/>
          <p:cNvSpPr>
            <a:spLocks noChangeArrowheads="1"/>
          </p:cNvSpPr>
          <p:nvPr/>
        </p:nvSpPr>
        <p:spPr bwMode="auto">
          <a:xfrm>
            <a:off x="229293" y="1650658"/>
            <a:ext cx="1485365" cy="46369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72567" tIns="36283" rIns="72567" bIns="36283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kern="100" dirty="0">
                <a:solidFill>
                  <a:schemeClr val="tx1"/>
                </a:solidFill>
                <a:latin typeface="Times New Roman" panose="02020603050405020304"/>
              </a:rPr>
              <a:t>名词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矩形 30"/>
          <p:cNvSpPr>
            <a:spLocks noChangeArrowheads="1"/>
          </p:cNvSpPr>
          <p:nvPr/>
        </p:nvSpPr>
        <p:spPr bwMode="auto">
          <a:xfrm>
            <a:off x="191496" y="925801"/>
            <a:ext cx="8845061" cy="3327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4.Peter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found a new job in the city and he </a:t>
            </a:r>
            <a:r>
              <a:rPr lang="zh-CN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to be very happy with his new job. 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5.As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a radio 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presenter,if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you don’t speak clearly, how can your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zh-CN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understand you?</a:t>
            </a:r>
            <a:r>
              <a:rPr lang="en-US" altLang="zh-CN" sz="2400" dirty="0" smtClean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6.His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family was poor, so he did some </a:t>
            </a:r>
            <a:r>
              <a:rPr lang="zh-CN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jobs when he was studying in a university.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402564" y="846750"/>
            <a:ext cx="1026779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seems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327" y="2589391"/>
            <a:ext cx="1371978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listeners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611378" y="3123650"/>
            <a:ext cx="1475286" cy="543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altLang="zh-CN"/>
              <a:t>part-time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矩形 30"/>
          <p:cNvSpPr>
            <a:spLocks noChangeArrowheads="1"/>
          </p:cNvSpPr>
          <p:nvPr/>
        </p:nvSpPr>
        <p:spPr bwMode="auto">
          <a:xfrm>
            <a:off x="191497" y="596001"/>
            <a:ext cx="8723210" cy="3881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zh-CN" altLang="zh-CN" sz="2400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二、单项填空。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1.Jimmy’s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mother seemed very </a:t>
            </a:r>
            <a:r>
              <a:rPr lang="zh-CN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when she knew his exam results. 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A.angry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B.angrily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C.sadly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D.worrying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2.I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like Song 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Zuying’s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songs, because her </a:t>
            </a:r>
            <a:r>
              <a:rPr lang="zh-CN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sounds very beautiful and sweet. 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A.voice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B.sound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C.noise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D.smell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78743" y="1278945"/>
            <a:ext cx="342680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A</a:t>
            </a:r>
            <a:endParaRPr lang="zh-CN" alt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78743" y="3104749"/>
            <a:ext cx="342680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A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矩形 30"/>
          <p:cNvSpPr>
            <a:spLocks noChangeArrowheads="1"/>
          </p:cNvSpPr>
          <p:nvPr/>
        </p:nvSpPr>
        <p:spPr bwMode="auto">
          <a:xfrm>
            <a:off x="191497" y="742167"/>
            <a:ext cx="8723210" cy="3327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3.The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boy is </a:t>
            </a:r>
            <a:r>
              <a:rPr lang="zh-CN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the ant on the ground. 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A.looking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up at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B.looking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down at	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C.looking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like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D.looking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down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4.You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can go to talk with 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Mr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Smith </a:t>
            </a:r>
            <a:r>
              <a:rPr lang="zh-CN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in the English corner. 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A.in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people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B.in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radio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C.in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person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D.in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studio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11499" y="856830"/>
            <a:ext cx="342680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B</a:t>
            </a:r>
            <a:endParaRPr lang="zh-CN" alt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11499" y="2614592"/>
            <a:ext cx="342680" cy="464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C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矩形 30"/>
          <p:cNvSpPr>
            <a:spLocks noChangeArrowheads="1"/>
          </p:cNvSpPr>
          <p:nvPr/>
        </p:nvSpPr>
        <p:spPr bwMode="auto">
          <a:xfrm>
            <a:off x="191497" y="710665"/>
            <a:ext cx="8723210" cy="2773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)5.</a:t>
            </a:r>
            <a:r>
              <a:rPr lang="zh-CN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he grew older, he was more interested in singing. 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A.With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B.Because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C.Although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D.As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)6.</a:t>
            </a:r>
            <a:r>
              <a:rPr lang="zh-CN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seems that Tony has been to many countries. 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A.It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B.This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C.That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D.He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0162" y="825329"/>
            <a:ext cx="343939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D</a:t>
            </a:r>
            <a:endParaRPr lang="zh-CN" alt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0162" y="2532689"/>
            <a:ext cx="343939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A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矩形 30"/>
          <p:cNvSpPr>
            <a:spLocks noChangeArrowheads="1"/>
          </p:cNvSpPr>
          <p:nvPr/>
        </p:nvSpPr>
        <p:spPr bwMode="auto">
          <a:xfrm>
            <a:off x="191497" y="628762"/>
            <a:ext cx="8723210" cy="3881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)7.—What’s that loud noise?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—The neighbors </a:t>
            </a:r>
            <a:r>
              <a:rPr lang="zh-CN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for a party. 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A.have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prepared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B.prepare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C.are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preparing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D.will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prepare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8.The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girl sat next to the desk,</a:t>
            </a:r>
            <a:r>
              <a:rPr lang="zh-CN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the window. 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A.looking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out of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B.looking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for	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C.looked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out of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D.looked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at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78744" y="732086"/>
            <a:ext cx="457326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C</a:t>
            </a:r>
            <a:endParaRPr lang="zh-CN" alt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68665" y="3071988"/>
            <a:ext cx="457326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A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矩形 30"/>
          <p:cNvSpPr>
            <a:spLocks noChangeArrowheads="1"/>
          </p:cNvSpPr>
          <p:nvPr/>
        </p:nvSpPr>
        <p:spPr bwMode="auto">
          <a:xfrm>
            <a:off x="191497" y="628762"/>
            <a:ext cx="8723210" cy="3881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9.Do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you know what time </a:t>
            </a:r>
            <a:r>
              <a:rPr lang="zh-CN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for Hong Kong?</a:t>
            </a:r>
            <a:r>
              <a:rPr lang="en-US" altLang="zh-CN" sz="2400" dirty="0" smtClean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A.does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the ship leave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B.the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ship leaves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C.is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the ship leaving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D.the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ship leave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)10.—</a:t>
            </a:r>
            <a:r>
              <a:rPr lang="zh-CN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do you visit your grandparents, Timmy?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—Once a week. 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A.How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much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B.How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long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C.How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many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D.How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often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90082" y="743426"/>
            <a:ext cx="342680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B</a:t>
            </a:r>
            <a:endParaRPr lang="zh-CN" alt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90082" y="2468427"/>
            <a:ext cx="342680" cy="464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D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矩形 30"/>
          <p:cNvSpPr>
            <a:spLocks noChangeArrowheads="1"/>
          </p:cNvSpPr>
          <p:nvPr/>
        </p:nvSpPr>
        <p:spPr bwMode="auto">
          <a:xfrm>
            <a:off x="153756" y="1209100"/>
            <a:ext cx="8723210" cy="2773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zh-CN" altLang="zh-CN" sz="2400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三、根据句意和所给汉语提示完成句子。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1.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似乎他们不喜欢这部电影。</a:t>
            </a:r>
            <a:endParaRPr lang="en-US" altLang="zh-CN" sz="240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zh-CN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　　　　　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they didn’t like the film. 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2.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如果有问题的话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你可以亲自来问我。</a:t>
            </a:r>
            <a:endParaRPr lang="en-US" altLang="zh-CN" sz="240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You can ask me </a:t>
            </a:r>
            <a:r>
              <a:rPr lang="zh-CN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　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if you have any question.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14652" y="2130735"/>
            <a:ext cx="2171983" cy="464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It seemed that  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946792" y="3300056"/>
            <a:ext cx="1531979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in person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矩形 30"/>
          <p:cNvSpPr>
            <a:spLocks noChangeArrowheads="1"/>
          </p:cNvSpPr>
          <p:nvPr/>
        </p:nvSpPr>
        <p:spPr bwMode="auto">
          <a:xfrm>
            <a:off x="191497" y="884219"/>
            <a:ext cx="8723210" cy="3327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3.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她低头看了看我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没说什么。</a:t>
            </a:r>
            <a:endParaRPr lang="en-US" altLang="zh-CN" sz="240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She </a:t>
            </a:r>
            <a:r>
              <a:rPr lang="zh-CN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　　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at me, saying nothing. 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4.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他从来不向别人请求帮助。</a:t>
            </a:r>
            <a:endParaRPr lang="en-US" altLang="zh-CN" sz="240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He never </a:t>
            </a:r>
            <a:r>
              <a:rPr lang="zh-CN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　　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help from others. 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5.</a:t>
            </a:r>
            <a:r>
              <a:rPr lang="zh-CN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我爸爸通常不是乘火车而是乘飞机去大连。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My father usually goes to Dalian </a:t>
            </a:r>
            <a:r>
              <a:rPr lang="zh-CN" altLang="zh-CN" sz="24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　　　　　　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80482" y="1404950"/>
            <a:ext cx="1906154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 dirty="0"/>
              <a:t>looked down  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208520" y="2547809"/>
            <a:ext cx="1335442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asks for 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719402" y="3695710"/>
            <a:ext cx="4113415" cy="541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altLang="zh-CN"/>
              <a:t>not by train but by plane/air</a:t>
            </a:r>
            <a:endParaRPr lang="zh-CN" altLang="en-US"/>
          </a:p>
        </p:txBody>
      </p:sp>
      <p:sp>
        <p:nvSpPr>
          <p:cNvPr id="40965" name="矩形 3"/>
          <p:cNvSpPr>
            <a:spLocks noChangeAspect="1" noChangeArrowheads="1"/>
          </p:cNvSpPr>
          <p:nvPr/>
        </p:nvSpPr>
        <p:spPr bwMode="auto">
          <a:xfrm>
            <a:off x="40315" y="2096713"/>
            <a:ext cx="146616" cy="42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endParaRPr lang="zh-CN" altLang="en-US" sz="19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矩形 30"/>
          <p:cNvSpPr>
            <a:spLocks noChangeArrowheads="1"/>
          </p:cNvSpPr>
          <p:nvPr/>
        </p:nvSpPr>
        <p:spPr bwMode="auto">
          <a:xfrm>
            <a:off x="191497" y="340212"/>
            <a:ext cx="8723210" cy="3881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zh-CN" altLang="zh-CN" sz="2400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四、阅读理解。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11455"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Lisa was a lovely 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girl.When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Lisa was 9, her family decided to move across the country to California because Lisa’s father found a good job in 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California.Before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they moved, Lisa’s parents had to take a trip to California to find a house where they would live.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11455"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“We will be away for two weeks,” Lisa’s mother 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said.“While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we are away, you will stay with Aunt Betsy.”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矩形 30"/>
          <p:cNvSpPr>
            <a:spLocks noChangeArrowheads="1"/>
          </p:cNvSpPr>
          <p:nvPr/>
        </p:nvSpPr>
        <p:spPr bwMode="auto">
          <a:xfrm>
            <a:off x="191497" y="356593"/>
            <a:ext cx="8723210" cy="4112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pPr indent="211455"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 dirty="0">
                <a:solidFill>
                  <a:srgbClr val="000000"/>
                </a:solidFill>
              </a:rPr>
              <a:t>Aunt Betsy lived several hours away, in a big </a:t>
            </a:r>
            <a:r>
              <a:rPr lang="en-US" altLang="zh-CN" dirty="0" err="1">
                <a:solidFill>
                  <a:srgbClr val="000000"/>
                </a:solidFill>
              </a:rPr>
              <a:t>city.Lisa</a:t>
            </a:r>
            <a:r>
              <a:rPr lang="en-US" altLang="zh-CN" dirty="0">
                <a:solidFill>
                  <a:srgbClr val="000000"/>
                </a:solidFill>
              </a:rPr>
              <a:t> had never stayed with Aunt Betsy, so she didn’t know what to bring for her </a:t>
            </a:r>
            <a:r>
              <a:rPr lang="en-US" altLang="zh-CN" dirty="0" err="1">
                <a:solidFill>
                  <a:srgbClr val="000000"/>
                </a:solidFill>
              </a:rPr>
              <a:t>visit.The</a:t>
            </a:r>
            <a:r>
              <a:rPr lang="en-US" altLang="zh-CN" dirty="0">
                <a:solidFill>
                  <a:srgbClr val="000000"/>
                </a:solidFill>
              </a:rPr>
              <a:t> weather was warm, so she put some shorts and T-shirts in a </a:t>
            </a:r>
            <a:r>
              <a:rPr lang="en-US" altLang="zh-CN" dirty="0" err="1">
                <a:solidFill>
                  <a:srgbClr val="000000"/>
                </a:solidFill>
              </a:rPr>
              <a:t>bag.She</a:t>
            </a:r>
            <a:r>
              <a:rPr lang="en-US" altLang="zh-CN" dirty="0">
                <a:solidFill>
                  <a:srgbClr val="000000"/>
                </a:solidFill>
              </a:rPr>
              <a:t> put some books in another bag because she liked </a:t>
            </a:r>
            <a:r>
              <a:rPr lang="en-US" altLang="zh-CN" dirty="0" err="1">
                <a:solidFill>
                  <a:srgbClr val="000000"/>
                </a:solidFill>
              </a:rPr>
              <a:t>reading.Mostly</a:t>
            </a:r>
            <a:r>
              <a:rPr lang="en-US" altLang="zh-CN" dirty="0">
                <a:solidFill>
                  <a:srgbClr val="000000"/>
                </a:solidFill>
              </a:rPr>
              <a:t> she read books about horses.</a:t>
            </a:r>
          </a:p>
          <a:p>
            <a:pPr indent="211455"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 dirty="0">
                <a:solidFill>
                  <a:srgbClr val="000000"/>
                </a:solidFill>
              </a:rPr>
              <a:t>When the day came, Aunt Betsy drove to Lisa’s house to pick her </a:t>
            </a:r>
            <a:r>
              <a:rPr lang="en-US" altLang="zh-CN" dirty="0" err="1">
                <a:solidFill>
                  <a:srgbClr val="000000"/>
                </a:solidFill>
              </a:rPr>
              <a:t>up.Lisa</a:t>
            </a:r>
            <a:r>
              <a:rPr lang="en-US" altLang="zh-CN" dirty="0">
                <a:solidFill>
                  <a:srgbClr val="000000"/>
                </a:solidFill>
              </a:rPr>
              <a:t> hugged her parents and said goodbye.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30"/>
          <p:cNvSpPr>
            <a:spLocks noChangeArrowheads="1"/>
          </p:cNvSpPr>
          <p:nvPr/>
        </p:nvSpPr>
        <p:spPr bwMode="auto">
          <a:xfrm>
            <a:off x="229293" y="3022846"/>
            <a:ext cx="8723210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r>
              <a:rPr lang="zh-CN" altLang="en-US" b="0">
                <a:solidFill>
                  <a:schemeClr val="tx1"/>
                </a:solidFill>
              </a:rPr>
              <a:t>兼职的 </a:t>
            </a:r>
            <a:r>
              <a:rPr lang="en-US" altLang="zh-CN" b="0">
                <a:solidFill>
                  <a:schemeClr val="tx1"/>
                </a:solidFill>
              </a:rPr>
              <a:t>____________ </a:t>
            </a:r>
            <a:endParaRPr lang="zh-CN" altLang="en-US" b="0">
              <a:solidFill>
                <a:schemeClr val="tx1"/>
              </a:solidFill>
            </a:endParaRPr>
          </a:p>
        </p:txBody>
      </p:sp>
      <p:sp>
        <p:nvSpPr>
          <p:cNvPr id="7170" name="矩形 30"/>
          <p:cNvSpPr>
            <a:spLocks noChangeArrowheads="1"/>
          </p:cNvSpPr>
          <p:nvPr/>
        </p:nvSpPr>
        <p:spPr bwMode="auto">
          <a:xfrm>
            <a:off x="191497" y="1690979"/>
            <a:ext cx="8723210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r>
              <a:rPr lang="zh-CN" altLang="en-US" b="0" dirty="0">
                <a:solidFill>
                  <a:schemeClr val="tx1"/>
                </a:solidFill>
              </a:rPr>
              <a:t>看来</a:t>
            </a:r>
            <a:r>
              <a:rPr lang="en-US" altLang="zh-CN" b="0" dirty="0">
                <a:solidFill>
                  <a:schemeClr val="tx1"/>
                </a:solidFill>
              </a:rPr>
              <a:t>;</a:t>
            </a:r>
            <a:r>
              <a:rPr lang="zh-CN" altLang="en-US" b="0" dirty="0">
                <a:solidFill>
                  <a:schemeClr val="tx1"/>
                </a:solidFill>
              </a:rPr>
              <a:t>似乎 </a:t>
            </a:r>
            <a:r>
              <a:rPr lang="en-US" altLang="zh-CN" b="0" dirty="0">
                <a:solidFill>
                  <a:schemeClr val="tx1"/>
                </a:solidFill>
              </a:rPr>
              <a:t>____________ </a:t>
            </a:r>
            <a:endParaRPr lang="zh-CN" altLang="en-US" b="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57338" y="1717441"/>
            <a:ext cx="927250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seem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97964" y="3044267"/>
            <a:ext cx="1497963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part-time </a:t>
            </a:r>
          </a:p>
        </p:txBody>
      </p:sp>
      <p:sp>
        <p:nvSpPr>
          <p:cNvPr id="11" name="矩形 30"/>
          <p:cNvSpPr>
            <a:spLocks noChangeArrowheads="1"/>
          </p:cNvSpPr>
          <p:nvPr/>
        </p:nvSpPr>
        <p:spPr bwMode="auto">
          <a:xfrm>
            <a:off x="229293" y="1052137"/>
            <a:ext cx="1485365" cy="46369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72567" tIns="36283" rIns="72567" bIns="36283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kern="100" dirty="0">
                <a:solidFill>
                  <a:schemeClr val="tx1"/>
                </a:solidFill>
                <a:latin typeface="Times New Roman" panose="02020603050405020304"/>
              </a:rPr>
              <a:t>动词</a:t>
            </a:r>
          </a:p>
        </p:txBody>
      </p:sp>
      <p:sp>
        <p:nvSpPr>
          <p:cNvPr id="7174" name="矩形 30"/>
          <p:cNvSpPr>
            <a:spLocks noChangeArrowheads="1"/>
          </p:cNvSpPr>
          <p:nvPr/>
        </p:nvSpPr>
        <p:spPr bwMode="auto">
          <a:xfrm>
            <a:off x="267089" y="2384004"/>
            <a:ext cx="1485365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r>
              <a:rPr lang="zh-CN" altLang="en-US">
                <a:solidFill>
                  <a:schemeClr val="tx1"/>
                </a:solidFill>
              </a:rPr>
              <a:t>形容词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矩形 30"/>
          <p:cNvSpPr>
            <a:spLocks noChangeArrowheads="1"/>
          </p:cNvSpPr>
          <p:nvPr/>
        </p:nvSpPr>
        <p:spPr bwMode="auto">
          <a:xfrm>
            <a:off x="191497" y="617422"/>
            <a:ext cx="8723210" cy="4177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pPr indent="211455"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Several hours later, they got to Aunt Betsy’s home.Lisa found that Aunt Betsy lived in a beautiful apartment (</a:t>
            </a:r>
            <a:r>
              <a:rPr lang="zh-CN" altLang="zh-CN">
                <a:solidFill>
                  <a:srgbClr val="000000"/>
                </a:solidFill>
              </a:rPr>
              <a:t>公寓</a:t>
            </a:r>
            <a:r>
              <a:rPr lang="en-US" altLang="zh-CN">
                <a:solidFill>
                  <a:srgbClr val="000000"/>
                </a:solidFill>
              </a:rPr>
              <a:t>). Aunt Betsy led Lisa to her room.It was a small but clean room.Then Lisa noticed something on the wall.She saw a picture of a tall, reddish-brown (</a:t>
            </a:r>
            <a:r>
              <a:rPr lang="zh-CN" altLang="zh-CN">
                <a:solidFill>
                  <a:srgbClr val="000000"/>
                </a:solidFill>
              </a:rPr>
              <a:t>红褐色的</a:t>
            </a:r>
            <a:r>
              <a:rPr lang="en-US" altLang="zh-CN">
                <a:solidFill>
                  <a:srgbClr val="000000"/>
                </a:solidFill>
              </a:rPr>
              <a:t>)horse.The horse was very beautiful.Aunt Betsy was in the picture, standing beside the horse.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</p:txBody>
      </p:sp>
    </p:spTree>
  </p:cSld>
  <p:clrMapOvr>
    <a:masterClrMapping/>
  </p:clrMapOvr>
  <p:transition>
    <p:rand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矩形 30"/>
          <p:cNvSpPr>
            <a:spLocks noChangeArrowheads="1"/>
          </p:cNvSpPr>
          <p:nvPr/>
        </p:nvSpPr>
        <p:spPr bwMode="auto">
          <a:xfrm>
            <a:off x="191497" y="742166"/>
            <a:ext cx="8723210" cy="3327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indent="211455"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“That’s Ruby,” Aunt Betsy said.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11455"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Lisa asked, “Is that your horse?”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11455"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Aunt Betsy said, “No, I ride her 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sometimes.She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lives in a </a:t>
            </a:r>
            <a:r>
              <a:rPr lang="en-US" altLang="zh-CN" sz="2400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stable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not far away.”</a:t>
            </a:r>
            <a:endParaRPr lang="zh-CN" altLang="zh-CN" sz="24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11455"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Lisa put her book bag onto the bed and said, “I love 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horses.I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have read a lot of books about </a:t>
            </a:r>
            <a:r>
              <a:rPr lang="en-US" altLang="zh-CN" sz="24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horses.Can</a:t>
            </a:r>
            <a:r>
              <a:rPr lang="en-US" altLang="zh-CN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we visit Ruby?”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矩形 30"/>
          <p:cNvSpPr>
            <a:spLocks noChangeArrowheads="1"/>
          </p:cNvSpPr>
          <p:nvPr/>
        </p:nvSpPr>
        <p:spPr bwMode="auto">
          <a:xfrm>
            <a:off x="191497" y="1049617"/>
            <a:ext cx="8723210" cy="2381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pPr indent="211455"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 dirty="0">
                <a:solidFill>
                  <a:srgbClr val="000000"/>
                </a:solidFill>
              </a:rPr>
              <a:t>Aunt Betsy </a:t>
            </a:r>
            <a:r>
              <a:rPr lang="en-US" altLang="zh-CN" dirty="0" err="1">
                <a:solidFill>
                  <a:srgbClr val="000000"/>
                </a:solidFill>
              </a:rPr>
              <a:t>smiled.She</a:t>
            </a:r>
            <a:r>
              <a:rPr lang="en-US" altLang="zh-CN" dirty="0">
                <a:solidFill>
                  <a:srgbClr val="000000"/>
                </a:solidFill>
              </a:rPr>
              <a:t> said, “Of </a:t>
            </a:r>
            <a:r>
              <a:rPr lang="en-US" altLang="zh-CN" dirty="0" err="1">
                <a:solidFill>
                  <a:srgbClr val="000000"/>
                </a:solidFill>
              </a:rPr>
              <a:t>course.We</a:t>
            </a:r>
            <a:r>
              <a:rPr lang="en-US" altLang="zh-CN" dirty="0">
                <a:solidFill>
                  <a:srgbClr val="000000"/>
                </a:solidFill>
              </a:rPr>
              <a:t> can even go out riding.”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indent="211455"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 dirty="0">
                <a:solidFill>
                  <a:srgbClr val="000000"/>
                </a:solidFill>
              </a:rPr>
              <a:t>Lisa couldn’t be </a:t>
            </a:r>
            <a:r>
              <a:rPr lang="en-US" altLang="zh-CN" dirty="0" err="1">
                <a:solidFill>
                  <a:srgbClr val="000000"/>
                </a:solidFill>
              </a:rPr>
              <a:t>happier.She</a:t>
            </a:r>
            <a:r>
              <a:rPr lang="en-US" altLang="zh-CN" dirty="0">
                <a:solidFill>
                  <a:srgbClr val="000000"/>
                </a:solidFill>
              </a:rPr>
              <a:t> and her aunt had something in </a:t>
            </a:r>
            <a:r>
              <a:rPr lang="en-US" altLang="zh-CN" dirty="0" err="1">
                <a:solidFill>
                  <a:srgbClr val="000000"/>
                </a:solidFill>
              </a:rPr>
              <a:t>common.It</a:t>
            </a:r>
            <a:r>
              <a:rPr lang="en-US" altLang="zh-CN" dirty="0">
                <a:solidFill>
                  <a:srgbClr val="000000"/>
                </a:solidFill>
              </a:rPr>
              <a:t> was going to be a great adventure (</a:t>
            </a:r>
            <a:r>
              <a:rPr lang="zh-CN" altLang="zh-CN" dirty="0">
                <a:solidFill>
                  <a:srgbClr val="000000"/>
                </a:solidFill>
              </a:rPr>
              <a:t>冒险</a:t>
            </a:r>
            <a:r>
              <a:rPr lang="en-US" altLang="zh-CN" dirty="0">
                <a:solidFill>
                  <a:srgbClr val="000000"/>
                </a:solidFill>
              </a:rPr>
              <a:t>)!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</p:txBody>
      </p:sp>
    </p:spTree>
  </p:cSld>
  <p:clrMapOvr>
    <a:masterClrMapping/>
  </p:clrMapOvr>
  <p:transition>
    <p:rand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矩形 30"/>
          <p:cNvSpPr>
            <a:spLocks noChangeArrowheads="1"/>
          </p:cNvSpPr>
          <p:nvPr/>
        </p:nvSpPr>
        <p:spPr bwMode="auto">
          <a:xfrm>
            <a:off x="191496" y="824069"/>
            <a:ext cx="8952504" cy="3304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　</a:t>
            </a:r>
            <a:r>
              <a:rPr lang="en-US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altLang="zh-CN" sz="28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1.Lisa’s</a:t>
            </a:r>
            <a:r>
              <a:rPr lang="en-US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family decided to move to California </a:t>
            </a:r>
            <a:r>
              <a:rPr lang="zh-CN" altLang="zh-CN" sz="28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</a:t>
            </a:r>
            <a:r>
              <a:rPr lang="en-US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endParaRPr lang="en-US" altLang="zh-CN" sz="28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8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A.when</a:t>
            </a:r>
            <a:r>
              <a:rPr lang="en-US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Lisa was 8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8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B.when</a:t>
            </a:r>
            <a:r>
              <a:rPr lang="en-US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Lisa was 10</a:t>
            </a:r>
            <a:endParaRPr lang="zh-CN" altLang="zh-CN" sz="28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8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C.because</a:t>
            </a:r>
            <a:r>
              <a:rPr lang="en-US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houses there were cheaper</a:t>
            </a:r>
            <a:r>
              <a:rPr lang="zh-CN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8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D.because</a:t>
            </a:r>
            <a:r>
              <a:rPr lang="en-US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Lisa’s father got a new job there</a:t>
            </a:r>
            <a:endParaRPr lang="zh-CN" altLang="zh-CN" sz="28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11499" y="933693"/>
            <a:ext cx="342680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D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矩形 30"/>
          <p:cNvSpPr>
            <a:spLocks noChangeArrowheads="1"/>
          </p:cNvSpPr>
          <p:nvPr/>
        </p:nvSpPr>
        <p:spPr bwMode="auto">
          <a:xfrm>
            <a:off x="191497" y="699325"/>
            <a:ext cx="8723210" cy="4043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　</a:t>
            </a:r>
            <a:r>
              <a:rPr lang="en-US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altLang="zh-CN" sz="28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2.How</a:t>
            </a:r>
            <a:r>
              <a:rPr lang="en-US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did Lisa go to Aunt Betsy’s home?</a:t>
            </a:r>
            <a:endParaRPr lang="zh-CN" altLang="zh-CN" sz="28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8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A.By</a:t>
            </a:r>
            <a:r>
              <a:rPr lang="en-US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train.</a:t>
            </a:r>
            <a:r>
              <a:rPr lang="zh-CN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	</a:t>
            </a:r>
            <a:r>
              <a:rPr lang="en-US" altLang="zh-CN" sz="28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B.By</a:t>
            </a:r>
            <a:r>
              <a:rPr lang="en-US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car.</a:t>
            </a:r>
            <a:r>
              <a:rPr lang="zh-CN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8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C.By</a:t>
            </a:r>
            <a:r>
              <a:rPr lang="en-US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underground.</a:t>
            </a:r>
            <a:r>
              <a:rPr lang="zh-CN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sz="28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D.By</a:t>
            </a:r>
            <a:r>
              <a:rPr lang="en-US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bike.</a:t>
            </a:r>
            <a:endParaRPr lang="zh-CN" altLang="zh-CN" sz="28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　</a:t>
            </a:r>
            <a:r>
              <a:rPr lang="en-US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altLang="zh-CN" sz="28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3.The</a:t>
            </a:r>
            <a:r>
              <a:rPr lang="en-US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underlined </a:t>
            </a:r>
            <a:r>
              <a:rPr lang="en-US" altLang="zh-CN" sz="28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word“stable</a:t>
            </a:r>
            <a:r>
              <a:rPr lang="en-US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” here means </a:t>
            </a:r>
            <a:r>
              <a:rPr lang="zh-CN" altLang="zh-CN" sz="280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</a:t>
            </a:r>
            <a:r>
              <a:rPr lang="en-US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in Chinese. </a:t>
            </a:r>
            <a:endParaRPr lang="zh-CN" altLang="zh-CN" sz="28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A.</a:t>
            </a:r>
            <a:r>
              <a:rPr lang="zh-CN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茅棚　</a:t>
            </a:r>
            <a:r>
              <a:rPr lang="en-US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B.</a:t>
            </a:r>
            <a:r>
              <a:rPr lang="zh-CN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草屋　</a:t>
            </a:r>
            <a:r>
              <a:rPr lang="en-US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C.</a:t>
            </a:r>
            <a:r>
              <a:rPr lang="zh-CN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地下室　</a:t>
            </a:r>
            <a:r>
              <a:rPr lang="en-US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D.</a:t>
            </a:r>
            <a:r>
              <a:rPr lang="zh-CN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马房</a:t>
            </a:r>
            <a:endParaRPr lang="zh-CN" altLang="zh-CN" sz="2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90082" y="808948"/>
            <a:ext cx="342680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B</a:t>
            </a:r>
            <a:endParaRPr lang="zh-CN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90083" y="2560409"/>
            <a:ext cx="299845" cy="464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D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矩形 30"/>
          <p:cNvSpPr>
            <a:spLocks noChangeArrowheads="1"/>
          </p:cNvSpPr>
          <p:nvPr/>
        </p:nvSpPr>
        <p:spPr bwMode="auto">
          <a:xfrm>
            <a:off x="191497" y="596001"/>
            <a:ext cx="8723210" cy="4177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(</a:t>
            </a:r>
            <a:r>
              <a:rPr lang="zh-CN" altLang="zh-CN">
                <a:solidFill>
                  <a:srgbClr val="000000"/>
                </a:solidFill>
              </a:rPr>
              <a:t>　　</a:t>
            </a:r>
            <a:r>
              <a:rPr lang="en-US" altLang="zh-CN">
                <a:solidFill>
                  <a:srgbClr val="000000"/>
                </a:solidFill>
              </a:rPr>
              <a:t>)4.How might Lisa feel at the end of the story?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A.She might feel sad because she missed her parents.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B.She might feel excited because she could go horse riding.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C.She might feel excited because she would move somewhere warm.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D.She might feel sad because she would have to leave all of her friends.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90082" y="705625"/>
            <a:ext cx="342680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B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矩形 30"/>
          <p:cNvSpPr>
            <a:spLocks noChangeArrowheads="1"/>
          </p:cNvSpPr>
          <p:nvPr/>
        </p:nvSpPr>
        <p:spPr bwMode="auto">
          <a:xfrm>
            <a:off x="191497" y="764847"/>
            <a:ext cx="8723210" cy="3766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5.The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best title of the passage is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 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A.A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trip to California 	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B.A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tall and reddish-brown horse 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C.Lisa’s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experiences staying with Aunt Betsy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D.Lisa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and Aunt Betsy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11499" y="873211"/>
            <a:ext cx="342680" cy="464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C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矩形 30"/>
          <p:cNvSpPr>
            <a:spLocks noChangeArrowheads="1"/>
          </p:cNvSpPr>
          <p:nvPr/>
        </p:nvSpPr>
        <p:spPr bwMode="auto">
          <a:xfrm>
            <a:off x="191497" y="607342"/>
            <a:ext cx="8723210" cy="6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</a:rPr>
              <a:t>二、常用短语</a:t>
            </a:r>
            <a:r>
              <a:rPr lang="en-US" altLang="zh-CN" b="0" dirty="0">
                <a:solidFill>
                  <a:schemeClr val="tx1"/>
                </a:solidFill>
                <a:latin typeface="宋体" panose="02010600030101010101" pitchFamily="2" charset="-122"/>
              </a:rPr>
              <a:t>(</a:t>
            </a:r>
            <a:r>
              <a:rPr lang="zh-CN" altLang="en-US" b="0" dirty="0">
                <a:solidFill>
                  <a:schemeClr val="tx1"/>
                </a:solidFill>
                <a:latin typeface="宋体" panose="02010600030101010101" pitchFamily="2" charset="-122"/>
              </a:rPr>
              <a:t>请在课文中画出下列短语</a:t>
            </a:r>
            <a:r>
              <a:rPr lang="en-US" altLang="zh-CN" b="0" dirty="0">
                <a:solidFill>
                  <a:schemeClr val="tx1"/>
                </a:solidFill>
                <a:latin typeface="宋体" panose="02010600030101010101" pitchFamily="2" charset="-122"/>
              </a:rPr>
              <a:t>)</a:t>
            </a:r>
          </a:p>
        </p:txBody>
      </p:sp>
      <p:sp>
        <p:nvSpPr>
          <p:cNvPr id="8194" name="矩形 30"/>
          <p:cNvSpPr>
            <a:spLocks noChangeArrowheads="1"/>
          </p:cNvSpPr>
          <p:nvPr/>
        </p:nvSpPr>
        <p:spPr bwMode="auto">
          <a:xfrm>
            <a:off x="114647" y="1249964"/>
            <a:ext cx="8723210" cy="3591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0" dirty="0">
                <a:solidFill>
                  <a:schemeClr val="tx1"/>
                </a:solidFill>
              </a:rPr>
              <a:t>1.</a:t>
            </a:r>
            <a:r>
              <a:rPr lang="zh-CN" altLang="en-US" b="0" dirty="0">
                <a:solidFill>
                  <a:schemeClr val="tx1"/>
                </a:solidFill>
              </a:rPr>
              <a:t>播音时光   </a:t>
            </a:r>
            <a:r>
              <a:rPr lang="en-US" altLang="zh-CN" b="0" dirty="0">
                <a:solidFill>
                  <a:schemeClr val="tx1"/>
                </a:solidFill>
              </a:rPr>
              <a:t>radio times</a:t>
            </a:r>
          </a:p>
          <a:p>
            <a:pPr>
              <a:lnSpc>
                <a:spcPct val="150000"/>
              </a:lnSpc>
            </a:pPr>
            <a:r>
              <a:rPr lang="en-US" altLang="zh-CN" b="0" dirty="0">
                <a:solidFill>
                  <a:schemeClr val="tx1"/>
                </a:solidFill>
              </a:rPr>
              <a:t>2.</a:t>
            </a:r>
            <a:r>
              <a:rPr lang="zh-CN" altLang="en-US" b="0" dirty="0">
                <a:solidFill>
                  <a:schemeClr val="tx1"/>
                </a:solidFill>
              </a:rPr>
              <a:t>低头看</a:t>
            </a:r>
            <a:r>
              <a:rPr lang="en-US" altLang="zh-CN" b="0" dirty="0">
                <a:solidFill>
                  <a:schemeClr val="tx1"/>
                </a:solidFill>
              </a:rPr>
              <a:t>……   look down at…</a:t>
            </a:r>
          </a:p>
          <a:p>
            <a:pPr>
              <a:lnSpc>
                <a:spcPct val="150000"/>
              </a:lnSpc>
            </a:pPr>
            <a:r>
              <a:rPr lang="en-US" altLang="zh-CN" b="0" dirty="0">
                <a:solidFill>
                  <a:schemeClr val="tx1"/>
                </a:solidFill>
              </a:rPr>
              <a:t>3.</a:t>
            </a:r>
            <a:r>
              <a:rPr lang="zh-CN" altLang="en-US" b="0" dirty="0">
                <a:solidFill>
                  <a:schemeClr val="tx1"/>
                </a:solidFill>
              </a:rPr>
              <a:t>在电台   </a:t>
            </a:r>
            <a:r>
              <a:rPr lang="en-US" altLang="zh-CN" b="0" dirty="0">
                <a:solidFill>
                  <a:schemeClr val="tx1"/>
                </a:solidFill>
              </a:rPr>
              <a:t>in radio</a:t>
            </a:r>
          </a:p>
          <a:p>
            <a:pPr>
              <a:lnSpc>
                <a:spcPct val="150000"/>
              </a:lnSpc>
            </a:pPr>
            <a:r>
              <a:rPr lang="en-US" altLang="zh-CN" b="0" dirty="0">
                <a:solidFill>
                  <a:schemeClr val="tx1"/>
                </a:solidFill>
              </a:rPr>
              <a:t>4.</a:t>
            </a:r>
            <a:r>
              <a:rPr lang="zh-CN" altLang="en-US" b="0" dirty="0">
                <a:solidFill>
                  <a:schemeClr val="tx1"/>
                </a:solidFill>
              </a:rPr>
              <a:t>紧挨着收音机坐    </a:t>
            </a:r>
            <a:r>
              <a:rPr lang="en-US" altLang="zh-CN" b="0" dirty="0">
                <a:solidFill>
                  <a:schemeClr val="tx1"/>
                </a:solidFill>
              </a:rPr>
              <a:t>sit close to the radio</a:t>
            </a:r>
          </a:p>
          <a:p>
            <a:pPr>
              <a:lnSpc>
                <a:spcPct val="150000"/>
              </a:lnSpc>
            </a:pPr>
            <a:r>
              <a:rPr lang="en-US" altLang="zh-CN" b="0" dirty="0">
                <a:solidFill>
                  <a:schemeClr val="tx1"/>
                </a:solidFill>
              </a:rPr>
              <a:t>5.</a:t>
            </a:r>
            <a:r>
              <a:rPr lang="zh-CN" altLang="en-US" b="0" dirty="0">
                <a:solidFill>
                  <a:schemeClr val="tx1"/>
                </a:solidFill>
              </a:rPr>
              <a:t>听</a:t>
            </a:r>
            <a:r>
              <a:rPr lang="en-US" altLang="zh-CN" b="0" dirty="0">
                <a:solidFill>
                  <a:schemeClr val="tx1"/>
                </a:solidFill>
              </a:rPr>
              <a:t>……</a:t>
            </a:r>
            <a:r>
              <a:rPr lang="zh-CN" altLang="en-US" b="0" dirty="0">
                <a:solidFill>
                  <a:schemeClr val="tx1"/>
                </a:solidFill>
              </a:rPr>
              <a:t>的声音    </a:t>
            </a:r>
            <a:r>
              <a:rPr lang="en-US" altLang="zh-CN" b="0" dirty="0">
                <a:solidFill>
                  <a:schemeClr val="tx1"/>
                </a:solidFill>
              </a:rPr>
              <a:t>listen to the voices of…</a:t>
            </a:r>
          </a:p>
          <a:p>
            <a:pPr>
              <a:lnSpc>
                <a:spcPct val="150000"/>
              </a:lnSpc>
            </a:pPr>
            <a:r>
              <a:rPr lang="en-US" altLang="zh-CN" b="0" dirty="0">
                <a:solidFill>
                  <a:schemeClr val="tx1"/>
                </a:solidFill>
              </a:rPr>
              <a:t>6.</a:t>
            </a:r>
            <a:r>
              <a:rPr lang="zh-CN" altLang="en-US" b="0" dirty="0">
                <a:solidFill>
                  <a:schemeClr val="tx1"/>
                </a:solidFill>
              </a:rPr>
              <a:t>亲自</a:t>
            </a:r>
            <a:r>
              <a:rPr lang="en-US" altLang="zh-CN" b="0" dirty="0">
                <a:solidFill>
                  <a:schemeClr val="tx1"/>
                </a:solidFill>
              </a:rPr>
              <a:t>;</a:t>
            </a:r>
            <a:r>
              <a:rPr lang="zh-CN" altLang="en-US" b="0" dirty="0">
                <a:solidFill>
                  <a:schemeClr val="tx1"/>
                </a:solidFill>
              </a:rPr>
              <a:t>本人    </a:t>
            </a:r>
            <a:r>
              <a:rPr lang="en-US" altLang="zh-CN" b="0" dirty="0">
                <a:solidFill>
                  <a:schemeClr val="tx1"/>
                </a:solidFill>
              </a:rPr>
              <a:t>in person</a:t>
            </a: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矩形 30"/>
          <p:cNvSpPr>
            <a:spLocks noChangeArrowheads="1"/>
          </p:cNvSpPr>
          <p:nvPr/>
        </p:nvSpPr>
        <p:spPr bwMode="auto">
          <a:xfrm>
            <a:off x="114647" y="333912"/>
            <a:ext cx="8723210" cy="4762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0">
                <a:solidFill>
                  <a:schemeClr val="tx1"/>
                </a:solidFill>
              </a:rPr>
              <a:t>7.</a:t>
            </a:r>
            <a:r>
              <a:rPr lang="zh-CN" altLang="en-US" b="0">
                <a:solidFill>
                  <a:schemeClr val="tx1"/>
                </a:solidFill>
              </a:rPr>
              <a:t>在</a:t>
            </a:r>
            <a:r>
              <a:rPr lang="en-US" altLang="zh-CN" b="0">
                <a:solidFill>
                  <a:schemeClr val="tx1"/>
                </a:solidFill>
              </a:rPr>
              <a:t>……</a:t>
            </a:r>
            <a:r>
              <a:rPr lang="zh-CN" altLang="en-US" b="0">
                <a:solidFill>
                  <a:schemeClr val="tx1"/>
                </a:solidFill>
              </a:rPr>
              <a:t>岁时    </a:t>
            </a:r>
            <a:r>
              <a:rPr lang="en-US" altLang="zh-CN" b="0">
                <a:solidFill>
                  <a:schemeClr val="tx1"/>
                </a:solidFill>
              </a:rPr>
              <a:t>at the age of</a:t>
            </a:r>
          </a:p>
          <a:p>
            <a:pPr>
              <a:lnSpc>
                <a:spcPct val="150000"/>
              </a:lnSpc>
            </a:pPr>
            <a:r>
              <a:rPr lang="en-US" altLang="zh-CN" b="0">
                <a:solidFill>
                  <a:schemeClr val="tx1"/>
                </a:solidFill>
              </a:rPr>
              <a:t>8.</a:t>
            </a:r>
            <a:r>
              <a:rPr lang="zh-CN" altLang="en-US" b="0">
                <a:solidFill>
                  <a:schemeClr val="tx1"/>
                </a:solidFill>
              </a:rPr>
              <a:t>找兼职工作    </a:t>
            </a:r>
            <a:r>
              <a:rPr lang="en-US" altLang="zh-CN" b="0">
                <a:solidFill>
                  <a:schemeClr val="tx1"/>
                </a:solidFill>
              </a:rPr>
              <a:t>ask for part­time jobs</a:t>
            </a:r>
          </a:p>
          <a:p>
            <a:pPr>
              <a:lnSpc>
                <a:spcPct val="150000"/>
              </a:lnSpc>
            </a:pPr>
            <a:r>
              <a:rPr lang="en-US" altLang="zh-CN" b="0">
                <a:solidFill>
                  <a:schemeClr val="tx1"/>
                </a:solidFill>
              </a:rPr>
              <a:t>9.</a:t>
            </a:r>
            <a:r>
              <a:rPr lang="zh-CN" altLang="en-US" b="0">
                <a:solidFill>
                  <a:schemeClr val="tx1"/>
                </a:solidFill>
              </a:rPr>
              <a:t>看窗外    </a:t>
            </a:r>
            <a:r>
              <a:rPr lang="en-US" altLang="zh-CN" b="0">
                <a:solidFill>
                  <a:schemeClr val="tx1"/>
                </a:solidFill>
              </a:rPr>
              <a:t>look out of the window</a:t>
            </a:r>
          </a:p>
          <a:p>
            <a:pPr>
              <a:lnSpc>
                <a:spcPct val="150000"/>
              </a:lnSpc>
            </a:pPr>
            <a:r>
              <a:rPr lang="en-US" altLang="zh-CN" b="0">
                <a:solidFill>
                  <a:schemeClr val="tx1"/>
                </a:solidFill>
              </a:rPr>
              <a:t>10.</a:t>
            </a:r>
            <a:r>
              <a:rPr lang="zh-CN" altLang="en-US" b="0">
                <a:solidFill>
                  <a:schemeClr val="tx1"/>
                </a:solidFill>
              </a:rPr>
              <a:t>在录音室里    </a:t>
            </a:r>
            <a:r>
              <a:rPr lang="en-US" altLang="zh-CN" b="0">
                <a:solidFill>
                  <a:schemeClr val="tx1"/>
                </a:solidFill>
              </a:rPr>
              <a:t>in the studio</a:t>
            </a:r>
          </a:p>
          <a:p>
            <a:pPr>
              <a:lnSpc>
                <a:spcPct val="150000"/>
              </a:lnSpc>
            </a:pPr>
            <a:r>
              <a:rPr lang="en-US" altLang="zh-CN" b="0">
                <a:solidFill>
                  <a:schemeClr val="tx1"/>
                </a:solidFill>
              </a:rPr>
              <a:t>11.</a:t>
            </a:r>
            <a:r>
              <a:rPr lang="zh-CN" altLang="en-US" b="0">
                <a:solidFill>
                  <a:schemeClr val="tx1"/>
                </a:solidFill>
              </a:rPr>
              <a:t>在玻璃墙后    </a:t>
            </a:r>
            <a:r>
              <a:rPr lang="en-US" altLang="zh-CN" b="0">
                <a:solidFill>
                  <a:schemeClr val="tx1"/>
                </a:solidFill>
              </a:rPr>
              <a:t>behind a glass wall</a:t>
            </a:r>
          </a:p>
          <a:p>
            <a:pPr>
              <a:lnSpc>
                <a:spcPct val="150000"/>
              </a:lnSpc>
            </a:pPr>
            <a:r>
              <a:rPr lang="en-US" altLang="zh-CN" b="0">
                <a:solidFill>
                  <a:schemeClr val="tx1"/>
                </a:solidFill>
              </a:rPr>
              <a:t>12.</a:t>
            </a:r>
            <a:r>
              <a:rPr lang="zh-CN" altLang="en-US" b="0">
                <a:solidFill>
                  <a:schemeClr val="tx1"/>
                </a:solidFill>
              </a:rPr>
              <a:t>做一个声音测试    </a:t>
            </a:r>
            <a:r>
              <a:rPr lang="en-US" altLang="zh-CN" b="0">
                <a:solidFill>
                  <a:schemeClr val="tx1"/>
                </a:solidFill>
              </a:rPr>
              <a:t>do a sound check</a:t>
            </a:r>
          </a:p>
          <a:p>
            <a:pPr>
              <a:lnSpc>
                <a:spcPct val="150000"/>
              </a:lnSpc>
            </a:pPr>
            <a:r>
              <a:rPr lang="en-US" altLang="zh-CN" b="0">
                <a:solidFill>
                  <a:schemeClr val="tx1"/>
                </a:solidFill>
              </a:rPr>
              <a:t>13.</a:t>
            </a:r>
            <a:r>
              <a:rPr lang="zh-CN" altLang="en-US" b="0">
                <a:solidFill>
                  <a:schemeClr val="tx1"/>
                </a:solidFill>
              </a:rPr>
              <a:t>测试音质水平    </a:t>
            </a:r>
            <a:r>
              <a:rPr lang="en-US" altLang="zh-CN" b="0">
                <a:solidFill>
                  <a:schemeClr val="tx1"/>
                </a:solidFill>
              </a:rPr>
              <a:t>check the sound level</a:t>
            </a:r>
          </a:p>
          <a:p>
            <a:pPr>
              <a:lnSpc>
                <a:spcPct val="150000"/>
              </a:lnSpc>
            </a:pPr>
            <a:r>
              <a:rPr lang="en-US" altLang="zh-CN" b="0">
                <a:solidFill>
                  <a:schemeClr val="tx1"/>
                </a:solidFill>
              </a:rPr>
              <a:t>14.</a:t>
            </a:r>
            <a:r>
              <a:rPr lang="zh-CN" altLang="en-US" b="0">
                <a:solidFill>
                  <a:schemeClr val="tx1"/>
                </a:solidFill>
              </a:rPr>
              <a:t>关掉</a:t>
            </a:r>
            <a:r>
              <a:rPr lang="en-US" altLang="zh-CN" b="0">
                <a:solidFill>
                  <a:schemeClr val="tx1"/>
                </a:solidFill>
              </a:rPr>
              <a:t>(</a:t>
            </a:r>
            <a:r>
              <a:rPr lang="zh-CN" altLang="en-US" b="0">
                <a:solidFill>
                  <a:schemeClr val="tx1"/>
                </a:solidFill>
              </a:rPr>
              <a:t>设备</a:t>
            </a:r>
            <a:r>
              <a:rPr lang="en-US" altLang="zh-CN" b="0">
                <a:solidFill>
                  <a:schemeClr val="tx1"/>
                </a:solidFill>
              </a:rPr>
              <a:t>);</a:t>
            </a:r>
            <a:r>
              <a:rPr lang="zh-CN" altLang="en-US" b="0">
                <a:solidFill>
                  <a:schemeClr val="tx1"/>
                </a:solidFill>
              </a:rPr>
              <a:t>停止播音</a:t>
            </a:r>
            <a:r>
              <a:rPr lang="en-US" altLang="zh-CN" b="0">
                <a:solidFill>
                  <a:schemeClr val="tx1"/>
                </a:solidFill>
              </a:rPr>
              <a:t>;</a:t>
            </a:r>
            <a:r>
              <a:rPr lang="zh-CN" altLang="en-US" b="0">
                <a:solidFill>
                  <a:schemeClr val="tx1"/>
                </a:solidFill>
              </a:rPr>
              <a:t>关闭   </a:t>
            </a:r>
            <a:r>
              <a:rPr lang="en-US" altLang="zh-CN" b="0">
                <a:solidFill>
                  <a:schemeClr val="tx1"/>
                </a:solidFill>
              </a:rPr>
              <a:t>close down</a:t>
            </a: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矩形 30"/>
          <p:cNvSpPr>
            <a:spLocks noChangeArrowheads="1"/>
          </p:cNvSpPr>
          <p:nvPr/>
        </p:nvSpPr>
        <p:spPr bwMode="auto">
          <a:xfrm>
            <a:off x="229294" y="514099"/>
            <a:ext cx="6857370" cy="6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</a:rPr>
              <a:t>三、经典句型</a:t>
            </a:r>
            <a:r>
              <a:rPr lang="en-US" altLang="zh-CN" b="0" dirty="0">
                <a:solidFill>
                  <a:schemeClr val="tx1"/>
                </a:solidFill>
                <a:latin typeface="宋体" panose="02010600030101010101" pitchFamily="2" charset="-122"/>
              </a:rPr>
              <a:t>(</a:t>
            </a:r>
            <a:r>
              <a:rPr lang="zh-CN" altLang="en-US" b="0" dirty="0">
                <a:solidFill>
                  <a:schemeClr val="tx1"/>
                </a:solidFill>
                <a:latin typeface="宋体" panose="02010600030101010101" pitchFamily="2" charset="-122"/>
              </a:rPr>
              <a:t>请在课文中画出下列句型</a:t>
            </a:r>
            <a:r>
              <a:rPr lang="en-US" altLang="zh-CN" b="0" dirty="0">
                <a:solidFill>
                  <a:schemeClr val="tx1"/>
                </a:solidFill>
                <a:latin typeface="宋体" panose="02010600030101010101" pitchFamily="2" charset="-122"/>
              </a:rPr>
              <a:t>)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39372" y="1178142"/>
          <a:ext cx="8343995" cy="3555844"/>
        </p:xfrm>
        <a:graphic>
          <a:graphicData uri="http://schemas.openxmlformats.org/drawingml/2006/table">
            <a:tbl>
              <a:tblPr/>
              <a:tblGrid>
                <a:gridCol w="3886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7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58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CN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我仍然记得</a:t>
                      </a: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在我四岁的时候</a:t>
                      </a: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我紧挨着客厅里的收音机坐着</a:t>
                      </a: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听我最喜欢的节目和我最喜欢的主持人的声音。</a:t>
                      </a:r>
                      <a:endParaRPr lang="zh-CN" sz="25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书宋_GBK"/>
                        <a:cs typeface="Times New Roman" panose="02020603050405020304" pitchFamily="18" charset="0"/>
                      </a:endParaRPr>
                    </a:p>
                  </a:txBody>
                  <a:tcPr marL="52914" marR="52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 still remember, when I was four years </a:t>
                      </a:r>
                      <a:r>
                        <a:rPr lang="en-US" sz="25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old,I</a:t>
                      </a: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sat close to the radio in the living room, listening to my </a:t>
                      </a:r>
                      <a:r>
                        <a:rPr lang="en-US" sz="25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favourite</a:t>
                      </a: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programmes</a:t>
                      </a: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and to the voices of my </a:t>
                      </a:r>
                      <a:r>
                        <a:rPr lang="en-US" sz="25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favourite</a:t>
                      </a: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presenters.</a:t>
                      </a:r>
                      <a:endParaRPr lang="zh-CN" sz="25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书宋_GBK"/>
                        <a:cs typeface="Times New Roman" panose="02020603050405020304" pitchFamily="18" charset="0"/>
                      </a:endParaRPr>
                    </a:p>
                  </a:txBody>
                  <a:tcPr marL="52914" marR="52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42679" y="938733"/>
          <a:ext cx="8343996" cy="3048046"/>
        </p:xfrm>
        <a:graphic>
          <a:graphicData uri="http://schemas.openxmlformats.org/drawingml/2006/table">
            <a:tbl>
              <a:tblPr/>
              <a:tblGrid>
                <a:gridCol w="4171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1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143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CN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感觉好像他们不是在和广大听众说话</a:t>
                      </a: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zh-CN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而是在亲自和我说话。</a:t>
                      </a:r>
                      <a:r>
                        <a:rPr lang="zh-CN" sz="2500" dirty="0">
                          <a:solidFill>
                            <a:srgbClr val="000000"/>
                          </a:solidFill>
                          <a:effectLst/>
                          <a:latin typeface="NEU-BZ-S9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CN" sz="25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书宋_GBK"/>
                        <a:cs typeface="Times New Roman" panose="02020603050405020304" pitchFamily="18" charset="0"/>
                      </a:endParaRPr>
                    </a:p>
                  </a:txBody>
                  <a:tcPr marL="52914" marR="52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It seemed that they were speaking not to lots of listeners but to me in person.</a:t>
                      </a:r>
                      <a:endParaRPr lang="zh-CN" sz="25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书宋_GBK"/>
                        <a:cs typeface="Times New Roman" panose="02020603050405020304" pitchFamily="18" charset="0"/>
                      </a:endParaRPr>
                    </a:p>
                  </a:txBody>
                  <a:tcPr marL="52914" marR="52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37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zh-CN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这就是我在电台的第一份真正的工作是如何开始的。</a:t>
                      </a:r>
                      <a:endParaRPr lang="zh-CN" sz="25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书宋_GBK"/>
                        <a:cs typeface="Times New Roman" panose="02020603050405020304" pitchFamily="18" charset="0"/>
                      </a:endParaRPr>
                    </a:p>
                  </a:txBody>
                  <a:tcPr marL="52914" marR="52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This was how my first real job in radio began.</a:t>
                      </a:r>
                      <a:endParaRPr lang="zh-CN" sz="25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书宋_GBK"/>
                        <a:cs typeface="Times New Roman" panose="02020603050405020304" pitchFamily="18" charset="0"/>
                      </a:endParaRPr>
                    </a:p>
                  </a:txBody>
                  <a:tcPr marL="52914" marR="52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圆角矩形 3"/>
          <p:cNvSpPr>
            <a:spLocks noChangeArrowheads="1"/>
          </p:cNvSpPr>
          <p:nvPr/>
        </p:nvSpPr>
        <p:spPr bwMode="auto">
          <a:xfrm>
            <a:off x="2857343" y="399434"/>
            <a:ext cx="3314669" cy="42337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lIns="72567" tIns="36283" rIns="72567" bIns="36283" anchor="ctr"/>
          <a:lstStyle/>
          <a:p>
            <a:pPr algn="ctr" defTabSz="362585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 堂 导 学</a:t>
            </a:r>
          </a:p>
        </p:txBody>
      </p:sp>
      <p:sp>
        <p:nvSpPr>
          <p:cNvPr id="12290" name="矩形 30"/>
          <p:cNvSpPr>
            <a:spLocks noChangeArrowheads="1"/>
          </p:cNvSpPr>
          <p:nvPr/>
        </p:nvSpPr>
        <p:spPr bwMode="auto">
          <a:xfrm>
            <a:off x="191497" y="1053397"/>
            <a:ext cx="8723210" cy="3003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 dirty="0">
                <a:solidFill>
                  <a:srgbClr val="000000"/>
                </a:solidFill>
              </a:rPr>
              <a:t>1.When I was four years old, I sat close to the radio in the living room, listening to my </a:t>
            </a:r>
            <a:r>
              <a:rPr lang="en-US" altLang="zh-CN" dirty="0" err="1">
                <a:solidFill>
                  <a:srgbClr val="000000"/>
                </a:solidFill>
              </a:rPr>
              <a:t>favourite</a:t>
            </a:r>
            <a:r>
              <a:rPr lang="en-US" altLang="zh-CN" dirty="0">
                <a:solidFill>
                  <a:srgbClr val="000000"/>
                </a:solidFill>
              </a:rPr>
              <a:t> </a:t>
            </a:r>
            <a:r>
              <a:rPr lang="en-US" altLang="zh-CN" dirty="0" err="1">
                <a:solidFill>
                  <a:srgbClr val="000000"/>
                </a:solidFill>
              </a:rPr>
              <a:t>programmes</a:t>
            </a:r>
            <a:r>
              <a:rPr lang="en-US" altLang="zh-CN" dirty="0">
                <a:solidFill>
                  <a:srgbClr val="000000"/>
                </a:solidFill>
              </a:rPr>
              <a:t> and to the voices of my </a:t>
            </a:r>
            <a:r>
              <a:rPr lang="en-US" altLang="zh-CN" dirty="0" err="1">
                <a:solidFill>
                  <a:srgbClr val="000000"/>
                </a:solidFill>
              </a:rPr>
              <a:t>favourite</a:t>
            </a:r>
            <a:r>
              <a:rPr lang="en-US" altLang="zh-CN" dirty="0">
                <a:solidFill>
                  <a:srgbClr val="000000"/>
                </a:solidFill>
              </a:rPr>
              <a:t> presenters.</a:t>
            </a: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zh-CN" altLang="zh-CN" dirty="0">
                <a:solidFill>
                  <a:srgbClr val="000000"/>
                </a:solidFill>
              </a:rPr>
              <a:t>在我四岁的时候</a:t>
            </a:r>
            <a:r>
              <a:rPr lang="en-US" altLang="zh-CN" dirty="0">
                <a:solidFill>
                  <a:srgbClr val="000000"/>
                </a:solidFill>
              </a:rPr>
              <a:t>,</a:t>
            </a:r>
            <a:r>
              <a:rPr lang="zh-CN" altLang="zh-CN" dirty="0">
                <a:solidFill>
                  <a:srgbClr val="000000"/>
                </a:solidFill>
              </a:rPr>
              <a:t>我紧挨着客厅里的收音机坐着</a:t>
            </a:r>
            <a:r>
              <a:rPr lang="en-US" altLang="zh-CN" dirty="0">
                <a:solidFill>
                  <a:srgbClr val="000000"/>
                </a:solidFill>
              </a:rPr>
              <a:t>,</a:t>
            </a:r>
            <a:r>
              <a:rPr lang="zh-CN" altLang="zh-CN" dirty="0">
                <a:solidFill>
                  <a:srgbClr val="000000"/>
                </a:solidFill>
              </a:rPr>
              <a:t>听我最喜欢的节目和我最喜欢的主持人的声音。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1645</Words>
  <Application>Microsoft Office PowerPoint</Application>
  <PresentationFormat>全屏显示(16:9)</PresentationFormat>
  <Paragraphs>270</Paragraphs>
  <Slides>46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46</vt:i4>
      </vt:variant>
    </vt:vector>
  </HeadingPairs>
  <TitlesOfParts>
    <vt:vector size="55" baseType="lpstr">
      <vt:lpstr>NEU-BZ-S92</vt:lpstr>
      <vt:lpstr>方正书宋_GBK</vt:lpstr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2010-11-02T13:37:00Z</dcterms:created>
  <dcterms:modified xsi:type="dcterms:W3CDTF">2023-01-16T21:55:24Z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0008007650000000000001024140</vt:lpwstr>
  </property>
  <property fmtid="{D5CDD505-2E9C-101B-9397-08002B2CF9AE}" pid="3" name="KSOProductBuildVer">
    <vt:lpwstr>2052-11.1.0.11294</vt:lpwstr>
  </property>
  <property fmtid="{D5CDD505-2E9C-101B-9397-08002B2CF9AE}" pid="4" name="ICV">
    <vt:lpwstr>E2EC36F522B24D3D9AB38EE4B4A0170B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