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5" r:id="rId8"/>
    <p:sldId id="267" r:id="rId9"/>
    <p:sldId id="269" r:id="rId10"/>
    <p:sldId id="271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7" r:id="rId19"/>
    <p:sldId id="289" r:id="rId20"/>
    <p:sldId id="291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4" r:id="rId30"/>
    <p:sldId id="303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35EA5-1233-486D-A136-946D49B0CA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7FAC-C8C5-4D5D-A32B-77B8584FB6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7FAC-C8C5-4D5D-A32B-77B8584FB6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50DCF-E538-4DF0-AF2D-B17AD21D3A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78CE-FBA8-497B-A00D-B9B6925B35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3F8A3-4376-4D01-BDF5-5922B895763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FB89C-E171-46D3-B119-64A457FA60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2B31-212F-4317-94FB-913DA172BBB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5E8E1-1176-408E-B805-45221CC418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A06B6-61D4-472C-8792-FC6F7C1284D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5CE2-1F12-4C64-A7DE-6A10A8ED6C2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C6A8-795E-4C35-8A71-547492D6C17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3A59B-A149-4FD3-A28F-9A591F0CEC4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5EE76-B3EB-40E0-B842-CBC4392E1D8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984B374-4367-4DAF-BFB6-6CE842EF20E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47852"/>
            <a:ext cx="9144000" cy="1470025"/>
          </a:xfrm>
        </p:spPr>
        <p:txBody>
          <a:bodyPr/>
          <a:lstStyle/>
          <a:p>
            <a:r>
              <a:rPr lang="en-US" altLang="zh-CN" sz="6000" dirty="0">
                <a:latin typeface="Adobe Caslon Pro Bold" pitchFamily="18" charset="0"/>
                <a:ea typeface="华文行楷" panose="02010800040101010101" pitchFamily="2" charset="-122"/>
              </a:rPr>
              <a:t>Unit </a:t>
            </a:r>
            <a:r>
              <a:rPr lang="en-US" altLang="zh-CN" sz="6000" dirty="0" smtClean="0">
                <a:latin typeface="Adobe Caslon Pro Bold" pitchFamily="18" charset="0"/>
                <a:ea typeface="华文行楷" panose="02010800040101010101" pitchFamily="2" charset="-122"/>
              </a:rPr>
              <a:t>12</a:t>
            </a:r>
            <a:br>
              <a:rPr lang="en-US" altLang="zh-CN" sz="6000" dirty="0" smtClean="0">
                <a:latin typeface="Adobe Caslon Pro Bold" pitchFamily="18" charset="0"/>
                <a:ea typeface="华文行楷" panose="02010800040101010101" pitchFamily="2" charset="-122"/>
              </a:rPr>
            </a:br>
            <a:r>
              <a:rPr lang="en-US" altLang="zh-CN" sz="6000" dirty="0" smtClean="0">
                <a:latin typeface="Adobe Caslon Pro Bold" pitchFamily="18" charset="0"/>
                <a:ea typeface="华文行楷" panose="02010800040101010101" pitchFamily="2" charset="-122"/>
              </a:rPr>
              <a:t>Four season  in one </a:t>
            </a:r>
            <a:r>
              <a:rPr lang="en-US" altLang="zh-CN" sz="6000" dirty="0">
                <a:latin typeface="Adobe Caslon Pro Bold" pitchFamily="18" charset="0"/>
                <a:ea typeface="华文行楷" panose="02010800040101010101" pitchFamily="2" charset="-122"/>
              </a:rPr>
              <a:t>day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5800" y="2286000"/>
            <a:ext cx="82756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200"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25775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 sz="4000">
              <a:ea typeface="华文行楷" panose="02010800040101010101" pitchFamily="2" charset="-122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67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dirty="0">
                <a:ea typeface="华文行楷" panose="02010800040101010101" pitchFamily="2" charset="-122"/>
              </a:rPr>
              <a:t>Tenses:(时态)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一</a:t>
            </a: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般现在时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现</a:t>
            </a: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在进行时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一</a:t>
            </a: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般将来时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一</a:t>
            </a: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般过去</a:t>
            </a: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时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sz="4000" dirty="0">
                <a:ea typeface="华文行楷" panose="02010800040101010101" pitchFamily="2" charset="-122"/>
              </a:rPr>
              <a:t>一般现在时</a:t>
            </a:r>
            <a:br>
              <a:rPr lang="zh-CN" altLang="en-US" sz="4000" dirty="0">
                <a:ea typeface="华文行楷" panose="02010800040101010101" pitchFamily="2" charset="-122"/>
              </a:rPr>
            </a:br>
            <a:r>
              <a:rPr lang="zh-CN" altLang="en-US" sz="4000" dirty="0">
                <a:ea typeface="华文行楷" panose="02010800040101010101" pitchFamily="2" charset="-122"/>
              </a:rPr>
              <a:t>（经常发生的动作）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标志词：always, usually, often, sometimes, seldom, never,every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动词的变化：只有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第三人称单数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的时候发生变化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 当主语是第三人称单数的时候，谓语动词：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1.多数在谓语动词后面加s play-plays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2.以s,x,ch,sh结尾时要加es  watch-watches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3.以辅音字母加y结尾时，改y为i加es  fly—flies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4.以元音字母加y结尾时，直接加s    buy-buys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5.不规则变化  </a:t>
            </a:r>
            <a:r>
              <a:rPr lang="zh-CN" altLang="en-US" sz="2800" dirty="0" smtClean="0">
                <a:latin typeface="楷体_GB2312" pitchFamily="1" charset="-122"/>
                <a:ea typeface="楷体_GB2312" pitchFamily="1" charset="-122"/>
              </a:rPr>
              <a:t>have—has</a:t>
            </a:r>
            <a:endParaRPr lang="zh-CN" altLang="en-US" sz="2800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sz="4000" dirty="0">
                <a:ea typeface="华文行楷" panose="02010800040101010101" pitchFamily="2" charset="-122"/>
              </a:rPr>
              <a:t>现在进行时</a:t>
            </a:r>
            <a:br>
              <a:rPr lang="zh-CN" altLang="en-US" sz="4000" dirty="0">
                <a:ea typeface="华文行楷" panose="02010800040101010101" pitchFamily="2" charset="-122"/>
              </a:rPr>
            </a:br>
            <a:r>
              <a:rPr lang="zh-CN" altLang="en-US" sz="4000" dirty="0">
                <a:ea typeface="华文行楷" panose="02010800040101010101" pitchFamily="2" charset="-122"/>
              </a:rPr>
              <a:t>（正在进行的动作）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标</a:t>
            </a: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志词：now，listen，look，it's+时间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表示正在进行的动作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结构：be+ving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be：am，are，is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I am watching TV.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She is doing her homewo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rk</a:t>
            </a:r>
            <a:r>
              <a:rPr lang="zh-CN" altLang="en-US" sz="2800" dirty="0" smtClean="0">
                <a:latin typeface="楷体_GB2312" pitchFamily="1" charset="-122"/>
                <a:ea typeface="楷体_GB2312" pitchFamily="1" charset="-122"/>
              </a:rPr>
              <a:t>.</a:t>
            </a:r>
            <a:endParaRPr lang="zh-CN" altLang="en-US" sz="28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1325" y="3944938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sz="4000">
                <a:ea typeface="华文行楷" panose="02010800040101010101" pitchFamily="2" charset="-122"/>
              </a:rPr>
              <a:t>一般将来时</a:t>
            </a:r>
            <a:br>
              <a:rPr lang="zh-CN" altLang="en-US" sz="4000">
                <a:ea typeface="华文行楷" panose="02010800040101010101" pitchFamily="2" charset="-122"/>
              </a:rPr>
            </a:br>
            <a:r>
              <a:rPr lang="zh-CN" altLang="en-US" sz="4000">
                <a:ea typeface="华文行楷" panose="02010800040101010101" pitchFamily="2" charset="-122"/>
              </a:rPr>
              <a:t>（将来某一时刻发生的动作）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标志词：tomorrow，next，soon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结构：1.be going to do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     2.will+动词原型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I will do my homework after class.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sz="4000">
                <a:ea typeface="华文行楷" panose="02010800040101010101" pitchFamily="2" charset="-122"/>
              </a:rPr>
              <a:t>一般过去时</a:t>
            </a:r>
            <a:br>
              <a:rPr lang="zh-CN" altLang="en-US" sz="4000">
                <a:ea typeface="华文行楷" panose="02010800040101010101" pitchFamily="2" charset="-122"/>
              </a:rPr>
            </a:br>
            <a:r>
              <a:rPr lang="zh-CN" altLang="en-US" sz="4000">
                <a:ea typeface="华文行楷" panose="02010800040101010101" pitchFamily="2" charset="-122"/>
              </a:rPr>
              <a:t>（过去某个时间发生的动作）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1800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标志词：yesterday，last，this moring，before，in last year（in 2001/last summer）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用法：表示过去某个时间发生的动作或存在的状态。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动词过去式的变化规则：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1.一般在动词末尾加ed 如：watch-watched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2.结尾是e的直接加d   如：taste-tasted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3.末尾只有一个元音字母和一个辅音字母的重度闭音节，应双写末尾的辅音字母再加ed  stop-stopped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4.以“辅音字母+y结尾”，改y为i加ed  如：study-studied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不规则动词的过去式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are-were  </a:t>
            </a:r>
            <a:r>
              <a:rPr lang="en-US" altLang="zh-CN" sz="2400">
                <a:latin typeface="楷体_GB2312" pitchFamily="1" charset="-122"/>
                <a:ea typeface="楷体_GB2312" pitchFamily="1" charset="-122"/>
              </a:rPr>
              <a:t>am/is-was  do-did  go-went say-said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have，has-had   think-thought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18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18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>
                <a:ea typeface="华文行楷" panose="02010800040101010101" pitchFamily="2" charset="-122"/>
              </a:rPr>
              <a:t>一般过去式的用法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1.be动词在过去式中的变化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A. am和is变成was （否定形式：was not=wasn't）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eg：I am a student.我是一名学生。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   I was a student.我之前是一名学生。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B. are 变成were  （否定形式：were not=weren't）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eg：We were not students.我们都不再是学生了。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    You were not a child. 你不再是一个小孩。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C.一般疑问句：把was were调到句首。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8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8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0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0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0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308" y="1143060"/>
            <a:ext cx="7920038" cy="45259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2.行为动词在一般过去式中的变化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A.否定句：didn't+动词原形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 eg: Jim didn't go home yesterday.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B.一般疑问句：在句首加did，句子中的动词过去式变为原形。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eg：Did Jim go home yesterday</a:t>
            </a:r>
            <a:r>
              <a:rPr lang="en-US" altLang="zh-CN" sz="2800" dirty="0">
                <a:latin typeface="楷体_GB2312" pitchFamily="1" charset="-122"/>
                <a:ea typeface="楷体_GB2312" pitchFamily="1" charset="-122"/>
              </a:rPr>
              <a:t>?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C.特殊疑问句:（1）疑问词+did+动词原形？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eg: What did Jim do yesterday?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             （2）疑问词当主语时：疑问词|+动词过去式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eg：Who went to school yesterday?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8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8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sz="3600" dirty="0">
                <a:ea typeface="华文行楷" panose="02010800040101010101" pitchFamily="2" charset="-122"/>
              </a:rPr>
              <a:t>Think about the questions?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709612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/>
              <a:t>1. Where is Wang Jun?</a:t>
            </a:r>
          </a:p>
          <a:p>
            <a:endParaRPr lang="zh-CN" altLang="en-US" sz="2800" dirty="0"/>
          </a:p>
          <a:p>
            <a:r>
              <a:rPr lang="zh-CN" altLang="en-US" sz="2800" dirty="0"/>
              <a:t>2. What was the weather like in the morning?</a:t>
            </a:r>
          </a:p>
          <a:p>
            <a:endParaRPr lang="zh-CN" altLang="en-US" sz="2800" dirty="0"/>
          </a:p>
          <a:p>
            <a:r>
              <a:rPr lang="zh-CN" altLang="en-US" sz="2800" dirty="0"/>
              <a:t>3. When did the sky turn blue and the sun come out?</a:t>
            </a:r>
          </a:p>
          <a:p>
            <a:endParaRPr lang="zh-CN" altLang="en-US" sz="2800" dirty="0"/>
          </a:p>
          <a:p>
            <a:r>
              <a:rPr lang="zh-CN" altLang="en-US" sz="2800" dirty="0"/>
              <a:t>4. What was the weather like at lunchtime?</a:t>
            </a:r>
          </a:p>
          <a:p>
            <a:endParaRPr lang="zh-CN" altLang="en-US" sz="2800" dirty="0"/>
          </a:p>
          <a:p>
            <a:r>
              <a:rPr lang="zh-CN" altLang="en-US" sz="2800" dirty="0"/>
              <a:t>5. What does Wang Jun think of England's weather?</a:t>
            </a:r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838200"/>
            <a:ext cx="8837612" cy="55165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1.is-was  表示过去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eg：Yesterday（昨天） was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2.something 某事 （不定代词）</a:t>
            </a:r>
            <a:r>
              <a:rPr lang="zh-CN" altLang="en-US" sz="2000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形容词修饰它时要放在形容词后面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如：something important（重要的事），something interesting（有趣的事情）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3.weather report 天气预报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temperature 1.温度，气温 2.高温，高烧 3.体温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（1）询问温度是多少  What's the temperture?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（2）回答   It's 14 degrees.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4.only 只，仅仅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(1)与the连用，表示“唯一的”eg：John is the only boy in his family.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   (2)做副词，表示“只，仅仅”eg: The temperture is only 5 degree.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000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15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dirty="0">
                <a:ea typeface="华文行楷" panose="02010800040101010101" pitchFamily="2" charset="-122"/>
              </a:rPr>
              <a:t>Questions :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How many seasons are there in a  year?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en-US" altLang="zh-CN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 what are they?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304800"/>
            <a:ext cx="8532812" cy="6049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5.put on=wear 穿上，穿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区别：put on是指穿的动作 eg：put on a coat    wear是指穿的状态。eg：He wears a jacket.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6.lots of= a lot of =plenty of 很多，大量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7.before在...之前  after  在...之后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eg:我在上学之前吃了早餐。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I went to school before I had my breakfast.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14400"/>
            <a:ext cx="7920037" cy="54403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8.change 改变，变化，兑换零钱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eg：We can not change the past(过去).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   I want to change some money.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9.go away 走开，离开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10.turn 转，转变，变成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turn on  打开（电器）turn on the light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turn off 关闭（电器）turn off the light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11.start 动身，开始+Ving/to do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eg: Let's start working.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   I start to work hard.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0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14400"/>
            <a:ext cx="7920037" cy="54403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12.then 然后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13lunchtime 午餐时间  at lunchtime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14.It was raining hard.雨下的很大。hard adj 努力的，困难的，猛烈的，辛苦的，硬的 eg：work hard 努力工作， study hard  努力学习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15. finish 完成 +Ving/n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eg:在午饭前，他读完了那本书。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  He finished that book before lunch.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I finish my homework at 10 a.m.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a.m 上午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p.m.下午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14400"/>
            <a:ext cx="7920037" cy="544036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 16.具体几点之前要用介词 at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eg：at 6o'clock  at 5.30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8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17.there be 句型  有....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桌子上有几本书。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There are several/some books on the desk.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教师里有5个学生和两名老师。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There are five students and two teacher in the classroom.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sz="280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18.ture 真实的，正确的。 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zh-CN" altLang="en-US" dirty="0">
                <a:ea typeface="华文行楷" panose="02010800040101010101" pitchFamily="2" charset="-122"/>
              </a:rPr>
              <a:t>Discussion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921625" cy="4906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Why the weather in England is so changable?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>
              <a:ea typeface="华文行楷" panose="02010800040101010101" pitchFamily="2" charset="-122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14400"/>
            <a:ext cx="7920037" cy="54403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英语处于欧洲西部，大西洋东岸，是一个气候温和的国家。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172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4667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14400"/>
            <a:ext cx="7920037" cy="54403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雾气较重，主要是岛国的潮气所致。英国天气变化无常。一日之内，时晴时雨。多变的天气也为人们提供了日常的话题，在英国无论男女老少，甚至最沉默寡言的人也喜欢谈论天气</a:t>
            </a:r>
            <a:r>
              <a:rPr lang="zh-CN" altLang="en-US" dirty="0" smtClean="0">
                <a:latin typeface="楷体_GB2312" pitchFamily="1" charset="-122"/>
                <a:ea typeface="楷体_GB2312" pitchFamily="1" charset="-122"/>
              </a:rPr>
              <a:t>。 </a:t>
            </a: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914400"/>
            <a:ext cx="7920037" cy="54403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81672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WordArt 6"/>
          <p:cNvSpPr>
            <a:spLocks noChangeArrowheads="1" noChangeShapeType="1"/>
          </p:cNvSpPr>
          <p:nvPr/>
        </p:nvSpPr>
        <p:spPr bwMode="auto">
          <a:xfrm>
            <a:off x="2667000" y="381000"/>
            <a:ext cx="3657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爱丁堡城堡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713663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>
              <a:ea typeface="华文行楷" panose="02010800040101010101" pitchFamily="2" charset="-122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921625" cy="4906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838200"/>
            <a:ext cx="86868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7646988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WordArt 7"/>
          <p:cNvSpPr>
            <a:spLocks noChangeArrowheads="1" noChangeShapeType="1"/>
          </p:cNvSpPr>
          <p:nvPr/>
        </p:nvSpPr>
        <p:spPr bwMode="auto">
          <a:xfrm>
            <a:off x="3200400" y="304800"/>
            <a:ext cx="34290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zh-CN" altLang="en-US" sz="3600">
                <a:ln w="9525">
                  <a:solidFill>
                    <a:srgbClr val="0000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伦敦塔桥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>
              <a:ea typeface="华文行楷" panose="02010800040101010101" pitchFamily="2" charset="-122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921625" cy="4906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0000">
            <a:off x="457200" y="381000"/>
            <a:ext cx="70866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000">
            <a:off x="914400" y="609600"/>
            <a:ext cx="7620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=654062911,3859563007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77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 dirty="0">
              <a:ea typeface="华文行楷" panose="02010800040101010101" pitchFamily="2" charset="-122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5126" name="Picture 6" descr="6852866_112024757328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0115">
            <a:off x="381000" y="609600"/>
            <a:ext cx="62484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7409661_12473508230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9594">
            <a:off x="2209800" y="1219200"/>
            <a:ext cx="66294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5252423_215613981000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143000"/>
            <a:ext cx="61722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5252423_152145175000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685800"/>
            <a:ext cx="75438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>
              <a:ea typeface="华文行楷" panose="02010800040101010101" pitchFamily="2" charset="-122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7921625" cy="4906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0000">
            <a:off x="990600" y="762000"/>
            <a:ext cx="64198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75723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dirty="0">
                <a:ea typeface="华文行楷" panose="02010800040101010101" pitchFamily="2" charset="-122"/>
              </a:rPr>
              <a:t>Answers: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1"/>
            <a:ext cx="7920038" cy="236218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There are four seasons in a year.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endParaRPr lang="en-US" altLang="zh-CN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Z"/>
            </a:pP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 They are: spring, summer, autumn/fall, winter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CN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sz="4000" dirty="0">
                <a:ea typeface="华文行楷" panose="02010800040101010101" pitchFamily="2" charset="-122"/>
              </a:rPr>
              <a:t>The type of the passage</a:t>
            </a:r>
            <a:br>
              <a:rPr lang="en-US" altLang="zh-CN" sz="4000" dirty="0">
                <a:ea typeface="华文行楷" panose="02010800040101010101" pitchFamily="2" charset="-122"/>
              </a:rPr>
            </a:br>
            <a:r>
              <a:rPr lang="zh-CN" altLang="en-US" sz="4000" dirty="0">
                <a:ea typeface="华文行楷" panose="02010800040101010101" pitchFamily="2" charset="-122"/>
              </a:rPr>
              <a:t>文章的类型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What kind of types we have learned?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Text,dialogue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What kind of type of this passage?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楷体_GB2312" pitchFamily="1" charset="-122"/>
                <a:ea typeface="楷体_GB2312" pitchFamily="1" charset="-122"/>
              </a:rPr>
              <a:t>A letter.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sz="4000" dirty="0">
                <a:ea typeface="华文行楷" panose="02010800040101010101" pitchFamily="2" charset="-122"/>
              </a:rPr>
              <a:t>The form of the letter</a:t>
            </a:r>
            <a:br>
              <a:rPr lang="en-US" altLang="zh-CN" sz="4000" dirty="0">
                <a:ea typeface="华文行楷" panose="02010800040101010101" pitchFamily="2" charset="-122"/>
              </a:rPr>
            </a:br>
            <a:r>
              <a:rPr lang="zh-CN" altLang="en-US" sz="4000" dirty="0">
                <a:ea typeface="华文行楷" panose="02010800040101010101" pitchFamily="2" charset="-122"/>
              </a:rPr>
              <a:t>信件的格式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一、开头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         </a:t>
            </a:r>
            <a:r>
              <a:rPr lang="en-US" altLang="zh-CN">
                <a:latin typeface="楷体_GB2312" pitchFamily="1" charset="-122"/>
                <a:ea typeface="楷体_GB2312" pitchFamily="1" charset="-122"/>
              </a:rPr>
              <a:t>Dear***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二、正文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              空四格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三、结尾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问候               </a:t>
            </a:r>
            <a:r>
              <a:rPr lang="en-US" altLang="zh-CN">
                <a:latin typeface="楷体_GB2312" pitchFamily="1" charset="-122"/>
                <a:ea typeface="楷体_GB2312" pitchFamily="1" charset="-122"/>
              </a:rPr>
              <a:t>Yours sincerely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署名                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zh-CN" sz="4000">
                <a:ea typeface="华文行楷" panose="02010800040101010101" pitchFamily="2" charset="-122"/>
              </a:rPr>
              <a:t>The form of the letter</a:t>
            </a:r>
            <a:br>
              <a:rPr lang="en-US" altLang="zh-CN" sz="4000">
                <a:ea typeface="华文行楷" panose="02010800040101010101" pitchFamily="2" charset="-122"/>
              </a:rPr>
            </a:br>
            <a:r>
              <a:rPr lang="zh-CN" altLang="en-US" sz="4000">
                <a:ea typeface="华文行楷" panose="02010800040101010101" pitchFamily="2" charset="-122"/>
              </a:rPr>
              <a:t>信件的格式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                         ————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Dear***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——————————————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————————————————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——————————————-——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————————————————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                    ————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CN" altLang="en-US">
                <a:latin typeface="楷体_GB2312" pitchFamily="1" charset="-122"/>
                <a:ea typeface="楷体_GB2312" pitchFamily="1" charset="-122"/>
              </a:rPr>
              <a:t>                        ————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zh-CN" altLang="en-US" sz="4000">
              <a:ea typeface="华文行楷" panose="02010800040101010101" pitchFamily="2" charset="-122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7920038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769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Microsoft Office PowerPoint</Application>
  <PresentationFormat>全屏显示(4:3)</PresentationFormat>
  <Paragraphs>211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Adobe Caslon Pro Bold</vt:lpstr>
      <vt:lpstr>华文行楷</vt:lpstr>
      <vt:lpstr>楷体_GB2312</vt:lpstr>
      <vt:lpstr>宋体</vt:lpstr>
      <vt:lpstr>微软雅黑</vt:lpstr>
      <vt:lpstr>Arial</vt:lpstr>
      <vt:lpstr>Calibri</vt:lpstr>
      <vt:lpstr>Comic Sans MS</vt:lpstr>
      <vt:lpstr>Wingdings</vt:lpstr>
      <vt:lpstr>WWW.2PPT.COM</vt:lpstr>
      <vt:lpstr>Unit 12 Four season  in one day</vt:lpstr>
      <vt:lpstr>Questions :</vt:lpstr>
      <vt:lpstr>PowerPoint 演示文稿</vt:lpstr>
      <vt:lpstr>Answers:</vt:lpstr>
      <vt:lpstr>The type of the passage 文章的类型</vt:lpstr>
      <vt:lpstr>The form of the letter 信件的格式</vt:lpstr>
      <vt:lpstr>The form of the letter 信件的格式</vt:lpstr>
      <vt:lpstr>PowerPoint 演示文稿</vt:lpstr>
      <vt:lpstr>PowerPoint 演示文稿</vt:lpstr>
      <vt:lpstr>PowerPoint 演示文稿</vt:lpstr>
      <vt:lpstr>Tenses:(时态)</vt:lpstr>
      <vt:lpstr>一般现在时 （经常发生的动作）</vt:lpstr>
      <vt:lpstr>现在进行时 （正在进行的动作）</vt:lpstr>
      <vt:lpstr>一般将来时 （将来某一时刻发生的动作）</vt:lpstr>
      <vt:lpstr>一般过去时 （过去某个时间发生的动作）</vt:lpstr>
      <vt:lpstr>一般过去式的用法</vt:lpstr>
      <vt:lpstr>PowerPoint 演示文稿</vt:lpstr>
      <vt:lpstr>Think about the questions?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2014-12-15T12:07:00Z</dcterms:created>
  <dcterms:modified xsi:type="dcterms:W3CDTF">2023-01-16T21:55:30Z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DEBC2F70D4E14127AFEF2F258D45F2E3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