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5D7AB86-D1DE-4D9F-9F22-4981E1C4FD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B5CB05-70A0-4E38-A17B-93EFBE53DC4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21526-E820-40D5-9FAD-B6808BA3A0B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0DF08-6CA0-4F5F-A3DA-5E99FF305F5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DF08-6CA0-4F5F-A3DA-5E99FF305F5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A55C8-F3C7-4988-ACF1-9D2342F84C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331640" y="2708920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11125" y="1147341"/>
            <a:ext cx="66373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</a:t>
            </a:r>
            <a:r>
              <a:rPr lang="zh-CN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长 方 体 和 正 方 体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27000" y="2780928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长方形和正方形的表面积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14313" y="574675"/>
            <a:ext cx="86439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、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聪聪亲手制作了一个长方体礼品盒（如下图），他要把纸盒的表面贴上漂亮的彩纸，至少需要多少彩纸？（单位：厘米）</a:t>
            </a:r>
          </a:p>
        </p:txBody>
      </p:sp>
      <p:grpSp>
        <p:nvGrpSpPr>
          <p:cNvPr id="16387" name="组合 7"/>
          <p:cNvGrpSpPr/>
          <p:nvPr/>
        </p:nvGrpSpPr>
        <p:grpSpPr bwMode="auto">
          <a:xfrm>
            <a:off x="2908300" y="1592263"/>
            <a:ext cx="2124075" cy="1341437"/>
            <a:chOff x="3428992" y="2285992"/>
            <a:chExt cx="2825218" cy="1723940"/>
          </a:xfrm>
        </p:grpSpPr>
        <p:sp>
          <p:nvSpPr>
            <p:cNvPr id="3" name="立方体 2"/>
            <p:cNvSpPr/>
            <p:nvPr/>
          </p:nvSpPr>
          <p:spPr>
            <a:xfrm>
              <a:off x="3428992" y="2285992"/>
              <a:ext cx="2500043" cy="1285305"/>
            </a:xfrm>
            <a:prstGeom prst="cube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389" name="TextBox 3"/>
            <p:cNvSpPr txBox="1">
              <a:spLocks noChangeArrowheads="1"/>
            </p:cNvSpPr>
            <p:nvPr/>
          </p:nvSpPr>
          <p:spPr bwMode="auto">
            <a:xfrm>
              <a:off x="4286248" y="3500438"/>
              <a:ext cx="714375" cy="509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16390" name="TextBox 3"/>
            <p:cNvSpPr txBox="1">
              <a:spLocks noChangeArrowheads="1"/>
            </p:cNvSpPr>
            <p:nvPr/>
          </p:nvSpPr>
          <p:spPr bwMode="auto">
            <a:xfrm>
              <a:off x="5000237" y="2863614"/>
              <a:ext cx="714375" cy="509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16391" name="TextBox 3"/>
            <p:cNvSpPr txBox="1">
              <a:spLocks noChangeArrowheads="1"/>
            </p:cNvSpPr>
            <p:nvPr/>
          </p:nvSpPr>
          <p:spPr bwMode="auto">
            <a:xfrm rot="-3324718">
              <a:off x="5633351" y="3252565"/>
              <a:ext cx="714375" cy="527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-46038" y="1719263"/>
            <a:ext cx="2727326" cy="1038225"/>
            <a:chOff x="953745" y="3786190"/>
            <a:chExt cx="2726709" cy="1037918"/>
          </a:xfrm>
        </p:grpSpPr>
        <p:pic>
          <p:nvPicPr>
            <p:cNvPr id="16393" name="图片 3" descr="小兔子1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53745" y="3786190"/>
              <a:ext cx="689615" cy="1037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圆角矩形标注 8"/>
            <p:cNvSpPr/>
            <p:nvPr/>
          </p:nvSpPr>
          <p:spPr>
            <a:xfrm>
              <a:off x="1642565" y="3882998"/>
              <a:ext cx="2037889" cy="472935"/>
            </a:xfrm>
            <a:prstGeom prst="wedgeRoundRectCallout">
              <a:avLst>
                <a:gd name="adj1" fmla="val -56575"/>
                <a:gd name="adj2" fmla="val 41744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</a:rPr>
                <a:t>自己试着算一算。</a:t>
              </a: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5043488" y="1501775"/>
            <a:ext cx="3970337" cy="2130425"/>
            <a:chOff x="7879" y="2137"/>
            <a:chExt cx="6498" cy="3354"/>
          </a:xfrm>
        </p:grpSpPr>
        <p:pic>
          <p:nvPicPr>
            <p:cNvPr id="16396" name="图片 10" descr="小男孩3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572" y="3267"/>
              <a:ext cx="1805" cy="2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云形标注 11"/>
            <p:cNvSpPr/>
            <p:nvPr/>
          </p:nvSpPr>
          <p:spPr bwMode="auto">
            <a:xfrm>
              <a:off x="7879" y="2137"/>
              <a:ext cx="6007" cy="1542"/>
            </a:xfrm>
            <a:prstGeom prst="cloudCallout">
              <a:avLst>
                <a:gd name="adj1" fmla="val 20412"/>
                <a:gd name="adj2" fmla="val 70477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8" name="TextBox 3"/>
          <p:cNvSpPr txBox="1">
            <a:spLocks noChangeArrowheads="1"/>
          </p:cNvSpPr>
          <p:nvPr/>
        </p:nvSpPr>
        <p:spPr bwMode="auto">
          <a:xfrm>
            <a:off x="1231900" y="2892425"/>
            <a:ext cx="621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</a:rPr>
              <a:t>上、下两个面的总面积：</a:t>
            </a:r>
            <a:r>
              <a:rPr lang="en-US" altLang="zh-CN" sz="2000" b="1" dirty="0">
                <a:latin typeface="Times New Roman" panose="02020603050405020304" pitchFamily="18" charset="0"/>
              </a:rPr>
              <a:t>24</a:t>
            </a:r>
            <a:r>
              <a:rPr lang="en-US" altLang="zh-CN" sz="2000" b="1" dirty="0">
                <a:latin typeface="宋体" panose="02010600030101010101" pitchFamily="2" charset="-122"/>
              </a:rPr>
              <a:t>×</a:t>
            </a:r>
            <a:r>
              <a:rPr lang="en-US" altLang="zh-CN" sz="2000" b="1" dirty="0">
                <a:latin typeface="Times New Roman" panose="02020603050405020304" pitchFamily="18" charset="0"/>
              </a:rPr>
              <a:t>15</a:t>
            </a:r>
            <a:r>
              <a:rPr lang="en-US" altLang="zh-CN" sz="2000" b="1" dirty="0">
                <a:latin typeface="宋体" panose="02010600030101010101" pitchFamily="2" charset="-122"/>
              </a:rPr>
              <a:t>×</a:t>
            </a:r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</a:rPr>
              <a:t>＝</a:t>
            </a:r>
            <a:r>
              <a:rPr lang="en-US" altLang="zh-CN" sz="2000" b="1" dirty="0">
                <a:latin typeface="Times New Roman" panose="02020603050405020304" pitchFamily="18" charset="0"/>
              </a:rPr>
              <a:t>720</a:t>
            </a:r>
            <a:r>
              <a:rPr lang="zh-CN" altLang="en-US" sz="2000" b="1" dirty="0">
                <a:latin typeface="Times New Roman" panose="02020603050405020304" pitchFamily="18" charset="0"/>
              </a:rPr>
              <a:t>（平方厘米）</a:t>
            </a:r>
          </a:p>
        </p:txBody>
      </p:sp>
      <p:sp>
        <p:nvSpPr>
          <p:cNvPr id="16399" name="文本框 15"/>
          <p:cNvSpPr txBox="1">
            <a:spLocks noChangeArrowheads="1"/>
          </p:cNvSpPr>
          <p:nvPr/>
        </p:nvSpPr>
        <p:spPr bwMode="auto">
          <a:xfrm>
            <a:off x="5386388" y="1639888"/>
            <a:ext cx="31845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求需要多少彩纸，就是求纸盒六个面的总面积。</a:t>
            </a:r>
          </a:p>
        </p:txBody>
      </p:sp>
      <p:sp>
        <p:nvSpPr>
          <p:cNvPr id="16400" name="TextBox 3"/>
          <p:cNvSpPr txBox="1">
            <a:spLocks noChangeArrowheads="1"/>
          </p:cNvSpPr>
          <p:nvPr/>
        </p:nvSpPr>
        <p:spPr bwMode="auto">
          <a:xfrm>
            <a:off x="1231900" y="3292475"/>
            <a:ext cx="621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</a:rPr>
              <a:t>前、后两个面的总面积：</a:t>
            </a:r>
            <a:r>
              <a:rPr lang="en-US" altLang="zh-CN" sz="2000" b="1" dirty="0">
                <a:latin typeface="Times New Roman" panose="02020603050405020304" pitchFamily="18" charset="0"/>
              </a:rPr>
              <a:t>24</a:t>
            </a:r>
            <a:r>
              <a:rPr lang="en-US" altLang="zh-CN" sz="2000" b="1" dirty="0">
                <a:latin typeface="宋体" panose="02010600030101010101" pitchFamily="2" charset="-122"/>
              </a:rPr>
              <a:t>×</a:t>
            </a:r>
            <a:r>
              <a:rPr lang="en-US" altLang="zh-CN" sz="2000" b="1" dirty="0">
                <a:latin typeface="Times New Roman" panose="02020603050405020304" pitchFamily="18" charset="0"/>
              </a:rPr>
              <a:t>12</a:t>
            </a:r>
            <a:r>
              <a:rPr lang="en-US" altLang="zh-CN" sz="2000" b="1" dirty="0">
                <a:latin typeface="宋体" panose="02010600030101010101" pitchFamily="2" charset="-122"/>
              </a:rPr>
              <a:t>×</a:t>
            </a:r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</a:rPr>
              <a:t>＝</a:t>
            </a:r>
            <a:r>
              <a:rPr lang="en-US" altLang="zh-CN" sz="2000" b="1" dirty="0">
                <a:latin typeface="Times New Roman" panose="02020603050405020304" pitchFamily="18" charset="0"/>
              </a:rPr>
              <a:t>576</a:t>
            </a:r>
            <a:r>
              <a:rPr lang="zh-CN" altLang="en-US" sz="2000" b="1" dirty="0">
                <a:latin typeface="Times New Roman" panose="02020603050405020304" pitchFamily="18" charset="0"/>
              </a:rPr>
              <a:t>（平方厘米）</a:t>
            </a:r>
          </a:p>
        </p:txBody>
      </p:sp>
      <p:sp>
        <p:nvSpPr>
          <p:cNvPr id="16401" name="TextBox 3"/>
          <p:cNvSpPr txBox="1">
            <a:spLocks noChangeArrowheads="1"/>
          </p:cNvSpPr>
          <p:nvPr/>
        </p:nvSpPr>
        <p:spPr bwMode="auto">
          <a:xfrm>
            <a:off x="1250950" y="3689350"/>
            <a:ext cx="62134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</a:rPr>
              <a:t>左、右两个面的总面积：</a:t>
            </a:r>
            <a:r>
              <a:rPr lang="en-US" altLang="zh-CN" sz="2000" b="1" dirty="0">
                <a:latin typeface="Times New Roman" panose="02020603050405020304" pitchFamily="18" charset="0"/>
              </a:rPr>
              <a:t>12</a:t>
            </a:r>
            <a:r>
              <a:rPr lang="en-US" altLang="zh-CN" sz="2000" b="1" dirty="0">
                <a:latin typeface="宋体" panose="02010600030101010101" pitchFamily="2" charset="-122"/>
              </a:rPr>
              <a:t>×</a:t>
            </a:r>
            <a:r>
              <a:rPr lang="en-US" altLang="zh-CN" sz="2000" b="1" dirty="0">
                <a:latin typeface="Times New Roman" panose="02020603050405020304" pitchFamily="18" charset="0"/>
              </a:rPr>
              <a:t>15</a:t>
            </a:r>
            <a:r>
              <a:rPr lang="en-US" altLang="zh-CN" sz="2000" b="1" dirty="0">
                <a:latin typeface="宋体" panose="02010600030101010101" pitchFamily="2" charset="-122"/>
              </a:rPr>
              <a:t>×</a:t>
            </a:r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</a:rPr>
              <a:t>＝</a:t>
            </a:r>
            <a:r>
              <a:rPr lang="en-US" altLang="zh-CN" sz="2000" b="1" dirty="0">
                <a:latin typeface="Times New Roman" panose="02020603050405020304" pitchFamily="18" charset="0"/>
              </a:rPr>
              <a:t>360</a:t>
            </a:r>
            <a:r>
              <a:rPr lang="zh-CN" altLang="en-US" sz="2000" b="1" dirty="0">
                <a:latin typeface="Times New Roman" panose="02020603050405020304" pitchFamily="18" charset="0"/>
              </a:rPr>
              <a:t>（平方厘米）</a:t>
            </a:r>
          </a:p>
        </p:txBody>
      </p:sp>
      <p:sp>
        <p:nvSpPr>
          <p:cNvPr id="16402" name="TextBox 3"/>
          <p:cNvSpPr txBox="1">
            <a:spLocks noChangeArrowheads="1"/>
          </p:cNvSpPr>
          <p:nvPr/>
        </p:nvSpPr>
        <p:spPr bwMode="auto">
          <a:xfrm>
            <a:off x="1314450" y="4084638"/>
            <a:ext cx="621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六个面的总面积：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720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576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1656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（平方厘米）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3368675" y="4524375"/>
            <a:ext cx="5607050" cy="1206500"/>
            <a:chOff x="3360402" y="2632387"/>
            <a:chExt cx="5607067" cy="1206509"/>
          </a:xfrm>
        </p:grpSpPr>
        <p:pic>
          <p:nvPicPr>
            <p:cNvPr id="16404" name="图片 4" descr="QQ截图20150204105712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902571" y="2788598"/>
              <a:ext cx="1064898" cy="1050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圆角矩形标注 7"/>
            <p:cNvSpPr/>
            <p:nvPr/>
          </p:nvSpPr>
          <p:spPr>
            <a:xfrm>
              <a:off x="3360402" y="2632387"/>
              <a:ext cx="4568839" cy="368303"/>
            </a:xfrm>
            <a:prstGeom prst="wedgeRoundRectCallout">
              <a:avLst>
                <a:gd name="adj1" fmla="val 45368"/>
                <a:gd name="adj2" fmla="val 92737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b="1" dirty="0">
                  <a:solidFill>
                    <a:schemeClr val="tx1"/>
                  </a:solidFill>
                </a:rPr>
                <a:t>六个面的总面积叫做长方体纸盒的表面积。</a:t>
              </a: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88900" y="4511675"/>
            <a:ext cx="3179763" cy="1444625"/>
            <a:chOff x="-41275" y="3273111"/>
            <a:chExt cx="3260728" cy="1445583"/>
          </a:xfrm>
        </p:grpSpPr>
        <p:pic>
          <p:nvPicPr>
            <p:cNvPr id="16407" name="图片 7" descr="小老鼠3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41275" y="3722372"/>
              <a:ext cx="1074421" cy="99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圆角矩形标注 12"/>
            <p:cNvSpPr/>
            <p:nvPr/>
          </p:nvSpPr>
          <p:spPr>
            <a:xfrm>
              <a:off x="1021758" y="3273111"/>
              <a:ext cx="2197695" cy="387607"/>
            </a:xfrm>
            <a:prstGeom prst="wedgeRoundRectCallout">
              <a:avLst>
                <a:gd name="adj1" fmla="val -53063"/>
                <a:gd name="adj2" fmla="val 141733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b="1" dirty="0">
                  <a:solidFill>
                    <a:schemeClr val="tx1"/>
                  </a:solidFill>
                </a:rPr>
                <a:t>还可以这样算</a:t>
              </a:r>
              <a:r>
                <a:rPr lang="en-US" altLang="zh-CN" b="1" dirty="0">
                  <a:solidFill>
                    <a:schemeClr val="tx1"/>
                  </a:solidFill>
                  <a:latin typeface="+mn-ea"/>
                </a:rPr>
                <a:t>……</a:t>
              </a:r>
            </a:p>
          </p:txBody>
        </p:sp>
      </p:grpSp>
      <p:grpSp>
        <p:nvGrpSpPr>
          <p:cNvPr id="15" name="组合 18"/>
          <p:cNvGrpSpPr/>
          <p:nvPr/>
        </p:nvGrpSpPr>
        <p:grpSpPr bwMode="auto">
          <a:xfrm>
            <a:off x="1643063" y="4981575"/>
            <a:ext cx="5730875" cy="1139825"/>
            <a:chOff x="1642406" y="2399024"/>
            <a:chExt cx="5731233" cy="1139553"/>
          </a:xfrm>
        </p:grpSpPr>
        <p:sp>
          <p:nvSpPr>
            <p:cNvPr id="17" name="TextBox 10"/>
            <p:cNvSpPr txBox="1">
              <a:spLocks noChangeArrowheads="1"/>
            </p:cNvSpPr>
            <p:nvPr/>
          </p:nvSpPr>
          <p:spPr bwMode="auto">
            <a:xfrm>
              <a:off x="1801166" y="2399024"/>
              <a:ext cx="5572473" cy="3967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r>
                <a:rPr lang="en-US" altLang="zh-CN" sz="2000" b="1" dirty="0">
                  <a:latin typeface="+mn-ea"/>
                  <a:ea typeface="+mn-ea"/>
                  <a:cs typeface="Times New Roman" panose="02020603050405020304" pitchFamily="18" charset="0"/>
                </a:rPr>
                <a:t>×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r>
                <a:rPr lang="zh-CN" altLang="en-US" sz="2000" b="1" dirty="0">
                  <a:latin typeface="+mn-ea"/>
                  <a:ea typeface="+mn-ea"/>
                  <a:cs typeface="Times New Roman" panose="02020603050405020304" pitchFamily="18" charset="0"/>
                </a:rPr>
                <a:t>＋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r>
                <a:rPr lang="en-US" altLang="zh-CN" sz="2000" b="1" dirty="0">
                  <a:latin typeface="+mn-ea"/>
                  <a:ea typeface="+mn-ea"/>
                  <a:cs typeface="Times New Roman" panose="02020603050405020304" pitchFamily="18" charset="0"/>
                </a:rPr>
                <a:t>×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zh-CN" altLang="en-US" sz="2000" b="1" dirty="0">
                  <a:latin typeface="+mn-ea"/>
                  <a:ea typeface="+mn-ea"/>
                  <a:cs typeface="Times New Roman" panose="02020603050405020304" pitchFamily="18" charset="0"/>
                </a:rPr>
                <a:t>＋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en-US" altLang="zh-CN" sz="2000" b="1" dirty="0">
                  <a:latin typeface="+mn-ea"/>
                  <a:ea typeface="+mn-ea"/>
                  <a:cs typeface="Times New Roman" panose="02020603050405020304" pitchFamily="18" charset="0"/>
                </a:rPr>
                <a:t>×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r>
                <a:rPr lang="zh-CN" alt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r>
                <a:rPr lang="en-US" altLang="zh-CN" sz="2000" b="1" dirty="0">
                  <a:latin typeface="+mn-ea"/>
                  <a:ea typeface="+mn-ea"/>
                  <a:cs typeface="Times New Roman" panose="02020603050405020304" pitchFamily="18" charset="0"/>
                </a:rPr>
                <a:t>×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411" name="TextBox 11"/>
            <p:cNvSpPr txBox="1">
              <a:spLocks noChangeArrowheads="1"/>
            </p:cNvSpPr>
            <p:nvPr/>
          </p:nvSpPr>
          <p:spPr bwMode="auto">
            <a:xfrm>
              <a:off x="1642406" y="2778133"/>
              <a:ext cx="5572164" cy="396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1999615" y="3062441"/>
              <a:ext cx="4570699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13" name="TextBox 15"/>
            <p:cNvSpPr txBox="1">
              <a:spLocks noChangeArrowheads="1"/>
            </p:cNvSpPr>
            <p:nvPr/>
          </p:nvSpPr>
          <p:spPr bwMode="auto">
            <a:xfrm>
              <a:off x="1657646" y="3142334"/>
              <a:ext cx="5572164" cy="396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1999615" y="3465569"/>
              <a:ext cx="4570699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15" name="TextBox 17"/>
          <p:cNvSpPr txBox="1">
            <a:spLocks noChangeArrowheads="1"/>
          </p:cNvSpPr>
          <p:nvPr/>
        </p:nvSpPr>
        <p:spPr bwMode="auto">
          <a:xfrm>
            <a:off x="1638300" y="6121400"/>
            <a:ext cx="650081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答：至少需要彩纸（         ）平方厘米。</a:t>
            </a:r>
          </a:p>
        </p:txBody>
      </p:sp>
      <p:sp>
        <p:nvSpPr>
          <p:cNvPr id="16416" name="TextBox 19"/>
          <p:cNvSpPr txBox="1">
            <a:spLocks noChangeArrowheads="1"/>
          </p:cNvSpPr>
          <p:nvPr/>
        </p:nvSpPr>
        <p:spPr bwMode="auto">
          <a:xfrm>
            <a:off x="1982788" y="5334000"/>
            <a:ext cx="178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828</a:t>
            </a:r>
            <a:r>
              <a:rPr lang="en-US" altLang="zh-CN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×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417" name="TextBox 20"/>
          <p:cNvSpPr txBox="1">
            <a:spLocks noChangeArrowheads="1"/>
          </p:cNvSpPr>
          <p:nvPr/>
        </p:nvSpPr>
        <p:spPr bwMode="auto">
          <a:xfrm>
            <a:off x="1982788" y="5692775"/>
            <a:ext cx="342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1656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（平方厘米）</a:t>
            </a:r>
          </a:p>
        </p:txBody>
      </p:sp>
      <p:sp>
        <p:nvSpPr>
          <p:cNvPr id="16418" name="TextBox 21"/>
          <p:cNvSpPr txBox="1">
            <a:spLocks noChangeArrowheads="1"/>
          </p:cNvSpPr>
          <p:nvPr/>
        </p:nvSpPr>
        <p:spPr bwMode="auto">
          <a:xfrm>
            <a:off x="3971925" y="6119813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/>
      <p:bldP spid="16401" grpId="0"/>
      <p:bldP spid="16402" grpId="0"/>
      <p:bldP spid="16415" grpId="0"/>
      <p:bldP spid="16416" grpId="0"/>
      <p:bldP spid="16417" grpId="0"/>
      <p:bldP spid="16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496888" y="2625725"/>
            <a:ext cx="684053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练一练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   根据下图计算。（单位：厘米）</a:t>
            </a:r>
          </a:p>
        </p:txBody>
      </p:sp>
      <p:sp>
        <p:nvSpPr>
          <p:cNvPr id="17411" name="Text Box 76"/>
          <p:cNvSpPr txBox="1">
            <a:spLocks noChangeArrowheads="1"/>
          </p:cNvSpPr>
          <p:nvPr/>
        </p:nvSpPr>
        <p:spPr bwMode="auto">
          <a:xfrm>
            <a:off x="6453188" y="4221163"/>
            <a:ext cx="1411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20cm²</a:t>
            </a:r>
          </a:p>
        </p:txBody>
      </p:sp>
      <p:sp>
        <p:nvSpPr>
          <p:cNvPr id="17412" name="Text Box 75"/>
          <p:cNvSpPr txBox="1">
            <a:spLocks noChangeArrowheads="1"/>
          </p:cNvSpPr>
          <p:nvPr/>
        </p:nvSpPr>
        <p:spPr bwMode="auto">
          <a:xfrm>
            <a:off x="3413125" y="4210050"/>
            <a:ext cx="557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</a:rPr>
              <a:t>）上面的面积是（              ）。</a:t>
            </a:r>
          </a:p>
        </p:txBody>
      </p:sp>
      <p:grpSp>
        <p:nvGrpSpPr>
          <p:cNvPr id="17413" name="组合 2"/>
          <p:cNvGrpSpPr/>
          <p:nvPr/>
        </p:nvGrpSpPr>
        <p:grpSpPr bwMode="auto">
          <a:xfrm>
            <a:off x="839788" y="4076700"/>
            <a:ext cx="1995487" cy="1685925"/>
            <a:chOff x="181210" y="1902778"/>
            <a:chExt cx="2997486" cy="2209457"/>
          </a:xfrm>
        </p:grpSpPr>
        <p:sp>
          <p:nvSpPr>
            <p:cNvPr id="2" name="立方体 1"/>
            <p:cNvSpPr/>
            <p:nvPr/>
          </p:nvSpPr>
          <p:spPr>
            <a:xfrm>
              <a:off x="181210" y="1902778"/>
              <a:ext cx="2952179" cy="1726788"/>
            </a:xfrm>
            <a:prstGeom prst="cube">
              <a:avLst>
                <a:gd name="adj" fmla="val 44534"/>
              </a:avLst>
            </a:prstGeom>
            <a:solidFill>
              <a:schemeClr val="tx2">
                <a:lumMod val="40000"/>
                <a:lumOff val="60000"/>
              </a:schemeClr>
            </a:solidFill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sym typeface="+mn-ea"/>
              </a:endParaRPr>
            </a:p>
          </p:txBody>
        </p:sp>
        <p:sp>
          <p:nvSpPr>
            <p:cNvPr id="14343" name="Text Box 75"/>
            <p:cNvSpPr/>
            <p:nvPr/>
          </p:nvSpPr>
          <p:spPr>
            <a:xfrm>
              <a:off x="963370" y="3629566"/>
              <a:ext cx="658159" cy="482669"/>
            </a:xfrm>
            <a:prstGeom prst="rect">
              <a:avLst/>
            </a:prstGeom>
            <a:noFill/>
            <a:ln w="12700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b="1" noProof="1">
                  <a:solidFill>
                    <a:schemeClr val="tx1"/>
                  </a:solidFill>
                  <a:sym typeface="+mn-ea"/>
                </a:rPr>
                <a:t>5</a:t>
              </a:r>
            </a:p>
          </p:txBody>
        </p:sp>
        <p:sp>
          <p:nvSpPr>
            <p:cNvPr id="14344" name="Text Box 75"/>
            <p:cNvSpPr/>
            <p:nvPr/>
          </p:nvSpPr>
          <p:spPr>
            <a:xfrm>
              <a:off x="1621530" y="2924288"/>
              <a:ext cx="870391" cy="482669"/>
            </a:xfrm>
            <a:prstGeom prst="rect">
              <a:avLst/>
            </a:prstGeom>
            <a:noFill/>
            <a:ln w="12700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b="1" noProof="1">
                  <a:solidFill>
                    <a:schemeClr val="tx1"/>
                  </a:solidFill>
                  <a:sym typeface="+mn-ea"/>
                </a:rPr>
                <a:t>2</a:t>
              </a:r>
            </a:p>
          </p:txBody>
        </p:sp>
        <p:sp>
          <p:nvSpPr>
            <p:cNvPr id="14345" name="Text Box 75"/>
            <p:cNvSpPr/>
            <p:nvPr/>
          </p:nvSpPr>
          <p:spPr>
            <a:xfrm rot="18840000">
              <a:off x="2559841" y="2987827"/>
              <a:ext cx="684475" cy="553235"/>
            </a:xfrm>
            <a:prstGeom prst="rect">
              <a:avLst/>
            </a:prstGeom>
            <a:noFill/>
            <a:ln w="12700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b="1" noProof="1">
                  <a:solidFill>
                    <a:schemeClr val="tx1"/>
                  </a:solidFill>
                  <a:sym typeface="+mn-ea"/>
                </a:rPr>
                <a:t>4</a:t>
              </a:r>
            </a:p>
          </p:txBody>
        </p:sp>
      </p:grpSp>
      <p:sp>
        <p:nvSpPr>
          <p:cNvPr id="17418" name="Text Box 75"/>
          <p:cNvSpPr txBox="1">
            <a:spLocks noChangeArrowheads="1"/>
          </p:cNvSpPr>
          <p:nvPr/>
        </p:nvSpPr>
        <p:spPr bwMode="auto">
          <a:xfrm>
            <a:off x="3405188" y="4873625"/>
            <a:ext cx="557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</a:rPr>
              <a:t>）前面的面积是（              ）。</a:t>
            </a:r>
          </a:p>
        </p:txBody>
      </p:sp>
      <p:sp>
        <p:nvSpPr>
          <p:cNvPr id="17419" name="Text Box 75"/>
          <p:cNvSpPr txBox="1">
            <a:spLocks noChangeArrowheads="1"/>
          </p:cNvSpPr>
          <p:nvPr/>
        </p:nvSpPr>
        <p:spPr bwMode="auto">
          <a:xfrm>
            <a:off x="3405188" y="5535613"/>
            <a:ext cx="557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</a:rPr>
              <a:t>）右面的面积是（              ）。</a:t>
            </a:r>
          </a:p>
        </p:txBody>
      </p:sp>
      <p:sp>
        <p:nvSpPr>
          <p:cNvPr id="17420" name="Text Box 76"/>
          <p:cNvSpPr txBox="1">
            <a:spLocks noChangeArrowheads="1"/>
          </p:cNvSpPr>
          <p:nvPr/>
        </p:nvSpPr>
        <p:spPr bwMode="auto">
          <a:xfrm>
            <a:off x="6453188" y="4875213"/>
            <a:ext cx="1411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10cm²</a:t>
            </a:r>
          </a:p>
        </p:txBody>
      </p:sp>
      <p:sp>
        <p:nvSpPr>
          <p:cNvPr id="17421" name="Text Box 76"/>
          <p:cNvSpPr txBox="1">
            <a:spLocks noChangeArrowheads="1"/>
          </p:cNvSpPr>
          <p:nvPr/>
        </p:nvSpPr>
        <p:spPr bwMode="auto">
          <a:xfrm>
            <a:off x="6453188" y="5510213"/>
            <a:ext cx="1411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8cm²</a:t>
            </a:r>
          </a:p>
        </p:txBody>
      </p:sp>
      <p:sp>
        <p:nvSpPr>
          <p:cNvPr id="17422" name="TextBox 13"/>
          <p:cNvSpPr txBox="1">
            <a:spLocks noChangeArrowheads="1"/>
          </p:cNvSpPr>
          <p:nvPr/>
        </p:nvSpPr>
        <p:spPr bwMode="auto">
          <a:xfrm>
            <a:off x="539750" y="492125"/>
            <a:ext cx="6153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宋体" panose="02010600030101010101" pitchFamily="2" charset="-122"/>
              </a:rPr>
              <a:t>试一试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latin typeface="宋体" panose="02010600030101010101" pitchFamily="2" charset="-122"/>
              </a:rPr>
              <a:t>   求下面正方体的表面积。（单位：厘米）</a:t>
            </a:r>
          </a:p>
        </p:txBody>
      </p:sp>
      <p:grpSp>
        <p:nvGrpSpPr>
          <p:cNvPr id="17423" name="组合 16"/>
          <p:cNvGrpSpPr/>
          <p:nvPr/>
        </p:nvGrpSpPr>
        <p:grpSpPr bwMode="auto">
          <a:xfrm>
            <a:off x="6038850" y="1485900"/>
            <a:ext cx="1298575" cy="1357313"/>
            <a:chOff x="10041" y="2397"/>
            <a:chExt cx="2828" cy="3045"/>
          </a:xfrm>
        </p:grpSpPr>
        <p:grpSp>
          <p:nvGrpSpPr>
            <p:cNvPr id="17424" name="组合 6"/>
            <p:cNvGrpSpPr/>
            <p:nvPr/>
          </p:nvGrpSpPr>
          <p:grpSpPr bwMode="auto">
            <a:xfrm>
              <a:off x="10041" y="2397"/>
              <a:ext cx="2006" cy="2162"/>
              <a:chOff x="6562" y="3642"/>
              <a:chExt cx="2006" cy="216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6569" y="4354"/>
                <a:ext cx="1438" cy="143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sym typeface="+mn-ea"/>
                </a:endParaRPr>
              </a:p>
            </p:txBody>
          </p:sp>
          <p:sp>
            <p:nvSpPr>
              <p:cNvPr id="9" name="平行四边形 8"/>
              <p:cNvSpPr/>
              <p:nvPr/>
            </p:nvSpPr>
            <p:spPr>
              <a:xfrm>
                <a:off x="6562" y="3646"/>
                <a:ext cx="2002" cy="723"/>
              </a:xfrm>
              <a:prstGeom prst="parallelogram">
                <a:avLst>
                  <a:gd name="adj" fmla="val 78415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1270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0" name="平行四边形 9"/>
              <p:cNvSpPr/>
              <p:nvPr/>
            </p:nvSpPr>
            <p:spPr>
              <a:xfrm rot="5400000" flipH="1">
                <a:off x="7213" y="4450"/>
                <a:ext cx="2162" cy="546"/>
              </a:xfrm>
              <a:prstGeom prst="parallelogram">
                <a:avLst>
                  <a:gd name="adj" fmla="val 130291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1270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sym typeface="+mn-ea"/>
                </a:endParaRPr>
              </a:p>
            </p:txBody>
          </p:sp>
        </p:grpSp>
        <p:sp>
          <p:nvSpPr>
            <p:cNvPr id="17428" name="Text Box 75"/>
            <p:cNvSpPr txBox="1">
              <a:spLocks noChangeArrowheads="1"/>
            </p:cNvSpPr>
            <p:nvPr/>
          </p:nvSpPr>
          <p:spPr bwMode="auto">
            <a:xfrm>
              <a:off x="10424" y="4417"/>
              <a:ext cx="904" cy="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7429" name="Text Box 75"/>
            <p:cNvSpPr txBox="1">
              <a:spLocks noChangeArrowheads="1"/>
            </p:cNvSpPr>
            <p:nvPr/>
          </p:nvSpPr>
          <p:spPr bwMode="auto">
            <a:xfrm rot="-3120000">
              <a:off x="11622" y="3843"/>
              <a:ext cx="904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7430" name="Text Box 75"/>
            <p:cNvSpPr txBox="1">
              <a:spLocks noChangeArrowheads="1"/>
            </p:cNvSpPr>
            <p:nvPr/>
          </p:nvSpPr>
          <p:spPr bwMode="auto">
            <a:xfrm>
              <a:off x="11965" y="2777"/>
              <a:ext cx="904" cy="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7431" name="Text Box 75"/>
          <p:cNvSpPr txBox="1">
            <a:spLocks noChangeArrowheads="1"/>
          </p:cNvSpPr>
          <p:nvPr/>
        </p:nvSpPr>
        <p:spPr bwMode="auto">
          <a:xfrm>
            <a:off x="1763713" y="2063750"/>
            <a:ext cx="3944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6=96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（平方厘米）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20" grpId="0"/>
      <p:bldP spid="174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立方体 2"/>
          <p:cNvSpPr>
            <a:spLocks noChangeArrowheads="1"/>
          </p:cNvSpPr>
          <p:nvPr/>
        </p:nvSpPr>
        <p:spPr bwMode="auto">
          <a:xfrm>
            <a:off x="1179513" y="1825625"/>
            <a:ext cx="1368425" cy="1754188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8274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宋体" panose="02010600030101010101" pitchFamily="2" charset="-122"/>
              </a:rPr>
              <a:t>计算下面长方体和正方体的表面积。（单位：厘米）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sp>
        <p:nvSpPr>
          <p:cNvPr id="18436" name="Text Box 76"/>
          <p:cNvSpPr txBox="1">
            <a:spLocks noChangeArrowheads="1"/>
          </p:cNvSpPr>
          <p:nvPr/>
        </p:nvSpPr>
        <p:spPr bwMode="auto">
          <a:xfrm>
            <a:off x="488950" y="4291013"/>
            <a:ext cx="7964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16×22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16×8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22×8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cm²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8437" name="Text Box 75"/>
          <p:cNvSpPr txBox="1">
            <a:spLocks noChangeArrowheads="1"/>
          </p:cNvSpPr>
          <p:nvPr/>
        </p:nvSpPr>
        <p:spPr bwMode="auto">
          <a:xfrm>
            <a:off x="1343025" y="345757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16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38" name="立方体 14"/>
          <p:cNvSpPr>
            <a:spLocks noChangeArrowheads="1"/>
          </p:cNvSpPr>
          <p:nvPr/>
        </p:nvSpPr>
        <p:spPr bwMode="auto">
          <a:xfrm>
            <a:off x="3740150" y="2408238"/>
            <a:ext cx="1152525" cy="1163637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9" name="立方体 15"/>
          <p:cNvSpPr>
            <a:spLocks noChangeArrowheads="1"/>
          </p:cNvSpPr>
          <p:nvPr/>
        </p:nvSpPr>
        <p:spPr bwMode="auto">
          <a:xfrm>
            <a:off x="5795963" y="2708275"/>
            <a:ext cx="2657475" cy="858838"/>
          </a:xfrm>
          <a:prstGeom prst="cube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40" name="Text Box 75"/>
          <p:cNvSpPr txBox="1">
            <a:spLocks noChangeArrowheads="1"/>
          </p:cNvSpPr>
          <p:nvPr/>
        </p:nvSpPr>
        <p:spPr bwMode="auto">
          <a:xfrm>
            <a:off x="1733550" y="253682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22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1" name="Text Box 75"/>
          <p:cNvSpPr txBox="1">
            <a:spLocks noChangeArrowheads="1"/>
          </p:cNvSpPr>
          <p:nvPr/>
        </p:nvSpPr>
        <p:spPr bwMode="auto">
          <a:xfrm>
            <a:off x="2319338" y="3159125"/>
            <a:ext cx="492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8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2" name="Text Box 75"/>
          <p:cNvSpPr txBox="1">
            <a:spLocks noChangeArrowheads="1"/>
          </p:cNvSpPr>
          <p:nvPr/>
        </p:nvSpPr>
        <p:spPr bwMode="auto">
          <a:xfrm>
            <a:off x="4716463" y="3259138"/>
            <a:ext cx="4937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7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3" name="Text Box 75"/>
          <p:cNvSpPr txBox="1">
            <a:spLocks noChangeArrowheads="1"/>
          </p:cNvSpPr>
          <p:nvPr/>
        </p:nvSpPr>
        <p:spPr bwMode="auto">
          <a:xfrm>
            <a:off x="4319588" y="2857500"/>
            <a:ext cx="4937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7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4" name="Text Box 75"/>
          <p:cNvSpPr txBox="1">
            <a:spLocks noChangeArrowheads="1"/>
          </p:cNvSpPr>
          <p:nvPr/>
        </p:nvSpPr>
        <p:spPr bwMode="auto">
          <a:xfrm>
            <a:off x="4022725" y="3468688"/>
            <a:ext cx="49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7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5" name="Text Box 75"/>
          <p:cNvSpPr txBox="1">
            <a:spLocks noChangeArrowheads="1"/>
          </p:cNvSpPr>
          <p:nvPr/>
        </p:nvSpPr>
        <p:spPr bwMode="auto">
          <a:xfrm>
            <a:off x="7812088" y="3000375"/>
            <a:ext cx="4937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5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6" name="Text Box 75"/>
          <p:cNvSpPr txBox="1">
            <a:spLocks noChangeArrowheads="1"/>
          </p:cNvSpPr>
          <p:nvPr/>
        </p:nvSpPr>
        <p:spPr bwMode="auto">
          <a:xfrm>
            <a:off x="8281988" y="3259138"/>
            <a:ext cx="492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3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7" name="Text Box 75"/>
          <p:cNvSpPr txBox="1">
            <a:spLocks noChangeArrowheads="1"/>
          </p:cNvSpPr>
          <p:nvPr/>
        </p:nvSpPr>
        <p:spPr bwMode="auto">
          <a:xfrm>
            <a:off x="6604000" y="3589338"/>
            <a:ext cx="2170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20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8448" name="Text Box 76"/>
          <p:cNvSpPr txBox="1">
            <a:spLocks noChangeArrowheads="1"/>
          </p:cNvSpPr>
          <p:nvPr/>
        </p:nvSpPr>
        <p:spPr bwMode="auto">
          <a:xfrm>
            <a:off x="488950" y="4814888"/>
            <a:ext cx="79644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6×7×7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cm²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8449" name="Text Box 76"/>
          <p:cNvSpPr txBox="1">
            <a:spLocks noChangeArrowheads="1"/>
          </p:cNvSpPr>
          <p:nvPr/>
        </p:nvSpPr>
        <p:spPr bwMode="auto">
          <a:xfrm>
            <a:off x="488950" y="5526088"/>
            <a:ext cx="7964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20×5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20×3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cm²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  <p:bldP spid="184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6"/>
          <p:cNvSpPr txBox="1">
            <a:spLocks noChangeArrowheads="1"/>
          </p:cNvSpPr>
          <p:nvPr/>
        </p:nvSpPr>
        <p:spPr bwMode="auto">
          <a:xfrm>
            <a:off x="1330325" y="4160838"/>
            <a:ext cx="6224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8×4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6×4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（平方米）</a:t>
            </a:r>
          </a:p>
        </p:txBody>
      </p:sp>
      <p:pic>
        <p:nvPicPr>
          <p:cNvPr id="1945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04975" y="1374775"/>
            <a:ext cx="481965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 bwMode="auto">
          <a:xfrm>
            <a:off x="171450" y="3171825"/>
            <a:ext cx="3729038" cy="1625600"/>
            <a:chOff x="359532" y="4086386"/>
            <a:chExt cx="3728196" cy="1625372"/>
          </a:xfrm>
        </p:grpSpPr>
        <p:pic>
          <p:nvPicPr>
            <p:cNvPr id="19461" name="图片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59532" y="4086386"/>
              <a:ext cx="1080120" cy="1625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圆角矩形标注 4"/>
            <p:cNvSpPr/>
            <p:nvPr/>
          </p:nvSpPr>
          <p:spPr>
            <a:xfrm>
              <a:off x="1426091" y="4411778"/>
              <a:ext cx="2661637" cy="404755"/>
            </a:xfrm>
            <a:prstGeom prst="wedgeRoundRectCallout">
              <a:avLst>
                <a:gd name="adj1" fmla="val -56335"/>
                <a:gd name="adj2" fmla="val 39562"/>
                <a:gd name="adj3" fmla="val 16667"/>
              </a:avLst>
            </a:prstGeom>
            <a:solidFill>
              <a:srgbClr val="FFEF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400" b="1" dirty="0">
                  <a:solidFill>
                    <a:schemeClr val="tx1"/>
                  </a:solidFill>
                </a:rPr>
                <a:t>自己试着算一算。</a:t>
              </a:r>
            </a:p>
          </p:txBody>
        </p:sp>
      </p:grpSp>
      <p:sp>
        <p:nvSpPr>
          <p:cNvPr id="19463" name="Text Box 76"/>
          <p:cNvSpPr txBox="1">
            <a:spLocks noChangeArrowheads="1"/>
          </p:cNvSpPr>
          <p:nvPr/>
        </p:nvSpPr>
        <p:spPr bwMode="auto">
          <a:xfrm>
            <a:off x="1492250" y="4756150"/>
            <a:ext cx="6224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25.4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86.6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（平方米）</a:t>
            </a:r>
          </a:p>
        </p:txBody>
      </p:sp>
      <p:sp>
        <p:nvSpPr>
          <p:cNvPr id="19464" name="Text Box 76"/>
          <p:cNvSpPr txBox="1">
            <a:spLocks noChangeArrowheads="1"/>
          </p:cNvSpPr>
          <p:nvPr/>
        </p:nvSpPr>
        <p:spPr bwMode="auto">
          <a:xfrm>
            <a:off x="1528763" y="5429250"/>
            <a:ext cx="6226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8×6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86.6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（平方米）</a:t>
            </a:r>
          </a:p>
        </p:txBody>
      </p:sp>
      <p:sp>
        <p:nvSpPr>
          <p:cNvPr id="19465" name="Text Box 76"/>
          <p:cNvSpPr txBox="1">
            <a:spLocks noChangeArrowheads="1"/>
          </p:cNvSpPr>
          <p:nvPr/>
        </p:nvSpPr>
        <p:spPr bwMode="auto">
          <a:xfrm>
            <a:off x="3716338" y="5395913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134.6</a:t>
            </a:r>
          </a:p>
        </p:txBody>
      </p:sp>
      <p:grpSp>
        <p:nvGrpSpPr>
          <p:cNvPr id="19466" name="组合 3"/>
          <p:cNvGrpSpPr/>
          <p:nvPr/>
        </p:nvGrpSpPr>
        <p:grpSpPr bwMode="auto">
          <a:xfrm>
            <a:off x="5302250" y="2465388"/>
            <a:ext cx="3613150" cy="1463675"/>
            <a:chOff x="7672" y="5013"/>
            <a:chExt cx="5690" cy="2304"/>
          </a:xfrm>
        </p:grpSpPr>
        <p:pic>
          <p:nvPicPr>
            <p:cNvPr id="19467" name="图片 5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1708" y="5013"/>
              <a:ext cx="1654" cy="2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云形标注 2"/>
            <p:cNvSpPr/>
            <p:nvPr/>
          </p:nvSpPr>
          <p:spPr>
            <a:xfrm flipH="1">
              <a:off x="7672" y="5333"/>
              <a:ext cx="3903" cy="1287"/>
            </a:xfrm>
            <a:prstGeom prst="cloudCallout">
              <a:avLst>
                <a:gd name="adj1" fmla="val -54407"/>
                <a:gd name="adj2" fmla="val 4533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endParaRPr lang="en-US" altLang="zh-CN" sz="2400" b="1" dirty="0">
                <a:solidFill>
                  <a:schemeClr val="tx1"/>
                </a:solidFill>
                <a:latin typeface="+mn-ea"/>
                <a:sym typeface="+mn-ea"/>
              </a:endParaRPr>
            </a:p>
          </p:txBody>
        </p:sp>
        <p:sp>
          <p:nvSpPr>
            <p:cNvPr id="21" name="TextBox 19"/>
            <p:cNvSpPr txBox="1">
              <a:spLocks noChangeArrowheads="1"/>
            </p:cNvSpPr>
            <p:nvPr/>
          </p:nvSpPr>
          <p:spPr bwMode="auto">
            <a:xfrm>
              <a:off x="8257" y="5400"/>
              <a:ext cx="2970" cy="11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zh-CN" altLang="en-US" sz="2000" b="1" dirty="0">
                  <a:cs typeface="+mn-ea"/>
                  <a:sym typeface="+mn-ea"/>
                </a:rPr>
                <a:t>先计算四面墙壁的面积</a:t>
              </a:r>
              <a:r>
                <a:rPr lang="en-US" altLang="zh-CN" sz="2000" b="1" dirty="0">
                  <a:latin typeface="+mn-ea"/>
                  <a:cs typeface="+mn-ea"/>
                  <a:sym typeface="+mn-ea"/>
                </a:rPr>
                <a:t>……</a:t>
              </a:r>
              <a:endPara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470" name="文本框 5"/>
          <p:cNvSpPr txBox="1">
            <a:spLocks noChangeArrowheads="1"/>
          </p:cNvSpPr>
          <p:nvPr/>
        </p:nvSpPr>
        <p:spPr bwMode="auto">
          <a:xfrm>
            <a:off x="319088" y="539750"/>
            <a:ext cx="818673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6</a:t>
            </a: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、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学校要粉刷教室，教室的长是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8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米，宽是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6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米，高是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米。需要粉刷的面积有多少平方米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3" grpId="0"/>
      <p:bldP spid="19464" grpId="0"/>
      <p:bldP spid="194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6"/>
          <p:cNvSpPr txBox="1">
            <a:spLocks noChangeArrowheads="1"/>
          </p:cNvSpPr>
          <p:nvPr/>
        </p:nvSpPr>
        <p:spPr bwMode="auto">
          <a:xfrm>
            <a:off x="1511300" y="2363788"/>
            <a:ext cx="6224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8×6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（平方米）</a:t>
            </a:r>
          </a:p>
        </p:txBody>
      </p:sp>
      <p:sp>
        <p:nvSpPr>
          <p:cNvPr id="20483" name="Text Box 76"/>
          <p:cNvSpPr txBox="1">
            <a:spLocks noChangeArrowheads="1"/>
          </p:cNvSpPr>
          <p:nvPr/>
        </p:nvSpPr>
        <p:spPr bwMode="auto">
          <a:xfrm>
            <a:off x="1366838" y="5187950"/>
            <a:ext cx="6516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答：需要粉刷的面积有（         ）平方米。</a:t>
            </a:r>
          </a:p>
        </p:txBody>
      </p:sp>
      <p:sp>
        <p:nvSpPr>
          <p:cNvPr id="20484" name="Text Box 76"/>
          <p:cNvSpPr txBox="1">
            <a:spLocks noChangeArrowheads="1"/>
          </p:cNvSpPr>
          <p:nvPr/>
        </p:nvSpPr>
        <p:spPr bwMode="auto">
          <a:xfrm>
            <a:off x="1295400" y="3167063"/>
            <a:ext cx="6660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8×4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6×4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25.4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86.6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（平方米）</a:t>
            </a:r>
          </a:p>
        </p:txBody>
      </p:sp>
      <p:sp>
        <p:nvSpPr>
          <p:cNvPr id="20485" name="Text Box 76"/>
          <p:cNvSpPr txBox="1">
            <a:spLocks noChangeArrowheads="1"/>
          </p:cNvSpPr>
          <p:nvPr/>
        </p:nvSpPr>
        <p:spPr bwMode="auto">
          <a:xfrm>
            <a:off x="1446213" y="4122738"/>
            <a:ext cx="4987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86.6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134.6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（平方米）</a:t>
            </a:r>
          </a:p>
        </p:txBody>
      </p:sp>
      <p:sp>
        <p:nvSpPr>
          <p:cNvPr id="20486" name="Text Box 76"/>
          <p:cNvSpPr txBox="1">
            <a:spLocks noChangeArrowheads="1"/>
          </p:cNvSpPr>
          <p:nvPr/>
        </p:nvSpPr>
        <p:spPr bwMode="auto">
          <a:xfrm>
            <a:off x="5132388" y="5187950"/>
            <a:ext cx="1279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134.6</a:t>
            </a:r>
          </a:p>
        </p:txBody>
      </p:sp>
      <p:grpSp>
        <p:nvGrpSpPr>
          <p:cNvPr id="20487" name="组合 6"/>
          <p:cNvGrpSpPr/>
          <p:nvPr/>
        </p:nvGrpSpPr>
        <p:grpSpPr bwMode="auto">
          <a:xfrm>
            <a:off x="125413" y="647700"/>
            <a:ext cx="4625975" cy="1308100"/>
            <a:chOff x="359532" y="4244454"/>
            <a:chExt cx="4625954" cy="1309236"/>
          </a:xfrm>
        </p:grpSpPr>
        <p:pic>
          <p:nvPicPr>
            <p:cNvPr id="20488" name="图片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59532" y="4244454"/>
              <a:ext cx="1080120" cy="1309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圆角矩形标注 8"/>
            <p:cNvSpPr/>
            <p:nvPr/>
          </p:nvSpPr>
          <p:spPr>
            <a:xfrm>
              <a:off x="1761288" y="4347732"/>
              <a:ext cx="3224198" cy="862761"/>
            </a:xfrm>
            <a:prstGeom prst="wedgeRoundRectCallout">
              <a:avLst>
                <a:gd name="adj1" fmla="val -57352"/>
                <a:gd name="adj2" fmla="val 34929"/>
                <a:gd name="adj3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先计算屋顶的面积。</a:t>
              </a:r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1511300" y="3721100"/>
            <a:ext cx="6262688" cy="635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511300" y="4711700"/>
            <a:ext cx="6262688" cy="635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411163" y="609600"/>
            <a:ext cx="8208962" cy="2065338"/>
            <a:chOff x="252" y="226"/>
            <a:chExt cx="12926" cy="3255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252" y="406"/>
              <a:ext cx="7937" cy="2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zh-CN" sz="32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做一个微波炉的包装箱(如右图)，至少要用多少平方米的硬纸板</a:t>
              </a:r>
              <a:r>
                <a:rPr lang="zh-CN" altLang="en-US" sz="32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？</a:t>
              </a:r>
            </a:p>
          </p:txBody>
        </p:sp>
        <p:grpSp>
          <p:nvGrpSpPr>
            <p:cNvPr id="21508" name="Group 4"/>
            <p:cNvGrpSpPr/>
            <p:nvPr/>
          </p:nvGrpSpPr>
          <p:grpSpPr bwMode="auto">
            <a:xfrm>
              <a:off x="8720" y="226"/>
              <a:ext cx="4458" cy="3255"/>
              <a:chOff x="0" y="0"/>
              <a:chExt cx="1941" cy="1418"/>
            </a:xfrm>
          </p:grpSpPr>
          <p:pic>
            <p:nvPicPr>
              <p:cNvPr id="21509" name="Picture 5" descr="P-34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0"/>
                <a:ext cx="1634" cy="1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10" name="Rectangle 6"/>
              <p:cNvSpPr>
                <a:spLocks noChangeArrowheads="1"/>
              </p:cNvSpPr>
              <p:nvPr/>
            </p:nvSpPr>
            <p:spPr bwMode="auto">
              <a:xfrm rot="776240">
                <a:off x="137" y="1045"/>
                <a:ext cx="638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 charset="-122"/>
                  </a:rPr>
                  <a:t>0.7m</a:t>
                </a:r>
                <a:endParaRPr lang="zh-CN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charset="-122"/>
                </a:endParaRPr>
              </a:p>
            </p:txBody>
          </p:sp>
          <p:sp>
            <p:nvSpPr>
              <p:cNvPr id="21511" name="Rectangle 7"/>
              <p:cNvSpPr>
                <a:spLocks noChangeArrowheads="1"/>
              </p:cNvSpPr>
              <p:nvPr/>
            </p:nvSpPr>
            <p:spPr bwMode="auto">
              <a:xfrm rot="-2771250">
                <a:off x="1153" y="919"/>
                <a:ext cx="638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 charset="-122"/>
                  </a:rPr>
                  <a:t>0.5m</a:t>
                </a:r>
                <a:endParaRPr lang="zh-CN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charset="-122"/>
                </a:endParaRPr>
              </a:p>
            </p:txBody>
          </p:sp>
          <p:sp>
            <p:nvSpPr>
              <p:cNvPr id="21512" name="Rectangle 8"/>
              <p:cNvSpPr>
                <a:spLocks noChangeArrowheads="1"/>
              </p:cNvSpPr>
              <p:nvPr/>
            </p:nvSpPr>
            <p:spPr bwMode="auto">
              <a:xfrm rot="-5400000">
                <a:off x="1442" y="296"/>
                <a:ext cx="638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 charset="-122"/>
                  </a:rPr>
                  <a:t>0.4m</a:t>
                </a:r>
                <a:endParaRPr lang="zh-CN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charset="-122"/>
                </a:endParaRPr>
              </a:p>
            </p:txBody>
          </p:sp>
        </p:grpSp>
      </p:grpSp>
      <p:grpSp>
        <p:nvGrpSpPr>
          <p:cNvPr id="4" name="Group 9"/>
          <p:cNvGrpSpPr/>
          <p:nvPr/>
        </p:nvGrpSpPr>
        <p:grpSpPr bwMode="auto">
          <a:xfrm>
            <a:off x="1247775" y="2813050"/>
            <a:ext cx="6537325" cy="1587500"/>
            <a:chOff x="157" y="15"/>
            <a:chExt cx="3693" cy="655"/>
          </a:xfrm>
        </p:grpSpPr>
        <p:pic>
          <p:nvPicPr>
            <p:cNvPr id="21514" name="Picture 10" descr="气泡-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09" y="37"/>
              <a:ext cx="3041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1122" y="38"/>
              <a:ext cx="2702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这里要求的是这个长方体包装箱的表面积。</a:t>
              </a:r>
            </a:p>
          </p:txBody>
        </p:sp>
        <p:pic>
          <p:nvPicPr>
            <p:cNvPr id="21516" name="Picture 12" descr="小精灵-01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57" y="15"/>
              <a:ext cx="636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50825" y="4205288"/>
            <a:ext cx="8929688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上、下每个面，长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，宽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，面积是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前、后每个面，长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，宽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，面积是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左、右每个面，长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，宽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，面积是</a:t>
            </a:r>
            <a:r>
              <a:rPr lang="en-US" altLang="zh-CN" sz="28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zh-CN" altLang="zh-CN" sz="28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216275" y="4276725"/>
            <a:ext cx="10668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0.7m</a:t>
            </a:r>
            <a:endParaRPr lang="zh-CN" altLang="zh-CN" sz="2800" b="1">
              <a:solidFill>
                <a:schemeClr val="accent2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4802188" y="4276725"/>
            <a:ext cx="10652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0.5m</a:t>
            </a:r>
            <a:endParaRPr lang="zh-CN" altLang="zh-CN" sz="2800" b="1">
              <a:solidFill>
                <a:schemeClr val="accent2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7164388" y="4276725"/>
            <a:ext cx="15113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0.35m</a:t>
            </a:r>
            <a:r>
              <a:rPr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2</a:t>
            </a:r>
            <a:endParaRPr lang="zh-CN" altLang="zh-CN" sz="2800" b="1">
              <a:solidFill>
                <a:schemeClr val="accent2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203575" y="4910138"/>
            <a:ext cx="106521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0.7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m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4803775" y="4910138"/>
            <a:ext cx="10636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0.4m</a:t>
            </a:r>
            <a:endParaRPr lang="zh-CN" altLang="zh-CN" sz="2800" b="1">
              <a:solidFill>
                <a:schemeClr val="accent2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7169150" y="4910138"/>
            <a:ext cx="14351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0.28m</a:t>
            </a:r>
            <a:r>
              <a:rPr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2</a:t>
            </a:r>
            <a:endParaRPr lang="zh-CN" altLang="zh-CN" sz="2800" b="1">
              <a:solidFill>
                <a:schemeClr val="accent2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3216275" y="5557838"/>
            <a:ext cx="10668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0.5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m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4787900" y="5557838"/>
            <a:ext cx="106521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0.4m</a:t>
            </a:r>
            <a:endParaRPr lang="zh-CN" altLang="zh-CN" sz="2800" b="1">
              <a:solidFill>
                <a:schemeClr val="accent2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7254875" y="5616575"/>
            <a:ext cx="11334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0.2m</a:t>
            </a:r>
            <a:r>
              <a:rPr lang="en-US" altLang="zh-CN" sz="2800" b="1" baseline="30000">
                <a:solidFill>
                  <a:schemeClr val="accent2"/>
                </a:solidFill>
                <a:latin typeface="Times New Roman" panose="02020603050405020304" pitchFamily="18" charset="0"/>
                <a:ea typeface="楷体_GB2312" charset="-122"/>
              </a:rPr>
              <a:t>2</a:t>
            </a:r>
            <a:endParaRPr lang="zh-CN" altLang="zh-CN" sz="2800" b="1" baseline="30000">
              <a:solidFill>
                <a:schemeClr val="accent2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 bldLvl="0"/>
      <p:bldP spid="21519" grpId="0"/>
      <p:bldP spid="21520" grpId="0"/>
      <p:bldP spid="21521" grpId="0"/>
      <p:bldP spid="21522" grpId="0"/>
      <p:bldP spid="21523" grpId="0"/>
      <p:bldP spid="21524" grpId="0"/>
      <p:bldP spid="21525" grpId="0"/>
      <p:bldP spid="215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71550" y="908050"/>
            <a:ext cx="7561263" cy="371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这个包装箱的表面积是：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  <a:ea typeface="楷体_GB2312" charset="-122"/>
              </a:rPr>
              <a:t>   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0.35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 ＋ 0.28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×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2 ＋ 0.2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×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2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＝0.7 ＋ 0.56 ＋ 0.4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＝1.66（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40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endParaRPr lang="zh-CN" altLang="en-US" sz="4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答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至少要用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1.66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36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硬纸板</a:t>
            </a:r>
            <a:r>
              <a:rPr lang="zh-CN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。 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2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charRg st="12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3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charRg st="39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全屏显示(4:3)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</cp:revision>
  <dcterms:created xsi:type="dcterms:W3CDTF">2017-01-21T06:37:00Z</dcterms:created>
  <dcterms:modified xsi:type="dcterms:W3CDTF">2023-01-16T21:55:52Z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1DECCF71B2CD4548A16AABAB974E1B6E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