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363" r:id="rId3"/>
    <p:sldId id="481" r:id="rId4"/>
    <p:sldId id="425" r:id="rId5"/>
    <p:sldId id="423" r:id="rId6"/>
    <p:sldId id="414" r:id="rId7"/>
    <p:sldId id="582" r:id="rId8"/>
    <p:sldId id="454" r:id="rId9"/>
    <p:sldId id="455" r:id="rId10"/>
    <p:sldId id="622" r:id="rId11"/>
    <p:sldId id="623" r:id="rId12"/>
    <p:sldId id="491" r:id="rId13"/>
    <p:sldId id="545" r:id="rId14"/>
    <p:sldId id="514" r:id="rId15"/>
    <p:sldId id="515" r:id="rId16"/>
    <p:sldId id="546" r:id="rId17"/>
    <p:sldId id="550" r:id="rId18"/>
    <p:sldId id="553" r:id="rId19"/>
    <p:sldId id="490" r:id="rId20"/>
    <p:sldId id="495" r:id="rId21"/>
    <p:sldId id="494" r:id="rId22"/>
    <p:sldId id="496" r:id="rId23"/>
    <p:sldId id="498" r:id="rId24"/>
    <p:sldId id="645" r:id="rId25"/>
    <p:sldId id="415" r:id="rId26"/>
    <p:sldId id="472" r:id="rId27"/>
    <p:sldId id="417" r:id="rId28"/>
    <p:sldId id="418" r:id="rId29"/>
    <p:sldId id="512" r:id="rId30"/>
    <p:sldId id="422" r:id="rId31"/>
    <p:sldId id="421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9">
          <p15:clr>
            <a:srgbClr val="A4A3A4"/>
          </p15:clr>
        </p15:guide>
        <p15:guide id="2" pos="27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BV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9900FF"/>
    <a:srgbClr val="9900CC"/>
    <a:srgbClr val="6600CC"/>
    <a:srgbClr val="99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179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3919"/>
        <p:guide pos="2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 eaLnBrk="0" hangingPunct="0">
              <a:defRPr noProof="1" dirty="0"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B8B22C47-7ECE-4AE8-80C3-ACE31DFDE495}" type="slidenum">
              <a:rPr lang="zh-CN" altLang="en-US"/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1pPr>
    <a:lvl2pPr lvl="1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2pPr>
    <a:lvl3pPr lvl="2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3pPr>
    <a:lvl4pPr lvl="3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4pPr>
    <a:lvl5pPr lvl="4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6pPr>
    <a:lvl7pPr marL="2743200" lvl="6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7pPr>
    <a:lvl8pPr marL="3200400" lvl="7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8pPr>
    <a:lvl9pPr marL="3657600" lvl="8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22C47-7ECE-4AE8-80C3-ACE31DFDE495}" type="slidenum">
              <a:rPr lang="zh-CN" altLang="en-US" smtClean="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BB69A-F3DA-4B0F-8C41-CBBFDEF17EB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9BE70-D591-4541-8122-859DF60679E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BFB18-F249-4FDA-A6CC-F37B3A4ED35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2C99F-5719-4BDC-9F13-DCD55146AFF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F5D71-7722-44B3-BB68-B834F3CDD80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AA7A-6009-4EDD-94D1-306D61BA68C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B7F96-B03B-49CD-B5F3-943879ABCBE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C2436-0D54-4002-8D53-C50F1678DBE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68778-3C3D-47A0-BF97-C32ACE2384F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9ED73-0695-408B-8B8D-6C117F2266D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48AE9-40AF-4F8A-99D9-16E4DCD7AD9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04188-89FD-4D8D-8FF3-6CCE92FC722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12B10-637A-4613-AF70-69865A4440C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5A182-5CA1-424A-B006-2F6EC5EA00C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8002B-1E2E-4DB3-8179-7AB43325EA7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62B5-A603-45BB-9D09-38E106F3BE6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AD9B5-8A58-41A2-8B18-B3004DE5172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7F459-1CC5-4D32-833E-3757F23C078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C94D2-12BE-47D6-8363-2B819397C2D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A8EA8-4F66-40DC-9C46-F852EC165D0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0A301-C8E4-47DD-98EB-905B4FF7C41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3F9A4-4456-464D-8659-6A3E3103FDD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23C4B5B-7BAA-4013-8BA6-30AAD651D6C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C65ED93-1AB4-49E0-834F-6690A2AE8314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hf sldNum="0" hdr="0" ftr="0"/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8.jpeg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矩形 15"/>
          <p:cNvSpPr>
            <a:spLocks noChangeArrowheads="1"/>
          </p:cNvSpPr>
          <p:nvPr/>
        </p:nvSpPr>
        <p:spPr bwMode="auto">
          <a:xfrm>
            <a:off x="0" y="5732463"/>
            <a:ext cx="9144000" cy="1125537"/>
          </a:xfrm>
          <a:prstGeom prst="rect">
            <a:avLst/>
          </a:prstGeom>
          <a:solidFill>
            <a:srgbClr val="FCF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09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文本框 22"/>
          <p:cNvSpPr>
            <a:spLocks noChangeArrowheads="1"/>
          </p:cNvSpPr>
          <p:nvPr/>
        </p:nvSpPr>
        <p:spPr bwMode="auto">
          <a:xfrm>
            <a:off x="314329" y="2962275"/>
            <a:ext cx="8382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ts val="5500"/>
              </a:lnSpc>
            </a:pPr>
            <a:r>
              <a:rPr 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Lesson </a:t>
            </a:r>
            <a:r>
              <a:rPr lang="zh-CN" alt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5</a:t>
            </a:r>
            <a:r>
              <a:rPr 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  </a:t>
            </a:r>
            <a:r>
              <a:rPr lang="zh-CN" alt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In the Living Room</a:t>
            </a:r>
            <a:endParaRPr lang="zh-CN" altLang="en-US" sz="4300" b="1" dirty="0">
              <a:solidFill>
                <a:srgbClr val="000000"/>
              </a:solidFill>
              <a:latin typeface="Baskerville Old Face" panose="02020602080505020303" pitchFamily="18" charset="0"/>
              <a:ea typeface="Kozuka Gothic Pro H" pitchFamily="34" charset="-128"/>
              <a:sym typeface="方正大黑简体" charset="0"/>
            </a:endParaRPr>
          </a:p>
        </p:txBody>
      </p:sp>
      <p:sp>
        <p:nvSpPr>
          <p:cNvPr id="4109" name="TextBox 3"/>
          <p:cNvSpPr>
            <a:spLocks noChangeArrowheads="1"/>
          </p:cNvSpPr>
          <p:nvPr/>
        </p:nvSpPr>
        <p:spPr bwMode="auto">
          <a:xfrm>
            <a:off x="892969" y="1182688"/>
            <a:ext cx="73580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Unit 1 Li Ming Goes to Canada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pic>
        <p:nvPicPr>
          <p:cNvPr id="6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7175"/>
            <a:ext cx="38512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858083" y="5370067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文本框 19"/>
          <p:cNvSpPr>
            <a:spLocks noChangeArrowheads="1"/>
          </p:cNvSpPr>
          <p:nvPr/>
        </p:nvSpPr>
        <p:spPr bwMode="auto">
          <a:xfrm>
            <a:off x="1917700" y="844550"/>
            <a:ext cx="48895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1.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What are we doing?</a:t>
            </a:r>
          </a:p>
        </p:txBody>
      </p:sp>
      <p:sp>
        <p:nvSpPr>
          <p:cNvPr id="1537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5371" name="图片 15370" descr="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138" y="1612900"/>
            <a:ext cx="7821612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E922C8D-F8FF-4AE8-929E-BD35CDBAC06C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矩形 6"/>
          <p:cNvSpPr>
            <a:spLocks noChangeArrowheads="1"/>
          </p:cNvSpPr>
          <p:nvPr/>
        </p:nvSpPr>
        <p:spPr bwMode="auto">
          <a:xfrm>
            <a:off x="2500313" y="1123950"/>
            <a:ext cx="60531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Mr. /ˈ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mɪstə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(r)/</a:t>
            </a:r>
            <a:r>
              <a:rPr lang="en-US" altLang="zh-CN" sz="3200" b="1" dirty="0">
                <a:solidFill>
                  <a:srgbClr val="FF0000"/>
                </a:solidFill>
                <a:sym typeface="华文楷体" panose="0201060004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名词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先生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用于男子的姓氏或姓名前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</a:p>
        </p:txBody>
      </p:sp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2546350" y="3848100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638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3" name="组合 16393"/>
          <p:cNvGrpSpPr/>
          <p:nvPr/>
        </p:nvGrpSpPr>
        <p:grpSpPr bwMode="auto">
          <a:xfrm>
            <a:off x="450850" y="1263650"/>
            <a:ext cx="1933575" cy="463550"/>
            <a:chOff x="0" y="0"/>
            <a:chExt cx="1933289" cy="461963"/>
          </a:xfrm>
        </p:grpSpPr>
        <p:sp>
          <p:nvSpPr>
            <p:cNvPr id="16394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5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重点词汇1</a:t>
              </a:r>
            </a:p>
          </p:txBody>
        </p:sp>
      </p:grpSp>
      <p:grpSp>
        <p:nvGrpSpPr>
          <p:cNvPr id="16397" name="组合 16396"/>
          <p:cNvGrpSpPr/>
          <p:nvPr/>
        </p:nvGrpSpPr>
        <p:grpSpPr bwMode="auto">
          <a:xfrm>
            <a:off x="520700" y="2590800"/>
            <a:ext cx="2163763" cy="519113"/>
            <a:chOff x="0" y="0"/>
            <a:chExt cx="3408" cy="816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550" y="0"/>
              <a:ext cx="285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完整形式</a:t>
              </a:r>
            </a:p>
          </p:txBody>
        </p:sp>
        <p:pic>
          <p:nvPicPr>
            <p:cNvPr id="1639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10"/>
              <a:ext cx="542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0" name="组合 16399"/>
          <p:cNvGrpSpPr/>
          <p:nvPr/>
        </p:nvGrpSpPr>
        <p:grpSpPr bwMode="auto">
          <a:xfrm>
            <a:off x="520700" y="3429000"/>
            <a:ext cx="1685925" cy="523875"/>
            <a:chOff x="0" y="0"/>
            <a:chExt cx="1685923" cy="523220"/>
          </a:xfrm>
        </p:grpSpPr>
        <p:sp>
          <p:nvSpPr>
            <p:cNvPr id="4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6401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3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16404" name="组合 16403"/>
          <p:cNvGrpSpPr/>
          <p:nvPr/>
        </p:nvGrpSpPr>
        <p:grpSpPr bwMode="auto">
          <a:xfrm>
            <a:off x="520700" y="4267200"/>
            <a:ext cx="1606550" cy="522288"/>
            <a:chOff x="0" y="0"/>
            <a:chExt cx="1515554" cy="521317"/>
          </a:xfrm>
        </p:grpSpPr>
        <p:sp>
          <p:nvSpPr>
            <p:cNvPr id="5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同义词</a:t>
              </a:r>
            </a:p>
          </p:txBody>
        </p:sp>
        <p:pic>
          <p:nvPicPr>
            <p:cNvPr id="16405" name="图片 1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7" name="文本框 16406"/>
          <p:cNvSpPr txBox="1">
            <a:spLocks noChangeArrowheads="1"/>
          </p:cNvSpPr>
          <p:nvPr/>
        </p:nvSpPr>
        <p:spPr bwMode="auto">
          <a:xfrm>
            <a:off x="2686050" y="2590800"/>
            <a:ext cx="139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Mister</a:t>
            </a:r>
            <a:endParaRPr lang="en-US" altLang="zh-CN" sz="2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8" name="文本框 16407"/>
          <p:cNvSpPr txBox="1">
            <a:spLocks noChangeArrowheads="1"/>
          </p:cNvSpPr>
          <p:nvPr/>
        </p:nvSpPr>
        <p:spPr bwMode="auto">
          <a:xfrm>
            <a:off x="2127250" y="342900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Mr.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Green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格林老师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</a:endParaRPr>
          </a:p>
        </p:txBody>
      </p:sp>
      <p:sp>
        <p:nvSpPr>
          <p:cNvPr id="16409" name="文本框 16408"/>
          <p:cNvSpPr txBox="1">
            <a:spLocks noChangeArrowheads="1"/>
          </p:cNvSpPr>
          <p:nvPr/>
        </p:nvSpPr>
        <p:spPr bwMode="auto">
          <a:xfrm>
            <a:off x="2266950" y="4267200"/>
            <a:ext cx="195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sir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先生</a:t>
            </a:r>
          </a:p>
        </p:txBody>
      </p:sp>
      <p:sp>
        <p:nvSpPr>
          <p:cNvPr id="16410" name="文本框 16409"/>
          <p:cNvSpPr txBox="1">
            <a:spLocks noChangeArrowheads="1"/>
          </p:cNvSpPr>
          <p:nvPr/>
        </p:nvSpPr>
        <p:spPr bwMode="auto">
          <a:xfrm>
            <a:off x="2127250" y="5105400"/>
            <a:ext cx="5168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在学校可以用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Mr.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称呼男老师。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16411" name="组合 16410"/>
          <p:cNvGrpSpPr/>
          <p:nvPr/>
        </p:nvGrpSpPr>
        <p:grpSpPr bwMode="auto">
          <a:xfrm>
            <a:off x="520700" y="5105400"/>
            <a:ext cx="1606550" cy="522288"/>
            <a:chOff x="0" y="0"/>
            <a:chExt cx="1515554" cy="521317"/>
          </a:xfrm>
        </p:grpSpPr>
        <p:sp>
          <p:nvSpPr>
            <p:cNvPr id="6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ea typeface="楷体" panose="02010609060101010101" pitchFamily="1" charset="-122"/>
                </a:rPr>
                <a:t>用法</a:t>
              </a:r>
            </a:p>
          </p:txBody>
        </p:sp>
        <p:pic>
          <p:nvPicPr>
            <p:cNvPr id="16412" name="图片 1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1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A4C55E6-DF3E-448C-BB13-03C54BB5DB7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/>
      <p:bldP spid="16407" grpId="0" bldLvl="0"/>
      <p:bldP spid="16408" grpId="0" bldLvl="0"/>
      <p:bldP spid="16409" grpId="0" bldLvl="0"/>
      <p:bldP spid="16410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9"/>
          <p:cNvSpPr>
            <a:spLocks noChangeArrowheads="1"/>
          </p:cNvSpPr>
          <p:nvPr/>
        </p:nvSpPr>
        <p:spPr bwMode="auto">
          <a:xfrm>
            <a:off x="2616200" y="3848100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741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17418" name="组合 17417"/>
          <p:cNvGrpSpPr/>
          <p:nvPr/>
        </p:nvGrpSpPr>
        <p:grpSpPr bwMode="auto">
          <a:xfrm>
            <a:off x="520700" y="2800350"/>
            <a:ext cx="1685925" cy="523875"/>
            <a:chOff x="0" y="0"/>
            <a:chExt cx="1685923" cy="521317"/>
          </a:xfrm>
        </p:grpSpPr>
        <p:sp>
          <p:nvSpPr>
            <p:cNvPr id="2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741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278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1" name="组合 17420"/>
          <p:cNvGrpSpPr/>
          <p:nvPr/>
        </p:nvGrpSpPr>
        <p:grpSpPr bwMode="auto">
          <a:xfrm>
            <a:off x="520700" y="3849688"/>
            <a:ext cx="1606550" cy="523875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对应词</a:t>
              </a:r>
            </a:p>
          </p:txBody>
        </p:sp>
        <p:pic>
          <p:nvPicPr>
            <p:cNvPr id="17422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4" name="文本框 17423"/>
          <p:cNvSpPr txBox="1">
            <a:spLocks noChangeArrowheads="1"/>
          </p:cNvSpPr>
          <p:nvPr/>
        </p:nvSpPr>
        <p:spPr bwMode="auto">
          <a:xfrm>
            <a:off x="2336800" y="1054100"/>
            <a:ext cx="60769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Mrs.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NEU-BZ-S92" charset="0"/>
              </a:rPr>
              <a:t>ˈ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m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BZ-S92" charset="0"/>
              </a:rPr>
              <a:t>ɪ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s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BZ-S92" charset="0"/>
              </a:rPr>
              <a:t>ɪ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z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夫人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太太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用在已婚女子的夫姓或夫的姓名前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4" name="组合 17424"/>
          <p:cNvGrpSpPr/>
          <p:nvPr/>
        </p:nvGrpSpPr>
        <p:grpSpPr bwMode="auto">
          <a:xfrm>
            <a:off x="450850" y="1123950"/>
            <a:ext cx="1933575" cy="463550"/>
            <a:chOff x="0" y="0"/>
            <a:chExt cx="1933289" cy="461963"/>
          </a:xfrm>
        </p:grpSpPr>
        <p:sp>
          <p:nvSpPr>
            <p:cNvPr id="17425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6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重点词汇2</a:t>
              </a:r>
            </a:p>
          </p:txBody>
        </p:sp>
      </p:grpSp>
      <p:sp>
        <p:nvSpPr>
          <p:cNvPr id="17428" name="文本框 17427"/>
          <p:cNvSpPr txBox="1">
            <a:spLocks noChangeArrowheads="1"/>
          </p:cNvSpPr>
          <p:nvPr/>
        </p:nvSpPr>
        <p:spPr bwMode="auto">
          <a:xfrm>
            <a:off x="2057400" y="280035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Mrs.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White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怀特夫人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7429" name="文本框 17428"/>
          <p:cNvSpPr txBox="1">
            <a:spLocks noChangeArrowheads="1"/>
          </p:cNvSpPr>
          <p:nvPr/>
        </p:nvSpPr>
        <p:spPr bwMode="auto">
          <a:xfrm>
            <a:off x="2197100" y="3848100"/>
            <a:ext cx="195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Mr.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先生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7430" name="文本框 17429"/>
          <p:cNvSpPr txBox="1">
            <a:spLocks noChangeArrowheads="1"/>
          </p:cNvSpPr>
          <p:nvPr/>
        </p:nvSpPr>
        <p:spPr bwMode="auto">
          <a:xfrm>
            <a:off x="1987550" y="4826000"/>
            <a:ext cx="5657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This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is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Mrs.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White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.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这是怀特夫人。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17431" name="组合 17430"/>
          <p:cNvGrpSpPr/>
          <p:nvPr/>
        </p:nvGrpSpPr>
        <p:grpSpPr bwMode="auto">
          <a:xfrm>
            <a:off x="520700" y="4826000"/>
            <a:ext cx="1685925" cy="523875"/>
            <a:chOff x="0" y="0"/>
            <a:chExt cx="1685923" cy="521317"/>
          </a:xfrm>
        </p:grpSpPr>
        <p:sp>
          <p:nvSpPr>
            <p:cNvPr id="5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743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278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3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B6F652D-3DBF-4572-956D-68C07369C61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 bldLvl="0"/>
      <p:bldP spid="17428" grpId="0" bldLvl="0"/>
      <p:bldP spid="17429" grpId="0" bldLvl="0"/>
      <p:bldP spid="17430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矩形 12"/>
          <p:cNvSpPr>
            <a:spLocks noChangeArrowheads="1"/>
          </p:cNvSpPr>
          <p:nvPr/>
        </p:nvSpPr>
        <p:spPr bwMode="auto">
          <a:xfrm>
            <a:off x="2455863" y="1050925"/>
            <a:ext cx="61674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them /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ðəm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代词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他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她、它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们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they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的宾格形式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0" name="组合 18440"/>
          <p:cNvGrpSpPr/>
          <p:nvPr/>
        </p:nvGrpSpPr>
        <p:grpSpPr bwMode="auto">
          <a:xfrm>
            <a:off x="539750" y="1123950"/>
            <a:ext cx="1865313" cy="460375"/>
            <a:chOff x="0" y="0"/>
            <a:chExt cx="1864096" cy="458799"/>
          </a:xfrm>
        </p:grpSpPr>
        <p:sp>
          <p:nvSpPr>
            <p:cNvPr id="18441" name="圆角矩形 33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2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重点词汇3</a:t>
              </a:r>
              <a:endParaRPr 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18444" name="组合 18443"/>
          <p:cNvGrpSpPr/>
          <p:nvPr/>
        </p:nvGrpSpPr>
        <p:grpSpPr bwMode="auto">
          <a:xfrm>
            <a:off x="730250" y="3638550"/>
            <a:ext cx="1812925" cy="522288"/>
            <a:chOff x="0" y="0"/>
            <a:chExt cx="1813524" cy="523220"/>
          </a:xfrm>
        </p:grpSpPr>
        <p:sp>
          <p:nvSpPr>
            <p:cNvPr id="3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844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7" name="组合 18446"/>
          <p:cNvGrpSpPr/>
          <p:nvPr/>
        </p:nvGrpSpPr>
        <p:grpSpPr bwMode="auto">
          <a:xfrm>
            <a:off x="730250" y="4756150"/>
            <a:ext cx="1892300" cy="522288"/>
            <a:chOff x="0" y="0"/>
            <a:chExt cx="1891664" cy="523220"/>
          </a:xfrm>
        </p:grpSpPr>
        <p:sp>
          <p:nvSpPr>
            <p:cNvPr id="4" name="矩形 16"/>
            <p:cNvSpPr>
              <a:spLocks noChangeArrowheads="1"/>
            </p:cNvSpPr>
            <p:nvPr/>
          </p:nvSpPr>
          <p:spPr bwMode="auto">
            <a:xfrm>
              <a:off x="314313" y="0"/>
              <a:ext cx="15773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ea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1844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0" name="组合 18449"/>
          <p:cNvGrpSpPr/>
          <p:nvPr/>
        </p:nvGrpSpPr>
        <p:grpSpPr bwMode="auto">
          <a:xfrm>
            <a:off x="730250" y="2590800"/>
            <a:ext cx="2028825" cy="523875"/>
            <a:chOff x="0" y="0"/>
            <a:chExt cx="2028825" cy="523220"/>
          </a:xfrm>
        </p:grpSpPr>
        <p:sp>
          <p:nvSpPr>
            <p:cNvPr id="5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主格</a:t>
              </a:r>
            </a:p>
          </p:txBody>
        </p:sp>
        <p:pic>
          <p:nvPicPr>
            <p:cNvPr id="1845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54" name="对角圆角矩形 28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8455" name="文本框 18454"/>
          <p:cNvSpPr txBox="1">
            <a:spLocks noChangeArrowheads="1"/>
          </p:cNvSpPr>
          <p:nvPr/>
        </p:nvSpPr>
        <p:spPr bwMode="auto">
          <a:xfrm>
            <a:off x="1847850" y="2590800"/>
            <a:ext cx="1327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they</a:t>
            </a:r>
            <a:endParaRPr lang="en-US" altLang="zh-CN" sz="2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6" name="文本框 18455"/>
          <p:cNvSpPr txBox="1">
            <a:spLocks noChangeArrowheads="1"/>
          </p:cNvSpPr>
          <p:nvPr/>
        </p:nvSpPr>
        <p:spPr bwMode="auto">
          <a:xfrm>
            <a:off x="2127250" y="3638550"/>
            <a:ext cx="5727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Let me help them.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让我帮帮他们吧。</a:t>
            </a:r>
          </a:p>
        </p:txBody>
      </p:sp>
      <p:sp>
        <p:nvSpPr>
          <p:cNvPr id="18457" name="文本框 18456"/>
          <p:cNvSpPr txBox="1">
            <a:spLocks noChangeArrowheads="1"/>
          </p:cNvSpPr>
          <p:nvPr/>
        </p:nvSpPr>
        <p:spPr bwMode="auto">
          <a:xfrm>
            <a:off x="1987550" y="4686300"/>
            <a:ext cx="5518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形容词性物主代词为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their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名词性物主代词为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theirs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6BE9D1C-47D5-43F5-B92D-771DB9C66AA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/>
      <p:bldP spid="18455" grpId="0" bldLvl="0"/>
      <p:bldP spid="18456" grpId="0" bldLvl="0"/>
      <p:bldP spid="18457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对角圆角矩形 1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" name="组合 19464"/>
          <p:cNvGrpSpPr/>
          <p:nvPr/>
        </p:nvGrpSpPr>
        <p:grpSpPr bwMode="auto">
          <a:xfrm>
            <a:off x="381000" y="1123950"/>
            <a:ext cx="1865313" cy="460375"/>
            <a:chOff x="0" y="0"/>
            <a:chExt cx="1864096" cy="458799"/>
          </a:xfrm>
        </p:grpSpPr>
        <p:sp>
          <p:nvSpPr>
            <p:cNvPr id="19465" name="圆角矩形 33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66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重点词汇4</a:t>
              </a:r>
              <a:endParaRPr 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19468" name="文本框 19467"/>
          <p:cNvSpPr txBox="1">
            <a:spLocks noChangeArrowheads="1"/>
          </p:cNvSpPr>
          <p:nvPr/>
        </p:nvSpPr>
        <p:spPr bwMode="auto">
          <a:xfrm>
            <a:off x="2197100" y="10541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him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/h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NEU-BZ-S92" charset="0"/>
              </a:rPr>
              <a:t>ɪ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m/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代词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他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he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的宾格形式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19469" name="组合 19468"/>
          <p:cNvGrpSpPr/>
          <p:nvPr/>
        </p:nvGrpSpPr>
        <p:grpSpPr bwMode="auto">
          <a:xfrm>
            <a:off x="450850" y="2101850"/>
            <a:ext cx="2028825" cy="523875"/>
            <a:chOff x="0" y="0"/>
            <a:chExt cx="2028825" cy="523220"/>
          </a:xfrm>
        </p:grpSpPr>
        <p:sp>
          <p:nvSpPr>
            <p:cNvPr id="3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主格</a:t>
              </a:r>
            </a:p>
          </p:txBody>
        </p:sp>
        <p:pic>
          <p:nvPicPr>
            <p:cNvPr id="1947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2" name="组合 19471"/>
          <p:cNvGrpSpPr/>
          <p:nvPr/>
        </p:nvGrpSpPr>
        <p:grpSpPr bwMode="auto">
          <a:xfrm>
            <a:off x="450850" y="3079750"/>
            <a:ext cx="2028825" cy="523875"/>
            <a:chOff x="0" y="0"/>
            <a:chExt cx="2028825" cy="523220"/>
          </a:xfrm>
        </p:grpSpPr>
        <p:sp>
          <p:nvSpPr>
            <p:cNvPr id="4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对应词</a:t>
              </a:r>
            </a:p>
          </p:txBody>
        </p:sp>
        <p:pic>
          <p:nvPicPr>
            <p:cNvPr id="1947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5" name="组合 19474"/>
          <p:cNvGrpSpPr/>
          <p:nvPr/>
        </p:nvGrpSpPr>
        <p:grpSpPr bwMode="auto">
          <a:xfrm>
            <a:off x="450850" y="3987800"/>
            <a:ext cx="2028825" cy="523875"/>
            <a:chOff x="0" y="0"/>
            <a:chExt cx="2028825" cy="523220"/>
          </a:xfrm>
        </p:grpSpPr>
        <p:sp>
          <p:nvSpPr>
            <p:cNvPr id="5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947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8" name="组合 19477"/>
          <p:cNvGrpSpPr/>
          <p:nvPr/>
        </p:nvGrpSpPr>
        <p:grpSpPr bwMode="auto">
          <a:xfrm>
            <a:off x="450850" y="4965700"/>
            <a:ext cx="2028825" cy="523875"/>
            <a:chOff x="0" y="0"/>
            <a:chExt cx="2028825" cy="523220"/>
          </a:xfrm>
        </p:grpSpPr>
        <p:sp>
          <p:nvSpPr>
            <p:cNvPr id="6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1947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1" name="文本框 19480"/>
          <p:cNvSpPr txBox="1">
            <a:spLocks noChangeArrowheads="1"/>
          </p:cNvSpPr>
          <p:nvPr/>
        </p:nvSpPr>
        <p:spPr bwMode="auto">
          <a:xfrm>
            <a:off x="1917700" y="2101850"/>
            <a:ext cx="1047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000000"/>
                </a:solidFill>
                <a:latin typeface="方正书宋_GBK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he</a:t>
            </a:r>
          </a:p>
        </p:txBody>
      </p:sp>
      <p:sp>
        <p:nvSpPr>
          <p:cNvPr id="19482" name="文本框 19481"/>
          <p:cNvSpPr txBox="1">
            <a:spLocks noChangeArrowheads="1"/>
          </p:cNvSpPr>
          <p:nvPr/>
        </p:nvSpPr>
        <p:spPr bwMode="auto">
          <a:xfrm>
            <a:off x="1847850" y="307975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000000"/>
                </a:solidFill>
                <a:latin typeface="方正书宋_GBK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her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她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she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的宾格形式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endParaRPr lang="en-US" altLang="zh-CN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9483" name="文本框 19482"/>
          <p:cNvSpPr txBox="1">
            <a:spLocks noChangeArrowheads="1"/>
          </p:cNvSpPr>
          <p:nvPr/>
        </p:nvSpPr>
        <p:spPr bwMode="auto">
          <a:xfrm>
            <a:off x="2127250" y="3987800"/>
            <a:ext cx="600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Can you help him？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你能帮帮他吗？</a:t>
            </a:r>
          </a:p>
        </p:txBody>
      </p:sp>
      <p:sp>
        <p:nvSpPr>
          <p:cNvPr id="19484" name="文本框 19483"/>
          <p:cNvSpPr txBox="1">
            <a:spLocks noChangeArrowheads="1"/>
          </p:cNvSpPr>
          <p:nvPr/>
        </p:nvSpPr>
        <p:spPr bwMode="auto">
          <a:xfrm>
            <a:off x="1708150" y="4965700"/>
            <a:ext cx="67754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形容词性物主代词为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his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 名词性物主代    词为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his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948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F101158-CE7D-4987-B74A-D5EE849FC60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bldLvl="0"/>
      <p:bldP spid="19481" grpId="0" bldLvl="0"/>
      <p:bldP spid="19482" grpId="0" bldLvl="0"/>
      <p:bldP spid="19483" grpId="0" bldLvl="0"/>
      <p:bldP spid="19484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对角圆角矩形 1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0489" name="组合 20488"/>
          <p:cNvGrpSpPr/>
          <p:nvPr/>
        </p:nvGrpSpPr>
        <p:grpSpPr bwMode="auto">
          <a:xfrm>
            <a:off x="311150" y="1892300"/>
            <a:ext cx="1955800" cy="522288"/>
            <a:chOff x="0" y="0"/>
            <a:chExt cx="1813524" cy="522902"/>
          </a:xfrm>
        </p:grpSpPr>
        <p:sp>
          <p:nvSpPr>
            <p:cNvPr id="2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复数形式</a:t>
              </a:r>
            </a:p>
          </p:txBody>
        </p:sp>
        <p:pic>
          <p:nvPicPr>
            <p:cNvPr id="2049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1" name="组合 20491"/>
          <p:cNvGrpSpPr/>
          <p:nvPr/>
        </p:nvGrpSpPr>
        <p:grpSpPr bwMode="auto">
          <a:xfrm>
            <a:off x="381000" y="1123950"/>
            <a:ext cx="1865313" cy="460375"/>
            <a:chOff x="0" y="0"/>
            <a:chExt cx="1864096" cy="458799"/>
          </a:xfrm>
        </p:grpSpPr>
        <p:sp>
          <p:nvSpPr>
            <p:cNvPr id="20492" name="圆角矩形 33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93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重点词汇5</a:t>
              </a:r>
              <a:endParaRPr 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20495" name="文本框 20494"/>
          <p:cNvSpPr txBox="1">
            <a:spLocks noChangeArrowheads="1"/>
          </p:cNvSpPr>
          <p:nvPr/>
        </p:nvSpPr>
        <p:spPr bwMode="auto">
          <a:xfrm>
            <a:off x="2266950" y="1054100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card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/kɑ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NEU-BZ-S92" charset="0"/>
              </a:rPr>
              <a:t>ː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d/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纸牌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卡片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0496" name="组合 20495"/>
          <p:cNvGrpSpPr/>
          <p:nvPr/>
        </p:nvGrpSpPr>
        <p:grpSpPr bwMode="auto">
          <a:xfrm>
            <a:off x="311150" y="2660650"/>
            <a:ext cx="1812925" cy="522288"/>
            <a:chOff x="0" y="0"/>
            <a:chExt cx="1813524" cy="522902"/>
          </a:xfrm>
        </p:grpSpPr>
        <p:sp>
          <p:nvSpPr>
            <p:cNvPr id="3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20497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9" name="组合 20498"/>
          <p:cNvGrpSpPr/>
          <p:nvPr/>
        </p:nvGrpSpPr>
        <p:grpSpPr bwMode="auto">
          <a:xfrm>
            <a:off x="311150" y="3498850"/>
            <a:ext cx="1812925" cy="522288"/>
            <a:chOff x="0" y="0"/>
            <a:chExt cx="1813524" cy="522902"/>
          </a:xfrm>
        </p:grpSpPr>
        <p:sp>
          <p:nvSpPr>
            <p:cNvPr id="4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巧记</a:t>
              </a:r>
            </a:p>
          </p:txBody>
        </p:sp>
        <p:pic>
          <p:nvPicPr>
            <p:cNvPr id="20500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02" name="组合 20501"/>
          <p:cNvGrpSpPr/>
          <p:nvPr/>
        </p:nvGrpSpPr>
        <p:grpSpPr bwMode="auto">
          <a:xfrm>
            <a:off x="311150" y="4406900"/>
            <a:ext cx="1812925" cy="522288"/>
            <a:chOff x="0" y="0"/>
            <a:chExt cx="1813524" cy="522902"/>
          </a:xfrm>
        </p:grpSpPr>
        <p:sp>
          <p:nvSpPr>
            <p:cNvPr id="5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0503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05" name="组合 20504"/>
          <p:cNvGrpSpPr/>
          <p:nvPr/>
        </p:nvGrpSpPr>
        <p:grpSpPr bwMode="auto">
          <a:xfrm>
            <a:off x="311150" y="5384800"/>
            <a:ext cx="1812925" cy="522288"/>
            <a:chOff x="0" y="0"/>
            <a:chExt cx="1813524" cy="522902"/>
          </a:xfrm>
        </p:grpSpPr>
        <p:sp>
          <p:nvSpPr>
            <p:cNvPr id="6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20506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8" name="文本框 20507"/>
          <p:cNvSpPr txBox="1">
            <a:spLocks noChangeArrowheads="1"/>
          </p:cNvSpPr>
          <p:nvPr/>
        </p:nvSpPr>
        <p:spPr bwMode="auto">
          <a:xfrm>
            <a:off x="2476500" y="1892300"/>
            <a:ext cx="1466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cards</a:t>
            </a:r>
          </a:p>
        </p:txBody>
      </p:sp>
      <p:sp>
        <p:nvSpPr>
          <p:cNvPr id="20509" name="文本框 20508"/>
          <p:cNvSpPr txBox="1">
            <a:spLocks noChangeArrowheads="1"/>
          </p:cNvSpPr>
          <p:nvPr/>
        </p:nvSpPr>
        <p:spPr bwMode="auto">
          <a:xfrm>
            <a:off x="1568450" y="2660650"/>
            <a:ext cx="726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birthday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card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生日贺卡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　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play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cards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打扑克</a:t>
            </a:r>
          </a:p>
        </p:txBody>
      </p:sp>
      <p:sp>
        <p:nvSpPr>
          <p:cNvPr id="20510" name="文本框 20509"/>
          <p:cNvSpPr txBox="1">
            <a:spLocks noChangeArrowheads="1"/>
          </p:cNvSpPr>
          <p:nvPr/>
        </p:nvSpPr>
        <p:spPr bwMode="auto">
          <a:xfrm>
            <a:off x="1778000" y="349885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car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小汽车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+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d=card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卡片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</a:p>
        </p:txBody>
      </p:sp>
      <p:sp>
        <p:nvSpPr>
          <p:cNvPr id="20511" name="文本框 20510"/>
          <p:cNvSpPr txBox="1">
            <a:spLocks noChangeArrowheads="1"/>
          </p:cNvSpPr>
          <p:nvPr/>
        </p:nvSpPr>
        <p:spPr bwMode="auto">
          <a:xfrm>
            <a:off x="1568450" y="538480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postcard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明信片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</a:endParaRPr>
          </a:p>
        </p:txBody>
      </p:sp>
      <p:sp>
        <p:nvSpPr>
          <p:cNvPr id="20512" name="文本框 20511"/>
          <p:cNvSpPr txBox="1">
            <a:spLocks noChangeArrowheads="1"/>
          </p:cNvSpPr>
          <p:nvPr/>
        </p:nvSpPr>
        <p:spPr bwMode="auto">
          <a:xfrm>
            <a:off x="1778000" y="4406900"/>
            <a:ext cx="6845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This is a birthday card for you.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这是给你的生日卡片。</a:t>
            </a:r>
          </a:p>
        </p:txBody>
      </p:sp>
      <p:sp>
        <p:nvSpPr>
          <p:cNvPr id="2051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0137895-C278-4624-AD1E-E987CCD4285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 bldLvl="0"/>
      <p:bldP spid="20508" grpId="0" bldLvl="0"/>
      <p:bldP spid="20509" grpId="0" bldLvl="0"/>
      <p:bldP spid="20510" grpId="0" bldLvl="0"/>
      <p:bldP spid="20511" grpId="0" bldLvl="0"/>
      <p:bldP spid="20512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矩形 6"/>
          <p:cNvSpPr>
            <a:spLocks noChangeArrowheads="1"/>
          </p:cNvSpPr>
          <p:nvPr/>
        </p:nvSpPr>
        <p:spPr bwMode="auto">
          <a:xfrm>
            <a:off x="2546350" y="1054100"/>
            <a:ext cx="5832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me /mi/ 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代词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)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我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(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的宾格形式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)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对角圆角矩形 20"/>
          <p:cNvSpPr>
            <a:spLocks noChangeArrowheads="1"/>
          </p:cNvSpPr>
          <p:nvPr/>
        </p:nvSpPr>
        <p:spPr bwMode="auto">
          <a:xfrm>
            <a:off x="1187450" y="117475"/>
            <a:ext cx="3024188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重难点探究</a:t>
            </a:r>
            <a:endParaRPr lang="en-US" sz="4000" b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21513" name="组合 21513"/>
          <p:cNvGrpSpPr/>
          <p:nvPr/>
        </p:nvGrpSpPr>
        <p:grpSpPr bwMode="auto">
          <a:xfrm>
            <a:off x="539750" y="1123950"/>
            <a:ext cx="1795463" cy="460375"/>
            <a:chOff x="0" y="0"/>
            <a:chExt cx="1794903" cy="458799"/>
          </a:xfrm>
        </p:grpSpPr>
        <p:sp>
          <p:nvSpPr>
            <p:cNvPr id="21514" name="圆角矩形 22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5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重点词汇6</a:t>
              </a:r>
              <a:endParaRPr 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1517" name="组合 21516"/>
          <p:cNvGrpSpPr/>
          <p:nvPr/>
        </p:nvGrpSpPr>
        <p:grpSpPr bwMode="auto">
          <a:xfrm>
            <a:off x="590550" y="1892300"/>
            <a:ext cx="1514475" cy="523875"/>
            <a:chOff x="0" y="0"/>
            <a:chExt cx="1515554" cy="523220"/>
          </a:xfrm>
        </p:grpSpPr>
        <p:sp>
          <p:nvSpPr>
            <p:cNvPr id="3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主格</a:t>
              </a:r>
            </a:p>
          </p:txBody>
        </p:sp>
        <p:pic>
          <p:nvPicPr>
            <p:cNvPr id="2151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0" name="组合 21519"/>
          <p:cNvGrpSpPr/>
          <p:nvPr/>
        </p:nvGrpSpPr>
        <p:grpSpPr bwMode="auto">
          <a:xfrm>
            <a:off x="590550" y="2730500"/>
            <a:ext cx="1685925" cy="523875"/>
            <a:chOff x="0" y="0"/>
            <a:chExt cx="1685923" cy="523220"/>
          </a:xfrm>
        </p:grpSpPr>
        <p:sp>
          <p:nvSpPr>
            <p:cNvPr id="4" name="矩形 28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对应词</a:t>
              </a:r>
            </a:p>
          </p:txBody>
        </p:sp>
        <p:pic>
          <p:nvPicPr>
            <p:cNvPr id="2152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06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3" name="组合 21522"/>
          <p:cNvGrpSpPr/>
          <p:nvPr/>
        </p:nvGrpSpPr>
        <p:grpSpPr bwMode="auto">
          <a:xfrm>
            <a:off x="590550" y="3568700"/>
            <a:ext cx="1960563" cy="523875"/>
            <a:chOff x="0" y="0"/>
            <a:chExt cx="1960245" cy="523220"/>
          </a:xfrm>
        </p:grpSpPr>
        <p:sp>
          <p:nvSpPr>
            <p:cNvPr id="5" name="矩形 34"/>
            <p:cNvSpPr>
              <a:spLocks noChangeArrowheads="1"/>
            </p:cNvSpPr>
            <p:nvPr/>
          </p:nvSpPr>
          <p:spPr bwMode="auto">
            <a:xfrm>
              <a:off x="314313" y="0"/>
              <a:ext cx="16459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联想</a:t>
              </a:r>
            </a:p>
          </p:txBody>
        </p:sp>
        <p:pic>
          <p:nvPicPr>
            <p:cNvPr id="2152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2317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6" name="组合 21525"/>
          <p:cNvGrpSpPr/>
          <p:nvPr/>
        </p:nvGrpSpPr>
        <p:grpSpPr bwMode="auto">
          <a:xfrm>
            <a:off x="590550" y="4616450"/>
            <a:ext cx="2057400" cy="523875"/>
            <a:chOff x="0" y="0"/>
            <a:chExt cx="2057472" cy="523220"/>
          </a:xfrm>
        </p:grpSpPr>
        <p:sp>
          <p:nvSpPr>
            <p:cNvPr id="6" name="矩形 37"/>
            <p:cNvSpPr>
              <a:spLocks noChangeArrowheads="1"/>
            </p:cNvSpPr>
            <p:nvPr/>
          </p:nvSpPr>
          <p:spPr bwMode="auto">
            <a:xfrm>
              <a:off x="314313" y="0"/>
              <a:ext cx="17431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152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9" name="组合 21528"/>
          <p:cNvGrpSpPr/>
          <p:nvPr/>
        </p:nvGrpSpPr>
        <p:grpSpPr bwMode="auto">
          <a:xfrm>
            <a:off x="660400" y="5454650"/>
            <a:ext cx="1685925" cy="523875"/>
            <a:chOff x="0" y="0"/>
            <a:chExt cx="1685923" cy="523220"/>
          </a:xfrm>
        </p:grpSpPr>
        <p:sp>
          <p:nvSpPr>
            <p:cNvPr id="7" name="矩形 28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2153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06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32" name="文本框 21531"/>
          <p:cNvSpPr txBox="1">
            <a:spLocks noChangeArrowheads="1"/>
          </p:cNvSpPr>
          <p:nvPr/>
        </p:nvSpPr>
        <p:spPr bwMode="auto">
          <a:xfrm>
            <a:off x="2057400" y="1892300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9900FF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</a:p>
        </p:txBody>
      </p:sp>
      <p:sp>
        <p:nvSpPr>
          <p:cNvPr id="21533" name="文本框 21532"/>
          <p:cNvSpPr txBox="1">
            <a:spLocks noChangeArrowheads="1"/>
          </p:cNvSpPr>
          <p:nvPr/>
        </p:nvSpPr>
        <p:spPr bwMode="auto">
          <a:xfrm>
            <a:off x="1917700" y="2730500"/>
            <a:ext cx="3981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you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you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的宾格形式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endParaRPr lang="en-US" altLang="zh-CN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1534" name="文本框 21533"/>
          <p:cNvSpPr txBox="1">
            <a:spLocks noChangeArrowheads="1"/>
          </p:cNvSpPr>
          <p:nvPr/>
        </p:nvSpPr>
        <p:spPr bwMode="auto">
          <a:xfrm>
            <a:off x="1917700" y="3568700"/>
            <a:ext cx="705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him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他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her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她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it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它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them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他(她、它)们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       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you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你;你们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us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我们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1535" name="文本框 21534"/>
          <p:cNvSpPr txBox="1">
            <a:spLocks noChangeArrowheads="1"/>
          </p:cNvSpPr>
          <p:nvPr/>
        </p:nvSpPr>
        <p:spPr bwMode="auto">
          <a:xfrm>
            <a:off x="1708150" y="468630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Do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you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miss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me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你想我吗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  <a:endParaRPr lang="en-US" altLang="zh-CN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1536" name="文本框 21535"/>
          <p:cNvSpPr txBox="1">
            <a:spLocks noChangeArrowheads="1"/>
          </p:cNvSpPr>
          <p:nvPr/>
        </p:nvSpPr>
        <p:spPr bwMode="auto">
          <a:xfrm>
            <a:off x="1708150" y="5454650"/>
            <a:ext cx="7194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形容词性物主代词为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my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名词性物主代词为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mine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。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CD17A67-F9A4-40EF-AD51-4D2D9B06DFD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/>
      <p:bldP spid="21532" grpId="0" bldLvl="0"/>
      <p:bldP spid="21533" grpId="0" bldLvl="0"/>
      <p:bldP spid="21534" grpId="0" bldLvl="0"/>
      <p:bldP spid="21535" grpId="0" bldLvl="0"/>
      <p:bldP spid="21536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对角圆角矩形 20"/>
          <p:cNvSpPr>
            <a:spLocks noChangeArrowheads="1"/>
          </p:cNvSpPr>
          <p:nvPr/>
        </p:nvSpPr>
        <p:spPr bwMode="auto">
          <a:xfrm>
            <a:off x="1187450" y="117475"/>
            <a:ext cx="3024188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重难点探究</a:t>
            </a:r>
            <a:endParaRPr lang="en-US" sz="4000" b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22537" name="组合 22536"/>
          <p:cNvGrpSpPr/>
          <p:nvPr/>
        </p:nvGrpSpPr>
        <p:grpSpPr bwMode="auto">
          <a:xfrm>
            <a:off x="590550" y="2381250"/>
            <a:ext cx="1514475" cy="520700"/>
            <a:chOff x="0" y="0"/>
            <a:chExt cx="1515554" cy="522901"/>
          </a:xfrm>
        </p:grpSpPr>
        <p:sp>
          <p:nvSpPr>
            <p:cNvPr id="2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ea typeface="楷体" panose="02010609060101010101" pitchFamily="1" charset="-122"/>
                </a:rPr>
                <a:t>详解</a:t>
              </a:r>
            </a:p>
          </p:txBody>
        </p:sp>
        <p:pic>
          <p:nvPicPr>
            <p:cNvPr id="22538" name="图片 1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9" name="组合 22539"/>
          <p:cNvGrpSpPr/>
          <p:nvPr/>
        </p:nvGrpSpPr>
        <p:grpSpPr bwMode="auto">
          <a:xfrm>
            <a:off x="539750" y="1123950"/>
            <a:ext cx="1795463" cy="460375"/>
            <a:chOff x="0" y="0"/>
            <a:chExt cx="1794903" cy="458799"/>
          </a:xfrm>
        </p:grpSpPr>
        <p:sp>
          <p:nvSpPr>
            <p:cNvPr id="22540" name="圆角矩形 22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41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</a:t>
              </a:r>
              <a:endParaRPr 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22543" name="文本框 22542"/>
          <p:cNvSpPr txBox="1">
            <a:spLocks noChangeArrowheads="1"/>
          </p:cNvSpPr>
          <p:nvPr/>
        </p:nvSpPr>
        <p:spPr bwMode="auto">
          <a:xfrm>
            <a:off x="2406650" y="984250"/>
            <a:ext cx="6635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Jenny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and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Danny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are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watching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TV.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     詹尼和丹尼在看电视。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2544" name="文本框 22543"/>
          <p:cNvSpPr txBox="1">
            <a:spLocks noChangeArrowheads="1"/>
          </p:cNvSpPr>
          <p:nvPr/>
        </p:nvSpPr>
        <p:spPr bwMode="auto">
          <a:xfrm>
            <a:off x="1778000" y="2381250"/>
            <a:ext cx="70548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这是一个现在进行时态的肯定句,表示某人在做某事。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 be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动词要根据主语的变化而变化。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2545" name="文本框 22544"/>
          <p:cNvSpPr txBox="1">
            <a:spLocks noChangeArrowheads="1"/>
          </p:cNvSpPr>
          <p:nvPr/>
        </p:nvSpPr>
        <p:spPr bwMode="auto">
          <a:xfrm>
            <a:off x="660399" y="4127500"/>
            <a:ext cx="8169275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句型结构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: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主语 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动词 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动词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-</a:t>
            </a:r>
            <a:r>
              <a:rPr lang="en-US" altLang="zh-CN" sz="2800" b="1" dirty="0" err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ing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形式 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其他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.</a:t>
            </a:r>
            <a:endParaRPr lang="en-US" altLang="zh-CN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2546" name="文本框 22545"/>
          <p:cNvSpPr txBox="1">
            <a:spLocks noChangeArrowheads="1"/>
          </p:cNvSpPr>
          <p:nvPr/>
        </p:nvSpPr>
        <p:spPr bwMode="auto">
          <a:xfrm>
            <a:off x="869950" y="4940300"/>
            <a:ext cx="76835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We are cleaning the house.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我们正在打扫房子。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I am writing a letter.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我正在写信。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9587439-2CB3-4CD5-89E4-725E2A5A66FE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 bldLvl="0"/>
      <p:bldP spid="22544" grpId="0" bldLvl="0"/>
      <p:bldP spid="22545" grpId="0" bldLvl="0" animBg="1"/>
      <p:bldP spid="22546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文本框 23560"/>
          <p:cNvSpPr txBox="1">
            <a:spLocks noChangeArrowheads="1"/>
          </p:cNvSpPr>
          <p:nvPr/>
        </p:nvSpPr>
        <p:spPr bwMode="auto">
          <a:xfrm>
            <a:off x="590550" y="1193800"/>
            <a:ext cx="104775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拓展</a:t>
            </a:r>
          </a:p>
        </p:txBody>
      </p:sp>
      <p:sp>
        <p:nvSpPr>
          <p:cNvPr id="23561" name="文本框 23561"/>
          <p:cNvSpPr txBox="1">
            <a:spLocks noChangeArrowheads="1"/>
          </p:cNvSpPr>
          <p:nvPr/>
        </p:nvSpPr>
        <p:spPr bwMode="auto">
          <a:xfrm>
            <a:off x="1778000" y="1193800"/>
            <a:ext cx="508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现在进行时态的其他句式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</a:p>
        </p:txBody>
      </p:sp>
      <p:sp>
        <p:nvSpPr>
          <p:cNvPr id="23562" name="文本框 23562"/>
          <p:cNvSpPr txBox="1">
            <a:spLocks noChangeArrowheads="1"/>
          </p:cNvSpPr>
          <p:nvPr/>
        </p:nvSpPr>
        <p:spPr bwMode="auto">
          <a:xfrm>
            <a:off x="660400" y="2171700"/>
            <a:ext cx="7753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一、否定句句型结构: 主语 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8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动词 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8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not</a:t>
            </a:r>
            <a:r>
              <a:rPr lang="zh-CN" altLang="en-US" sz="28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动词</a:t>
            </a:r>
            <a:r>
              <a:rPr lang="zh-CN" altLang="en-US" sz="28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-ing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形式 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其他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.</a:t>
            </a:r>
            <a:endParaRPr lang="zh-CN" altLang="en-US" sz="2800" b="1">
              <a:solidFill>
                <a:schemeClr val="accent1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3563" name="文本框 23563"/>
          <p:cNvSpPr txBox="1">
            <a:spLocks noChangeArrowheads="1"/>
          </p:cNvSpPr>
          <p:nvPr/>
        </p:nvSpPr>
        <p:spPr bwMode="auto">
          <a:xfrm>
            <a:off x="1038225" y="3484563"/>
            <a:ext cx="7724775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如：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I am not sleeping.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我没有睡觉。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  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They are not reading books.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他们没有在读书。</a:t>
            </a:r>
          </a:p>
        </p:txBody>
      </p:sp>
      <p:sp>
        <p:nvSpPr>
          <p:cNvPr id="2356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54E3F1C-C039-4D94-B274-C7BBBBC85C52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4" name="组合 24583"/>
          <p:cNvGrpSpPr/>
          <p:nvPr/>
        </p:nvGrpSpPr>
        <p:grpSpPr bwMode="auto">
          <a:xfrm>
            <a:off x="311150" y="1403350"/>
            <a:ext cx="1617663" cy="585788"/>
            <a:chOff x="0" y="0"/>
            <a:chExt cx="1618322" cy="584775"/>
          </a:xfrm>
        </p:grpSpPr>
        <p:sp>
          <p:nvSpPr>
            <p:cNvPr id="2" name="矩形 18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巧记</a:t>
              </a:r>
            </a:p>
          </p:txBody>
        </p:sp>
        <p:pic>
          <p:nvPicPr>
            <p:cNvPr id="2458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662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7" name="对角圆角矩形 19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4588" name="图片 2458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7550" y="1333500"/>
            <a:ext cx="48895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7A4E68A-C068-4F54-9113-7EC7E19081D4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5121" descr="u=1071110936,1798469950&amp;fm=27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774700"/>
            <a:ext cx="85217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8E592138-8AE1-40DA-B7C3-847A86BAB015}" type="slidenum">
              <a:rPr lang="zh-CN" altLang="en-US" sz="1200">
                <a:solidFill>
                  <a:srgbClr val="898989"/>
                </a:solidFill>
              </a:rPr>
              <a:t>2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pic>
        <p:nvPicPr>
          <p:cNvPr id="5126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文本框 5131"/>
          <p:cNvSpPr txBox="1">
            <a:spLocks noChangeArrowheads="1"/>
          </p:cNvSpPr>
          <p:nvPr/>
        </p:nvSpPr>
        <p:spPr bwMode="auto">
          <a:xfrm>
            <a:off x="1149350" y="984250"/>
            <a:ext cx="2227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Let's sing !</a:t>
            </a:r>
          </a:p>
        </p:txBody>
      </p:sp>
      <p:sp>
        <p:nvSpPr>
          <p:cNvPr id="5133" name="文本框 5132"/>
          <p:cNvSpPr txBox="1">
            <a:spLocks noChangeArrowheads="1"/>
          </p:cNvSpPr>
          <p:nvPr/>
        </p:nvSpPr>
        <p:spPr bwMode="auto">
          <a:xfrm>
            <a:off x="869950" y="1403350"/>
            <a:ext cx="78930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           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      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It's twelve o'clock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Dickety tackety tack. I just saw a cat.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Dickety tackety toe.  It's twelve o'clock, you know.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Dickety tackety tack. I just heard a snap.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Dickety tackety toe.  He caught a mouse, you know.</a:t>
            </a:r>
          </a:p>
        </p:txBody>
      </p:sp>
      <p:sp>
        <p:nvSpPr>
          <p:cNvPr id="5134" name="文本框 5133"/>
          <p:cNvSpPr txBox="1">
            <a:spLocks noChangeArrowheads="1"/>
          </p:cNvSpPr>
          <p:nvPr/>
        </p:nvSpPr>
        <p:spPr bwMode="auto">
          <a:xfrm>
            <a:off x="1358900" y="4337050"/>
            <a:ext cx="64262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hlink"/>
                </a:solidFill>
                <a:ea typeface="楷体" panose="02010609060101010101" pitchFamily="1" charset="-122"/>
              </a:rPr>
              <a:t>滴答，滴答，滴答。我刚才看见了一只猫。</a:t>
            </a: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hlink"/>
                </a:solidFill>
                <a:ea typeface="楷体" panose="02010609060101010101" pitchFamily="1" charset="-122"/>
              </a:rPr>
              <a:t>滴答，滴答，滴答。十二点钟了，你知道的。</a:t>
            </a: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hlink"/>
                </a:solidFill>
                <a:ea typeface="楷体" panose="02010609060101010101" pitchFamily="1" charset="-122"/>
              </a:rPr>
              <a:t>滴答，滴答，滴答。我刚才听到了啪嗒声。</a:t>
            </a: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hlink"/>
                </a:solidFill>
                <a:ea typeface="楷体" panose="02010609060101010101" pitchFamily="1" charset="-122"/>
              </a:rPr>
              <a:t>滴答，滴答，滴答。他抓住了一只老鼠，你知道的！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AA5D9CB-91B4-402C-AF04-4224E5F3376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bldLvl="0"/>
      <p:bldP spid="5134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8" name="组合 25607"/>
          <p:cNvGrpSpPr/>
          <p:nvPr/>
        </p:nvGrpSpPr>
        <p:grpSpPr bwMode="auto">
          <a:xfrm>
            <a:off x="241300" y="984250"/>
            <a:ext cx="2235200" cy="522288"/>
            <a:chOff x="0" y="0"/>
            <a:chExt cx="1515554" cy="523220"/>
          </a:xfrm>
        </p:grpSpPr>
        <p:sp>
          <p:nvSpPr>
            <p:cNvPr id="2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其他句式2</a:t>
              </a:r>
            </a:p>
          </p:txBody>
        </p:sp>
        <p:pic>
          <p:nvPicPr>
            <p:cNvPr id="2560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1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5612" name="文本框 25611"/>
          <p:cNvSpPr txBox="1">
            <a:spLocks noChangeArrowheads="1"/>
          </p:cNvSpPr>
          <p:nvPr/>
        </p:nvSpPr>
        <p:spPr bwMode="auto">
          <a:xfrm>
            <a:off x="2546350" y="984250"/>
            <a:ext cx="6565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一般疑问句句型结构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: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动词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主语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动词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-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ing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形式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其他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黑体_GBK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肯定回答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: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Yes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楷体_GBK" charset="0"/>
              </a:rPr>
              <a:t>,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主语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动词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否定回答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: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No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楷体_GBK" charset="0"/>
              </a:rPr>
              <a:t>,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主语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动词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not.</a:t>
            </a:r>
          </a:p>
        </p:txBody>
      </p:sp>
      <p:sp>
        <p:nvSpPr>
          <p:cNvPr id="25613" name="文本框 25612"/>
          <p:cNvSpPr txBox="1">
            <a:spLocks noChangeArrowheads="1"/>
          </p:cNvSpPr>
          <p:nvPr/>
        </p:nvSpPr>
        <p:spPr bwMode="auto">
          <a:xfrm>
            <a:off x="450850" y="3289300"/>
            <a:ext cx="1047750" cy="520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注意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</a:p>
        </p:txBody>
      </p:sp>
      <p:sp>
        <p:nvSpPr>
          <p:cNvPr id="25614" name="文本框 25613"/>
          <p:cNvSpPr txBox="1">
            <a:spLocks noChangeArrowheads="1"/>
          </p:cNvSpPr>
          <p:nvPr/>
        </p:nvSpPr>
        <p:spPr bwMode="auto">
          <a:xfrm>
            <a:off x="1708150" y="3289300"/>
            <a:ext cx="6146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问句中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动词的首字母要变成大写。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5615" name="组合 25614"/>
          <p:cNvGrpSpPr/>
          <p:nvPr/>
        </p:nvGrpSpPr>
        <p:grpSpPr bwMode="auto">
          <a:xfrm>
            <a:off x="381000" y="4127500"/>
            <a:ext cx="1514475" cy="520700"/>
            <a:chOff x="0" y="0"/>
            <a:chExt cx="1515554" cy="522901"/>
          </a:xfrm>
        </p:grpSpPr>
        <p:sp>
          <p:nvSpPr>
            <p:cNvPr id="3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5616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8" name="文本框 25617"/>
          <p:cNvSpPr txBox="1">
            <a:spLocks noChangeArrowheads="1"/>
          </p:cNvSpPr>
          <p:nvPr/>
        </p:nvSpPr>
        <p:spPr bwMode="auto">
          <a:xfrm>
            <a:off x="1358900" y="3987800"/>
            <a:ext cx="74041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27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Are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you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w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atching TV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你们正在看电视吗?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Yes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are.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是的,我们正在看电视。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he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reading  a book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他正在读书吗?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No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he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isn't.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不,他没有在读书。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9D4A96A-4BC4-4CE8-8322-61C8DA7E915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 bldLvl="0"/>
      <p:bldP spid="25613" grpId="0" bldLvl="0" animBg="1"/>
      <p:bldP spid="25614" grpId="0" bldLvl="0"/>
      <p:bldP spid="25618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2" name="组合 26631"/>
          <p:cNvGrpSpPr/>
          <p:nvPr/>
        </p:nvGrpSpPr>
        <p:grpSpPr bwMode="auto">
          <a:xfrm>
            <a:off x="450850" y="1473200"/>
            <a:ext cx="2473325" cy="519113"/>
            <a:chOff x="0" y="0"/>
            <a:chExt cx="3896" cy="816"/>
          </a:xfrm>
        </p:grpSpPr>
        <p:sp>
          <p:nvSpPr>
            <p:cNvPr id="2" name="矩形 21"/>
            <p:cNvSpPr>
              <a:spLocks noChangeArrowheads="1"/>
            </p:cNvSpPr>
            <p:nvPr/>
          </p:nvSpPr>
          <p:spPr bwMode="auto">
            <a:xfrm>
              <a:off x="660" y="0"/>
              <a:ext cx="323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其他句式3</a:t>
              </a:r>
            </a:p>
          </p:txBody>
        </p:sp>
        <p:pic>
          <p:nvPicPr>
            <p:cNvPr id="2663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660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5" name="对角圆角矩形 15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6636" name="文本框 26635"/>
          <p:cNvSpPr txBox="1">
            <a:spLocks noChangeArrowheads="1"/>
          </p:cNvSpPr>
          <p:nvPr/>
        </p:nvSpPr>
        <p:spPr bwMode="auto">
          <a:xfrm>
            <a:off x="2825750" y="1333500"/>
            <a:ext cx="4889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特殊疑问句句型结构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特殊疑问词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一般疑问句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黑体_GBK" charset="0"/>
              </a:rPr>
              <a:t>?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6637" name="组合 26636"/>
          <p:cNvGrpSpPr/>
          <p:nvPr/>
        </p:nvGrpSpPr>
        <p:grpSpPr bwMode="auto">
          <a:xfrm>
            <a:off x="450850" y="3149600"/>
            <a:ext cx="1617663" cy="585788"/>
            <a:chOff x="0" y="0"/>
            <a:chExt cx="1618322" cy="584775"/>
          </a:xfrm>
        </p:grpSpPr>
        <p:sp>
          <p:nvSpPr>
            <p:cNvPr id="3" name="矩形 18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663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662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40" name="文本框 26639"/>
          <p:cNvSpPr txBox="1">
            <a:spLocks noChangeArrowheads="1"/>
          </p:cNvSpPr>
          <p:nvPr/>
        </p:nvSpPr>
        <p:spPr bwMode="auto">
          <a:xfrm>
            <a:off x="1917700" y="3009900"/>
            <a:ext cx="649605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What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are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you 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doing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你们正在干什么?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What is he doing?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他正在做什么？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What is Danny doing?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丹尼正在做什么？</a:t>
            </a:r>
          </a:p>
        </p:txBody>
      </p:sp>
      <p:sp>
        <p:nvSpPr>
          <p:cNvPr id="2664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63A045E-6395-4320-AB4D-B4095483F27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bldLvl="0"/>
      <p:bldP spid="26640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6" name="组合 27655"/>
          <p:cNvGrpSpPr/>
          <p:nvPr/>
        </p:nvGrpSpPr>
        <p:grpSpPr bwMode="auto">
          <a:xfrm>
            <a:off x="450850" y="1192213"/>
            <a:ext cx="1619250" cy="534987"/>
            <a:chOff x="0" y="0"/>
            <a:chExt cx="1618322" cy="533891"/>
          </a:xfrm>
        </p:grpSpPr>
        <p:sp>
          <p:nvSpPr>
            <p:cNvPr id="2" name="矩形 18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链接</a:t>
              </a:r>
            </a:p>
          </p:txBody>
        </p:sp>
        <p:pic>
          <p:nvPicPr>
            <p:cNvPr id="2765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56873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9" name="对角圆角矩形 1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7660" name="文本框 27659"/>
          <p:cNvSpPr txBox="1">
            <a:spLocks noChangeArrowheads="1"/>
          </p:cNvSpPr>
          <p:nvPr/>
        </p:nvSpPr>
        <p:spPr bwMode="auto">
          <a:xfrm>
            <a:off x="2616200" y="1193800"/>
            <a:ext cx="3632200" cy="520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000000"/>
                </a:solidFill>
                <a:latin typeface="方正书宋_GBK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动词加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-ing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的规律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aphicFrame>
        <p:nvGraphicFramePr>
          <p:cNvPr id="27661" name="表格 27660"/>
          <p:cNvGraphicFramePr/>
          <p:nvPr/>
        </p:nvGraphicFramePr>
        <p:xfrm>
          <a:off x="450850" y="1962150"/>
          <a:ext cx="8451850" cy="3492500"/>
        </p:xfrm>
        <a:graphic>
          <a:graphicData uri="http://schemas.openxmlformats.org/drawingml/2006/table">
            <a:tbl>
              <a:tblPr/>
              <a:tblGrid>
                <a:gridCol w="422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675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规律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例词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一般动词直接在词尾加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-ing</a:t>
                      </a:r>
                      <a:endParaRPr lang="zh-CN" altLang="en-US" sz="240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work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working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cooking</a:t>
                      </a:r>
                      <a:endParaRPr lang="zh-CN" altLang="en-US" sz="240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850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以不发音的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e</a:t>
                      </a:r>
                      <a:r>
                        <a:rPr lang="zh-CN" altLang="en-US" sz="24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结尾的动词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,</a:t>
                      </a:r>
                      <a:r>
                        <a:rPr lang="zh-CN" altLang="en-US" sz="24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先去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e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,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</a:t>
                      </a:r>
                      <a:r>
                        <a:rPr lang="zh-CN" altLang="en-US" sz="24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再加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-ing</a:t>
                      </a:r>
                      <a:endParaRPr lang="zh-CN" altLang="en-US" sz="240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make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making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dancing</a:t>
                      </a:r>
                      <a:endParaRPr lang="zh-CN" altLang="en-US" sz="240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300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以一个元音字母加一个辅音字母结尾的动词要双写最后的辅音字母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,</a:t>
                      </a:r>
                      <a:r>
                        <a:rPr lang="zh-CN" altLang="en-US" sz="24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再加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-ing</a:t>
                      </a:r>
                      <a:endParaRPr lang="zh-CN" altLang="en-US" sz="240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run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running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swimming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begin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beginning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sitting</a:t>
                      </a:r>
                      <a:endParaRPr lang="zh-CN" altLang="en-US" sz="240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67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642D03F-7C03-4A8F-BCF6-F2D17411521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对角圆角矩形 17"/>
          <p:cNvSpPr>
            <a:spLocks noChangeArrowheads="1"/>
          </p:cNvSpPr>
          <p:nvPr/>
        </p:nvSpPr>
        <p:spPr bwMode="auto">
          <a:xfrm>
            <a:off x="1187450" y="117475"/>
            <a:ext cx="2416175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课堂互动</a:t>
            </a:r>
          </a:p>
        </p:txBody>
      </p:sp>
      <p:pic>
        <p:nvPicPr>
          <p:cNvPr id="28680" name="Picture 2" descr="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7470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Box 7"/>
          <p:cNvSpPr txBox="1">
            <a:spLocks noChangeArrowheads="1"/>
          </p:cNvSpPr>
          <p:nvPr/>
        </p:nvSpPr>
        <p:spPr bwMode="auto">
          <a:xfrm>
            <a:off x="3000375" y="1993900"/>
            <a:ext cx="3286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Comic Sans MS" panose="030F0702030302020204" pitchFamily="66" charset="0"/>
              </a:rPr>
              <a:t>Groups work</a:t>
            </a:r>
          </a:p>
        </p:txBody>
      </p:sp>
      <p:sp>
        <p:nvSpPr>
          <p:cNvPr id="28683" name="TextBox 8"/>
          <p:cNvSpPr txBox="1">
            <a:spLocks noChangeArrowheads="1"/>
          </p:cNvSpPr>
          <p:nvPr/>
        </p:nvSpPr>
        <p:spPr bwMode="auto">
          <a:xfrm>
            <a:off x="1357313" y="2857500"/>
            <a:ext cx="6286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楷体" panose="02010609060101010101" pitchFamily="1" charset="-122"/>
                <a:ea typeface="楷体" panose="02010609060101010101" pitchFamily="1" charset="-122"/>
              </a:rPr>
              <a:t>请同学们分角色表演这部分内容。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A7A5A14-721C-4D6C-91D5-556ED363A169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文本框 19"/>
          <p:cNvSpPr>
            <a:spLocks noChangeArrowheads="1"/>
          </p:cNvSpPr>
          <p:nvPr/>
        </p:nvSpPr>
        <p:spPr bwMode="auto">
          <a:xfrm>
            <a:off x="2895600" y="774700"/>
            <a:ext cx="2859088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</a:t>
            </a:r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. Let’s do it!</a:t>
            </a:r>
            <a:endParaRPr lang="zh-CN" altLang="en-US"/>
          </a:p>
        </p:txBody>
      </p:sp>
      <p:sp>
        <p:nvSpPr>
          <p:cNvPr id="29705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9706" name="图片 29705" descr="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400" y="1473200"/>
            <a:ext cx="78930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文本框 29706"/>
          <p:cNvSpPr txBox="1">
            <a:spLocks noChangeArrowheads="1"/>
          </p:cNvSpPr>
          <p:nvPr/>
        </p:nvSpPr>
        <p:spPr bwMode="auto">
          <a:xfrm>
            <a:off x="4641850" y="349885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him</a:t>
            </a:r>
          </a:p>
        </p:txBody>
      </p:sp>
      <p:sp>
        <p:nvSpPr>
          <p:cNvPr id="29708" name="文本框 29707"/>
          <p:cNvSpPr txBox="1">
            <a:spLocks noChangeArrowheads="1"/>
          </p:cNvSpPr>
          <p:nvPr/>
        </p:nvSpPr>
        <p:spPr bwMode="auto">
          <a:xfrm>
            <a:off x="4083050" y="1682750"/>
            <a:ext cx="60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me</a:t>
            </a:r>
            <a:endParaRPr lang="en-US" altLang="zh-CN"/>
          </a:p>
        </p:txBody>
      </p:sp>
      <p:sp>
        <p:nvSpPr>
          <p:cNvPr id="29709" name="文本框 29708"/>
          <p:cNvSpPr txBox="1">
            <a:spLocks noChangeArrowheads="1"/>
          </p:cNvSpPr>
          <p:nvPr/>
        </p:nvSpPr>
        <p:spPr bwMode="auto">
          <a:xfrm>
            <a:off x="3803650" y="4686300"/>
            <a:ext cx="60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us</a:t>
            </a:r>
          </a:p>
        </p:txBody>
      </p:sp>
      <p:sp>
        <p:nvSpPr>
          <p:cNvPr id="29710" name="文本框 29709"/>
          <p:cNvSpPr txBox="1">
            <a:spLocks noChangeArrowheads="1"/>
          </p:cNvSpPr>
          <p:nvPr/>
        </p:nvSpPr>
        <p:spPr bwMode="auto">
          <a:xfrm>
            <a:off x="4083050" y="4197350"/>
            <a:ext cx="69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her</a:t>
            </a:r>
          </a:p>
        </p:txBody>
      </p:sp>
      <p:sp>
        <p:nvSpPr>
          <p:cNvPr id="29711" name="文本框 29710"/>
          <p:cNvSpPr txBox="1">
            <a:spLocks noChangeArrowheads="1"/>
          </p:cNvSpPr>
          <p:nvPr/>
        </p:nvSpPr>
        <p:spPr bwMode="auto">
          <a:xfrm>
            <a:off x="3943350" y="273050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them</a:t>
            </a:r>
          </a:p>
        </p:txBody>
      </p:sp>
      <p:sp>
        <p:nvSpPr>
          <p:cNvPr id="29712" name="文本框 29711"/>
          <p:cNvSpPr txBox="1">
            <a:spLocks noChangeArrowheads="1"/>
          </p:cNvSpPr>
          <p:nvPr/>
        </p:nvSpPr>
        <p:spPr bwMode="auto">
          <a:xfrm>
            <a:off x="4432300" y="5454650"/>
            <a:ext cx="69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you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613EB7F-9A34-45D7-B5B1-BEFFACF3792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bldLvl="0"/>
      <p:bldP spid="29708" grpId="0" bldLvl="0"/>
      <p:bldP spid="29709" grpId="0" bldLvl="0"/>
      <p:bldP spid="29710" grpId="0" bldLvl="0"/>
      <p:bldP spid="29711" grpId="0" bldLvl="0"/>
      <p:bldP spid="29712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文本框 19"/>
          <p:cNvSpPr>
            <a:spLocks noChangeArrowheads="1"/>
          </p:cNvSpPr>
          <p:nvPr/>
        </p:nvSpPr>
        <p:spPr bwMode="auto">
          <a:xfrm>
            <a:off x="2476500" y="984250"/>
            <a:ext cx="4224338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3</a:t>
            </a:r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. Listen and repeat</a:t>
            </a:r>
          </a:p>
        </p:txBody>
      </p:sp>
      <p:sp>
        <p:nvSpPr>
          <p:cNvPr id="30729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30730" name="图片 30729" descr="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1682750"/>
            <a:ext cx="88598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文本框 30730"/>
          <p:cNvSpPr txBox="1">
            <a:spLocks noChangeArrowheads="1"/>
          </p:cNvSpPr>
          <p:nvPr/>
        </p:nvSpPr>
        <p:spPr bwMode="auto">
          <a:xfrm>
            <a:off x="241300" y="4406900"/>
            <a:ext cx="50990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hlink"/>
                </a:solidFill>
                <a:ea typeface="楷体" panose="02010609060101010101" pitchFamily="1" charset="-122"/>
              </a:rPr>
              <a:t>看这个钟表。</a:t>
            </a:r>
          </a:p>
          <a:p>
            <a:r>
              <a:rPr lang="zh-CN" altLang="en-US" sz="2400" b="1">
                <a:solidFill>
                  <a:schemeClr val="hlink"/>
                </a:solidFill>
                <a:ea typeface="楷体" panose="02010609060101010101" pitchFamily="1" charset="-122"/>
              </a:rPr>
              <a:t>琳和鲍勃在他们前面。</a:t>
            </a:r>
          </a:p>
          <a:p>
            <a:r>
              <a:rPr lang="zh-CN" altLang="en-US" sz="2400" b="1">
                <a:solidFill>
                  <a:schemeClr val="hlink"/>
                </a:solidFill>
                <a:ea typeface="楷体" panose="02010609060101010101" pitchFamily="1" charset="-122"/>
              </a:rPr>
              <a:t>有四间卧室。</a:t>
            </a:r>
          </a:p>
          <a:p>
            <a:r>
              <a:rPr lang="zh-CN" altLang="en-US" sz="2400" b="1">
                <a:solidFill>
                  <a:schemeClr val="hlink"/>
                </a:solidFill>
                <a:ea typeface="楷体" panose="02010609060101010101" pitchFamily="1" charset="-122"/>
              </a:rPr>
              <a:t>詹妮正坐在椅子上。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0F18932-149B-40E3-A572-6D0A752CDAA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1" name="组合 31751"/>
          <p:cNvGrpSpPr/>
          <p:nvPr/>
        </p:nvGrpSpPr>
        <p:grpSpPr bwMode="auto">
          <a:xfrm>
            <a:off x="473075" y="1042988"/>
            <a:ext cx="1720850" cy="657225"/>
            <a:chOff x="0" y="0"/>
            <a:chExt cx="1169975" cy="657654"/>
          </a:xfrm>
        </p:grpSpPr>
        <p:sp>
          <p:nvSpPr>
            <p:cNvPr id="31752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1169975" cy="657654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8CB3E3"/>
            </a:solidFill>
            <a:ln w="38100">
              <a:solidFill>
                <a:srgbClr val="FFFFFF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31753" name="矩形 23"/>
            <p:cNvSpPr>
              <a:spLocks noChangeArrowheads="1"/>
            </p:cNvSpPr>
            <p:nvPr/>
          </p:nvSpPr>
          <p:spPr bwMode="auto">
            <a:xfrm>
              <a:off x="9726" y="52844"/>
              <a:ext cx="1160035" cy="52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tx2"/>
                  </a:solidFill>
                  <a:latin typeface="Times New Roman" panose="02020603050405020304" pitchFamily="18" charset="0"/>
                  <a:ea typeface="楷体" panose="02010609060101010101" pitchFamily="1" charset="-122"/>
                  <a:sym typeface="Times New Roman" panose="02020603050405020304" pitchFamily="18" charset="0"/>
                </a:rPr>
                <a:t>Pair work</a:t>
              </a:r>
              <a:endParaRPr lang="zh-CN" altLang="en-US" sz="2800" b="1">
                <a:solidFill>
                  <a:schemeClr val="tx2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31755" name="对角圆角矩形 19"/>
          <p:cNvSpPr/>
          <p:nvPr/>
        </p:nvSpPr>
        <p:spPr>
          <a:xfrm>
            <a:off x="1187450" y="115888"/>
            <a:ext cx="2455863" cy="598487"/>
          </a:xfrm>
          <a:custGeom>
            <a:avLst/>
            <a:gdLst>
              <a:gd name="txL" fmla="*/ 0 w 2455862"/>
              <a:gd name="txT" fmla="*/ 0 h 598487"/>
              <a:gd name="txR" fmla="*/ 2455862 w 2455862"/>
              <a:gd name="txB" fmla="*/ 598487 h 598487"/>
            </a:gdLst>
            <a:ahLst/>
            <a:cxnLst>
              <a:cxn ang="0">
                <a:pos x="2455862" y="299243"/>
              </a:cxn>
              <a:cxn ang="5400000">
                <a:pos x="1227931" y="598487"/>
              </a:cxn>
              <a:cxn ang="10800000">
                <a:pos x="0" y="299243"/>
              </a:cxn>
              <a:cxn ang="16200000">
                <a:pos x="1227931" y="0"/>
              </a:cxn>
            </a:cxnLst>
            <a:rect l="txL" t="txT" r="txR" b="txB"/>
            <a:pathLst>
              <a:path w="2455862" h="598487">
                <a:moveTo>
                  <a:pt x="99749" y="0"/>
                </a:moveTo>
                <a:lnTo>
                  <a:pt x="2455862" y="0"/>
                </a:lnTo>
                <a:lnTo>
                  <a:pt x="2455862" y="0"/>
                </a:lnTo>
                <a:lnTo>
                  <a:pt x="2455862" y="498737"/>
                </a:lnTo>
                <a:cubicBezTo>
                  <a:pt x="2455862" y="553827"/>
                  <a:pt x="2411203" y="598486"/>
                  <a:pt x="2356113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课堂互动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1756" name="文本框 31755"/>
          <p:cNvSpPr txBox="1">
            <a:spLocks noChangeArrowheads="1"/>
          </p:cNvSpPr>
          <p:nvPr/>
        </p:nvSpPr>
        <p:spPr bwMode="auto">
          <a:xfrm>
            <a:off x="2406650" y="1123950"/>
            <a:ext cx="48196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A:What are you doing?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B:I am reading a book.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A:What are you doing?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B:I am watching TV.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A:What are you doing?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B:I am sweeping the floor.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......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5024318-59E7-44C1-9468-29521DAAAA8C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009650" y="3359150"/>
            <a:ext cx="7823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dirty="0">
                <a:solidFill>
                  <a:srgbClr val="99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二、选词填空。</a:t>
            </a:r>
          </a:p>
          <a:p>
            <a:r>
              <a:rPr lang="zh-CN" alt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him</a:t>
            </a:r>
            <a:r>
              <a:rPr lang="zh-CN" altLang="en-US" sz="2400" dirty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me　her　us　them　you</a:t>
            </a:r>
          </a:p>
          <a:p>
            <a:r>
              <a:rPr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1.Look at_______.What are we doing? </a:t>
            </a:r>
          </a:p>
          <a:p>
            <a:r>
              <a:rPr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2.This is________.I was ten then. </a:t>
            </a:r>
          </a:p>
          <a:p>
            <a:r>
              <a:rPr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3.Lucy, this book is for_______. </a:t>
            </a:r>
          </a:p>
          <a:p>
            <a:r>
              <a:rPr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4.Today is my cousins' birthday. I buy some gifts for______. </a:t>
            </a:r>
          </a:p>
          <a:p>
            <a:r>
              <a:rPr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5.Lily has a cold. Let's go to see_________. </a:t>
            </a:r>
          </a:p>
          <a:p>
            <a:r>
              <a:rPr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6.Tom is my brother. I like to play with________.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 </a:t>
            </a:r>
          </a:p>
        </p:txBody>
      </p:sp>
      <p:sp>
        <p:nvSpPr>
          <p:cNvPr id="32773" name="TextBox 6"/>
          <p:cNvSpPr>
            <a:spLocks noChangeArrowheads="1"/>
          </p:cNvSpPr>
          <p:nvPr/>
        </p:nvSpPr>
        <p:spPr bwMode="auto">
          <a:xfrm>
            <a:off x="939800" y="844550"/>
            <a:ext cx="7264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9900FF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一、用括号内所给单词的正确形式填空。</a:t>
            </a:r>
          </a:p>
          <a:p>
            <a:pPr eaLnBrk="0" hangingPunct="0"/>
            <a:r>
              <a:rPr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1.She is_______(sit) in the chair. </a:t>
            </a:r>
          </a:p>
          <a:p>
            <a:pPr eaLnBrk="0" hangingPunct="0"/>
            <a:r>
              <a:rPr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2.He is________(read) a book in the library. </a:t>
            </a:r>
          </a:p>
          <a:p>
            <a:pPr eaLnBrk="0" hangingPunct="0"/>
            <a:r>
              <a:rPr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3.I'm_______(write) a letter in the study. </a:t>
            </a:r>
          </a:p>
          <a:p>
            <a:pPr eaLnBrk="0" hangingPunct="0"/>
            <a:r>
              <a:rPr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4.They're_______(play) in the park. </a:t>
            </a:r>
          </a:p>
          <a:p>
            <a:pPr eaLnBrk="0" hangingPunct="0"/>
            <a:r>
              <a:rPr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5.I________(buy) a gift for Mary yesterday. </a:t>
            </a:r>
          </a:p>
          <a:p>
            <a:pPr eaLnBrk="0" hangingPunct="0"/>
            <a:r>
              <a:rPr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6.It's my________(mother) birthday today. </a:t>
            </a:r>
            <a:endParaRPr lang="zh-CN" altLang="en-US" sz="24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楷体" panose="02010609060101010101" pitchFamily="1" charset="-122"/>
            </a:endParaRP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对角圆角矩形 9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54ADB67-95F3-42F3-8B0D-15D4C333CAD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ldLvl="0"/>
      <p:bldP spid="32773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对角圆角矩形 8"/>
          <p:cNvSpPr/>
          <p:nvPr/>
        </p:nvSpPr>
        <p:spPr>
          <a:xfrm>
            <a:off x="1187450" y="1666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3801" name="文本框 33800"/>
          <p:cNvSpPr txBox="1">
            <a:spLocks noChangeArrowheads="1"/>
          </p:cNvSpPr>
          <p:nvPr/>
        </p:nvSpPr>
        <p:spPr bwMode="auto">
          <a:xfrm>
            <a:off x="660400" y="1123950"/>
            <a:ext cx="7823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三、按要求写句子。</a:t>
            </a:r>
            <a:endParaRPr lang="zh-CN" altLang="en-US" sz="3200" b="1" dirty="0">
              <a:solidFill>
                <a:srgbClr val="9900FF"/>
              </a:solidFill>
              <a:latin typeface="Times New Roman" panose="02020603050405020304" pitchFamily="18" charset="0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1.We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are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u="sng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sitting</a:t>
            </a:r>
            <a:r>
              <a:rPr lang="zh-CN" altLang="en-US" sz="2800" u="sng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u="sng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at</a:t>
            </a:r>
            <a:r>
              <a:rPr lang="zh-CN" altLang="en-US" sz="2800" u="sng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u="sng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800" u="sng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u="sng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table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(对画线部分提问) </a:t>
            </a:r>
          </a:p>
          <a:p>
            <a:r>
              <a:rPr lang="zh-CN" altLang="en-US" sz="2800" u="sng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 </a:t>
            </a:r>
            <a:endParaRPr lang="zh-CN" altLang="en-US" sz="2800" dirty="0">
              <a:solidFill>
                <a:schemeClr val="hlink"/>
              </a:solidFill>
              <a:latin typeface="Times New Roman" panose="02020603050405020304" pitchFamily="18" charset="0"/>
              <a:sym typeface="NEU-FZ-S92" charset="0"/>
            </a:endParaRPr>
          </a:p>
          <a:p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2.them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in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front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of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we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are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(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　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(连词成句)</a:t>
            </a:r>
          </a:p>
          <a:p>
            <a:r>
              <a:rPr lang="zh-CN" altLang="en-US" sz="2800" u="sng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 </a:t>
            </a:r>
            <a:endParaRPr lang="zh-CN" altLang="en-US" sz="2800" dirty="0">
              <a:solidFill>
                <a:schemeClr val="hlink"/>
              </a:solidFill>
              <a:latin typeface="Times New Roman" panose="02020603050405020304" pitchFamily="18" charset="0"/>
              <a:sym typeface="NEU-FZ-S92" charset="0"/>
            </a:endParaRPr>
          </a:p>
          <a:p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3.we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have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T-shirts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same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(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　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(连词成句)</a:t>
            </a:r>
          </a:p>
          <a:p>
            <a:r>
              <a:rPr lang="zh-CN" altLang="en-US" sz="2800" u="sng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 </a:t>
            </a:r>
            <a:endParaRPr lang="zh-CN" altLang="en-US" sz="2800" dirty="0">
              <a:solidFill>
                <a:schemeClr val="hlink"/>
              </a:solidFill>
              <a:latin typeface="Times New Roman" panose="02020603050405020304" pitchFamily="18" charset="0"/>
              <a:sym typeface="NEU-FZ-S92" charset="0"/>
            </a:endParaRPr>
          </a:p>
          <a:p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4.Do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you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like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this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show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(作否定回答)</a:t>
            </a:r>
          </a:p>
          <a:p>
            <a:r>
              <a:rPr lang="zh-CN" altLang="en-US" sz="2800" u="sng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 </a:t>
            </a:r>
            <a:endParaRPr lang="zh-CN" altLang="en-US" sz="2800" dirty="0">
              <a:solidFill>
                <a:schemeClr val="hlink"/>
              </a:solidFill>
              <a:latin typeface="Times New Roman" panose="02020603050405020304" pitchFamily="18" charset="0"/>
              <a:sym typeface="NEU-FZ-S92" charset="0"/>
            </a:endParaRPr>
          </a:p>
          <a:p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5.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看看我们。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(翻译)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A19852E-77FE-49C9-A6FC-72087024415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7" descr="gra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938" y="1831975"/>
            <a:ext cx="9174163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矩形 3"/>
          <p:cNvSpPr>
            <a:spLocks noChangeArrowheads="1"/>
          </p:cNvSpPr>
          <p:nvPr/>
        </p:nvSpPr>
        <p:spPr bwMode="auto">
          <a:xfrm>
            <a:off x="884238" y="1193800"/>
            <a:ext cx="822483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一、本课时学的重点词汇如下： </a:t>
            </a:r>
            <a:endParaRPr 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card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纸牌；卡片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),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Mr.</a:t>
            </a:r>
            <a:r>
              <a:rPr 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先生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),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Mrs.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太太；夫人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them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[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她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（他，它）们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]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him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（他）,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me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（我）</a:t>
            </a:r>
          </a:p>
        </p:txBody>
      </p:sp>
      <p:sp>
        <p:nvSpPr>
          <p:cNvPr id="34822" name="矩形 10"/>
          <p:cNvSpPr>
            <a:spLocks noChangeArrowheads="1"/>
          </p:cNvSpPr>
          <p:nvPr/>
        </p:nvSpPr>
        <p:spPr bwMode="auto">
          <a:xfrm>
            <a:off x="1009650" y="3289300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二、本课时学习的重点句子如下：</a:t>
            </a:r>
            <a:endParaRPr lang="zh-CN" altLang="en-US" dirty="0"/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对角圆角矩形 15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回顾小结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4828" name="文本框 34827"/>
          <p:cNvSpPr txBox="1">
            <a:spLocks noChangeArrowheads="1"/>
          </p:cNvSpPr>
          <p:nvPr/>
        </p:nvSpPr>
        <p:spPr bwMode="auto">
          <a:xfrm>
            <a:off x="1079500" y="4057650"/>
            <a:ext cx="5937250" cy="14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Jenny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and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Danny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are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watching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TV.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    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詹尼和丹尼在看电视</a:t>
            </a:r>
            <a:r>
              <a:rPr lang="zh-CN" altLang="en-US" sz="2800" dirty="0" smtClean="0"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。 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1" charset="-122"/>
              <a:sym typeface="方正书宋_GBK" charset="0"/>
            </a:endParaRPr>
          </a:p>
          <a:p>
            <a:endParaRPr lang="zh-CN" altLang="en-US" dirty="0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54AEE44-B0F9-45EE-BBD1-7DD095CDAA6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/>
      <p:bldP spid="34822" grpId="0" bldLvl="0"/>
      <p:bldP spid="34828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 descr="blackboa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600" y="6350"/>
            <a:ext cx="907415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6154" name="文本框 5129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5000" y="1333500"/>
            <a:ext cx="34226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文本框 1"/>
          <p:cNvSpPr txBox="1"/>
          <p:nvPr/>
        </p:nvSpPr>
        <p:spPr>
          <a:xfrm>
            <a:off x="1806575" y="2046288"/>
            <a:ext cx="5978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4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words:</a:t>
            </a:r>
            <a:r>
              <a:rPr lang="zh-CN" altLang="en-US" sz="2400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anose="02010600040101010101" pitchFamily="2" charset="-122"/>
              </a:rPr>
              <a:t>dinner</a:t>
            </a:r>
            <a:r>
              <a:rPr lang="en-US" altLang="x-none" sz="2400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,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anose="02010600040101010101" pitchFamily="2" charset="-122"/>
              </a:rPr>
              <a:t>dirty</a:t>
            </a:r>
            <a:r>
              <a:rPr lang="en-US" altLang="x-none" sz="2400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,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anose="02010600040101010101" pitchFamily="2" charset="-122"/>
              </a:rPr>
              <a:t>lunch</a:t>
            </a:r>
            <a:endParaRPr lang="zh-CN" altLang="en-US" sz="2400" noProof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6156" name="文本框 3"/>
          <p:cNvSpPr txBox="1"/>
          <p:nvPr/>
        </p:nvSpPr>
        <p:spPr>
          <a:xfrm>
            <a:off x="3309938" y="2587625"/>
            <a:ext cx="4124325" cy="1791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sentences:</a:t>
            </a:r>
          </a:p>
          <a:p>
            <a:pPr>
              <a:lnSpc>
                <a:spcPct val="120000"/>
              </a:lnSpc>
            </a:pPr>
            <a:r>
              <a:rPr lang="en-US" altLang="x-none" sz="2400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What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sym typeface="NEU-FZ-S92" charset="0"/>
              </a:rPr>
              <a:t>'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s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for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dinner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黑体_GBK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altLang="x-none" sz="2400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2.</a:t>
            </a:r>
            <a:r>
              <a:rPr lang="en-US" altLang="x-none" sz="2400" noProof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Let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sym typeface="NEU-FZ-S92" charset="0"/>
              </a:rPr>
              <a:t>'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s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help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my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mother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make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dinner.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D6127B9-894B-4B77-B346-73ECC14C0E7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4" descr="homewor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965200"/>
            <a:ext cx="8858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206B19B5-2BFE-460C-A536-A476A5292215}" type="slidenum">
              <a:rPr lang="zh-CN" altLang="en-US" sz="1200">
                <a:solidFill>
                  <a:srgbClr val="898989"/>
                </a:solidFill>
              </a:rPr>
              <a:t>30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sp>
        <p:nvSpPr>
          <p:cNvPr id="35846" name="矩形 2"/>
          <p:cNvSpPr>
            <a:spLocks noChangeArrowheads="1"/>
          </p:cNvSpPr>
          <p:nvPr/>
        </p:nvSpPr>
        <p:spPr bwMode="auto">
          <a:xfrm>
            <a:off x="2755900" y="1403350"/>
            <a:ext cx="28575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400">
                <a:solidFill>
                  <a:srgbClr val="FF0000"/>
                </a:solidFill>
                <a:sym typeface="Calibri" panose="020F0502020204030204" pitchFamily="34" charset="0"/>
              </a:rPr>
              <a:t>Homework </a:t>
            </a:r>
            <a:endParaRPr lang="zh-CN" altLang="en-US" sz="4400">
              <a:solidFill>
                <a:srgbClr val="FF0000"/>
              </a:solidFill>
              <a:sym typeface="宋体" panose="02010600030101010101" pitchFamily="2" charset="-122"/>
            </a:endParaRPr>
          </a:p>
        </p:txBody>
      </p:sp>
      <p:sp>
        <p:nvSpPr>
          <p:cNvPr id="35847" name="矩形 3"/>
          <p:cNvSpPr>
            <a:spLocks noChangeArrowheads="1"/>
          </p:cNvSpPr>
          <p:nvPr/>
        </p:nvSpPr>
        <p:spPr bwMode="auto">
          <a:xfrm>
            <a:off x="939800" y="2590800"/>
            <a:ext cx="55880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3200" dirty="0">
                <a:solidFill>
                  <a:srgbClr val="08CDE8"/>
                </a:solidFill>
                <a:latin typeface="Comic Sans MS" panose="030F0702030302020204" pitchFamily="66" charset="0"/>
                <a:sym typeface="Calibri" panose="020F0502020204030204" pitchFamily="34" charset="0"/>
              </a:rPr>
              <a:t>Talk about your living room with your friends and your family.</a:t>
            </a:r>
          </a:p>
        </p:txBody>
      </p:sp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857250" y="3275013"/>
            <a:ext cx="73501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endParaRPr lang="zh-CN" altLang="en-US" sz="3600">
              <a:solidFill>
                <a:srgbClr val="08CDE8"/>
              </a:solidFill>
              <a:sym typeface="宋体" panose="02010600030101010101" pitchFamily="2" charset="-122"/>
            </a:endParaRPr>
          </a:p>
        </p:txBody>
      </p:sp>
      <p:pic>
        <p:nvPicPr>
          <p:cNvPr id="3584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3" name="对角圆角矩形 11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课后作业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3" name="图片 2" descr="homework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7400" y="1193800"/>
            <a:ext cx="40370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ldLvl="0"/>
      <p:bldP spid="35847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话题导入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7177" name="图片 7176" descr="看电视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35300" y="844550"/>
            <a:ext cx="37687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图片 7177" descr="刷盘子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08150" y="2520950"/>
            <a:ext cx="31416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图片 7178" descr="写作业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91100" y="2520950"/>
            <a:ext cx="31432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teacher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0" y="3917950"/>
            <a:ext cx="22098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4"/>
          <p:cNvSpPr>
            <a:spLocks noChangeArrowheads="1"/>
          </p:cNvSpPr>
          <p:nvPr/>
        </p:nvSpPr>
        <p:spPr bwMode="auto">
          <a:xfrm>
            <a:off x="946150" y="1700213"/>
            <a:ext cx="5372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494429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card /kɑːd/ 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(名词)纸牌;卡片</a:t>
            </a:r>
          </a:p>
        </p:txBody>
      </p:sp>
      <p:sp>
        <p:nvSpPr>
          <p:cNvPr id="8202" name="矩形 15"/>
          <p:cNvSpPr>
            <a:spLocks noChangeArrowheads="1"/>
          </p:cNvSpPr>
          <p:nvPr/>
        </p:nvSpPr>
        <p:spPr bwMode="auto">
          <a:xfrm>
            <a:off x="847635" y="2901950"/>
            <a:ext cx="76073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Mr. /ˈmɪstə(r)/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(名词)先生(用于男子的姓氏或姓名前)</a:t>
            </a:r>
          </a:p>
        </p:txBody>
      </p:sp>
      <p:sp>
        <p:nvSpPr>
          <p:cNvPr id="8203" name="矩形 16"/>
          <p:cNvSpPr>
            <a:spLocks noChangeArrowheads="1"/>
          </p:cNvSpPr>
          <p:nvPr/>
        </p:nvSpPr>
        <p:spPr bwMode="auto">
          <a:xfrm>
            <a:off x="1022350" y="4854575"/>
            <a:ext cx="7181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Mrs. /ˈ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mɪsɪz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/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en-US" altLang="zh-CN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名词</a:t>
            </a:r>
            <a:r>
              <a:rPr lang="en-US" altLang="zh-CN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夫人</a:t>
            </a:r>
            <a:r>
              <a:rPr lang="en-US" altLang="zh-CN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;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太太</a:t>
            </a:r>
            <a:r>
              <a:rPr lang="en-US" altLang="zh-CN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用在已婚女子的夫姓或夫的姓名前</a:t>
            </a:r>
            <a:r>
              <a:rPr lang="en-US" altLang="zh-CN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</a:p>
        </p:txBody>
      </p:sp>
      <p:grpSp>
        <p:nvGrpSpPr>
          <p:cNvPr id="8204" name="组合 8203"/>
          <p:cNvGrpSpPr/>
          <p:nvPr/>
        </p:nvGrpSpPr>
        <p:grpSpPr bwMode="auto">
          <a:xfrm>
            <a:off x="466725" y="1700213"/>
            <a:ext cx="633413" cy="720725"/>
            <a:chOff x="0" y="0"/>
            <a:chExt cx="633358" cy="720289"/>
          </a:xfrm>
        </p:grpSpPr>
        <p:pic>
          <p:nvPicPr>
            <p:cNvPr id="2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Box 2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1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07" name="组合 8206"/>
          <p:cNvGrpSpPr/>
          <p:nvPr/>
        </p:nvGrpSpPr>
        <p:grpSpPr bwMode="auto">
          <a:xfrm>
            <a:off x="381000" y="3009900"/>
            <a:ext cx="633413" cy="720725"/>
            <a:chOff x="0" y="0"/>
            <a:chExt cx="633358" cy="720289"/>
          </a:xfrm>
        </p:grpSpPr>
        <p:pic>
          <p:nvPicPr>
            <p:cNvPr id="3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xtBox 28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2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10" name="组合 8209"/>
          <p:cNvGrpSpPr/>
          <p:nvPr/>
        </p:nvGrpSpPr>
        <p:grpSpPr bwMode="auto">
          <a:xfrm>
            <a:off x="409575" y="4868863"/>
            <a:ext cx="633413" cy="720725"/>
            <a:chOff x="0" y="0"/>
            <a:chExt cx="633358" cy="720289"/>
          </a:xfrm>
        </p:grpSpPr>
        <p:pic>
          <p:nvPicPr>
            <p:cNvPr id="4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TextBox 31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3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8213" name="对角圆角矩形 23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8214" name="图片 82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27800" y="1333500"/>
            <a:ext cx="23050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图片 821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37350" y="3568700"/>
            <a:ext cx="21653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图片 821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991100" y="5524500"/>
            <a:ext cx="13954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3E1DD41-5EF6-4040-9700-45619BAA77B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ldLvl="0"/>
      <p:bldP spid="8202" grpId="0" bldLvl="0"/>
      <p:bldP spid="8203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14"/>
          <p:cNvSpPr>
            <a:spLocks noChangeArrowheads="1"/>
          </p:cNvSpPr>
          <p:nvPr/>
        </p:nvSpPr>
        <p:spPr bwMode="auto">
          <a:xfrm>
            <a:off x="946150" y="1700213"/>
            <a:ext cx="7677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494429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them /ðəm/ 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(代词)他(她、它)们(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they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的宾格形式)</a:t>
            </a:r>
          </a:p>
        </p:txBody>
      </p:sp>
      <p:sp>
        <p:nvSpPr>
          <p:cNvPr id="9226" name="矩形 15"/>
          <p:cNvSpPr>
            <a:spLocks noChangeArrowheads="1"/>
          </p:cNvSpPr>
          <p:nvPr/>
        </p:nvSpPr>
        <p:spPr bwMode="auto">
          <a:xfrm>
            <a:off x="869950" y="3219450"/>
            <a:ext cx="760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him /hɪm/</a:t>
            </a:r>
            <a:r>
              <a:rPr lang="zh-CN" altLang="en-US" sz="3200" b="1" dirty="0">
                <a:solidFill>
                  <a:srgbClr val="FF0000"/>
                </a:solidFill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(代词)他(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he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的宾格形式)</a:t>
            </a:r>
          </a:p>
        </p:txBody>
      </p:sp>
      <p:grpSp>
        <p:nvGrpSpPr>
          <p:cNvPr id="9227" name="组合 9226"/>
          <p:cNvGrpSpPr/>
          <p:nvPr/>
        </p:nvGrpSpPr>
        <p:grpSpPr bwMode="auto">
          <a:xfrm>
            <a:off x="381000" y="1682750"/>
            <a:ext cx="633413" cy="720725"/>
            <a:chOff x="0" y="0"/>
            <a:chExt cx="633358" cy="720289"/>
          </a:xfrm>
        </p:grpSpPr>
        <p:pic>
          <p:nvPicPr>
            <p:cNvPr id="2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Box 2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>
                  <a:solidFill>
                    <a:srgbClr val="000000"/>
                  </a:solidFill>
                  <a:sym typeface="宋体" panose="02010600030101010101" pitchFamily="2" charset="-122"/>
                </a:rPr>
                <a:t>4</a:t>
              </a:r>
            </a:p>
          </p:txBody>
        </p:sp>
      </p:grpSp>
      <p:grpSp>
        <p:nvGrpSpPr>
          <p:cNvPr id="9230" name="组合 9229"/>
          <p:cNvGrpSpPr/>
          <p:nvPr/>
        </p:nvGrpSpPr>
        <p:grpSpPr bwMode="auto">
          <a:xfrm>
            <a:off x="400050" y="3267075"/>
            <a:ext cx="633413" cy="720725"/>
            <a:chOff x="0" y="0"/>
            <a:chExt cx="633358" cy="720289"/>
          </a:xfrm>
        </p:grpSpPr>
        <p:pic>
          <p:nvPicPr>
            <p:cNvPr id="3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TextBox 28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>
                  <a:solidFill>
                    <a:srgbClr val="000000"/>
                  </a:solidFill>
                  <a:sym typeface="宋体" panose="02010600030101010101" pitchFamily="2" charset="-122"/>
                </a:rPr>
                <a:t>5</a:t>
              </a:r>
            </a:p>
          </p:txBody>
        </p:sp>
      </p:grpSp>
      <p:sp>
        <p:nvSpPr>
          <p:cNvPr id="9233" name="对角圆角矩形 23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9234" name="组合 9233"/>
          <p:cNvGrpSpPr/>
          <p:nvPr/>
        </p:nvGrpSpPr>
        <p:grpSpPr bwMode="auto">
          <a:xfrm>
            <a:off x="450850" y="4686300"/>
            <a:ext cx="633413" cy="720725"/>
            <a:chOff x="0" y="0"/>
            <a:chExt cx="633358" cy="720289"/>
          </a:xfrm>
        </p:grpSpPr>
        <p:pic>
          <p:nvPicPr>
            <p:cNvPr id="4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5" name="TextBox 28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>
                  <a:solidFill>
                    <a:srgbClr val="000000"/>
                  </a:solidFill>
                  <a:sym typeface="宋体" panose="02010600030101010101" pitchFamily="2" charset="-122"/>
                </a:rPr>
                <a:t>6</a:t>
              </a:r>
            </a:p>
          </p:txBody>
        </p:sp>
      </p:grpSp>
      <p:sp>
        <p:nvSpPr>
          <p:cNvPr id="9237" name="文本框 9236"/>
          <p:cNvSpPr txBox="1">
            <a:spLocks noChangeArrowheads="1"/>
          </p:cNvSpPr>
          <p:nvPr/>
        </p:nvSpPr>
        <p:spPr bwMode="auto">
          <a:xfrm>
            <a:off x="869950" y="4756150"/>
            <a:ext cx="6356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me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YB-S92" charset="0"/>
              </a:rPr>
              <a:t>/mi/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代词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的宾格形式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endParaRPr lang="en-US" altLang="zh-CN" sz="3200" b="1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E59AD29-B2EB-4A99-9702-0D7A4323A6D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ldLvl="0"/>
      <p:bldP spid="9226" grpId="0" bldLvl="0"/>
      <p:bldP spid="9237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3"/>
          <p:cNvSpPr>
            <a:spLocks noChangeArrowheads="1"/>
          </p:cNvSpPr>
          <p:nvPr/>
        </p:nvSpPr>
        <p:spPr bwMode="auto">
          <a:xfrm>
            <a:off x="3384550" y="1123950"/>
            <a:ext cx="3214688" cy="523875"/>
          </a:xfrm>
          <a:prstGeom prst="rect">
            <a:avLst/>
          </a:prstGeom>
          <a:solidFill>
            <a:srgbClr val="E7E20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FF0000"/>
                </a:solidFill>
                <a:sym typeface="Calibri" panose="020F0502020204030204" pitchFamily="34" charset="0"/>
              </a:rPr>
              <a:t>Let’s play a game!</a:t>
            </a:r>
          </a:p>
        </p:txBody>
      </p:sp>
      <p:sp>
        <p:nvSpPr>
          <p:cNvPr id="11274" name="对角圆角矩形 12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对角圆角矩形 8"/>
          <p:cNvSpPr>
            <a:spLocks noChangeArrowheads="1"/>
          </p:cNvSpPr>
          <p:nvPr/>
        </p:nvSpPr>
        <p:spPr bwMode="auto">
          <a:xfrm>
            <a:off x="642938" y="1071563"/>
            <a:ext cx="2214562" cy="596900"/>
          </a:xfrm>
          <a:custGeom>
            <a:avLst/>
            <a:gdLst>
              <a:gd name="T0" fmla="*/ 0 w 3488"/>
              <a:gd name="T1" fmla="*/ 0 h 941"/>
              <a:gd name="T2" fmla="*/ 3488 w 3488"/>
              <a:gd name="T3" fmla="*/ 941 h 941"/>
            </a:gdLst>
            <a:ahLst/>
            <a:cxnLst/>
            <a:rect l="T0" t="T1" r="T2" b="T3"/>
            <a:pathLst>
              <a:path w="3488" h="941">
                <a:moveTo>
                  <a:pt x="156" y="0"/>
                </a:moveTo>
                <a:lnTo>
                  <a:pt x="3488" y="0"/>
                </a:lnTo>
                <a:lnTo>
                  <a:pt x="3488" y="784"/>
                </a:lnTo>
                <a:cubicBezTo>
                  <a:pt x="3488" y="870"/>
                  <a:pt x="3418" y="940"/>
                  <a:pt x="3332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5400000" scaled="1"/>
          </a:gradFill>
          <a:ln w="9525">
            <a:solidFill>
              <a:srgbClr val="4BACC6"/>
            </a:solidFill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3600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行楷" panose="02010800040101010101" pitchFamily="2" charset="-122"/>
              </a:rPr>
              <a:t>词汇巩固</a:t>
            </a:r>
            <a:endParaRPr lang="zh-CN" altLang="en-US" dirty="0"/>
          </a:p>
        </p:txBody>
      </p:sp>
      <p:sp>
        <p:nvSpPr>
          <p:cNvPr id="11276" name="文本框 11275"/>
          <p:cNvSpPr txBox="1">
            <a:spLocks noChangeArrowheads="1"/>
          </p:cNvSpPr>
          <p:nvPr/>
        </p:nvSpPr>
        <p:spPr bwMode="auto">
          <a:xfrm>
            <a:off x="660400" y="1962150"/>
            <a:ext cx="775335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2"/>
                </a:solidFill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教师让一个学生看动词短语，然后做动作，其他同学回答：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宋体" panose="02010600030101010101" pitchFamily="2" charset="-122"/>
              </a:rPr>
              <a:t>What is he\she doing?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宋体" panose="02010600030101010101" pitchFamily="2" charset="-122"/>
              </a:rPr>
              <a:t>What are you\they doing?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宋体" panose="02010600030101010101" pitchFamily="2" charset="-122"/>
              </a:rPr>
              <a:t>What  am  I  doing?</a:t>
            </a:r>
            <a:endParaRPr lang="en-US" altLang="zh-CN" sz="3600" dirty="0">
              <a:solidFill>
                <a:schemeClr val="accent2"/>
              </a:solidFill>
              <a:latin typeface="Times New Roman" panose="02020603050405020304" pitchFamily="18" charset="0"/>
              <a:ea typeface="楷体" panose="02010609060101010101" pitchFamily="1" charset="-122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6A69944-D54D-4B67-BB78-9ED121056A4D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bldLvl="0" animBg="1"/>
      <p:bldP spid="11276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文本框 19"/>
          <p:cNvSpPr>
            <a:spLocks noChangeArrowheads="1"/>
          </p:cNvSpPr>
          <p:nvPr/>
        </p:nvSpPr>
        <p:spPr bwMode="auto">
          <a:xfrm>
            <a:off x="2057400" y="844550"/>
            <a:ext cx="49593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1.</a:t>
            </a: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What are we doing?</a:t>
            </a:r>
          </a:p>
        </p:txBody>
      </p:sp>
      <p:sp>
        <p:nvSpPr>
          <p:cNvPr id="1332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3323" name="图片 13322" descr="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363" y="1752600"/>
            <a:ext cx="867886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文本框 13323"/>
          <p:cNvSpPr txBox="1">
            <a:spLocks noChangeArrowheads="1"/>
          </p:cNvSpPr>
          <p:nvPr/>
        </p:nvSpPr>
        <p:spPr bwMode="auto">
          <a:xfrm>
            <a:off x="590550" y="4826000"/>
            <a:ext cx="8032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—今天是星期六。我们在起居室里。看看我们。我们在做什么?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2E11CB1-1441-4601-BF4E-2269C7558DA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19"/>
          <p:cNvSpPr>
            <a:spLocks noChangeArrowheads="1"/>
          </p:cNvSpPr>
          <p:nvPr/>
        </p:nvSpPr>
        <p:spPr bwMode="auto">
          <a:xfrm>
            <a:off x="1987550" y="774700"/>
            <a:ext cx="48895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1.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What are we doing?</a:t>
            </a:r>
          </a:p>
        </p:txBody>
      </p:sp>
      <p:sp>
        <p:nvSpPr>
          <p:cNvPr id="1434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4347" name="图片 14346" descr="5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0" y="1612900"/>
            <a:ext cx="6777038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文本框 14347"/>
          <p:cNvSpPr txBox="1">
            <a:spLocks noChangeArrowheads="1"/>
          </p:cNvSpPr>
          <p:nvPr/>
        </p:nvSpPr>
        <p:spPr bwMode="auto">
          <a:xfrm>
            <a:off x="1149350" y="5384800"/>
            <a:ext cx="6397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—丹尼,你喜欢这个节目吗?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—是的,我喜欢!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251D0B9-E401-466E-973B-DF692F45F13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1421</Words>
  <Application>Microsoft Office PowerPoint</Application>
  <PresentationFormat>全屏显示(4:3)</PresentationFormat>
  <Paragraphs>256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51" baseType="lpstr">
      <vt:lpstr>Kozuka Gothic Pro H</vt:lpstr>
      <vt:lpstr>NEU-BZ-S92</vt:lpstr>
      <vt:lpstr>NEU-FZ-S92</vt:lpstr>
      <vt:lpstr>NEU-YB-S92</vt:lpstr>
      <vt:lpstr>方正大黑简体</vt:lpstr>
      <vt:lpstr>方正黑体_GBK</vt:lpstr>
      <vt:lpstr>方正楷体_GBK</vt:lpstr>
      <vt:lpstr>方正书宋_GBK</vt:lpstr>
      <vt:lpstr>黑体</vt:lpstr>
      <vt:lpstr>华文行楷</vt:lpstr>
      <vt:lpstr>华文楷体</vt:lpstr>
      <vt:lpstr>楷体</vt:lpstr>
      <vt:lpstr>宋体</vt:lpstr>
      <vt:lpstr>微软雅黑</vt:lpstr>
      <vt:lpstr>Arial</vt:lpstr>
      <vt:lpstr>Baskerville Old Face</vt:lpstr>
      <vt:lpstr>Calibri</vt:lpstr>
      <vt:lpstr>Comic Sans MS</vt:lpstr>
      <vt:lpstr>Times New Roman</vt:lpstr>
      <vt:lpstr>WWW.2PPT.COM
</vt:lpstr>
      <vt:lpstr>13_Office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2018-02-09T00:47:00Z</dcterms:created>
  <dcterms:modified xsi:type="dcterms:W3CDTF">2023-01-16T21:56:05Z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41C59729652D4CB5867743EA80387F4E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