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0" r:id="rId2"/>
    <p:sldId id="331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68" r:id="rId16"/>
    <p:sldId id="350" r:id="rId17"/>
    <p:sldId id="351" r:id="rId18"/>
    <p:sldId id="352" r:id="rId19"/>
    <p:sldId id="353" r:id="rId20"/>
    <p:sldId id="354" r:id="rId21"/>
    <p:sldId id="337" r:id="rId22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anose="020B0604020202020204"/>
        <a:ea typeface="宋体" panose="02010600030101010101" pitchFamily="2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anose="020B0604020202020204"/>
        <a:ea typeface="宋体" panose="02010600030101010101" pitchFamily="2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anose="020B0604020202020204"/>
        <a:ea typeface="宋体" panose="02010600030101010101" pitchFamily="2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anose="020B0604020202020204"/>
        <a:ea typeface="宋体" panose="02010600030101010101" pitchFamily="2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anose="020B0604020202020204"/>
        <a:ea typeface="宋体" panose="02010600030101010101" pitchFamily="2" charset="-122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7" autoAdjust="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zh-CN" sz="12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endParaRPr lang="en-US" altLang="zh-CN" sz="1200"/>
          </a:p>
        </p:txBody>
      </p:sp>
      <p:sp>
        <p:nvSpPr>
          <p:cNvPr id="819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prstClr val="black"/>
            </a:solidFill>
            <a:miter lim="800000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en-US" altLang="zh-CN" sz="120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anchor="b" anchorCtr="0" compatLnSpc="1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DE9FD335-CA92-44A4-A77A-081BDC8C3C23}" type="slidenum">
              <a:rPr lang="en-US" altLang="zh-CN" sz="1200"/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noFill/>
          <a:ln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/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0244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C591AA5A-C19B-448E-BC69-07F9098F5E04}" type="slidenum">
              <a:rPr lang="en-US" altLang="zh-CN" sz="1200">
                <a:solidFill>
                  <a:srgbClr val="000000"/>
                </a:solidFill>
              </a:rPr>
              <a:t>1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noFill/>
          <a:ln>
            <a:miter lim="800000"/>
          </a:ln>
        </p:spPr>
      </p:sp>
      <p:sp>
        <p:nvSpPr>
          <p:cNvPr id="16387" name="备注占位符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indent="0"/>
            <a:endParaRPr/>
          </a:p>
        </p:txBody>
      </p:sp>
      <p:sp>
        <p:nvSpPr>
          <p:cNvPr id="16388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F2E0F22B-52E6-4D2B-AAC4-ACA9B6EA4147}" type="slidenum">
              <a:rPr lang="en-US" altLang="zh-CN" sz="1200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1413" y="754063"/>
            <a:ext cx="4391025" cy="3294062"/>
          </a:xfrm>
          <a:noFill/>
          <a:ln>
            <a:miter lim="800000"/>
          </a:ln>
        </p:spPr>
      </p:sp>
      <p:sp>
        <p:nvSpPr>
          <p:cNvPr id="32771" name="备注占位符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/>
            <a:fld id="{7E71A2A6-A6A3-4691-969B-DFB8185C8D82}" type="slidenum">
              <a:rPr lang="en-US" altLang="zh-CN" sz="1200" b="1">
                <a:solidFill>
                  <a:srgbClr val="000000"/>
                </a:solidFill>
              </a:rPr>
              <a:t>21</a:t>
            </a:fld>
            <a:endParaRPr lang="en-US" altLang="zh-CN" sz="12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4023354" y="1600248"/>
            <a:ext cx="5105400" cy="2590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914400"/>
            <a:ext cx="3317875" cy="10668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07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447800"/>
            <a:ext cx="8458200" cy="51054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038614" y="1447852"/>
            <a:ext cx="1828768" cy="381000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1239551" y="2367356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28600"/>
            <a:ext cx="1752600" cy="6524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066800"/>
            <a:ext cx="3505200" cy="8382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614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752600"/>
            <a:ext cx="7404100" cy="46450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6148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200" y="4800600"/>
            <a:ext cx="2590800" cy="18954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2514624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447675"/>
            <a:ext cx="70866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191500" cy="5105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>
              <a:spcBef>
                <a:spcPct val="20000"/>
              </a:spcBef>
            </a:pPr>
            <a:fld id="{A2C6D574-FAC1-4367-834C-2E1FCEC28FCA}" type="slidenum">
              <a:rPr lang="en-US" altLang="zh-CN" sz="1400">
                <a:solidFill>
                  <a:srgbClr val="000000"/>
                </a:solidFill>
              </a:r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20000"/>
              </a:spcBef>
            </a:pPr>
            <a:endParaRPr lang="en-US" altLang="zh-CN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>
              <a:spcBef>
                <a:spcPct val="20000"/>
              </a:spcBef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>
              <a:spcBef>
                <a:spcPct val="20000"/>
              </a:spcBef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>
              <a:spcBef>
                <a:spcPct val="20000"/>
              </a:spcBef>
            </a:pPr>
            <a:fld id="{81AB7C45-9B8B-480E-897A-654B58D4FE90}" type="slidenum">
              <a:rPr lang="en-US" altLang="zh-CN" sz="1400">
                <a:solidFill>
                  <a:srgbClr val="000000"/>
                </a:solidFill>
              </a:r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4400" b="0" i="0" u="none" baseline="0">
                <a:solidFill>
                  <a:schemeClr val="tx2"/>
                </a:solidFill>
                <a:latin typeface="Times New Roman" panose="02020603050405020304" charset="0"/>
                <a:ea typeface="宋体" panose="02010600030101010101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20000"/>
              </a:spcBef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20000"/>
              </a:spcBef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lvl="0" indent="0" algn="r" eaLnBrk="1" hangingPunct="1">
              <a:spcBef>
                <a:spcPct val="20000"/>
              </a:spcBef>
            </a:pPr>
            <a:fld id="{81AB7C45-9B8B-480E-897A-654B58D4FE90}" type="slidenum">
              <a:rPr lang="en-US" altLang="zh-CN" sz="1400">
                <a:solidFill>
                  <a:srgbClr val="000000"/>
                </a:solidFill>
              </a:r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1" sz="4400" b="0" i="0" u="none" baseline="0">
          <a:solidFill>
            <a:schemeClr val="tx2"/>
          </a:solidFill>
          <a:effectLst/>
          <a:latin typeface="Times New Roman" panose="02020603050405020304" charset="0"/>
          <a:ea typeface="宋体" panose="02010600030101010101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1" sz="3200" b="0" i="0" u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1" sz="2800" b="0" i="0" u="none" baseline="0">
          <a:solidFill>
            <a:schemeClr val="tx1"/>
          </a:solidFill>
          <a:effectLst/>
          <a:latin typeface="+mn-lt"/>
          <a:ea typeface="+mn-ea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1" sz="2400" b="0" i="0" u="none" baseline="0">
          <a:solidFill>
            <a:schemeClr val="tx1"/>
          </a:solidFill>
          <a:effectLst/>
          <a:latin typeface="+mn-lt"/>
          <a:ea typeface="+mn-ea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1" sz="2000" b="0" i="0" u="none" baseline="0">
          <a:solidFill>
            <a:schemeClr val="tx1"/>
          </a:solidFill>
          <a:effectLst/>
          <a:latin typeface="+mn-lt"/>
          <a:ea typeface="+mn-ea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1" sz="2000" b="0" i="0" u="none" baseline="0">
          <a:solidFill>
            <a:schemeClr val="tx1"/>
          </a:solidFill>
          <a:effectLst/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images.google.com/imgres?imgurl=http://www.mikejs.com/pics/scotland/buttermere.jpg&amp;imgrefurl=http://www.mikejs.com/photos/scot2001.html&amp;h=960&amp;w=1280&amp;sz=138&amp;hl=zh-CN&amp;start=5&amp;tbnid=YROnoM9G-wnx_M:&amp;tbnh=113&amp;tbnw=150&amp;prev=/images?q=Scotland&amp;svnum=10&amp;hl=zh-CN&amp;lr=&amp;newwindow=1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占位符 1"/>
          <p:cNvSpPr/>
          <p:nvPr/>
        </p:nvSpPr>
        <p:spPr>
          <a:xfrm>
            <a:off x="3176031" y="2866878"/>
            <a:ext cx="5957434" cy="1223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lvl="0" indent="-514350" algn="ctr" eaLnBrk="1" hangingPunct="1">
              <a:buNone/>
            </a:pPr>
            <a:r>
              <a:rPr lang="en-US" altLang="zh-CN" b="1" dirty="0">
                <a:solidFill>
                  <a:srgbClr val="FF0000"/>
                </a:solidFill>
                <a:ea typeface="黑体" panose="02010609060101010101" pitchFamily="49" charset="-122"/>
              </a:rPr>
              <a:t>Unit1 It’s taller than many other buildings.</a:t>
            </a:r>
          </a:p>
        </p:txBody>
      </p:sp>
      <p:sp>
        <p:nvSpPr>
          <p:cNvPr id="9219" name="文本占位符 1"/>
          <p:cNvSpPr txBox="1"/>
          <p:nvPr/>
        </p:nvSpPr>
        <p:spPr bwMode="auto">
          <a:xfrm>
            <a:off x="3688675" y="2060848"/>
            <a:ext cx="5455325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uLnTx/>
                <a:uFillTx/>
                <a:latin typeface="Times New Roman" panose="02020603050405020304"/>
                <a:ea typeface="黑体" panose="02010609060101010101" pitchFamily="49" charset="-122"/>
                <a:cs typeface="+mn-cs"/>
              </a:rPr>
              <a:t>Module2  My home town and my country</a:t>
            </a:r>
            <a:endParaRPr kumimoji="1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24438" y="587727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圆角矩形 29"/>
          <p:cNvSpPr/>
          <p:nvPr/>
        </p:nvSpPr>
        <p:spPr>
          <a:xfrm>
            <a:off x="1600200" y="990600"/>
            <a:ext cx="3962400" cy="5000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buNone/>
            </a:pPr>
            <a:r>
              <a:rPr lang="en-US" altLang="zh-CN" sz="2800" b="1" dirty="0">
                <a:ea typeface="Times New Roman" panose="02020603050405020304" charset="0"/>
              </a:rPr>
              <a:t>Task1: </a:t>
            </a:r>
            <a:r>
              <a:rPr lang="en-US" altLang="zh-CN" sz="2800" dirty="0">
                <a:ea typeface="Times New Roman" panose="02020603050405020304" charset="0"/>
              </a:rPr>
              <a:t>Listen and answer.</a:t>
            </a:r>
          </a:p>
        </p:txBody>
      </p:sp>
      <p:sp>
        <p:nvSpPr>
          <p:cNvPr id="20483" name="矩形 2"/>
          <p:cNvSpPr/>
          <p:nvPr/>
        </p:nvSpPr>
        <p:spPr>
          <a:xfrm>
            <a:off x="838200" y="1828800"/>
            <a:ext cx="5943600" cy="5238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marR="0" lvl="0" indent="0" algn="just"/>
            <a:r>
              <a:rPr lang="en-US" altLang="zh-CN" sz="2800" spc="0" dirty="0">
                <a:latin typeface="Times New Roman" panose="02020603050405020304" charset="0"/>
                <a:ea typeface="仿宋_GB2312" pitchFamily="49" charset="-122"/>
              </a:rPr>
              <a:t>1) Which city are they talking about?</a:t>
            </a:r>
            <a:endParaRPr lang="zh-CN" altLang="zh-CN" sz="2800" dirty="0">
              <a:latin typeface="Times New Roman" panose="02020603050405020304" charset="0"/>
            </a:endParaRPr>
          </a:p>
        </p:txBody>
      </p:sp>
      <p:sp>
        <p:nvSpPr>
          <p:cNvPr id="20484" name="矩形 3"/>
          <p:cNvSpPr/>
          <p:nvPr/>
        </p:nvSpPr>
        <p:spPr>
          <a:xfrm>
            <a:off x="838200" y="3478213"/>
            <a:ext cx="7010400" cy="5238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marR="0" lvl="0" indent="0" algn="just"/>
            <a:r>
              <a:rPr lang="en-US" altLang="zh-CN" sz="2800" spc="0" dirty="0">
                <a:latin typeface="Times New Roman" panose="02020603050405020304" charset="0"/>
                <a:ea typeface="仿宋_GB2312" pitchFamily="49" charset="-122"/>
              </a:rPr>
              <a:t>2) What famous building does it have?</a:t>
            </a:r>
            <a:endParaRPr lang="zh-CN" altLang="zh-CN" sz="2800" dirty="0">
              <a:latin typeface="Times New Roman" panose="02020603050405020304" charset="0"/>
            </a:endParaRPr>
          </a:p>
        </p:txBody>
      </p:sp>
      <p:sp>
        <p:nvSpPr>
          <p:cNvPr id="20485" name="Text Box 3"/>
          <p:cNvSpPr/>
          <p:nvPr/>
        </p:nvSpPr>
        <p:spPr>
          <a:xfrm>
            <a:off x="1143000" y="2667000"/>
            <a:ext cx="73152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ea typeface="Times New Roman" panose="02020603050405020304" charset="0"/>
              </a:rPr>
              <a:t>They’re talking about Shenzhen.</a:t>
            </a:r>
          </a:p>
        </p:txBody>
      </p:sp>
      <p:sp>
        <p:nvSpPr>
          <p:cNvPr id="20486" name="Text Box 3"/>
          <p:cNvSpPr/>
          <p:nvPr/>
        </p:nvSpPr>
        <p:spPr>
          <a:xfrm>
            <a:off x="1055688" y="4267200"/>
            <a:ext cx="8088312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dirty="0">
                <a:solidFill>
                  <a:srgbClr val="FF0000"/>
                </a:solidFill>
                <a:ea typeface="Times New Roman" panose="02020603050405020304" charset="0"/>
              </a:rPr>
              <a:t>It has a famous building—</a:t>
            </a:r>
            <a:r>
              <a:rPr lang="en-US" altLang="zh-CN" sz="2800" dirty="0" err="1">
                <a:solidFill>
                  <a:srgbClr val="FF0000"/>
                </a:solidFill>
                <a:ea typeface="Times New Roman" panose="02020603050405020304" charset="0"/>
              </a:rPr>
              <a:t>Diwang</a:t>
            </a:r>
            <a:r>
              <a:rPr lang="en-US" altLang="zh-CN" sz="2800" dirty="0">
                <a:solidFill>
                  <a:srgbClr val="FF0000"/>
                </a:solidFill>
                <a:ea typeface="Times New Roman" panose="02020603050405020304" charset="0"/>
              </a:rPr>
              <a:t> Tower.</a:t>
            </a:r>
          </a:p>
        </p:txBody>
      </p:sp>
      <p:grpSp>
        <p:nvGrpSpPr>
          <p:cNvPr id="20487" name="组合 8"/>
          <p:cNvGrpSpPr/>
          <p:nvPr/>
        </p:nvGrpSpPr>
        <p:grpSpPr>
          <a:xfrm>
            <a:off x="762000" y="966788"/>
            <a:ext cx="790575" cy="523875"/>
            <a:chOff x="343602" y="1043257"/>
            <a:chExt cx="791319" cy="523735"/>
          </a:xfrm>
        </p:grpSpPr>
        <p:sp>
          <p:nvSpPr>
            <p:cNvPr id="20488" name="椭圆 9"/>
            <p:cNvSpPr/>
            <p:nvPr/>
          </p:nvSpPr>
          <p:spPr>
            <a:xfrm>
              <a:off x="468314" y="1052736"/>
              <a:ext cx="559110" cy="514255"/>
            </a:xfrm>
            <a:prstGeom prst="ellipse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2800" b="1">
                <a:solidFill>
                  <a:srgbClr val="7030A0"/>
                </a:solidFill>
              </a:endParaRPr>
            </a:p>
          </p:txBody>
        </p:sp>
        <p:sp>
          <p:nvSpPr>
            <p:cNvPr id="20489" name="文本框 10"/>
            <p:cNvSpPr/>
            <p:nvPr/>
          </p:nvSpPr>
          <p:spPr>
            <a:xfrm>
              <a:off x="343602" y="1043257"/>
              <a:ext cx="791319" cy="52373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2800" b="1">
                  <a:solidFill>
                    <a:srgbClr val="7030A0"/>
                  </a:solidFill>
                </a:rPr>
                <a:t>2</a:t>
              </a:r>
              <a:endParaRPr lang="zh-CN" altLang="en-US" sz="2800" b="1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圆角矩形 29"/>
          <p:cNvSpPr/>
          <p:nvPr/>
        </p:nvSpPr>
        <p:spPr>
          <a:xfrm>
            <a:off x="1600200" y="990600"/>
            <a:ext cx="4724400" cy="5000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buNone/>
            </a:pPr>
            <a:r>
              <a:rPr lang="en-US" altLang="zh-CN" sz="2400" b="1">
                <a:ea typeface="Times New Roman" panose="02020603050405020304" charset="0"/>
              </a:rPr>
              <a:t>Task2: </a:t>
            </a:r>
            <a:r>
              <a:rPr lang="en-US" altLang="zh-CN" sz="2400">
                <a:ea typeface="Times New Roman" panose="02020603050405020304" charset="0"/>
              </a:rPr>
              <a:t>Listen again and complete.</a:t>
            </a:r>
          </a:p>
        </p:txBody>
      </p:sp>
      <p:graphicFrame>
        <p:nvGraphicFramePr>
          <p:cNvPr id="21507" name="表格 5"/>
          <p:cNvGraphicFramePr/>
          <p:nvPr/>
        </p:nvGraphicFramePr>
        <p:xfrm>
          <a:off x="1187450" y="1700212"/>
          <a:ext cx="6624638" cy="4518666"/>
        </p:xfrm>
        <a:graphic>
          <a:graphicData uri="http://schemas.openxmlformats.org/drawingml/2006/table">
            <a:tbl>
              <a:tblPr/>
              <a:tblGrid>
                <a:gridCol w="16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2988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/>
                      <a:r>
                        <a:rPr lang="en-US" altLang="zh-CN" sz="2400">
                          <a:latin typeface="Times New Roman" panose="02020603050405020304" charset="0"/>
                          <a:ea typeface="Times New Roman" panose="02020603050405020304" charset="0"/>
                        </a:rPr>
                        <a:t>Thirty years ago</a:t>
                      </a:r>
                    </a:p>
                  </a:txBody>
                  <a:tcPr marT="45723" marB="45723">
                    <a:lnL w="12700">
                      <a:solidFill>
                        <a:srgbClr val="2D2DB9"/>
                      </a:solidFill>
                      <a:miter lim="800000"/>
                    </a:lnL>
                    <a:lnR w="12700">
                      <a:solidFill>
                        <a:srgbClr val="2D2DB9"/>
                      </a:solidFill>
                      <a:miter lim="800000"/>
                    </a:lnR>
                    <a:lnT w="12700">
                      <a:solidFill>
                        <a:srgbClr val="2D2DB9"/>
                      </a:solidFill>
                      <a:miter lim="800000"/>
                    </a:lnT>
                    <a:lnB w="12700">
                      <a:solidFill>
                        <a:srgbClr val="2D2DB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/>
                      <a:endParaRPr lang="en-US" altLang="zh-CN" sz="240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  <a:p>
                      <a:pPr marL="0" lvl="0" indent="0" eaLnBrk="1" hangingPunct="1"/>
                      <a:r>
                        <a:rPr lang="en-US" altLang="zh-CN" sz="2400">
                          <a:latin typeface="Times New Roman" panose="02020603050405020304" charset="0"/>
                          <a:ea typeface="Times New Roman" panose="02020603050405020304" charset="0"/>
                        </a:rPr>
                        <a:t>It was a _______________.</a:t>
                      </a:r>
                    </a:p>
                  </a:txBody>
                  <a:tcPr marT="45723" marB="45723">
                    <a:lnL w="12700">
                      <a:solidFill>
                        <a:srgbClr val="2D2DB9"/>
                      </a:solidFill>
                      <a:miter lim="800000"/>
                    </a:lnL>
                    <a:lnR w="12700">
                      <a:solidFill>
                        <a:srgbClr val="2D2DB9"/>
                      </a:solidFill>
                      <a:miter lim="800000"/>
                    </a:lnR>
                    <a:lnT w="12700">
                      <a:solidFill>
                        <a:srgbClr val="2D2DB9"/>
                      </a:solidFill>
                      <a:miter lim="800000"/>
                    </a:lnT>
                    <a:lnB w="12700">
                      <a:solidFill>
                        <a:srgbClr val="2D2DB9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712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/>
                      <a:endParaRPr lang="en-US" altLang="zh-CN" sz="240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  <a:p>
                      <a:pPr marL="0" lvl="0" indent="0" eaLnBrk="1" hangingPunct="1"/>
                      <a:endParaRPr lang="en-US" altLang="zh-CN" sz="240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  <a:p>
                      <a:pPr marL="0" lvl="0" indent="0" eaLnBrk="1" hangingPunct="1"/>
                      <a:r>
                        <a:rPr lang="en-US" altLang="zh-CN" sz="2400">
                          <a:latin typeface="Times New Roman" panose="02020603050405020304" charset="0"/>
                          <a:ea typeface="Times New Roman" panose="02020603050405020304" charset="0"/>
                        </a:rPr>
                        <a:t>Now</a:t>
                      </a:r>
                    </a:p>
                  </a:txBody>
                  <a:tcPr marT="45723" marB="45723">
                    <a:lnL w="12700">
                      <a:solidFill>
                        <a:srgbClr val="2D2DB9"/>
                      </a:solidFill>
                      <a:miter lim="800000"/>
                    </a:lnL>
                    <a:lnR w="12700">
                      <a:solidFill>
                        <a:srgbClr val="2D2DB9"/>
                      </a:solidFill>
                      <a:miter lim="800000"/>
                    </a:lnR>
                    <a:lnT w="12700">
                      <a:solidFill>
                        <a:srgbClr val="2D2DB9"/>
                      </a:solidFill>
                      <a:miter lim="800000"/>
                    </a:lnT>
                    <a:lnB w="12700">
                      <a:solidFill>
                        <a:srgbClr val="2D2DB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/>
                      <a:r>
                        <a:rPr lang="en-US" altLang="zh-CN" sz="2400">
                          <a:latin typeface="Times New Roman" panose="02020603050405020304" charset="0"/>
                          <a:ea typeface="Times New Roman" panose="02020603050405020304" charset="0"/>
                        </a:rPr>
                        <a:t>It is a _______________.It’s getting ________and  _________.The  ___________ of Shenzhen is  ______ten million. That’s larger than _____________________________ in China. Its streets are______________  __________________________</a:t>
                      </a:r>
                    </a:p>
                  </a:txBody>
                  <a:tcPr marT="45723" marB="45723">
                    <a:lnL w="12700">
                      <a:solidFill>
                        <a:srgbClr val="2D2DB9"/>
                      </a:solidFill>
                      <a:miter lim="800000"/>
                    </a:lnL>
                    <a:lnR w="12700">
                      <a:solidFill>
                        <a:srgbClr val="2D2DB9"/>
                      </a:solidFill>
                      <a:miter lim="800000"/>
                    </a:lnR>
                    <a:lnT w="12700">
                      <a:solidFill>
                        <a:srgbClr val="2D2DB9"/>
                      </a:solidFill>
                      <a:miter lim="800000"/>
                    </a:lnT>
                    <a:lnB w="12700">
                      <a:solidFill>
                        <a:srgbClr val="2D2DB9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/>
                      <a:r>
                        <a:rPr lang="en-US" altLang="zh-CN" sz="2400">
                          <a:latin typeface="Times New Roman" panose="02020603050405020304" charset="0"/>
                          <a:ea typeface="Times New Roman" panose="02020603050405020304" charset="0"/>
                        </a:rPr>
                        <a:t>Some day</a:t>
                      </a:r>
                    </a:p>
                  </a:txBody>
                  <a:tcPr marT="45723" marB="45723">
                    <a:lnL w="12700">
                      <a:solidFill>
                        <a:srgbClr val="2D2DB9"/>
                      </a:solidFill>
                      <a:miter lim="800000"/>
                    </a:lnL>
                    <a:lnR w="12700">
                      <a:solidFill>
                        <a:srgbClr val="2D2DB9"/>
                      </a:solidFill>
                      <a:miter lim="800000"/>
                    </a:lnR>
                    <a:lnT w="12700">
                      <a:solidFill>
                        <a:srgbClr val="2D2DB9"/>
                      </a:solidFill>
                      <a:miter lim="800000"/>
                    </a:lnT>
                    <a:lnB w="12700">
                      <a:solidFill>
                        <a:srgbClr val="2D2DB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/>
                      <a:r>
                        <a:rPr lang="en-US" altLang="zh-CN" sz="2400">
                          <a:latin typeface="Times New Roman" panose="02020603050405020304" charset="0"/>
                          <a:ea typeface="Times New Roman" panose="02020603050405020304" charset="0"/>
                        </a:rPr>
                        <a:t>It will become ____________ Hong Kong.</a:t>
                      </a:r>
                    </a:p>
                  </a:txBody>
                  <a:tcPr marT="45723" marB="45723">
                    <a:lnL w="12700">
                      <a:solidFill>
                        <a:srgbClr val="2D2DB9"/>
                      </a:solidFill>
                      <a:miter lim="800000"/>
                    </a:lnL>
                    <a:lnR w="12700">
                      <a:solidFill>
                        <a:srgbClr val="2D2DB9"/>
                      </a:solidFill>
                      <a:miter lim="800000"/>
                    </a:lnR>
                    <a:lnT w="12700">
                      <a:solidFill>
                        <a:srgbClr val="2D2DB9"/>
                      </a:solidFill>
                      <a:miter lim="800000"/>
                    </a:lnT>
                    <a:lnB w="12700">
                      <a:solidFill>
                        <a:srgbClr val="2D2DB9"/>
                      </a:solidFill>
                      <a:miter lim="8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21" name="文本框 56370"/>
          <p:cNvSpPr/>
          <p:nvPr/>
        </p:nvSpPr>
        <p:spPr>
          <a:xfrm>
            <a:off x="4114800" y="2057400"/>
            <a:ext cx="230505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</a:rPr>
              <a:t>a small village</a:t>
            </a:r>
          </a:p>
        </p:txBody>
      </p:sp>
      <p:sp>
        <p:nvSpPr>
          <p:cNvPr id="21522" name="文本框 56371"/>
          <p:cNvSpPr/>
          <p:nvPr/>
        </p:nvSpPr>
        <p:spPr>
          <a:xfrm>
            <a:off x="3810000" y="2743200"/>
            <a:ext cx="23050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</a:rPr>
              <a:t>a very new city</a:t>
            </a:r>
          </a:p>
        </p:txBody>
      </p:sp>
      <p:sp>
        <p:nvSpPr>
          <p:cNvPr id="21523" name="文本框 56372"/>
          <p:cNvSpPr/>
          <p:nvPr/>
        </p:nvSpPr>
        <p:spPr>
          <a:xfrm>
            <a:off x="3124200" y="3119438"/>
            <a:ext cx="12192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</a:rPr>
              <a:t>bigger</a:t>
            </a:r>
          </a:p>
        </p:txBody>
      </p:sp>
      <p:sp>
        <p:nvSpPr>
          <p:cNvPr id="21524" name="文本框 56373"/>
          <p:cNvSpPr/>
          <p:nvPr/>
        </p:nvSpPr>
        <p:spPr>
          <a:xfrm>
            <a:off x="5219700" y="3357563"/>
            <a:ext cx="129698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endParaRPr kumimoji="0" lang="zh-CN" altLang="en-US" sz="2400">
              <a:latin typeface="Arial" panose="020B0604020202020204"/>
            </a:endParaRPr>
          </a:p>
        </p:txBody>
      </p:sp>
      <p:sp>
        <p:nvSpPr>
          <p:cNvPr id="21525" name="文本框 56374"/>
          <p:cNvSpPr/>
          <p:nvPr/>
        </p:nvSpPr>
        <p:spPr>
          <a:xfrm>
            <a:off x="5292725" y="3357563"/>
            <a:ext cx="115093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endParaRPr kumimoji="0" lang="zh-CN" altLang="en-US" sz="2400">
              <a:latin typeface="Arial" panose="020B0604020202020204"/>
            </a:endParaRPr>
          </a:p>
        </p:txBody>
      </p:sp>
      <p:sp>
        <p:nvSpPr>
          <p:cNvPr id="21526" name="文本框 56375"/>
          <p:cNvSpPr/>
          <p:nvPr/>
        </p:nvSpPr>
        <p:spPr>
          <a:xfrm>
            <a:off x="4800600" y="3124200"/>
            <a:ext cx="129540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</a:rPr>
              <a:t>busier</a:t>
            </a:r>
          </a:p>
        </p:txBody>
      </p:sp>
      <p:sp>
        <p:nvSpPr>
          <p:cNvPr id="21527" name="文本框 56376"/>
          <p:cNvSpPr/>
          <p:nvPr/>
        </p:nvSpPr>
        <p:spPr>
          <a:xfrm>
            <a:off x="3203575" y="3716338"/>
            <a:ext cx="12954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endParaRPr kumimoji="0" lang="zh-CN" altLang="en-US" sz="2400">
              <a:latin typeface="Arial" panose="020B0604020202020204"/>
            </a:endParaRPr>
          </a:p>
        </p:txBody>
      </p:sp>
      <p:sp>
        <p:nvSpPr>
          <p:cNvPr id="21528" name="文本框 56377"/>
          <p:cNvSpPr/>
          <p:nvPr/>
        </p:nvSpPr>
        <p:spPr>
          <a:xfrm>
            <a:off x="2971800" y="3429000"/>
            <a:ext cx="182880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</a:rPr>
              <a:t>population</a:t>
            </a:r>
          </a:p>
        </p:txBody>
      </p:sp>
      <p:sp>
        <p:nvSpPr>
          <p:cNvPr id="21529" name="文本框 56378"/>
          <p:cNvSpPr/>
          <p:nvPr/>
        </p:nvSpPr>
        <p:spPr>
          <a:xfrm>
            <a:off x="2971800" y="3810000"/>
            <a:ext cx="1008063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</a:rPr>
              <a:t>over</a:t>
            </a:r>
          </a:p>
        </p:txBody>
      </p:sp>
      <p:sp>
        <p:nvSpPr>
          <p:cNvPr id="21530" name="文本框 56380"/>
          <p:cNvSpPr/>
          <p:nvPr/>
        </p:nvSpPr>
        <p:spPr>
          <a:xfrm>
            <a:off x="2971800" y="4191000"/>
            <a:ext cx="510540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</a:rPr>
              <a:t>the population of many other cities</a:t>
            </a:r>
          </a:p>
        </p:txBody>
      </p:sp>
      <p:sp>
        <p:nvSpPr>
          <p:cNvPr id="21531" name="文本框 56382"/>
          <p:cNvSpPr/>
          <p:nvPr/>
        </p:nvSpPr>
        <p:spPr>
          <a:xfrm>
            <a:off x="5410200" y="4191000"/>
            <a:ext cx="2209800" cy="830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</a:rPr>
              <a:t>                           much wider and </a:t>
            </a:r>
          </a:p>
        </p:txBody>
      </p:sp>
      <p:sp>
        <p:nvSpPr>
          <p:cNvPr id="21532" name="文本框 56383"/>
          <p:cNvSpPr/>
          <p:nvPr/>
        </p:nvSpPr>
        <p:spPr>
          <a:xfrm>
            <a:off x="4191000" y="5715000"/>
            <a:ext cx="3024188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endParaRPr kumimoji="0" lang="zh-CN" altLang="en-US" sz="2400">
              <a:latin typeface="Arial" panose="020B0604020202020204"/>
            </a:endParaRPr>
          </a:p>
        </p:txBody>
      </p:sp>
      <p:sp>
        <p:nvSpPr>
          <p:cNvPr id="21533" name="文本框 56384"/>
          <p:cNvSpPr/>
          <p:nvPr/>
        </p:nvSpPr>
        <p:spPr>
          <a:xfrm>
            <a:off x="4876800" y="5410200"/>
            <a:ext cx="2087563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</a:rPr>
              <a:t>as busy as</a:t>
            </a:r>
          </a:p>
        </p:txBody>
      </p:sp>
      <p:sp>
        <p:nvSpPr>
          <p:cNvPr id="21534" name="TextBox 19"/>
          <p:cNvSpPr/>
          <p:nvPr/>
        </p:nvSpPr>
        <p:spPr>
          <a:xfrm>
            <a:off x="2895600" y="4884738"/>
            <a:ext cx="3810000" cy="830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</a:rPr>
              <a:t>cleaner too.</a:t>
            </a:r>
          </a:p>
          <a:p>
            <a:pPr marL="0" lvl="0" indent="0">
              <a:spcBef>
                <a:spcPct val="0"/>
              </a:spcBef>
              <a:buNone/>
            </a:pPr>
            <a:endParaRPr kumimoji="0" lang="zh-CN" altLang="en-US" sz="2400">
              <a:latin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 fill="hold"/>
                                        <p:tgtEl>
                                          <p:spTgt spid="2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 fill="hold"/>
                                        <p:tgtEl>
                                          <p:spTgt spid="2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 fill="hold"/>
                                        <p:tgtEl>
                                          <p:spTgt spid="2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 fill="hold"/>
                                        <p:tgtEl>
                                          <p:spTgt spid="21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 fill="hold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 fill="hold"/>
                                        <p:tgtEl>
                                          <p:spTgt spid="2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/>
      <p:bldP spid="21530" grpId="0"/>
      <p:bldP spid="215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圆角矩形 29"/>
          <p:cNvSpPr/>
          <p:nvPr/>
        </p:nvSpPr>
        <p:spPr>
          <a:xfrm>
            <a:off x="1600200" y="990600"/>
            <a:ext cx="6858000" cy="5000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  <a:miter lim="800000"/>
          </a:ln>
        </p:spPr>
        <p:txBody>
          <a:bodyPr wrap="none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buNone/>
            </a:pPr>
            <a:r>
              <a:rPr lang="en-US" altLang="zh-CN" sz="2400" b="1" dirty="0">
                <a:ea typeface="Times New Roman" panose="02020603050405020304" charset="0"/>
              </a:rPr>
              <a:t>Task2: </a:t>
            </a:r>
            <a:r>
              <a:rPr lang="en-US" altLang="zh-CN" sz="2400" dirty="0">
                <a:ea typeface="Times New Roman" panose="02020603050405020304" charset="0"/>
              </a:rPr>
              <a:t>Find out the sentences of comparative degree.</a:t>
            </a:r>
          </a:p>
        </p:txBody>
      </p:sp>
      <p:sp>
        <p:nvSpPr>
          <p:cNvPr id="22531" name="文本占位符 13314"/>
          <p:cNvSpPr txBox="1">
            <a:spLocks noChangeArrowheads="1"/>
          </p:cNvSpPr>
          <p:nvPr/>
        </p:nvSpPr>
        <p:spPr bwMode="auto">
          <a:xfrm>
            <a:off x="685800" y="1600200"/>
            <a:ext cx="8153400" cy="3200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1. It’s a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newer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city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than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Hong Kong.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2. It’s getting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bigger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and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busier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3. That’s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larger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than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the population of many other cities in China.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4. Its streets are much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wider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and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cleaner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too.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5. It’s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taller than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 many other buildings in Shenzhen.</a:t>
            </a:r>
          </a:p>
        </p:txBody>
      </p:sp>
      <p:grpSp>
        <p:nvGrpSpPr>
          <p:cNvPr id="22532" name="组合 16"/>
          <p:cNvGrpSpPr/>
          <p:nvPr/>
        </p:nvGrpSpPr>
        <p:grpSpPr>
          <a:xfrm>
            <a:off x="2209800" y="5029200"/>
            <a:ext cx="6640513" cy="590550"/>
            <a:chOff x="1974158" y="1614090"/>
            <a:chExt cx="1043929" cy="835143"/>
          </a:xfrm>
        </p:grpSpPr>
        <p:sp>
          <p:nvSpPr>
            <p:cNvPr id="22537" name="圆角矩形 4"/>
            <p:cNvSpPr/>
            <p:nvPr/>
          </p:nvSpPr>
          <p:spPr>
            <a:xfrm>
              <a:off x="1974158" y="1614090"/>
              <a:ext cx="1043929" cy="835143"/>
            </a:xfrm>
            <a:prstGeom prst="roundRect">
              <a:avLst>
                <a:gd name="adj" fmla="val 10000"/>
              </a:avLst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endParaRPr/>
            </a:p>
          </p:txBody>
        </p:sp>
        <p:sp>
          <p:nvSpPr>
            <p:cNvPr id="22538" name="圆角矩形 5"/>
            <p:cNvSpPr/>
            <p:nvPr/>
          </p:nvSpPr>
          <p:spPr>
            <a:xfrm>
              <a:off x="1998865" y="1638786"/>
              <a:ext cx="994515" cy="7857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34290" rIns="34290" bIns="34290"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5pPr>
            </a:lstStyle>
            <a:p>
              <a:pPr marL="0" marR="0" lvl="0" indent="0" defTabSz="800100"/>
              <a:r>
                <a:rPr lang="en-US" altLang="zh-CN" sz="2800" b="1" spc="0">
                  <a:solidFill>
                    <a:schemeClr val="bg1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1.</a:t>
              </a:r>
              <a:r>
                <a:rPr lang="zh-CN" altLang="en-US" sz="2800" b="1" spc="0">
                  <a:solidFill>
                    <a:schemeClr val="bg1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规则形容词比较级的变化规则是什么</a:t>
              </a:r>
              <a:r>
                <a:rPr lang="en-US" altLang="zh-CN" sz="2800" b="1" spc="0">
                  <a:solidFill>
                    <a:schemeClr val="bg1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?</a:t>
              </a:r>
              <a:endParaRPr lang="zh-CN" altLang="en-US" sz="2800" b="1">
                <a:solidFill>
                  <a:schemeClr val="bg1"/>
                </a:solidFill>
                <a:latin typeface="Times New Roman" panose="02020603050405020304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22533" name="Picture 4" descr="E:\仝德志文件，勿删！\03-参考文档\！PPT图片及版面资源\06-PPT精选插图\05-头像\问号0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9600" y="4572000"/>
            <a:ext cx="1431925" cy="11128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grpSp>
        <p:nvGrpSpPr>
          <p:cNvPr id="22534" name="组合 16"/>
          <p:cNvGrpSpPr/>
          <p:nvPr/>
        </p:nvGrpSpPr>
        <p:grpSpPr>
          <a:xfrm>
            <a:off x="2209800" y="5791200"/>
            <a:ext cx="5345113" cy="590550"/>
            <a:chOff x="1974158" y="1614090"/>
            <a:chExt cx="1043929" cy="835143"/>
          </a:xfrm>
        </p:grpSpPr>
        <p:sp>
          <p:nvSpPr>
            <p:cNvPr id="22535" name="圆角矩形 8"/>
            <p:cNvSpPr/>
            <p:nvPr/>
          </p:nvSpPr>
          <p:spPr>
            <a:xfrm>
              <a:off x="1974158" y="1614090"/>
              <a:ext cx="1043929" cy="835143"/>
            </a:xfrm>
            <a:prstGeom prst="roundRect">
              <a:avLst>
                <a:gd name="adj" fmla="val 10000"/>
              </a:avLst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endParaRPr/>
            </a:p>
          </p:txBody>
        </p:sp>
        <p:sp>
          <p:nvSpPr>
            <p:cNvPr id="22536" name="圆角矩形 5"/>
            <p:cNvSpPr/>
            <p:nvPr/>
          </p:nvSpPr>
          <p:spPr>
            <a:xfrm>
              <a:off x="1998652" y="1638786"/>
              <a:ext cx="994941" cy="7857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34290" rIns="34290" bIns="34290"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5pPr>
            </a:lstStyle>
            <a:p>
              <a:pPr marL="0" marR="0" lvl="0" indent="0" defTabSz="800100"/>
              <a:r>
                <a:rPr lang="en-US" altLang="zh-CN" sz="2800" b="1" spc="0">
                  <a:solidFill>
                    <a:schemeClr val="bg1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2. </a:t>
              </a:r>
              <a:r>
                <a:rPr lang="zh-CN" altLang="en-US" sz="2800" b="1" spc="0">
                  <a:solidFill>
                    <a:schemeClr val="bg1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比较级的句型结构</a:t>
              </a:r>
              <a:r>
                <a:rPr lang="en-US" altLang="zh-CN" sz="2800" b="1" spc="0">
                  <a:solidFill>
                    <a:schemeClr val="bg1"/>
                  </a:solidFill>
                  <a:latin typeface="Times New Roman" panose="02020603050405020304" charset="0"/>
                  <a:ea typeface="黑体" panose="02010609060101010101" pitchFamily="49" charset="-122"/>
                </a:rPr>
                <a:t>?</a:t>
              </a:r>
              <a:endParaRPr lang="zh-CN" altLang="en-US" sz="2800" b="1">
                <a:solidFill>
                  <a:schemeClr val="bg1"/>
                </a:solidFill>
                <a:latin typeface="Times New Roman" panose="0202060305040502030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6"/>
          <p:cNvSpPr/>
          <p:nvPr/>
        </p:nvSpPr>
        <p:spPr>
          <a:xfrm>
            <a:off x="1403648" y="188640"/>
            <a:ext cx="2540000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探索与发现</a:t>
            </a:r>
            <a:endParaRPr kumimoji="0" lang="en-US" altLang="zh-CN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5" name="矩形 9"/>
          <p:cNvSpPr/>
          <p:nvPr/>
        </p:nvSpPr>
        <p:spPr>
          <a:xfrm>
            <a:off x="3328988" y="2009775"/>
            <a:ext cx="60007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zh-CN" altLang="en-US" sz="2800">
                <a:solidFill>
                  <a:srgbClr val="0000FF"/>
                </a:solidFill>
                <a:ea typeface="黑体" panose="02010609060101010101" pitchFamily="49" charset="-122"/>
              </a:rPr>
              <a:t>比较级，要变化，一般词尾加</a:t>
            </a:r>
            <a:r>
              <a:rPr kumimoji="0" lang="en-US" altLang="zh-CN" sz="2800">
                <a:solidFill>
                  <a:srgbClr val="0000FF"/>
                </a:solidFill>
                <a:ea typeface="黑体" panose="02010609060101010101" pitchFamily="49" charset="-122"/>
              </a:rPr>
              <a:t>er</a:t>
            </a:r>
            <a:r>
              <a:rPr kumimoji="0" lang="zh-CN" altLang="en-US" sz="2800">
                <a:solidFill>
                  <a:srgbClr val="0000FF"/>
                </a:solidFill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3556" name="矩形 10"/>
          <p:cNvSpPr/>
          <p:nvPr/>
        </p:nvSpPr>
        <p:spPr>
          <a:xfrm>
            <a:off x="3233738" y="2762250"/>
            <a:ext cx="600075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zh-CN" altLang="en-US" sz="2800">
                <a:solidFill>
                  <a:srgbClr val="0000FF"/>
                </a:solidFill>
                <a:ea typeface="黑体" panose="02010609060101010101" pitchFamily="49" charset="-122"/>
              </a:rPr>
              <a:t>词尾若有不发音的</a:t>
            </a:r>
            <a:r>
              <a:rPr kumimoji="0" lang="en-US" altLang="zh-CN" sz="2800">
                <a:solidFill>
                  <a:srgbClr val="0000FF"/>
                </a:solidFill>
                <a:ea typeface="黑体" panose="02010609060101010101" pitchFamily="49" charset="-122"/>
              </a:rPr>
              <a:t>e, </a:t>
            </a:r>
            <a:r>
              <a:rPr kumimoji="0" lang="zh-CN" altLang="en-US" sz="2800">
                <a:solidFill>
                  <a:srgbClr val="0000FF"/>
                </a:solidFill>
                <a:ea typeface="黑体" panose="02010609060101010101" pitchFamily="49" charset="-122"/>
              </a:rPr>
              <a:t>直接加</a:t>
            </a:r>
            <a:r>
              <a:rPr kumimoji="0" lang="en-US" altLang="zh-CN" sz="2800">
                <a:solidFill>
                  <a:srgbClr val="0000FF"/>
                </a:solidFill>
                <a:ea typeface="黑体" panose="02010609060101010101" pitchFamily="49" charset="-122"/>
              </a:rPr>
              <a:t>r</a:t>
            </a:r>
            <a:r>
              <a:rPr kumimoji="0" lang="zh-CN" altLang="en-US" sz="2800">
                <a:solidFill>
                  <a:srgbClr val="0000FF"/>
                </a:solidFill>
                <a:ea typeface="黑体" panose="02010609060101010101" pitchFamily="49" charset="-122"/>
              </a:rPr>
              <a:t>就可以。</a:t>
            </a:r>
          </a:p>
        </p:txBody>
      </p:sp>
      <p:sp>
        <p:nvSpPr>
          <p:cNvPr id="23557" name="矩形 11"/>
          <p:cNvSpPr/>
          <p:nvPr/>
        </p:nvSpPr>
        <p:spPr>
          <a:xfrm>
            <a:off x="3309938" y="3676650"/>
            <a:ext cx="6215062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zh-CN" altLang="en-US" sz="2800">
                <a:solidFill>
                  <a:srgbClr val="0000FF"/>
                </a:solidFill>
                <a:ea typeface="黑体" panose="02010609060101010101" pitchFamily="49" charset="-122"/>
              </a:rPr>
              <a:t>重读闭音节，单辅音字母要双写。</a:t>
            </a:r>
          </a:p>
        </p:txBody>
      </p:sp>
      <p:sp>
        <p:nvSpPr>
          <p:cNvPr id="23558" name="矩形 12"/>
          <p:cNvSpPr/>
          <p:nvPr/>
        </p:nvSpPr>
        <p:spPr>
          <a:xfrm>
            <a:off x="3328988" y="4514850"/>
            <a:ext cx="60007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zh-CN" altLang="en-US" sz="2800">
                <a:solidFill>
                  <a:srgbClr val="0000FF"/>
                </a:solidFill>
                <a:ea typeface="黑体" panose="02010609060101010101" pitchFamily="49" charset="-122"/>
              </a:rPr>
              <a:t>辅音字母若加</a:t>
            </a:r>
            <a:r>
              <a:rPr kumimoji="0" lang="en-US" altLang="zh-CN" sz="2800">
                <a:solidFill>
                  <a:srgbClr val="0000FF"/>
                </a:solidFill>
                <a:ea typeface="黑体" panose="02010609060101010101" pitchFamily="49" charset="-122"/>
              </a:rPr>
              <a:t>y, </a:t>
            </a:r>
            <a:r>
              <a:rPr kumimoji="0" lang="zh-CN" altLang="en-US" sz="2800">
                <a:solidFill>
                  <a:srgbClr val="0000FF"/>
                </a:solidFill>
                <a:ea typeface="黑体" panose="02010609060101010101" pitchFamily="49" charset="-122"/>
              </a:rPr>
              <a:t>记得把</a:t>
            </a:r>
            <a:r>
              <a:rPr kumimoji="0" lang="en-US" altLang="zh-CN" sz="2800">
                <a:solidFill>
                  <a:srgbClr val="0000FF"/>
                </a:solidFill>
                <a:ea typeface="黑体" panose="02010609060101010101" pitchFamily="49" charset="-122"/>
              </a:rPr>
              <a:t>y</a:t>
            </a:r>
            <a:r>
              <a:rPr kumimoji="0" lang="zh-CN" altLang="en-US" sz="2800">
                <a:solidFill>
                  <a:srgbClr val="0000FF"/>
                </a:solidFill>
                <a:ea typeface="黑体" panose="02010609060101010101" pitchFamily="49" charset="-122"/>
              </a:rPr>
              <a:t>变为</a:t>
            </a:r>
            <a:r>
              <a:rPr kumimoji="0" lang="en-US" altLang="zh-CN" sz="2800">
                <a:solidFill>
                  <a:srgbClr val="0000FF"/>
                </a:solidFill>
                <a:ea typeface="黑体" panose="02010609060101010101" pitchFamily="49" charset="-122"/>
              </a:rPr>
              <a:t>i</a:t>
            </a:r>
            <a:r>
              <a:rPr kumimoji="0" lang="zh-CN" altLang="en-US" sz="2800">
                <a:solidFill>
                  <a:srgbClr val="0000FF"/>
                </a:solidFill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3559" name="TextBox 17"/>
          <p:cNvSpPr/>
          <p:nvPr/>
        </p:nvSpPr>
        <p:spPr>
          <a:xfrm>
            <a:off x="642938" y="1619250"/>
            <a:ext cx="914400" cy="4400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kumimoji="0" lang="en-US" altLang="zh-CN" sz="2800">
                <a:ea typeface="黑体" panose="02010609060101010101" pitchFamily="49" charset="-122"/>
              </a:rPr>
              <a:t>new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kumimoji="0" lang="en-US" altLang="zh-CN" sz="2800">
                <a:ea typeface="黑体" panose="02010609060101010101" pitchFamily="49" charset="-122"/>
              </a:rPr>
              <a:t>wide 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kumimoji="0" lang="en-US" altLang="zh-CN" sz="2800">
                <a:ea typeface="黑体" panose="02010609060101010101" pitchFamily="49" charset="-122"/>
              </a:rPr>
              <a:t>big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kumimoji="0" lang="en-US" altLang="zh-CN" sz="2800">
                <a:ea typeface="黑体" panose="02010609060101010101" pitchFamily="49" charset="-122"/>
              </a:rPr>
              <a:t>busy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endParaRPr kumimoji="0" lang="en-US" altLang="zh-CN" sz="2800">
              <a:ea typeface="黑体" panose="02010609060101010101" pitchFamily="49" charset="-122"/>
            </a:endParaRPr>
          </a:p>
        </p:txBody>
      </p:sp>
      <p:sp>
        <p:nvSpPr>
          <p:cNvPr id="23560" name="TextBox 14"/>
          <p:cNvSpPr/>
          <p:nvPr/>
        </p:nvSpPr>
        <p:spPr>
          <a:xfrm>
            <a:off x="1676400" y="1914525"/>
            <a:ext cx="128587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 sz="2800" dirty="0">
                <a:ea typeface="黑体" panose="02010609060101010101" pitchFamily="49" charset="-122"/>
              </a:rPr>
              <a:t>new</a:t>
            </a:r>
            <a:r>
              <a:rPr kumimoji="0" lang="en-US" altLang="zh-CN" sz="2800" dirty="0">
                <a:solidFill>
                  <a:srgbClr val="FF0000"/>
                </a:solidFill>
                <a:ea typeface="黑体" panose="02010609060101010101" pitchFamily="49" charset="-122"/>
              </a:rPr>
              <a:t>er</a:t>
            </a:r>
            <a:r>
              <a:rPr kumimoji="0" lang="en-US" altLang="zh-CN" sz="2800" dirty="0"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23561" name="TextBox 15"/>
          <p:cNvSpPr/>
          <p:nvPr/>
        </p:nvSpPr>
        <p:spPr>
          <a:xfrm>
            <a:off x="1709738" y="2762250"/>
            <a:ext cx="135731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 sz="2800">
                <a:ea typeface="黑体" panose="02010609060101010101" pitchFamily="49" charset="-122"/>
              </a:rPr>
              <a:t>wide</a:t>
            </a:r>
            <a:r>
              <a:rPr kumimoji="0" lang="en-US" altLang="zh-CN" sz="2800">
                <a:solidFill>
                  <a:srgbClr val="FF0000"/>
                </a:solidFill>
                <a:ea typeface="黑体" panose="02010609060101010101" pitchFamily="49" charset="-122"/>
              </a:rPr>
              <a:t>r</a:t>
            </a:r>
          </a:p>
        </p:txBody>
      </p:sp>
      <p:sp>
        <p:nvSpPr>
          <p:cNvPr id="23562" name="TextBox 16"/>
          <p:cNvSpPr/>
          <p:nvPr/>
        </p:nvSpPr>
        <p:spPr>
          <a:xfrm>
            <a:off x="1676400" y="3600450"/>
            <a:ext cx="1285875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 sz="2800">
                <a:ea typeface="黑体" panose="02010609060101010101" pitchFamily="49" charset="-122"/>
              </a:rPr>
              <a:t>big</a:t>
            </a:r>
            <a:r>
              <a:rPr kumimoji="0" lang="en-US" altLang="zh-CN" sz="2800">
                <a:solidFill>
                  <a:srgbClr val="FF0000"/>
                </a:solidFill>
                <a:ea typeface="黑体" panose="02010609060101010101" pitchFamily="49" charset="-122"/>
              </a:rPr>
              <a:t>ger</a:t>
            </a:r>
          </a:p>
        </p:txBody>
      </p:sp>
      <p:sp>
        <p:nvSpPr>
          <p:cNvPr id="23563" name="TextBox 17"/>
          <p:cNvSpPr/>
          <p:nvPr/>
        </p:nvSpPr>
        <p:spPr>
          <a:xfrm>
            <a:off x="1709738" y="4524375"/>
            <a:ext cx="17145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 sz="2800">
                <a:ea typeface="黑体" panose="02010609060101010101" pitchFamily="49" charset="-122"/>
              </a:rPr>
              <a:t>bus</a:t>
            </a:r>
            <a:r>
              <a:rPr kumimoji="0" lang="en-US" altLang="zh-CN" sz="2800">
                <a:solidFill>
                  <a:srgbClr val="FF0000"/>
                </a:solidFill>
                <a:ea typeface="黑体" panose="02010609060101010101" pitchFamily="49" charset="-122"/>
              </a:rPr>
              <a:t>ier</a:t>
            </a:r>
          </a:p>
        </p:txBody>
      </p:sp>
      <p:sp>
        <p:nvSpPr>
          <p:cNvPr id="23564" name="文本框 90130"/>
          <p:cNvSpPr/>
          <p:nvPr/>
        </p:nvSpPr>
        <p:spPr>
          <a:xfrm>
            <a:off x="642938" y="1162050"/>
            <a:ext cx="731520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>
              <a:spcBef>
                <a:spcPct val="50000"/>
              </a:spcBef>
              <a:buNone/>
            </a:pPr>
            <a:r>
              <a:rPr kumimoji="0" lang="en-US" altLang="zh-CN" sz="2800" dirty="0">
                <a:ea typeface="黑体" panose="02010609060101010101" pitchFamily="49" charset="-122"/>
              </a:rPr>
              <a:t>1.</a:t>
            </a:r>
            <a:r>
              <a:rPr kumimoji="0" lang="zh-CN" altLang="en-US" sz="2800" dirty="0">
                <a:ea typeface="黑体" panose="02010609060101010101" pitchFamily="49" charset="-122"/>
              </a:rPr>
              <a:t>规则形容词比较级的变化规则：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  <p:bldP spid="23558" grpId="0"/>
      <p:bldP spid="23560" grpId="0"/>
      <p:bldP spid="23561" grpId="0"/>
      <p:bldP spid="23562" grpId="0"/>
      <p:bldP spid="235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/>
          <p:nvPr/>
        </p:nvSpPr>
        <p:spPr>
          <a:xfrm>
            <a:off x="552450" y="1219200"/>
            <a:ext cx="859155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>
              <a:spcBef>
                <a:spcPct val="0"/>
              </a:spcBef>
              <a:buNone/>
            </a:pPr>
            <a:r>
              <a:rPr kumimoji="0" lang="en-US" altLang="zh-CN">
                <a:ea typeface="黑体" panose="02010609060101010101" pitchFamily="49" charset="-122"/>
              </a:rPr>
              <a:t>2.</a:t>
            </a:r>
            <a:r>
              <a:rPr kumimoji="0" lang="zh-CN" altLang="en-US">
                <a:ea typeface="黑体" panose="02010609060101010101" pitchFamily="49" charset="-122"/>
              </a:rPr>
              <a:t>比较级的句型结构：</a:t>
            </a:r>
          </a:p>
        </p:txBody>
      </p:sp>
      <p:sp>
        <p:nvSpPr>
          <p:cNvPr id="24579" name="Text Box 5"/>
          <p:cNvSpPr/>
          <p:nvPr/>
        </p:nvSpPr>
        <p:spPr>
          <a:xfrm>
            <a:off x="914400" y="1752600"/>
            <a:ext cx="8229600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zh-CN" sz="2800" dirty="0">
                <a:solidFill>
                  <a:srgbClr val="0000FF"/>
                </a:solidFill>
                <a:ea typeface="黑体" panose="02010609060101010101" pitchFamily="49" charset="-122"/>
              </a:rPr>
              <a:t>A + be +</a:t>
            </a:r>
            <a:r>
              <a:rPr kumimoji="0" lang="zh-CN" altLang="en-US" sz="2800" dirty="0">
                <a:solidFill>
                  <a:srgbClr val="FF0000"/>
                </a:solidFill>
                <a:ea typeface="黑体" panose="02010609060101010101" pitchFamily="49" charset="-122"/>
              </a:rPr>
              <a:t>形容词比较级 </a:t>
            </a:r>
            <a:r>
              <a:rPr kumimoji="0" lang="en-US" altLang="zh-CN" sz="2800" dirty="0">
                <a:solidFill>
                  <a:srgbClr val="0000FF"/>
                </a:solidFill>
                <a:ea typeface="黑体" panose="02010609060101010101" pitchFamily="49" charset="-122"/>
              </a:rPr>
              <a:t>+ than + B.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zh-CN" altLang="en-US" sz="2800" dirty="0">
                <a:ea typeface="黑体" panose="02010609060101010101" pitchFamily="49" charset="-122"/>
              </a:rPr>
              <a:t>意为“</a:t>
            </a:r>
            <a:r>
              <a:rPr kumimoji="0" lang="en-US" altLang="zh-CN" sz="2800" dirty="0">
                <a:ea typeface="黑体" panose="02010609060101010101" pitchFamily="49" charset="-122"/>
              </a:rPr>
              <a:t>A</a:t>
            </a:r>
            <a:r>
              <a:rPr kumimoji="0" lang="zh-CN" altLang="en-US" sz="2800" dirty="0">
                <a:ea typeface="黑体" panose="02010609060101010101" pitchFamily="49" charset="-122"/>
              </a:rPr>
              <a:t>比</a:t>
            </a:r>
            <a:r>
              <a:rPr kumimoji="0" lang="en-US" altLang="zh-CN" sz="2800" dirty="0">
                <a:ea typeface="黑体" panose="02010609060101010101" pitchFamily="49" charset="-122"/>
              </a:rPr>
              <a:t>B</a:t>
            </a:r>
            <a:r>
              <a:rPr kumimoji="0" lang="zh-CN" altLang="en-US" sz="2800" dirty="0">
                <a:ea typeface="黑体" panose="02010609060101010101" pitchFamily="49" charset="-122"/>
              </a:rPr>
              <a:t>更</a:t>
            </a:r>
            <a:r>
              <a:rPr kumimoji="0" lang="en-US" altLang="zh-CN" sz="2800" dirty="0">
                <a:ea typeface="黑体" panose="02010609060101010101" pitchFamily="49" charset="-122"/>
              </a:rPr>
              <a:t>……</a:t>
            </a:r>
            <a:r>
              <a:rPr kumimoji="0" lang="zh-CN" altLang="en-US" sz="2800" dirty="0">
                <a:ea typeface="黑体" panose="02010609060101010101" pitchFamily="49" charset="-122"/>
              </a:rPr>
              <a:t>”。</a:t>
            </a:r>
          </a:p>
        </p:txBody>
      </p:sp>
      <p:sp>
        <p:nvSpPr>
          <p:cNvPr id="24580" name="TextBox 3"/>
          <p:cNvSpPr/>
          <p:nvPr/>
        </p:nvSpPr>
        <p:spPr>
          <a:xfrm>
            <a:off x="642938" y="3590925"/>
            <a:ext cx="8501062" cy="203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zh-CN" sz="2800" dirty="0">
                <a:ea typeface="黑体" panose="02010609060101010101" pitchFamily="49" charset="-122"/>
              </a:rPr>
              <a:t>1.</a:t>
            </a:r>
            <a:r>
              <a:rPr kumimoji="0" lang="zh-CN" altLang="en-US" sz="2800" dirty="0">
                <a:ea typeface="黑体" panose="02010609060101010101" pitchFamily="49" charset="-122"/>
              </a:rPr>
              <a:t>姚明比成龙高。</a:t>
            </a:r>
            <a:endParaRPr kumimoji="0" lang="en-US" altLang="zh-CN" sz="2800" dirty="0">
              <a:ea typeface="黑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endParaRPr kumimoji="0" lang="en-US" altLang="zh-CN" sz="2800" dirty="0">
              <a:ea typeface="黑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zh-CN" sz="2800" dirty="0">
                <a:ea typeface="黑体" panose="02010609060101010101" pitchFamily="49" charset="-122"/>
              </a:rPr>
              <a:t>2.</a:t>
            </a:r>
            <a:r>
              <a:rPr kumimoji="0" lang="zh-CN" altLang="en-US" sz="2800" dirty="0">
                <a:ea typeface="黑体" panose="02010609060101010101" pitchFamily="49" charset="-122"/>
              </a:rPr>
              <a:t>青岛比深圳大。</a:t>
            </a:r>
          </a:p>
        </p:txBody>
      </p:sp>
      <p:sp>
        <p:nvSpPr>
          <p:cNvPr id="24581" name="TextBox 4"/>
          <p:cNvSpPr/>
          <p:nvPr/>
        </p:nvSpPr>
        <p:spPr>
          <a:xfrm>
            <a:off x="838200" y="4276725"/>
            <a:ext cx="8001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 sz="2800" dirty="0">
                <a:solidFill>
                  <a:srgbClr val="FF0000"/>
                </a:solidFill>
                <a:ea typeface="黑体" panose="02010609060101010101" pitchFamily="49" charset="-122"/>
              </a:rPr>
              <a:t>Yao Ming is taller than Jackie Chan.</a:t>
            </a:r>
          </a:p>
        </p:txBody>
      </p:sp>
      <p:sp>
        <p:nvSpPr>
          <p:cNvPr id="24582" name="Text Box 19"/>
          <p:cNvSpPr/>
          <p:nvPr/>
        </p:nvSpPr>
        <p:spPr>
          <a:xfrm>
            <a:off x="838200" y="5562600"/>
            <a:ext cx="78486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r>
              <a:rPr kumimoji="0" lang="en-US" altLang="zh-CN" sz="2800" dirty="0">
                <a:solidFill>
                  <a:srgbClr val="FF0000"/>
                </a:solidFill>
                <a:ea typeface="黑体" panose="02010609060101010101" pitchFamily="49" charset="-122"/>
              </a:rPr>
              <a:t>Qingdao is bigger than Shenzhen.</a:t>
            </a:r>
          </a:p>
        </p:txBody>
      </p:sp>
      <p:sp>
        <p:nvSpPr>
          <p:cNvPr id="24583" name="TextBox 11"/>
          <p:cNvSpPr/>
          <p:nvPr/>
        </p:nvSpPr>
        <p:spPr>
          <a:xfrm>
            <a:off x="762000" y="3048000"/>
            <a:ext cx="281940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例：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5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椭圆 8"/>
          <p:cNvSpPr/>
          <p:nvPr/>
        </p:nvSpPr>
        <p:spPr>
          <a:xfrm>
            <a:off x="1042988" y="1196975"/>
            <a:ext cx="2370137" cy="989013"/>
          </a:xfrm>
          <a:prstGeom prst="ellipse">
            <a:avLst/>
          </a:prstGeom>
          <a:solidFill>
            <a:srgbClr val="2D2DB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  <a:latin typeface="Times New Roman" panose="02020603050405020304" charset="0"/>
            </a:endParaRPr>
          </a:p>
        </p:txBody>
      </p:sp>
      <p:sp>
        <p:nvSpPr>
          <p:cNvPr id="25603" name="内容占位符 1"/>
          <p:cNvSpPr/>
          <p:nvPr/>
        </p:nvSpPr>
        <p:spPr>
          <a:xfrm>
            <a:off x="1174750" y="1338263"/>
            <a:ext cx="8135938" cy="647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0" indent="-342900">
              <a:lnSpc>
                <a:spcPct val="110000"/>
              </a:lnSpc>
              <a:buClr>
                <a:srgbClr val="00CC99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60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Role-play</a:t>
            </a:r>
            <a:endParaRPr kumimoji="0" lang="zh-CN" altLang="en-US" sz="360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25604" name="Rectangle 4"/>
          <p:cNvSpPr/>
          <p:nvPr/>
        </p:nvSpPr>
        <p:spPr>
          <a:xfrm>
            <a:off x="2484438" y="2270125"/>
            <a:ext cx="446405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两人一组，表演课文对话。</a:t>
            </a:r>
            <a:endParaRPr kumimoji="0" lang="zh-CN" altLang="zh-CN" sz="28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605" name="Picture 2" descr="C:\Users\Administrator\Desktop\QQ截图20160621103414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2819400"/>
            <a:ext cx="3124200" cy="32670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1"/>
          <p:cNvGrpSpPr/>
          <p:nvPr/>
        </p:nvGrpSpPr>
        <p:grpSpPr>
          <a:xfrm>
            <a:off x="304800" y="609600"/>
            <a:ext cx="2209800" cy="990600"/>
            <a:chOff x="528033" y="990600"/>
            <a:chExt cx="2560750" cy="990600"/>
          </a:xfrm>
        </p:grpSpPr>
        <p:sp>
          <p:nvSpPr>
            <p:cNvPr id="26648" name="双波形 2"/>
            <p:cNvSpPr/>
            <p:nvPr/>
          </p:nvSpPr>
          <p:spPr>
            <a:xfrm>
              <a:off x="528033" y="990600"/>
              <a:ext cx="2529477" cy="990600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rgbClr val="8585E0"/>
            </a:solidFill>
            <a:ln w="25400">
              <a:solidFill>
                <a:srgbClr val="D6D6F5"/>
              </a:solidFill>
              <a:round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  <a:latin typeface="Times New Roman" panose="02020603050405020304" charset="0"/>
              </a:endParaRPr>
            </a:p>
          </p:txBody>
        </p:sp>
        <p:sp>
          <p:nvSpPr>
            <p:cNvPr id="26649" name="TextBox 3"/>
            <p:cNvSpPr/>
            <p:nvPr/>
          </p:nvSpPr>
          <p:spPr>
            <a:xfrm>
              <a:off x="650383" y="1143000"/>
              <a:ext cx="2438400" cy="6463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kumimoji="0" lang="en-US" altLang="zh-CN" sz="3600">
                  <a:latin typeface="Comic Sans MS" panose="030F0702030302020204" pitchFamily="66" charset="0"/>
                </a:rPr>
                <a:t>Practice </a:t>
              </a:r>
            </a:p>
          </p:txBody>
        </p:sp>
      </p:grpSp>
      <p:sp>
        <p:nvSpPr>
          <p:cNvPr id="26627" name="TextBox 1"/>
          <p:cNvSpPr/>
          <p:nvPr/>
        </p:nvSpPr>
        <p:spPr>
          <a:xfrm>
            <a:off x="2514600" y="990600"/>
            <a:ext cx="66294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/>
              <a:t>Now complete the passage about Shenzhen.</a:t>
            </a:r>
            <a:endParaRPr lang="zh-CN" altLang="en-US" sz="2800"/>
          </a:p>
        </p:txBody>
      </p:sp>
      <p:sp>
        <p:nvSpPr>
          <p:cNvPr id="26628" name="TextBox 2"/>
          <p:cNvSpPr/>
          <p:nvPr/>
        </p:nvSpPr>
        <p:spPr>
          <a:xfrm>
            <a:off x="838200" y="1752600"/>
            <a:ext cx="7848600" cy="4229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2800" dirty="0">
                <a:solidFill>
                  <a:srgbClr val="000000"/>
                </a:solidFill>
                <a:ea typeface="Times New Roman" panose="02020603050405020304" charset="0"/>
              </a:rPr>
              <a:t>Shenzhen is on the coast near Hong Kong. It became important in the (1)</a:t>
            </a:r>
            <a:r>
              <a:rPr kumimoji="0" lang="en-US" altLang="zh-CN" sz="2800" u="sng" dirty="0">
                <a:solidFill>
                  <a:srgbClr val="000000"/>
                </a:solidFill>
                <a:ea typeface="Times New Roman" panose="02020603050405020304" charset="0"/>
              </a:rPr>
              <a:t>               </a:t>
            </a:r>
            <a:r>
              <a:rPr kumimoji="0" lang="en-US" altLang="zh-CN" sz="2800" dirty="0">
                <a:solidFill>
                  <a:srgbClr val="000000"/>
                </a:solidFill>
                <a:ea typeface="Times New Roman" panose="02020603050405020304" charset="0"/>
              </a:rPr>
              <a:t>. Before that it was a </a:t>
            </a:r>
            <a:r>
              <a:rPr kumimoji="0" lang="en-US" altLang="zh-CN" sz="2800" dirty="0">
                <a:solidFill>
                  <a:srgbClr val="000000"/>
                </a:solidFill>
              </a:rPr>
              <a:t>(2) </a:t>
            </a:r>
            <a:r>
              <a:rPr kumimoji="0" lang="en-US" altLang="zh-CN" sz="2800" dirty="0">
                <a:solidFill>
                  <a:srgbClr val="000000"/>
                </a:solidFill>
                <a:ea typeface="Times New Roman" panose="02020603050405020304" charset="0"/>
              </a:rPr>
              <a:t>____________. Today the population of Shenzhen is more than </a:t>
            </a:r>
            <a:r>
              <a:rPr kumimoji="0" lang="en-US" altLang="zh-CN" sz="2800" dirty="0">
                <a:solidFill>
                  <a:srgbClr val="000000"/>
                </a:solidFill>
              </a:rPr>
              <a:t>(3) </a:t>
            </a:r>
            <a:r>
              <a:rPr kumimoji="0" lang="en-US" altLang="zh-CN" sz="2800" dirty="0">
                <a:solidFill>
                  <a:srgbClr val="000000"/>
                </a:solidFill>
                <a:ea typeface="Times New Roman" panose="02020603050405020304" charset="0"/>
              </a:rPr>
              <a:t>____million. There are many tall buildings in Shenzhen. A famous one is the </a:t>
            </a:r>
            <a:r>
              <a:rPr kumimoji="0" lang="en-US" altLang="zh-CN" sz="2800" dirty="0">
                <a:solidFill>
                  <a:srgbClr val="000000"/>
                </a:solidFill>
              </a:rPr>
              <a:t>(4) </a:t>
            </a:r>
            <a:r>
              <a:rPr kumimoji="0" lang="en-US" altLang="zh-CN" sz="2800" dirty="0">
                <a:solidFill>
                  <a:srgbClr val="000000"/>
                </a:solidFill>
                <a:ea typeface="Times New Roman" panose="02020603050405020304" charset="0"/>
              </a:rPr>
              <a:t>_____________. It is </a:t>
            </a:r>
            <a:r>
              <a:rPr kumimoji="0" lang="en-US" altLang="zh-CN" sz="2800" dirty="0">
                <a:solidFill>
                  <a:srgbClr val="000000"/>
                </a:solidFill>
              </a:rPr>
              <a:t>(5) </a:t>
            </a:r>
            <a:r>
              <a:rPr kumimoji="0" lang="en-US" altLang="zh-CN" sz="2800" dirty="0">
                <a:solidFill>
                  <a:srgbClr val="000000"/>
                </a:solidFill>
                <a:ea typeface="Times New Roman" panose="02020603050405020304" charset="0"/>
              </a:rPr>
              <a:t>______than many other buildings in Shenzhen.</a:t>
            </a:r>
            <a:endParaRPr kumimoji="0" lang="zh-CN" altLang="en-US" sz="2800" dirty="0">
              <a:solidFill>
                <a:srgbClr val="000000"/>
              </a:solidFill>
              <a:ea typeface="Times New Roman" panose="02020603050405020304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kumimoji="0" lang="zh-CN" altLang="en-US" sz="2800" dirty="0">
              <a:solidFill>
                <a:srgbClr val="000000"/>
              </a:solidFill>
              <a:ea typeface="Times New Roman" panose="02020603050405020304" charset="0"/>
            </a:endParaRPr>
          </a:p>
        </p:txBody>
      </p:sp>
      <p:sp>
        <p:nvSpPr>
          <p:cNvPr id="26629" name="TextBox 6"/>
          <p:cNvSpPr/>
          <p:nvPr/>
        </p:nvSpPr>
        <p:spPr>
          <a:xfrm>
            <a:off x="3752850" y="2286000"/>
            <a:ext cx="14287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kumimoji="0" lang="en-US" altLang="zh-CN" sz="2800">
                <a:solidFill>
                  <a:srgbClr val="FF0000"/>
                </a:solidFill>
              </a:rPr>
              <a:t>1980s</a:t>
            </a:r>
            <a:endParaRPr kumimoji="0" lang="zh-CN" altLang="en-US" sz="2800">
              <a:solidFill>
                <a:srgbClr val="FF0000"/>
              </a:solidFill>
            </a:endParaRPr>
          </a:p>
        </p:txBody>
      </p:sp>
      <p:sp>
        <p:nvSpPr>
          <p:cNvPr id="26630" name="TextBox 7"/>
          <p:cNvSpPr/>
          <p:nvPr/>
        </p:nvSpPr>
        <p:spPr>
          <a:xfrm>
            <a:off x="1031875" y="2819400"/>
            <a:ext cx="33115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kumimoji="0" lang="en-US" altLang="zh-CN" sz="2800">
                <a:solidFill>
                  <a:srgbClr val="FF0000"/>
                </a:solidFill>
              </a:rPr>
              <a:t> small village</a:t>
            </a:r>
            <a:endParaRPr kumimoji="0" lang="zh-CN" altLang="en-US" sz="2800">
              <a:solidFill>
                <a:srgbClr val="FF0000"/>
              </a:solidFill>
            </a:endParaRPr>
          </a:p>
        </p:txBody>
      </p:sp>
      <p:sp>
        <p:nvSpPr>
          <p:cNvPr id="26631" name="TextBox 8"/>
          <p:cNvSpPr/>
          <p:nvPr/>
        </p:nvSpPr>
        <p:spPr>
          <a:xfrm>
            <a:off x="3033713" y="3362325"/>
            <a:ext cx="928687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kumimoji="0" lang="en-US" altLang="zh-CN" sz="2800">
                <a:solidFill>
                  <a:srgbClr val="FF0000"/>
                </a:solidFill>
              </a:rPr>
              <a:t>ten </a:t>
            </a:r>
            <a:endParaRPr kumimoji="0" lang="zh-CN" altLang="en-US" sz="2800">
              <a:solidFill>
                <a:srgbClr val="FF0000"/>
              </a:solidFill>
            </a:endParaRPr>
          </a:p>
        </p:txBody>
      </p:sp>
      <p:sp>
        <p:nvSpPr>
          <p:cNvPr id="26632" name="TextBox 9"/>
          <p:cNvSpPr/>
          <p:nvPr/>
        </p:nvSpPr>
        <p:spPr>
          <a:xfrm>
            <a:off x="838200" y="4343400"/>
            <a:ext cx="2808288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kumimoji="0" lang="en-US" altLang="zh-CN" sz="2800">
                <a:solidFill>
                  <a:srgbClr val="FF0000"/>
                </a:solidFill>
              </a:rPr>
              <a:t>Diwang Tower</a:t>
            </a:r>
            <a:endParaRPr kumimoji="0" lang="zh-CN" altLang="en-US" sz="2800">
              <a:solidFill>
                <a:srgbClr val="FF0000"/>
              </a:solidFill>
            </a:endParaRPr>
          </a:p>
        </p:txBody>
      </p:sp>
      <p:sp>
        <p:nvSpPr>
          <p:cNvPr id="26633" name="TextBox 10"/>
          <p:cNvSpPr/>
          <p:nvPr/>
        </p:nvSpPr>
        <p:spPr>
          <a:xfrm>
            <a:off x="4648200" y="4343400"/>
            <a:ext cx="1357313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kumimoji="0" lang="en-US" altLang="zh-CN" sz="2800">
                <a:solidFill>
                  <a:srgbClr val="FF0000"/>
                </a:solidFill>
              </a:rPr>
              <a:t>taller </a:t>
            </a:r>
            <a:endParaRPr kumimoji="0" lang="zh-CN" altLang="en-US" sz="2800">
              <a:solidFill>
                <a:srgbClr val="FF0000"/>
              </a:solidFill>
            </a:endParaRPr>
          </a:p>
        </p:txBody>
      </p:sp>
      <p:grpSp>
        <p:nvGrpSpPr>
          <p:cNvPr id="26634" name="组合 13"/>
          <p:cNvGrpSpPr/>
          <p:nvPr/>
        </p:nvGrpSpPr>
        <p:grpSpPr>
          <a:xfrm>
            <a:off x="2514600" y="5334000"/>
            <a:ext cx="2514600" cy="838200"/>
            <a:chOff x="3200400" y="6019801"/>
            <a:chExt cx="2514600" cy="838200"/>
          </a:xfrm>
        </p:grpSpPr>
        <p:sp>
          <p:nvSpPr>
            <p:cNvPr id="26646" name="云形标注 11"/>
            <p:cNvSpPr/>
            <p:nvPr/>
          </p:nvSpPr>
          <p:spPr>
            <a:xfrm>
              <a:off x="3200400" y="6019801"/>
              <a:ext cx="2514600" cy="838200"/>
            </a:xfrm>
            <a:prstGeom prst="cloudCallout">
              <a:avLst>
                <a:gd name="adj1" fmla="val -52815"/>
                <a:gd name="adj2" fmla="val -107926"/>
              </a:avLst>
            </a:prstGeom>
            <a:solidFill>
              <a:schemeClr val="accent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kumimoji="0"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6647" name="TextBox 12"/>
            <p:cNvSpPr/>
            <p:nvPr/>
          </p:nvSpPr>
          <p:spPr>
            <a:xfrm>
              <a:off x="3505200" y="6172200"/>
              <a:ext cx="1981200" cy="52322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kumimoji="0" lang="zh-CN" altLang="en-US" sz="28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标志性建筑</a:t>
              </a:r>
            </a:p>
          </p:txBody>
        </p:sp>
      </p:grpSp>
      <p:grpSp>
        <p:nvGrpSpPr>
          <p:cNvPr id="26635" name="组合 20"/>
          <p:cNvGrpSpPr/>
          <p:nvPr/>
        </p:nvGrpSpPr>
        <p:grpSpPr>
          <a:xfrm>
            <a:off x="3217863" y="889000"/>
            <a:ext cx="2133600" cy="868363"/>
            <a:chOff x="3218614" y="889004"/>
            <a:chExt cx="2133600" cy="867639"/>
          </a:xfrm>
        </p:grpSpPr>
        <p:sp>
          <p:nvSpPr>
            <p:cNvPr id="26644" name="云形标注 15"/>
            <p:cNvSpPr/>
            <p:nvPr/>
          </p:nvSpPr>
          <p:spPr>
            <a:xfrm rot="10920000">
              <a:off x="3218614" y="889004"/>
              <a:ext cx="2133600" cy="867639"/>
            </a:xfrm>
            <a:prstGeom prst="cloudCallout">
              <a:avLst>
                <a:gd name="adj1" fmla="val -23310"/>
                <a:gd name="adj2" fmla="val -66847"/>
              </a:avLst>
            </a:prstGeom>
            <a:solidFill>
              <a:schemeClr val="accent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kumimoji="0"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6645" name="TextBox 16"/>
            <p:cNvSpPr/>
            <p:nvPr/>
          </p:nvSpPr>
          <p:spPr>
            <a:xfrm>
              <a:off x="3505200" y="990600"/>
              <a:ext cx="1681018" cy="54159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kumimoji="0" lang="zh-CN" altLang="en-US" sz="28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地理位置</a:t>
              </a:r>
            </a:p>
          </p:txBody>
        </p:sp>
      </p:grpSp>
      <p:grpSp>
        <p:nvGrpSpPr>
          <p:cNvPr id="26636" name="组合 17"/>
          <p:cNvGrpSpPr/>
          <p:nvPr/>
        </p:nvGrpSpPr>
        <p:grpSpPr>
          <a:xfrm rot="11100000">
            <a:off x="6835775" y="1933575"/>
            <a:ext cx="2133600" cy="838200"/>
            <a:chOff x="3200400" y="6019801"/>
            <a:chExt cx="2514600" cy="838200"/>
          </a:xfrm>
        </p:grpSpPr>
        <p:sp>
          <p:nvSpPr>
            <p:cNvPr id="26642" name="云形标注 18"/>
            <p:cNvSpPr/>
            <p:nvPr/>
          </p:nvSpPr>
          <p:spPr>
            <a:xfrm>
              <a:off x="3200400" y="6019801"/>
              <a:ext cx="2514600" cy="838200"/>
            </a:xfrm>
            <a:prstGeom prst="cloudCallout">
              <a:avLst>
                <a:gd name="adj1" fmla="val 15421"/>
                <a:gd name="adj2" fmla="val -96995"/>
              </a:avLst>
            </a:prstGeom>
            <a:solidFill>
              <a:schemeClr val="accent2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kumimoji="0" lang="zh-CN" altLang="en-US" sz="28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6643" name="TextBox 19"/>
            <p:cNvSpPr/>
            <p:nvPr/>
          </p:nvSpPr>
          <p:spPr>
            <a:xfrm rot="10740000">
              <a:off x="3409347" y="6138080"/>
              <a:ext cx="1981200" cy="52322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kumimoji="0" lang="zh-CN" altLang="en-US" sz="28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人口规模</a:t>
              </a:r>
            </a:p>
          </p:txBody>
        </p:sp>
      </p:grpSp>
      <p:cxnSp>
        <p:nvCxnSpPr>
          <p:cNvPr id="26637" name="直接连接符 23"/>
          <p:cNvCxnSpPr/>
          <p:nvPr/>
        </p:nvCxnSpPr>
        <p:spPr>
          <a:xfrm>
            <a:off x="2743200" y="2286000"/>
            <a:ext cx="3962400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</a:ln>
        </p:spPr>
      </p:cxnSp>
      <p:cxnSp>
        <p:nvCxnSpPr>
          <p:cNvPr id="26638" name="直接连接符 24"/>
          <p:cNvCxnSpPr/>
          <p:nvPr/>
        </p:nvCxnSpPr>
        <p:spPr>
          <a:xfrm>
            <a:off x="4191000" y="3276600"/>
            <a:ext cx="4191000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</a:ln>
        </p:spPr>
      </p:cxnSp>
      <p:cxnSp>
        <p:nvCxnSpPr>
          <p:cNvPr id="26639" name="直接连接符 26"/>
          <p:cNvCxnSpPr/>
          <p:nvPr/>
        </p:nvCxnSpPr>
        <p:spPr>
          <a:xfrm>
            <a:off x="838200" y="3810000"/>
            <a:ext cx="3810000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</a:ln>
        </p:spPr>
      </p:cxnSp>
      <p:cxnSp>
        <p:nvCxnSpPr>
          <p:cNvPr id="26640" name="直接连接符 28"/>
          <p:cNvCxnSpPr/>
          <p:nvPr/>
        </p:nvCxnSpPr>
        <p:spPr>
          <a:xfrm>
            <a:off x="4267200" y="4343400"/>
            <a:ext cx="3810000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</a:ln>
        </p:spPr>
      </p:cxnSp>
      <p:cxnSp>
        <p:nvCxnSpPr>
          <p:cNvPr id="26641" name="直接连接符 32"/>
          <p:cNvCxnSpPr/>
          <p:nvPr/>
        </p:nvCxnSpPr>
        <p:spPr>
          <a:xfrm>
            <a:off x="838200" y="4876800"/>
            <a:ext cx="2590800" cy="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8"/>
          <p:cNvGrpSpPr/>
          <p:nvPr/>
        </p:nvGrpSpPr>
        <p:grpSpPr>
          <a:xfrm>
            <a:off x="762000" y="966788"/>
            <a:ext cx="790575" cy="523875"/>
            <a:chOff x="343602" y="1043257"/>
            <a:chExt cx="791319" cy="523735"/>
          </a:xfrm>
        </p:grpSpPr>
        <p:sp>
          <p:nvSpPr>
            <p:cNvPr id="27665" name="椭圆 9"/>
            <p:cNvSpPr/>
            <p:nvPr/>
          </p:nvSpPr>
          <p:spPr>
            <a:xfrm>
              <a:off x="468314" y="1052736"/>
              <a:ext cx="559110" cy="514255"/>
            </a:xfrm>
            <a:prstGeom prst="ellipse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2800" b="1">
                <a:solidFill>
                  <a:srgbClr val="7030A0"/>
                </a:solidFill>
              </a:endParaRPr>
            </a:p>
          </p:txBody>
        </p:sp>
        <p:sp>
          <p:nvSpPr>
            <p:cNvPr id="27666" name="文本框 10"/>
            <p:cNvSpPr/>
            <p:nvPr/>
          </p:nvSpPr>
          <p:spPr>
            <a:xfrm>
              <a:off x="343602" y="1043257"/>
              <a:ext cx="791319" cy="52373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2800" b="1">
                  <a:solidFill>
                    <a:srgbClr val="7030A0"/>
                  </a:solidFill>
                </a:rPr>
                <a:t>3</a:t>
              </a:r>
              <a:endParaRPr lang="zh-CN" altLang="en-US" sz="2800" b="1">
                <a:solidFill>
                  <a:srgbClr val="7030A0"/>
                </a:solidFill>
              </a:endParaRPr>
            </a:p>
          </p:txBody>
        </p:sp>
      </p:grpSp>
      <p:sp>
        <p:nvSpPr>
          <p:cNvPr id="27651" name="TextBox 1"/>
          <p:cNvSpPr/>
          <p:nvPr/>
        </p:nvSpPr>
        <p:spPr>
          <a:xfrm>
            <a:off x="1438275" y="762000"/>
            <a:ext cx="7705725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ea typeface="Times New Roman" panose="02020603050405020304" charset="0"/>
              </a:rPr>
              <a:t>Complete the sentences with the correct form of the words in the box. </a:t>
            </a:r>
            <a:endParaRPr kumimoji="0" lang="zh-CN" altLang="en-US" sz="2800">
              <a:ea typeface="Times New Roman" panose="02020603050405020304" charset="0"/>
            </a:endParaRPr>
          </a:p>
        </p:txBody>
      </p:sp>
      <p:grpSp>
        <p:nvGrpSpPr>
          <p:cNvPr id="27652" name="组合 10"/>
          <p:cNvGrpSpPr/>
          <p:nvPr/>
        </p:nvGrpSpPr>
        <p:grpSpPr>
          <a:xfrm>
            <a:off x="609600" y="1752600"/>
            <a:ext cx="8166100" cy="762000"/>
            <a:chOff x="609600" y="1752600"/>
            <a:chExt cx="8166100" cy="762000"/>
          </a:xfrm>
        </p:grpSpPr>
        <p:sp>
          <p:nvSpPr>
            <p:cNvPr id="27663" name="椭圆 7"/>
            <p:cNvSpPr/>
            <p:nvPr/>
          </p:nvSpPr>
          <p:spPr bwMode="auto">
            <a:xfrm>
              <a:off x="609600" y="1752600"/>
              <a:ext cx="7585075" cy="762000"/>
            </a:xfrm>
            <a:prstGeom prst="ellipse">
              <a:avLst/>
            </a:prstGeom>
            <a:solidFill>
              <a:srgbClr val="FFE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  <a:latin typeface="Times New Roman" panose="02020603050405020304" charset="0"/>
              </a:endParaRPr>
            </a:p>
          </p:txBody>
        </p:sp>
        <p:sp>
          <p:nvSpPr>
            <p:cNvPr id="27664" name="TextBox 2"/>
            <p:cNvSpPr/>
            <p:nvPr/>
          </p:nvSpPr>
          <p:spPr>
            <a:xfrm>
              <a:off x="1143000" y="1828800"/>
              <a:ext cx="7632700" cy="52322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kumimoji="0" lang="en-US" altLang="zh-CN" sz="2800">
                  <a:ea typeface="Times New Roman" panose="02020603050405020304" charset="0"/>
                </a:rPr>
                <a:t>big  busy   clean  large   new  small    wide</a:t>
              </a:r>
              <a:endParaRPr kumimoji="0" lang="zh-CN" altLang="en-US" sz="2800">
                <a:ea typeface="Times New Roman" panose="02020603050405020304" charset="0"/>
              </a:endParaRPr>
            </a:p>
          </p:txBody>
        </p:sp>
      </p:grp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711200" y="2492375"/>
            <a:ext cx="8128000" cy="3990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457200" marR="0" lvl="0" indent="-457200">
              <a:lnSpc>
                <a:spcPts val="3800"/>
              </a:lnSpc>
            </a:pPr>
            <a:r>
              <a:rPr lang="en-US" altLang="zh-CN" sz="2400" spc="0" dirty="0">
                <a:latin typeface="Times New Roman" panose="02020603050405020304" charset="0"/>
                <a:ea typeface="Times New Roman" panose="02020603050405020304" charset="0"/>
              </a:rPr>
              <a:t>1. About thirty years ago, Shenzhen was a_____ village, but </a:t>
            </a:r>
            <a:endParaRPr lang="en-US" altLang="zh-CN" sz="2400" dirty="0">
              <a:latin typeface="Times New Roman" panose="02020603050405020304" charset="0"/>
              <a:ea typeface="Times New Roman" panose="02020603050405020304" charset="0"/>
            </a:endParaRPr>
          </a:p>
          <a:p>
            <a:pPr marL="457200" marR="0" lvl="0" indent="-457200">
              <a:lnSpc>
                <a:spcPts val="3800"/>
              </a:lnSpc>
            </a:pPr>
            <a:r>
              <a:rPr lang="en-US" altLang="zh-CN" sz="2400" spc="0" dirty="0">
                <a:latin typeface="Times New Roman" panose="02020603050405020304" charset="0"/>
                <a:ea typeface="Times New Roman" panose="02020603050405020304" charset="0"/>
              </a:rPr>
              <a:t>today it is a very </a:t>
            </a:r>
            <a:r>
              <a:rPr lang="en-US" altLang="zh-CN" sz="2400" u="sng" spc="0" dirty="0">
                <a:latin typeface="Times New Roman" panose="02020603050405020304" charset="0"/>
                <a:ea typeface="Times New Roman" panose="02020603050405020304" charset="0"/>
              </a:rPr>
              <a:t>                    </a:t>
            </a:r>
            <a:r>
              <a:rPr lang="en-US" altLang="zh-CN" sz="2400" spc="0" dirty="0">
                <a:latin typeface="Times New Roman" panose="02020603050405020304" charset="0"/>
                <a:ea typeface="Times New Roman" panose="02020603050405020304" charset="0"/>
              </a:rPr>
              <a:t> city.</a:t>
            </a:r>
            <a:endParaRPr lang="zh-CN" altLang="en-US" sz="2400" dirty="0">
              <a:latin typeface="Times New Roman" panose="02020603050405020304" charset="0"/>
              <a:ea typeface="Times New Roman" panose="02020603050405020304" charset="0"/>
            </a:endParaRPr>
          </a:p>
          <a:p>
            <a:pPr marL="0" marR="0" lvl="0" indent="0">
              <a:lnSpc>
                <a:spcPts val="3800"/>
              </a:lnSpc>
            </a:pPr>
            <a:r>
              <a:rPr lang="en-US" altLang="zh-CN" sz="2400" spc="0" dirty="0">
                <a:latin typeface="Times New Roman" panose="02020603050405020304" charset="0"/>
                <a:ea typeface="Times New Roman" panose="02020603050405020304" charset="0"/>
              </a:rPr>
              <a:t>2. It is a ______ city than Hong Kong.</a:t>
            </a:r>
            <a:endParaRPr lang="zh-CN" altLang="en-US" sz="2400" dirty="0">
              <a:latin typeface="Times New Roman" panose="02020603050405020304" charset="0"/>
              <a:ea typeface="Times New Roman" panose="02020603050405020304" charset="0"/>
            </a:endParaRPr>
          </a:p>
          <a:p>
            <a:pPr marL="0" marR="0" lvl="0" indent="0">
              <a:lnSpc>
                <a:spcPts val="3800"/>
              </a:lnSpc>
            </a:pPr>
            <a:r>
              <a:rPr lang="en-US" altLang="zh-CN" sz="2400" spc="0" dirty="0">
                <a:latin typeface="Times New Roman" panose="02020603050405020304" charset="0"/>
                <a:ea typeface="Times New Roman" panose="02020603050405020304" charset="0"/>
              </a:rPr>
              <a:t>3. It is getting _____ and _____. The streets are _____   </a:t>
            </a:r>
            <a:endParaRPr lang="en-US" altLang="zh-CN" sz="2400" dirty="0">
              <a:latin typeface="Times New Roman" panose="02020603050405020304" charset="0"/>
              <a:ea typeface="Times New Roman" panose="02020603050405020304" charset="0"/>
            </a:endParaRPr>
          </a:p>
          <a:p>
            <a:pPr marL="0" marR="0" lvl="0" indent="0">
              <a:lnSpc>
                <a:spcPts val="3800"/>
              </a:lnSpc>
            </a:pPr>
            <a:r>
              <a:rPr lang="en-US" altLang="zh-CN" sz="2400" spc="0" dirty="0">
                <a:latin typeface="Times New Roman" panose="02020603050405020304" charset="0"/>
                <a:ea typeface="Times New Roman" panose="02020603050405020304" charset="0"/>
              </a:rPr>
              <a:t>    and ______.</a:t>
            </a:r>
            <a:endParaRPr lang="zh-CN" altLang="en-US" sz="2400" dirty="0">
              <a:latin typeface="Times New Roman" panose="02020603050405020304" charset="0"/>
              <a:ea typeface="Times New Roman" panose="02020603050405020304" charset="0"/>
            </a:endParaRPr>
          </a:p>
          <a:p>
            <a:pPr marL="0" marR="0" lvl="0" indent="0">
              <a:lnSpc>
                <a:spcPts val="3800"/>
              </a:lnSpc>
            </a:pPr>
            <a:r>
              <a:rPr lang="en-US" altLang="zh-CN" sz="2400" spc="0" dirty="0">
                <a:latin typeface="Times New Roman" panose="02020603050405020304" charset="0"/>
                <a:ea typeface="Times New Roman" panose="02020603050405020304" charset="0"/>
              </a:rPr>
              <a:t>4. It will become as _______</a:t>
            </a:r>
            <a:r>
              <a:rPr lang="en-US" altLang="zh-CN" sz="2400" b="1" spc="0" dirty="0">
                <a:latin typeface="Times New Roman" panose="02020603050405020304" charset="0"/>
                <a:ea typeface="Times New Roman" panose="02020603050405020304" charset="0"/>
              </a:rPr>
              <a:t> </a:t>
            </a:r>
            <a:r>
              <a:rPr lang="en-US" altLang="zh-CN" sz="2400" spc="0" dirty="0">
                <a:latin typeface="Times New Roman" panose="02020603050405020304" charset="0"/>
                <a:ea typeface="Times New Roman" panose="02020603050405020304" charset="0"/>
              </a:rPr>
              <a:t>as Hong Kong.</a:t>
            </a:r>
            <a:endParaRPr lang="zh-CN" altLang="en-US" sz="2400" dirty="0">
              <a:latin typeface="Times New Roman" panose="02020603050405020304" charset="0"/>
              <a:ea typeface="Times New Roman" panose="02020603050405020304" charset="0"/>
            </a:endParaRPr>
          </a:p>
          <a:p>
            <a:pPr marL="0" marR="0" lvl="0" indent="0">
              <a:lnSpc>
                <a:spcPts val="3800"/>
              </a:lnSpc>
            </a:pPr>
            <a:r>
              <a:rPr lang="en-US" altLang="zh-CN" sz="2400" spc="0" dirty="0">
                <a:latin typeface="Times New Roman" panose="02020603050405020304" charset="0"/>
                <a:ea typeface="Times New Roman" panose="02020603050405020304" charset="0"/>
              </a:rPr>
              <a:t>5. The population is ______ than that of many other cities in China.</a:t>
            </a:r>
            <a:endParaRPr lang="zh-CN" altLang="en-US" sz="2400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7654" name="TextBox 12"/>
          <p:cNvSpPr/>
          <p:nvPr/>
        </p:nvSpPr>
        <p:spPr>
          <a:xfrm>
            <a:off x="5943600" y="2590800"/>
            <a:ext cx="91440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  <a:ea typeface="Times New Roman" panose="02020603050405020304" charset="0"/>
              </a:rPr>
              <a:t>small</a:t>
            </a:r>
            <a:endParaRPr kumimoji="0" lang="zh-CN" altLang="en-US" sz="2400">
              <a:solidFill>
                <a:srgbClr val="FF0000"/>
              </a:solidFill>
              <a:ea typeface="Times New Roman" panose="02020603050405020304" charset="0"/>
            </a:endParaRPr>
          </a:p>
        </p:txBody>
      </p:sp>
      <p:sp>
        <p:nvSpPr>
          <p:cNvPr id="27655" name="TextBox 13"/>
          <p:cNvSpPr/>
          <p:nvPr/>
        </p:nvSpPr>
        <p:spPr>
          <a:xfrm>
            <a:off x="2971800" y="3048000"/>
            <a:ext cx="15240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  <a:ea typeface="Times New Roman" panose="02020603050405020304" charset="0"/>
              </a:rPr>
              <a:t>big/large</a:t>
            </a:r>
            <a:endParaRPr kumimoji="0" lang="zh-CN" altLang="en-US" sz="2400">
              <a:solidFill>
                <a:srgbClr val="FF0000"/>
              </a:solidFill>
              <a:ea typeface="Times New Roman" panose="02020603050405020304" charset="0"/>
            </a:endParaRPr>
          </a:p>
        </p:txBody>
      </p:sp>
      <p:sp>
        <p:nvSpPr>
          <p:cNvPr id="27656" name="TextBox 14"/>
          <p:cNvSpPr/>
          <p:nvPr/>
        </p:nvSpPr>
        <p:spPr>
          <a:xfrm>
            <a:off x="1828800" y="3543300"/>
            <a:ext cx="3313113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  <a:ea typeface="Times New Roman" panose="02020603050405020304" charset="0"/>
              </a:rPr>
              <a:t>newer</a:t>
            </a:r>
            <a:endParaRPr kumimoji="0" lang="zh-CN" altLang="en-US" sz="2400">
              <a:solidFill>
                <a:srgbClr val="FF0000"/>
              </a:solidFill>
              <a:ea typeface="Times New Roman" panose="02020603050405020304" charset="0"/>
            </a:endParaRPr>
          </a:p>
        </p:txBody>
      </p:sp>
      <p:sp>
        <p:nvSpPr>
          <p:cNvPr id="27657" name="TextBox 15"/>
          <p:cNvSpPr/>
          <p:nvPr/>
        </p:nvSpPr>
        <p:spPr>
          <a:xfrm>
            <a:off x="2438400" y="3962400"/>
            <a:ext cx="331152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  <a:ea typeface="Times New Roman" panose="02020603050405020304" charset="0"/>
              </a:rPr>
              <a:t>bigger</a:t>
            </a:r>
            <a:endParaRPr kumimoji="0" lang="zh-CN" altLang="en-US" sz="2400">
              <a:solidFill>
                <a:srgbClr val="FF0000"/>
              </a:solidFill>
              <a:ea typeface="Times New Roman" panose="02020603050405020304" charset="0"/>
            </a:endParaRPr>
          </a:p>
        </p:txBody>
      </p:sp>
      <p:sp>
        <p:nvSpPr>
          <p:cNvPr id="27658" name="TextBox 16"/>
          <p:cNvSpPr/>
          <p:nvPr/>
        </p:nvSpPr>
        <p:spPr>
          <a:xfrm>
            <a:off x="6629400" y="4033838"/>
            <a:ext cx="10795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  <a:ea typeface="Times New Roman" panose="02020603050405020304" charset="0"/>
              </a:rPr>
              <a:t>wider</a:t>
            </a:r>
            <a:endParaRPr kumimoji="0" lang="zh-CN" altLang="en-US" sz="2400">
              <a:solidFill>
                <a:srgbClr val="FF0000"/>
              </a:solidFill>
              <a:ea typeface="Times New Roman" panose="02020603050405020304" charset="0"/>
            </a:endParaRPr>
          </a:p>
        </p:txBody>
      </p:sp>
      <p:sp>
        <p:nvSpPr>
          <p:cNvPr id="27659" name="TextBox 17"/>
          <p:cNvSpPr/>
          <p:nvPr/>
        </p:nvSpPr>
        <p:spPr>
          <a:xfrm>
            <a:off x="1562100" y="4495800"/>
            <a:ext cx="133350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  <a:ea typeface="Times New Roman" panose="02020603050405020304" charset="0"/>
              </a:rPr>
              <a:t>cleaner</a:t>
            </a:r>
            <a:endParaRPr kumimoji="0" lang="zh-CN" altLang="en-US" sz="2400">
              <a:solidFill>
                <a:srgbClr val="FF0000"/>
              </a:solidFill>
              <a:ea typeface="Times New Roman" panose="02020603050405020304" charset="0"/>
            </a:endParaRPr>
          </a:p>
        </p:txBody>
      </p:sp>
      <p:sp>
        <p:nvSpPr>
          <p:cNvPr id="27660" name="TextBox 18"/>
          <p:cNvSpPr/>
          <p:nvPr/>
        </p:nvSpPr>
        <p:spPr>
          <a:xfrm>
            <a:off x="3429000" y="4948238"/>
            <a:ext cx="9144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  <a:ea typeface="Times New Roman" panose="02020603050405020304" charset="0"/>
              </a:rPr>
              <a:t>busy</a:t>
            </a:r>
            <a:endParaRPr kumimoji="0" lang="zh-CN" altLang="en-US" sz="2400">
              <a:solidFill>
                <a:srgbClr val="FF0000"/>
              </a:solidFill>
              <a:ea typeface="Times New Roman" panose="02020603050405020304" charset="0"/>
            </a:endParaRPr>
          </a:p>
        </p:txBody>
      </p:sp>
      <p:sp>
        <p:nvSpPr>
          <p:cNvPr id="27661" name="TextBox 19"/>
          <p:cNvSpPr/>
          <p:nvPr/>
        </p:nvSpPr>
        <p:spPr>
          <a:xfrm>
            <a:off x="3352800" y="5481638"/>
            <a:ext cx="91440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  <a:ea typeface="Times New Roman" panose="02020603050405020304" charset="0"/>
              </a:rPr>
              <a:t>larger</a:t>
            </a:r>
            <a:endParaRPr kumimoji="0" lang="zh-CN" altLang="en-US" sz="2400">
              <a:solidFill>
                <a:srgbClr val="FF0000"/>
              </a:solidFill>
              <a:ea typeface="Times New Roman" panose="02020603050405020304" charset="0"/>
            </a:endParaRPr>
          </a:p>
        </p:txBody>
      </p:sp>
      <p:sp>
        <p:nvSpPr>
          <p:cNvPr id="27662" name="TextBox 20"/>
          <p:cNvSpPr/>
          <p:nvPr/>
        </p:nvSpPr>
        <p:spPr>
          <a:xfrm>
            <a:off x="3886200" y="4005263"/>
            <a:ext cx="129698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 sz="2400">
                <a:solidFill>
                  <a:srgbClr val="FF0000"/>
                </a:solidFill>
                <a:ea typeface="Times New Roman" panose="02020603050405020304" charset="0"/>
              </a:rPr>
              <a:t>busier</a:t>
            </a:r>
            <a:endParaRPr kumimoji="0" lang="zh-CN" altLang="en-US" sz="2400">
              <a:solidFill>
                <a:srgbClr val="FF0000"/>
              </a:solidFill>
              <a:ea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  <p:bldP spid="27656" grpId="0"/>
      <p:bldP spid="27657" grpId="0"/>
      <p:bldP spid="27658" grpId="0"/>
      <p:bldP spid="27659" grpId="0"/>
      <p:bldP spid="27660" grpId="0"/>
      <p:bldP spid="27661" grpId="0"/>
      <p:bldP spid="276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8"/>
          <p:cNvGrpSpPr/>
          <p:nvPr/>
        </p:nvGrpSpPr>
        <p:grpSpPr>
          <a:xfrm>
            <a:off x="762000" y="923925"/>
            <a:ext cx="790575" cy="523875"/>
            <a:chOff x="343602" y="1043257"/>
            <a:chExt cx="791319" cy="523735"/>
          </a:xfrm>
        </p:grpSpPr>
        <p:sp>
          <p:nvSpPr>
            <p:cNvPr id="28680" name="椭圆 9"/>
            <p:cNvSpPr/>
            <p:nvPr/>
          </p:nvSpPr>
          <p:spPr>
            <a:xfrm>
              <a:off x="468314" y="1052736"/>
              <a:ext cx="559110" cy="514255"/>
            </a:xfrm>
            <a:prstGeom prst="ellipse">
              <a:avLst/>
            </a:prstGeom>
            <a:solidFill>
              <a:srgbClr val="FFC000"/>
            </a:solidFill>
            <a:ln>
              <a:noFill/>
              <a:miter lim="800000"/>
            </a:ln>
          </p:spPr>
          <p:txBody>
            <a:bodyPr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2800" b="1">
                <a:solidFill>
                  <a:srgbClr val="7030A0"/>
                </a:solidFill>
              </a:endParaRPr>
            </a:p>
          </p:txBody>
        </p:sp>
        <p:sp>
          <p:nvSpPr>
            <p:cNvPr id="28681" name="文本框 10"/>
            <p:cNvSpPr/>
            <p:nvPr/>
          </p:nvSpPr>
          <p:spPr>
            <a:xfrm>
              <a:off x="343602" y="1043257"/>
              <a:ext cx="791319" cy="52373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2800" b="1">
                  <a:solidFill>
                    <a:srgbClr val="7030A0"/>
                  </a:solidFill>
                </a:rPr>
                <a:t>4</a:t>
              </a:r>
              <a:endParaRPr lang="zh-CN" altLang="en-US" sz="2800" b="1">
                <a:solidFill>
                  <a:srgbClr val="7030A0"/>
                </a:solidFill>
              </a:endParaRPr>
            </a:p>
          </p:txBody>
        </p:sp>
      </p:grpSp>
      <p:sp>
        <p:nvSpPr>
          <p:cNvPr id="28675" name="TextBox 1"/>
          <p:cNvSpPr/>
          <p:nvPr/>
        </p:nvSpPr>
        <p:spPr>
          <a:xfrm>
            <a:off x="1447800" y="914400"/>
            <a:ext cx="46577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 sz="2800">
                <a:ea typeface="Times New Roman" panose="02020603050405020304" charset="0"/>
              </a:rPr>
              <a:t>Listen to the underlined word.</a:t>
            </a:r>
          </a:p>
        </p:txBody>
      </p:sp>
      <p:sp>
        <p:nvSpPr>
          <p:cNvPr id="28676" name="Rectangle 3"/>
          <p:cNvSpPr>
            <a:spLocks noRot="1"/>
          </p:cNvSpPr>
          <p:nvPr/>
        </p:nvSpPr>
        <p:spPr>
          <a:xfrm>
            <a:off x="609600" y="1447800"/>
            <a:ext cx="7467600" cy="4391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1" tIns="45715" rIns="91431" bIns="45715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2800" dirty="0">
                <a:ea typeface="Times New Roman" panose="02020603050405020304" charset="0"/>
              </a:rPr>
              <a:t>1</a:t>
            </a:r>
            <a:r>
              <a:rPr kumimoji="0" lang="zh-CN" altLang="en-US" sz="2800" dirty="0">
                <a:ea typeface="Times New Roman" panose="02020603050405020304" charset="0"/>
              </a:rPr>
              <a:t>－</a:t>
            </a:r>
            <a:r>
              <a:rPr kumimoji="0" lang="en-US" altLang="zh-CN" sz="2800" dirty="0">
                <a:ea typeface="Times New Roman" panose="02020603050405020304" charset="0"/>
              </a:rPr>
              <a:t>Shenzhen is bigger in population than Beijing.</a:t>
            </a:r>
            <a:endParaRPr kumimoji="0" lang="zh-CN" altLang="en-US" sz="2800" dirty="0">
              <a:ea typeface="Times New Roman" panose="02020603050405020304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2800" dirty="0">
                <a:ea typeface="Times New Roman" panose="02020603050405020304" charset="0"/>
              </a:rPr>
              <a:t>   </a:t>
            </a:r>
            <a:r>
              <a:rPr kumimoji="0" lang="zh-CN" altLang="en-US" sz="2800" dirty="0">
                <a:ea typeface="Times New Roman" panose="02020603050405020304" charset="0"/>
              </a:rPr>
              <a:t>－</a:t>
            </a:r>
            <a:r>
              <a:rPr kumimoji="0" lang="en-US" altLang="zh-CN" sz="2800" dirty="0">
                <a:ea typeface="Times New Roman" panose="02020603050405020304" charset="0"/>
              </a:rPr>
              <a:t>No, it isn’t. It’s </a:t>
            </a:r>
            <a:r>
              <a:rPr kumimoji="0" lang="en-US" altLang="zh-CN" sz="2800" u="sng" dirty="0">
                <a:solidFill>
                  <a:srgbClr val="C00000"/>
                </a:solidFill>
                <a:ea typeface="Times New Roman" panose="02020603050405020304" charset="0"/>
              </a:rPr>
              <a:t>smaller</a:t>
            </a:r>
            <a:r>
              <a:rPr kumimoji="0" lang="en-US" altLang="zh-CN" sz="2800" dirty="0">
                <a:ea typeface="Times New Roman" panose="02020603050405020304" charset="0"/>
              </a:rPr>
              <a:t>.</a:t>
            </a:r>
            <a:endParaRPr kumimoji="0" lang="zh-CN" altLang="en-US" sz="2800" dirty="0">
              <a:ea typeface="Times New Roman" panose="02020603050405020304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2800" dirty="0">
                <a:ea typeface="Times New Roman" panose="02020603050405020304" charset="0"/>
              </a:rPr>
              <a:t>2</a:t>
            </a:r>
            <a:r>
              <a:rPr kumimoji="0" lang="zh-CN" altLang="en-US" sz="2800" dirty="0">
                <a:ea typeface="Times New Roman" panose="02020603050405020304" charset="0"/>
              </a:rPr>
              <a:t>－</a:t>
            </a:r>
            <a:r>
              <a:rPr kumimoji="0" lang="en-US" altLang="zh-CN" sz="2800" dirty="0">
                <a:ea typeface="Times New Roman" panose="02020603050405020304" charset="0"/>
              </a:rPr>
              <a:t>Hong Kong is newer than Shenzhen.</a:t>
            </a:r>
            <a:endParaRPr kumimoji="0" lang="zh-CN" altLang="en-US" sz="2800" dirty="0">
              <a:ea typeface="Times New Roman" panose="02020603050405020304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2800" dirty="0">
                <a:ea typeface="Times New Roman" panose="02020603050405020304" charset="0"/>
              </a:rPr>
              <a:t>   </a:t>
            </a:r>
            <a:r>
              <a:rPr kumimoji="0" lang="zh-CN" altLang="en-US" sz="2800" dirty="0">
                <a:ea typeface="Times New Roman" panose="02020603050405020304" charset="0"/>
              </a:rPr>
              <a:t>－</a:t>
            </a:r>
            <a:r>
              <a:rPr kumimoji="0" lang="en-US" altLang="zh-CN" sz="2800" dirty="0">
                <a:ea typeface="Times New Roman" panose="02020603050405020304" charset="0"/>
              </a:rPr>
              <a:t>No, it isn’t. It’s </a:t>
            </a:r>
            <a:r>
              <a:rPr kumimoji="0" lang="en-US" altLang="zh-CN" sz="2800" u="sng" dirty="0">
                <a:solidFill>
                  <a:srgbClr val="C00000"/>
                </a:solidFill>
                <a:ea typeface="Times New Roman" panose="02020603050405020304" charset="0"/>
              </a:rPr>
              <a:t>older</a:t>
            </a:r>
            <a:r>
              <a:rPr kumimoji="0" lang="en-US" altLang="zh-CN" sz="2800" dirty="0">
                <a:ea typeface="Times New Roman" panose="02020603050405020304" charset="0"/>
              </a:rPr>
              <a:t>.</a:t>
            </a:r>
            <a:endParaRPr kumimoji="0" lang="zh-CN" altLang="en-US" sz="2800" dirty="0">
              <a:ea typeface="Times New Roman" panose="02020603050405020304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2800" dirty="0">
                <a:ea typeface="Times New Roman" panose="02020603050405020304" charset="0"/>
              </a:rPr>
              <a:t>3</a:t>
            </a:r>
            <a:r>
              <a:rPr kumimoji="0" lang="zh-CN" altLang="en-US" sz="2800" dirty="0">
                <a:ea typeface="Times New Roman" panose="02020603050405020304" charset="0"/>
              </a:rPr>
              <a:t>－</a:t>
            </a:r>
            <a:r>
              <a:rPr kumimoji="0" lang="en-US" altLang="zh-CN" sz="2800" dirty="0">
                <a:ea typeface="Times New Roman" panose="02020603050405020304" charset="0"/>
              </a:rPr>
              <a:t>Shenzhen is as old as Hong Kong.</a:t>
            </a:r>
            <a:endParaRPr kumimoji="0" lang="zh-CN" altLang="en-US" sz="2800" dirty="0">
              <a:ea typeface="Times New Roman" panose="02020603050405020304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2800" dirty="0">
                <a:ea typeface="Times New Roman" panose="02020603050405020304" charset="0"/>
              </a:rPr>
              <a:t>   </a:t>
            </a:r>
            <a:r>
              <a:rPr kumimoji="0" lang="zh-CN" altLang="en-US" sz="2800" dirty="0">
                <a:ea typeface="Times New Roman" panose="02020603050405020304" charset="0"/>
              </a:rPr>
              <a:t>－</a:t>
            </a:r>
            <a:r>
              <a:rPr kumimoji="0" lang="en-US" altLang="zh-CN" sz="2800" dirty="0">
                <a:ea typeface="Times New Roman" panose="02020603050405020304" charset="0"/>
              </a:rPr>
              <a:t>No, it isn’t. It’s </a:t>
            </a:r>
            <a:r>
              <a:rPr kumimoji="0" lang="en-US" altLang="zh-CN" sz="2800" u="sng" dirty="0">
                <a:solidFill>
                  <a:srgbClr val="C00000"/>
                </a:solidFill>
                <a:ea typeface="Times New Roman" panose="02020603050405020304" charset="0"/>
              </a:rPr>
              <a:t>newer</a:t>
            </a:r>
            <a:r>
              <a:rPr kumimoji="0" lang="en-US" altLang="zh-CN" sz="2800" dirty="0">
                <a:ea typeface="Times New Roman" panose="02020603050405020304" charset="0"/>
              </a:rPr>
              <a:t>.</a:t>
            </a:r>
            <a:endParaRPr kumimoji="0" lang="zh-CN" altLang="en-US" sz="2800" dirty="0">
              <a:ea typeface="Times New Roman" panose="02020603050405020304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2800" dirty="0">
                <a:ea typeface="Times New Roman" panose="02020603050405020304" charset="0"/>
              </a:rPr>
              <a:t>4</a:t>
            </a:r>
            <a:r>
              <a:rPr kumimoji="0" lang="zh-CN" altLang="en-US" sz="2800" dirty="0">
                <a:ea typeface="Times New Roman" panose="02020603050405020304" charset="0"/>
              </a:rPr>
              <a:t>－</a:t>
            </a:r>
            <a:r>
              <a:rPr kumimoji="0" lang="en-US" altLang="zh-CN" sz="2800" dirty="0">
                <a:ea typeface="Times New Roman" panose="02020603050405020304" charset="0"/>
              </a:rPr>
              <a:t>Hong Kong is as busy as Shenzhen.</a:t>
            </a:r>
            <a:endParaRPr kumimoji="0" lang="zh-CN" altLang="en-US" sz="2800" dirty="0">
              <a:ea typeface="Times New Roman" panose="02020603050405020304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2800" dirty="0">
                <a:ea typeface="Times New Roman" panose="02020603050405020304" charset="0"/>
              </a:rPr>
              <a:t>   </a:t>
            </a:r>
            <a:r>
              <a:rPr kumimoji="0" lang="zh-CN" altLang="en-US" sz="2800" dirty="0">
                <a:ea typeface="Times New Roman" panose="02020603050405020304" charset="0"/>
              </a:rPr>
              <a:t>－</a:t>
            </a:r>
            <a:r>
              <a:rPr kumimoji="0" lang="en-US" altLang="zh-CN" sz="2800" dirty="0">
                <a:ea typeface="Times New Roman" panose="02020603050405020304" charset="0"/>
              </a:rPr>
              <a:t>No, it isn’t. It’s </a:t>
            </a:r>
            <a:r>
              <a:rPr kumimoji="0" lang="en-US" altLang="zh-CN" sz="2800" u="sng" dirty="0">
                <a:solidFill>
                  <a:srgbClr val="C00000"/>
                </a:solidFill>
                <a:ea typeface="Times New Roman" panose="02020603050405020304" charset="0"/>
              </a:rPr>
              <a:t>busier</a:t>
            </a:r>
            <a:r>
              <a:rPr kumimoji="0" lang="en-US" altLang="zh-CN" sz="2800" dirty="0">
                <a:ea typeface="Times New Roman" panose="02020603050405020304" charset="0"/>
              </a:rPr>
              <a:t>.</a:t>
            </a:r>
            <a:endParaRPr kumimoji="0" lang="zh-CN" altLang="en-US" sz="2800" dirty="0">
              <a:ea typeface="Times New Roman" panose="02020603050405020304" charset="0"/>
            </a:endParaRPr>
          </a:p>
        </p:txBody>
      </p:sp>
      <p:grpSp>
        <p:nvGrpSpPr>
          <p:cNvPr id="28677" name="组合 8"/>
          <p:cNvGrpSpPr/>
          <p:nvPr/>
        </p:nvGrpSpPr>
        <p:grpSpPr>
          <a:xfrm>
            <a:off x="4648200" y="3429000"/>
            <a:ext cx="4267200" cy="3048000"/>
            <a:chOff x="3352800" y="1828800"/>
            <a:chExt cx="4648200" cy="2895600"/>
          </a:xfrm>
        </p:grpSpPr>
        <p:pic>
          <p:nvPicPr>
            <p:cNvPr id="28678" name="Picture 2" descr="C:\Users\Administrator\Desktop\QQ截图20160427110340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52800" y="1828800"/>
              <a:ext cx="4648200" cy="289560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28679" name="TextBox 7"/>
            <p:cNvSpPr/>
            <p:nvPr/>
          </p:nvSpPr>
          <p:spPr>
            <a:xfrm>
              <a:off x="3581400" y="2788384"/>
              <a:ext cx="3505200" cy="163121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kumimoji="0" lang="en-US" altLang="zh-CN" sz="2000">
                  <a:solidFill>
                    <a:srgbClr val="0000FF"/>
                  </a:solidFill>
                  <a:latin typeface="Comic Sans MS" panose="030F0702030302020204" pitchFamily="66" charset="0"/>
                  <a:ea typeface="Times New Roman" panose="02020603050405020304" charset="0"/>
                </a:rPr>
                <a:t>In English, sentence stress is very important. We stress key words, which give the main information and the main ideas.</a:t>
              </a:r>
              <a:endParaRPr kumimoji="0" lang="zh-CN" altLang="en-US" sz="200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990600" y="1124744"/>
            <a:ext cx="79248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Work in groups. Talk about the differences between Shenzhen and your home town.</a:t>
            </a:r>
          </a:p>
        </p:txBody>
      </p:sp>
      <p:graphicFrame>
        <p:nvGraphicFramePr>
          <p:cNvPr id="29699" name="表格 10"/>
          <p:cNvGraphicFramePr/>
          <p:nvPr/>
        </p:nvGraphicFramePr>
        <p:xfrm>
          <a:off x="990600" y="2096400"/>
          <a:ext cx="7010400" cy="3182090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</a:pPr>
                      <a:endParaRPr sz="2400" dirty="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</a:pPr>
                      <a:r>
                        <a:rPr lang="en-US" altLang="zh-CN" sz="2400">
                          <a:latin typeface="Times New Roman" panose="02020603050405020304" charset="0"/>
                          <a:ea typeface="Times New Roman" panose="02020603050405020304" charset="0"/>
                        </a:rPr>
                        <a:t>Shenzhen</a:t>
                      </a: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</a:pPr>
                      <a:r>
                        <a:rPr lang="en-US" altLang="zh-CN" sz="2400">
                          <a:latin typeface="Times New Roman" panose="02020603050405020304" charset="0"/>
                          <a:ea typeface="Times New Roman" panose="02020603050405020304" charset="0"/>
                        </a:rPr>
                        <a:t>Your home town</a:t>
                      </a: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</a:pPr>
                      <a:r>
                        <a:rPr lang="en-US" altLang="zh-CN" sz="2400">
                          <a:latin typeface="Times New Roman" panose="02020603050405020304" charset="0"/>
                          <a:ea typeface="Times New Roman" panose="02020603050405020304" charset="0"/>
                        </a:rPr>
                        <a:t>location </a:t>
                      </a: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</a:pPr>
                      <a:endParaRPr sz="240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</a:pPr>
                      <a:endParaRPr sz="240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35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</a:pPr>
                      <a:r>
                        <a:rPr lang="en-US" altLang="zh-CN" sz="2400">
                          <a:latin typeface="Times New Roman" panose="02020603050405020304" charset="0"/>
                          <a:ea typeface="Times New Roman" panose="02020603050405020304" charset="0"/>
                        </a:rPr>
                        <a:t>old/new/hot/cold</a:t>
                      </a:r>
                    </a:p>
                    <a:p>
                      <a:pPr marL="0" lvl="0" indent="0" eaLnBrk="1" hangingPunct="1">
                        <a:spcBef>
                          <a:spcPct val="20000"/>
                        </a:spcBef>
                      </a:pPr>
                      <a:r>
                        <a:rPr lang="en-US" altLang="zh-CN" sz="2400">
                          <a:latin typeface="Times New Roman" panose="02020603050405020304" charset="0"/>
                          <a:ea typeface="Times New Roman" panose="02020603050405020304" charset="0"/>
                        </a:rPr>
                        <a:t>/big/small/wide/narrow</a:t>
                      </a: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</a:pPr>
                      <a:endParaRPr sz="240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</a:pPr>
                      <a:endParaRPr sz="240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</a:pPr>
                      <a:r>
                        <a:rPr lang="en-US" altLang="zh-CN" sz="2400">
                          <a:latin typeface="Times New Roman" panose="02020603050405020304" charset="0"/>
                          <a:ea typeface="Times New Roman" panose="02020603050405020304" charset="0"/>
                        </a:rPr>
                        <a:t>population</a:t>
                      </a: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</a:pPr>
                      <a:endParaRPr sz="240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</a:pPr>
                      <a:endParaRPr sz="240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</a:pPr>
                      <a:r>
                        <a:rPr lang="en-US" altLang="zh-CN" sz="2400">
                          <a:latin typeface="Times New Roman" panose="02020603050405020304" charset="0"/>
                          <a:ea typeface="Times New Roman" panose="02020603050405020304" charset="0"/>
                        </a:rPr>
                        <a:t>famous buildings</a:t>
                      </a: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</a:pPr>
                      <a:endParaRPr sz="240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</a:pPr>
                      <a:endParaRPr sz="2400"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/>
                      <a:r>
                        <a:rPr lang="en-US" altLang="zh-CN" sz="2400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</a:rPr>
                        <a:t>…</a:t>
                      </a: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/>
                      <a:endParaRPr sz="240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/>
                      <a:endParaRPr sz="24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T="45709" marB="45709">
                    <a:lnL w="12700">
                      <a:solidFill>
                        <a:schemeClr val="accent1"/>
                      </a:solidFill>
                      <a:miter lim="800000"/>
                    </a:lnL>
                    <a:lnR w="12700">
                      <a:solidFill>
                        <a:schemeClr val="accent1"/>
                      </a:solidFill>
                      <a:miter lim="800000"/>
                    </a:lnR>
                    <a:lnT w="12700">
                      <a:solidFill>
                        <a:schemeClr val="accent1"/>
                      </a:solidFill>
                      <a:miter lim="800000"/>
                    </a:lnT>
                    <a:lnB w="12700">
                      <a:solidFill>
                        <a:schemeClr val="accent1"/>
                      </a:solidFill>
                      <a:miter lim="800000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729" name="TextBox 15"/>
          <p:cNvSpPr/>
          <p:nvPr/>
        </p:nvSpPr>
        <p:spPr>
          <a:xfrm>
            <a:off x="1295400" y="152400"/>
            <a:ext cx="239395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>
                <a:solidFill>
                  <a:schemeClr val="bg1"/>
                </a:solidFill>
                <a:latin typeface="Comic Sans MS" panose="030F0702030302020204" pitchFamily="66" charset="0"/>
              </a:rPr>
              <a:t>Group work</a:t>
            </a:r>
          </a:p>
        </p:txBody>
      </p:sp>
      <p:pic>
        <p:nvPicPr>
          <p:cNvPr id="29730" name="组合 16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87363" y="5301208"/>
            <a:ext cx="9193212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占位符 1"/>
          <p:cNvSpPr txBox="1"/>
          <p:nvPr/>
        </p:nvSpPr>
        <p:spPr bwMode="auto">
          <a:xfrm>
            <a:off x="3962400" y="13716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eaLnBrk="1" hangingPunct="1">
              <a:buNone/>
            </a:pPr>
            <a:r>
              <a:rPr lang="zh-CN" altLang="en-US" sz="2800" spc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  <a:endParaRPr lang="zh-CN" altLang="en-US" sz="28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67" name="文本框 2"/>
          <p:cNvSpPr/>
          <p:nvPr/>
        </p:nvSpPr>
        <p:spPr>
          <a:xfrm>
            <a:off x="990600" y="2166938"/>
            <a:ext cx="7600950" cy="2862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zh-CN" altLang="en-US" sz="2400" dirty="0">
                <a:solidFill>
                  <a:srgbClr val="000000"/>
                </a:solidFill>
                <a:ea typeface="黑体" panose="02010609060101010101" pitchFamily="49" charset="-122"/>
              </a:rPr>
              <a:t>一、掌握以下单词</a:t>
            </a:r>
            <a:r>
              <a:rPr kumimoji="0" lang="en-US" altLang="zh-CN" sz="2400" dirty="0">
                <a:solidFill>
                  <a:srgbClr val="000000"/>
                </a:solidFill>
                <a:ea typeface="黑体" panose="02010609060101010101" pitchFamily="49" charset="-122"/>
              </a:rPr>
              <a:t>hill, population, wide, million, than, north</a:t>
            </a:r>
            <a:r>
              <a:rPr kumimoji="0" lang="zh-CN" altLang="en-US" sz="2400" dirty="0">
                <a:solidFill>
                  <a:srgbClr val="000000"/>
                </a:solidFill>
                <a:ea typeface="黑体" panose="02010609060101010101" pitchFamily="49" charset="-122"/>
              </a:rPr>
              <a:t>等。</a:t>
            </a:r>
            <a:endParaRPr kumimoji="0" lang="en-US" altLang="zh-CN" sz="2400" dirty="0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zh-CN" altLang="en-US" sz="2400" dirty="0">
                <a:solidFill>
                  <a:srgbClr val="000000"/>
                </a:solidFill>
                <a:ea typeface="黑体" panose="02010609060101010101" pitchFamily="49" charset="-122"/>
              </a:rPr>
              <a:t>二、掌握并运用单音节形容词的比较级。</a:t>
            </a:r>
            <a:endParaRPr kumimoji="0" lang="en-US" altLang="zh-CN" sz="2400" dirty="0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zh-CN" altLang="en-US" sz="2400" dirty="0">
                <a:solidFill>
                  <a:srgbClr val="000000"/>
                </a:solidFill>
                <a:ea typeface="黑体" panose="02010609060101010101" pitchFamily="49" charset="-122"/>
              </a:rPr>
              <a:t>三、掌握句子的断句，听懂有关叙事内容的对话。</a:t>
            </a:r>
            <a:endParaRPr kumimoji="0" lang="en-US" altLang="zh-CN" sz="2400" dirty="0">
              <a:solidFill>
                <a:srgbClr val="000000"/>
              </a:solidFill>
              <a:ea typeface="黑体" panose="02010609060101010101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zh-CN" altLang="en-US" sz="2400" dirty="0">
                <a:solidFill>
                  <a:srgbClr val="000000"/>
                </a:solidFill>
                <a:ea typeface="黑体" panose="02010609060101010101" pitchFamily="49" charset="-122"/>
              </a:rPr>
              <a:t>四、能正确运用比较级比较两个地方的不同。</a:t>
            </a:r>
            <a:endParaRPr kumimoji="0" lang="en-US" altLang="zh-CN" sz="2400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pic>
        <p:nvPicPr>
          <p:cNvPr id="11268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96200" y="4953000"/>
            <a:ext cx="1247775" cy="16144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/>
          <p:nvPr/>
        </p:nvSpPr>
        <p:spPr>
          <a:xfrm>
            <a:off x="1295400" y="152400"/>
            <a:ext cx="239395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 dirty="0">
                <a:solidFill>
                  <a:schemeClr val="bg1"/>
                </a:solidFill>
                <a:latin typeface="Comic Sans MS" panose="030F0702030302020204" pitchFamily="66" charset="0"/>
              </a:rPr>
              <a:t>Summary </a:t>
            </a:r>
          </a:p>
        </p:txBody>
      </p:sp>
      <p:sp>
        <p:nvSpPr>
          <p:cNvPr id="30723" name="对角圆角矩形 2"/>
          <p:cNvSpPr/>
          <p:nvPr/>
        </p:nvSpPr>
        <p:spPr>
          <a:xfrm>
            <a:off x="685800" y="2133600"/>
            <a:ext cx="1600200" cy="838200"/>
          </a:xfrm>
          <a:prstGeom prst="round2Diag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r>
              <a:rPr lang="en-US" altLang="zh-CN" sz="2800" spc="0">
                <a:latin typeface="Times New Roman" panose="02020603050405020304" charset="0"/>
                <a:ea typeface="黑体" panose="02010609060101010101" pitchFamily="49" charset="-122"/>
              </a:rPr>
              <a:t>Unit1 </a:t>
            </a:r>
            <a:endParaRPr lang="zh-CN" altLang="en-US" sz="2800">
              <a:latin typeface="Times New Roman" panose="02020603050405020304" charset="0"/>
              <a:ea typeface="黑体" panose="02010609060101010101" pitchFamily="49" charset="-122"/>
            </a:endParaRPr>
          </a:p>
        </p:txBody>
      </p:sp>
      <p:sp>
        <p:nvSpPr>
          <p:cNvPr id="30724" name="Rectangle 4"/>
          <p:cNvSpPr/>
          <p:nvPr/>
        </p:nvSpPr>
        <p:spPr>
          <a:xfrm>
            <a:off x="3962400" y="2362200"/>
            <a:ext cx="502920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 sz="2400">
                <a:solidFill>
                  <a:srgbClr val="000000"/>
                </a:solidFill>
                <a:ea typeface="黑体" panose="02010609060101010101" pitchFamily="49" charset="-122"/>
              </a:rPr>
              <a:t>million, pretty, than, get</a:t>
            </a:r>
            <a:endParaRPr kumimoji="0" lang="zh-CN" altLang="en-US" sz="240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grpSp>
        <p:nvGrpSpPr>
          <p:cNvPr id="30725" name="组合 55"/>
          <p:cNvGrpSpPr/>
          <p:nvPr/>
        </p:nvGrpSpPr>
        <p:grpSpPr>
          <a:xfrm>
            <a:off x="2286000" y="1828800"/>
            <a:ext cx="1506538" cy="627063"/>
            <a:chOff x="2819400" y="1981200"/>
            <a:chExt cx="1506374" cy="627062"/>
          </a:xfrm>
        </p:grpSpPr>
        <p:cxnSp>
          <p:nvCxnSpPr>
            <p:cNvPr id="30761" name="肘形连接符 33"/>
            <p:cNvCxnSpPr>
              <a:stCxn id="30729" idx="1"/>
            </p:cNvCxnSpPr>
            <p:nvPr/>
          </p:nvCxnSpPr>
          <p:spPr>
            <a:xfrm rot="10800000" flipV="1">
              <a:off x="2819401" y="2200101"/>
              <a:ext cx="1506373" cy="408161"/>
            </a:xfrm>
            <a:prstGeom prst="bentConnector3">
              <a:avLst/>
            </a:prstGeom>
            <a:noFill/>
            <a:ln w="38100">
              <a:solidFill>
                <a:srgbClr val="00CC98"/>
              </a:solidFill>
              <a:miter lim="800000"/>
            </a:ln>
          </p:spPr>
        </p:cxnSp>
        <p:sp>
          <p:nvSpPr>
            <p:cNvPr id="30762" name="椭圆 7"/>
            <p:cNvSpPr/>
            <p:nvPr/>
          </p:nvSpPr>
          <p:spPr>
            <a:xfrm>
              <a:off x="2819400" y="1981200"/>
              <a:ext cx="1219067" cy="6095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r>
                <a:rPr lang="zh-CN" altLang="en-US" sz="1800" spc="0" dirty="0">
                  <a:latin typeface="黑体" panose="02010609060101010101" pitchFamily="49" charset="-122"/>
                  <a:ea typeface="黑体" panose="02010609060101010101" pitchFamily="49" charset="-122"/>
                </a:rPr>
                <a:t>核心词汇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0726" name="组合 13"/>
          <p:cNvGrpSpPr/>
          <p:nvPr/>
        </p:nvGrpSpPr>
        <p:grpSpPr>
          <a:xfrm>
            <a:off x="3886200" y="1219200"/>
            <a:ext cx="762000" cy="995363"/>
            <a:chOff x="3810000" y="685800"/>
            <a:chExt cx="762000" cy="995065"/>
          </a:xfrm>
        </p:grpSpPr>
        <p:pic>
          <p:nvPicPr>
            <p:cNvPr id="30759" name="Picture 8" descr="buttermere">
              <a:hlinkClick r:id="rId2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13048" y="685800"/>
              <a:ext cx="530352" cy="536287"/>
            </a:xfrm>
            <a:prstGeom prst="rect">
              <a:avLst/>
            </a:prstGeom>
            <a:solidFill>
              <a:srgbClr val="FFFFFF"/>
            </a:solidFill>
            <a:ln>
              <a:miter lim="800000"/>
              <a:headEnd/>
              <a:tailEnd/>
            </a:ln>
          </p:spPr>
        </p:pic>
        <p:sp>
          <p:nvSpPr>
            <p:cNvPr id="30760" name="TextBox 12"/>
            <p:cNvSpPr/>
            <p:nvPr/>
          </p:nvSpPr>
          <p:spPr>
            <a:xfrm>
              <a:off x="3810000" y="1219200"/>
              <a:ext cx="762000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kumimoji="0" lang="en-US" altLang="zh-CN" sz="2400" dirty="0">
                  <a:solidFill>
                    <a:srgbClr val="000000"/>
                  </a:solidFill>
                  <a:ea typeface="黑体" panose="02010609060101010101" pitchFamily="49" charset="-122"/>
                </a:rPr>
                <a:t>hill</a:t>
              </a:r>
              <a:endParaRPr kumimoji="0" lang="zh-CN" altLang="en-US" sz="2400" dirty="0"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grpSp>
        <p:nvGrpSpPr>
          <p:cNvPr id="30727" name="组合 17"/>
          <p:cNvGrpSpPr/>
          <p:nvPr/>
        </p:nvGrpSpPr>
        <p:grpSpPr>
          <a:xfrm>
            <a:off x="4724400" y="1219200"/>
            <a:ext cx="1828800" cy="995363"/>
            <a:chOff x="4953000" y="2514600"/>
            <a:chExt cx="1828800" cy="995065"/>
          </a:xfrm>
        </p:grpSpPr>
        <p:pic>
          <p:nvPicPr>
            <p:cNvPr id="30757" name="Picture 1" descr="C:\Users\Administrator\Desktop\QQ截图20160621111902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330952" y="2514600"/>
              <a:ext cx="688848" cy="536287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30758" name="TextBox 16"/>
            <p:cNvSpPr/>
            <p:nvPr/>
          </p:nvSpPr>
          <p:spPr>
            <a:xfrm>
              <a:off x="4953000" y="3048000"/>
              <a:ext cx="1828800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kumimoji="0" lang="en-US" altLang="zh-CN" sz="2400">
                  <a:solidFill>
                    <a:srgbClr val="000000"/>
                  </a:solidFill>
                  <a:ea typeface="黑体" panose="02010609060101010101" pitchFamily="49" charset="-122"/>
                </a:rPr>
                <a:t>population</a:t>
              </a:r>
              <a:endParaRPr kumimoji="0" lang="zh-CN" altLang="en-US" sz="2400"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grpSp>
        <p:nvGrpSpPr>
          <p:cNvPr id="30728" name="组合 20"/>
          <p:cNvGrpSpPr/>
          <p:nvPr/>
        </p:nvGrpSpPr>
        <p:grpSpPr>
          <a:xfrm>
            <a:off x="6324600" y="1219200"/>
            <a:ext cx="990600" cy="919163"/>
            <a:chOff x="1828800" y="1371600"/>
            <a:chExt cx="990600" cy="918865"/>
          </a:xfrm>
        </p:grpSpPr>
        <p:pic>
          <p:nvPicPr>
            <p:cNvPr id="30755" name="Picture 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831848" y="1371600"/>
              <a:ext cx="646176" cy="505804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30756" name="TextBox 19"/>
            <p:cNvSpPr/>
            <p:nvPr/>
          </p:nvSpPr>
          <p:spPr>
            <a:xfrm>
              <a:off x="1828800" y="1828800"/>
              <a:ext cx="990600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kumimoji="0" lang="en-US" altLang="zh-CN" sz="2400">
                  <a:ea typeface="Times New Roman" panose="02020603050405020304" charset="0"/>
                </a:rPr>
                <a:t>wide</a:t>
              </a:r>
              <a:endParaRPr kumimoji="0" lang="zh-CN" altLang="en-US" sz="2400">
                <a:ea typeface="Times New Roman" panose="02020603050405020304" charset="0"/>
              </a:endParaRPr>
            </a:p>
          </p:txBody>
        </p:sp>
      </p:grpSp>
      <p:sp>
        <p:nvSpPr>
          <p:cNvPr id="30729" name="左中括号 21"/>
          <p:cNvSpPr/>
          <p:nvPr/>
        </p:nvSpPr>
        <p:spPr>
          <a:xfrm rot="21240000">
            <a:off x="3792538" y="1373188"/>
            <a:ext cx="95250" cy="1341437"/>
          </a:xfrm>
          <a:prstGeom prst="leftBracket">
            <a:avLst>
              <a:gd name="adj" fmla="val 103408"/>
            </a:avLst>
          </a:prstGeom>
          <a:noFill/>
          <a:ln w="19050">
            <a:solidFill>
              <a:srgbClr val="00CC98"/>
            </a:solidFill>
            <a:miter lim="800000"/>
          </a:ln>
        </p:spPr>
        <p:txBody>
          <a:bodyPr wrap="none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endParaRPr kumimoji="1" lang="zh-CN" altLang="en-US" sz="2400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grpSp>
        <p:nvGrpSpPr>
          <p:cNvPr id="30730" name="组合 41"/>
          <p:cNvGrpSpPr/>
          <p:nvPr/>
        </p:nvGrpSpPr>
        <p:grpSpPr>
          <a:xfrm>
            <a:off x="1447800" y="2971800"/>
            <a:ext cx="1219200" cy="1905000"/>
            <a:chOff x="1676400" y="2971800"/>
            <a:chExt cx="1219200" cy="1121896"/>
          </a:xfrm>
        </p:grpSpPr>
        <p:grpSp>
          <p:nvGrpSpPr>
            <p:cNvPr id="30751" name="组合 57"/>
            <p:cNvGrpSpPr/>
            <p:nvPr/>
          </p:nvGrpSpPr>
          <p:grpSpPr>
            <a:xfrm>
              <a:off x="1676400" y="3276600"/>
              <a:ext cx="1219200" cy="817096"/>
              <a:chOff x="1905000" y="3352800"/>
              <a:chExt cx="1219200" cy="817096"/>
            </a:xfrm>
          </p:grpSpPr>
          <p:cxnSp>
            <p:nvCxnSpPr>
              <p:cNvPr id="30753" name="肘形连接符 36"/>
              <p:cNvCxnSpPr/>
              <p:nvPr/>
            </p:nvCxnSpPr>
            <p:spPr>
              <a:xfrm rot="10800000">
                <a:off x="1981200" y="3352800"/>
                <a:ext cx="1143000" cy="817096"/>
              </a:xfrm>
              <a:prstGeom prst="bentConnector3">
                <a:avLst/>
              </a:prstGeom>
              <a:noFill/>
              <a:ln w="38100">
                <a:solidFill>
                  <a:srgbClr val="00CC98"/>
                </a:solidFill>
                <a:miter lim="800000"/>
              </a:ln>
            </p:spPr>
          </p:cxnSp>
          <p:sp>
            <p:nvSpPr>
              <p:cNvPr id="30754" name="椭圆 10"/>
              <p:cNvSpPr/>
              <p:nvPr/>
            </p:nvSpPr>
            <p:spPr>
              <a:xfrm>
                <a:off x="1905000" y="3352782"/>
                <a:ext cx="1219200" cy="60956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5pPr>
              </a:lstStyle>
              <a:p>
                <a:pPr marL="0" marR="0" lvl="0" indent="0" algn="ctr"/>
                <a:r>
                  <a:rPr lang="zh-CN" altLang="en-US" sz="1800" spc="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核心句型</a:t>
                </a:r>
                <a:endParaRPr lang="zh-CN" altLang="en-US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cxnSp>
          <p:nvCxnSpPr>
            <p:cNvPr id="30752" name="直接连接符 40"/>
            <p:cNvCxnSpPr/>
            <p:nvPr/>
          </p:nvCxnSpPr>
          <p:spPr>
            <a:xfrm flipH="1">
              <a:off x="1752600" y="2971800"/>
              <a:ext cx="0" cy="30478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miter lim="800000"/>
            </a:ln>
          </p:spPr>
        </p:cxnSp>
      </p:grpSp>
      <p:grpSp>
        <p:nvGrpSpPr>
          <p:cNvPr id="30731" name="组合 264"/>
          <p:cNvGrpSpPr/>
          <p:nvPr/>
        </p:nvGrpSpPr>
        <p:grpSpPr>
          <a:xfrm>
            <a:off x="2667000" y="3186113"/>
            <a:ext cx="6326188" cy="3152775"/>
            <a:chOff x="2627784" y="3324014"/>
            <a:chExt cx="6326013" cy="3152986"/>
          </a:xfrm>
        </p:grpSpPr>
        <p:grpSp>
          <p:nvGrpSpPr>
            <p:cNvPr id="30732" name="组合 69"/>
            <p:cNvGrpSpPr/>
            <p:nvPr/>
          </p:nvGrpSpPr>
          <p:grpSpPr>
            <a:xfrm>
              <a:off x="3116263" y="5467583"/>
              <a:ext cx="5189537" cy="461695"/>
              <a:chOff x="361260" y="2771874"/>
              <a:chExt cx="4813657" cy="509152"/>
            </a:xfrm>
          </p:grpSpPr>
          <p:sp>
            <p:nvSpPr>
              <p:cNvPr id="30749" name="文本框 71"/>
              <p:cNvSpPr/>
              <p:nvPr/>
            </p:nvSpPr>
            <p:spPr>
              <a:xfrm>
                <a:off x="361260" y="2771874"/>
                <a:ext cx="4813657" cy="50915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1" lang="zh-CN" altLang="en-US" sz="3200" b="0" i="0" u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1" lang="zh-CN" altLang="en-US" sz="28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1" lang="zh-CN" altLang="en-US" sz="24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1" lang="zh-CN" altLang="en-US" sz="20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»"/>
                  <a:defRPr kumimoji="1" lang="zh-CN" altLang="en-US" sz="20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0" indent="0">
                  <a:spcBef>
                    <a:spcPct val="0"/>
                  </a:spcBef>
                  <a:buNone/>
                </a:pPr>
                <a:r>
                  <a:rPr kumimoji="0" lang="en-US" altLang="zh-CN" sz="2400" dirty="0">
                    <a:ea typeface="Times New Roman" panose="02020603050405020304" charset="0"/>
                  </a:rPr>
                  <a:t>What’s the population of Shenzhen?</a:t>
                </a:r>
                <a:endParaRPr kumimoji="0" lang="zh-CN" altLang="en-US" sz="2400" dirty="0">
                  <a:ea typeface="Times New Roman" panose="02020603050405020304" charset="0"/>
                </a:endParaRPr>
              </a:p>
            </p:txBody>
          </p:sp>
          <p:sp>
            <p:nvSpPr>
              <p:cNvPr id="30750" name="圆角矩形 61"/>
              <p:cNvSpPr/>
              <p:nvPr/>
            </p:nvSpPr>
            <p:spPr bwMode="auto">
              <a:xfrm>
                <a:off x="413221" y="2780295"/>
                <a:ext cx="4436570" cy="481469"/>
              </a:xfrm>
              <a:prstGeom prst="roundRect">
                <a:avLst/>
              </a:prstGeom>
              <a:noFill/>
              <a:ln>
                <a:solidFill>
                  <a:srgbClr val="00CC99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 anchorCtr="0">
                <a:no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5pPr>
              </a:lstStyle>
              <a:p>
                <a:pPr marL="0" marR="0" lvl="0" indent="0" algn="ctr" eaLnBrk="1" hangingPunct="1"/>
                <a:endParaRPr kumimoji="1" lang="zh-CN" altLang="en-US" sz="2400">
                  <a:latin typeface="Times New Roman" panose="02020603050405020304" charset="0"/>
                </a:endParaRPr>
              </a:p>
            </p:txBody>
          </p:sp>
        </p:grpSp>
        <p:sp>
          <p:nvSpPr>
            <p:cNvPr id="30733" name="左中括号 44"/>
            <p:cNvSpPr/>
            <p:nvPr/>
          </p:nvSpPr>
          <p:spPr>
            <a:xfrm>
              <a:off x="2627784" y="3587557"/>
              <a:ext cx="517511" cy="2878330"/>
            </a:xfrm>
            <a:prstGeom prst="leftBracket">
              <a:avLst>
                <a:gd name="adj" fmla="val 103435"/>
              </a:avLst>
            </a:prstGeom>
            <a:noFill/>
            <a:ln w="19050">
              <a:solidFill>
                <a:srgbClr val="00CC98"/>
              </a:solidFill>
              <a:miter lim="800000"/>
            </a:ln>
          </p:spPr>
          <p:txBody>
            <a:bodyPr wrap="none"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5pPr>
            </a:lstStyle>
            <a:p>
              <a:pPr marL="0" marR="0" lvl="0" indent="0" algn="ctr" eaLnBrk="1" hangingPunct="1"/>
              <a:endParaRPr kumimoji="1" lang="zh-CN" altLang="en-US" sz="2400">
                <a:latin typeface="Times New Roman" panose="02020603050405020304" charset="0"/>
              </a:endParaRPr>
            </a:p>
          </p:txBody>
        </p:sp>
        <p:grpSp>
          <p:nvGrpSpPr>
            <p:cNvPr id="30734" name="组合 28"/>
            <p:cNvGrpSpPr/>
            <p:nvPr/>
          </p:nvGrpSpPr>
          <p:grpSpPr>
            <a:xfrm>
              <a:off x="3130982" y="3324014"/>
              <a:ext cx="4336618" cy="471520"/>
              <a:chOff x="414324" y="2780108"/>
              <a:chExt cx="4048854" cy="519471"/>
            </a:xfrm>
          </p:grpSpPr>
          <p:sp>
            <p:nvSpPr>
              <p:cNvPr id="30747" name="圆角矩形 58"/>
              <p:cNvSpPr/>
              <p:nvPr/>
            </p:nvSpPr>
            <p:spPr bwMode="auto">
              <a:xfrm>
                <a:off x="414348" y="2780108"/>
                <a:ext cx="3653419" cy="480991"/>
              </a:xfrm>
              <a:prstGeom prst="roundRect">
                <a:avLst/>
              </a:prstGeom>
              <a:noFill/>
              <a:ln>
                <a:solidFill>
                  <a:srgbClr val="00CC99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 anchorCtr="0">
                <a:no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5pPr>
              </a:lstStyle>
              <a:p>
                <a:pPr marL="0" marR="0" lvl="0" indent="0" algn="ctr" eaLnBrk="1" hangingPunct="1"/>
                <a:endParaRPr kumimoji="1" lang="zh-CN" altLang="en-US" sz="2400">
                  <a:latin typeface="Times New Roman" panose="02020603050405020304" charset="0"/>
                </a:endParaRPr>
              </a:p>
            </p:txBody>
          </p:sp>
          <p:sp>
            <p:nvSpPr>
              <p:cNvPr id="30748" name="文本框 36"/>
              <p:cNvSpPr/>
              <p:nvPr/>
            </p:nvSpPr>
            <p:spPr>
              <a:xfrm>
                <a:off x="497010" y="2790932"/>
                <a:ext cx="3966168" cy="50864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1" lang="zh-CN" altLang="en-US" sz="3200" b="0" i="0" u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1" lang="zh-CN" altLang="en-US" sz="28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1" lang="zh-CN" altLang="en-US" sz="24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1" lang="zh-CN" altLang="en-US" sz="20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»"/>
                  <a:defRPr kumimoji="1" lang="zh-CN" altLang="en-US" sz="20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0" indent="0">
                  <a:spcBef>
                    <a:spcPct val="0"/>
                  </a:spcBef>
                  <a:buNone/>
                </a:pPr>
                <a:r>
                  <a:rPr kumimoji="0" lang="en-US" altLang="zh-CN" sz="2400" dirty="0">
                    <a:ea typeface="Times New Roman" panose="02020603050405020304" charset="0"/>
                  </a:rPr>
                  <a:t>How was your weekend?</a:t>
                </a:r>
              </a:p>
            </p:txBody>
          </p:sp>
        </p:grpSp>
        <p:grpSp>
          <p:nvGrpSpPr>
            <p:cNvPr id="30735" name="组合 39"/>
            <p:cNvGrpSpPr/>
            <p:nvPr/>
          </p:nvGrpSpPr>
          <p:grpSpPr>
            <a:xfrm>
              <a:off x="3122613" y="3795536"/>
              <a:ext cx="4116387" cy="501683"/>
              <a:chOff x="343350" y="2708395"/>
              <a:chExt cx="4813657" cy="553250"/>
            </a:xfrm>
          </p:grpSpPr>
          <p:sp>
            <p:nvSpPr>
              <p:cNvPr id="30745" name="圆角矩形 56"/>
              <p:cNvSpPr/>
              <p:nvPr/>
            </p:nvSpPr>
            <p:spPr bwMode="auto">
              <a:xfrm>
                <a:off x="414426" y="2780175"/>
                <a:ext cx="4048707" cy="481468"/>
              </a:xfrm>
              <a:prstGeom prst="roundRect">
                <a:avLst/>
              </a:prstGeom>
              <a:noFill/>
              <a:ln>
                <a:solidFill>
                  <a:srgbClr val="00CC99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 anchorCtr="0">
                <a:no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5pPr>
              </a:lstStyle>
              <a:p>
                <a:pPr marL="0" marR="0" lvl="0" indent="0" algn="ctr" eaLnBrk="1" hangingPunct="1"/>
                <a:endParaRPr kumimoji="1" lang="zh-CN" altLang="en-US" sz="2400">
                  <a:latin typeface="Times New Roman" panose="02020603050405020304" charset="0"/>
                </a:endParaRPr>
              </a:p>
            </p:txBody>
          </p:sp>
          <p:sp>
            <p:nvSpPr>
              <p:cNvPr id="30746" name="文本框 41"/>
              <p:cNvSpPr/>
              <p:nvPr/>
            </p:nvSpPr>
            <p:spPr>
              <a:xfrm>
                <a:off x="343350" y="2708395"/>
                <a:ext cx="4813657" cy="50915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1" lang="zh-CN" altLang="en-US" sz="3200" b="0" i="0" u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1" lang="zh-CN" altLang="en-US" sz="28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1" lang="zh-CN" altLang="en-US" sz="24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1" lang="zh-CN" altLang="en-US" sz="20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»"/>
                  <a:defRPr kumimoji="1" lang="zh-CN" altLang="en-US" sz="20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0" indent="0">
                  <a:spcBef>
                    <a:spcPct val="0"/>
                  </a:spcBef>
                  <a:buNone/>
                </a:pPr>
                <a:r>
                  <a:rPr kumimoji="0" lang="en-US" altLang="zh-CN" sz="2400" dirty="0">
                    <a:ea typeface="Times New Roman" panose="02020603050405020304" charset="0"/>
                  </a:rPr>
                  <a:t>Pretty good!</a:t>
                </a:r>
              </a:p>
            </p:txBody>
          </p:sp>
        </p:grpSp>
        <p:grpSp>
          <p:nvGrpSpPr>
            <p:cNvPr id="30736" name="组合 42"/>
            <p:cNvGrpSpPr/>
            <p:nvPr/>
          </p:nvGrpSpPr>
          <p:grpSpPr>
            <a:xfrm>
              <a:off x="3116720" y="4405175"/>
              <a:ext cx="4844916" cy="487392"/>
              <a:chOff x="414343" y="2724198"/>
              <a:chExt cx="4475466" cy="537491"/>
            </a:xfrm>
          </p:grpSpPr>
          <p:sp>
            <p:nvSpPr>
              <p:cNvPr id="30743" name="文本框 44"/>
              <p:cNvSpPr/>
              <p:nvPr/>
            </p:nvSpPr>
            <p:spPr>
              <a:xfrm>
                <a:off x="525762" y="2724198"/>
                <a:ext cx="4364047" cy="509153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>
                <a:sp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1" lang="zh-CN" altLang="en-US" sz="3200" b="0" i="0" u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1" lang="zh-CN" altLang="en-US" sz="28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1" lang="zh-CN" altLang="en-US" sz="24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1" lang="zh-CN" altLang="en-US" sz="20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»"/>
                  <a:defRPr kumimoji="1" lang="zh-CN" altLang="en-US" sz="20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0" indent="0">
                  <a:spcBef>
                    <a:spcPct val="0"/>
                  </a:spcBef>
                  <a:buNone/>
                </a:pPr>
                <a:r>
                  <a:rPr kumimoji="0" lang="en-US" altLang="zh-CN" sz="2400" dirty="0">
                    <a:ea typeface="Times New Roman" panose="02020603050405020304" charset="0"/>
                  </a:rPr>
                  <a:t>So it’s a newer city than Hong Kong.</a:t>
                </a:r>
              </a:p>
            </p:txBody>
          </p:sp>
          <p:sp>
            <p:nvSpPr>
              <p:cNvPr id="30744" name="圆角矩形 55"/>
              <p:cNvSpPr/>
              <p:nvPr/>
            </p:nvSpPr>
            <p:spPr bwMode="auto">
              <a:xfrm>
                <a:off x="414343" y="2780219"/>
                <a:ext cx="4475466" cy="481470"/>
              </a:xfrm>
              <a:prstGeom prst="roundRect">
                <a:avLst/>
              </a:prstGeom>
              <a:noFill/>
              <a:ln>
                <a:solidFill>
                  <a:srgbClr val="00CC99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 anchorCtr="0">
                <a:no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5pPr>
              </a:lstStyle>
              <a:p>
                <a:pPr marL="0" marR="0" lvl="0" indent="0" algn="ctr" eaLnBrk="1" hangingPunct="1"/>
                <a:endParaRPr kumimoji="1" lang="zh-CN" altLang="en-US" sz="2400">
                  <a:latin typeface="Times New Roman" panose="02020603050405020304" charset="0"/>
                </a:endParaRPr>
              </a:p>
            </p:txBody>
          </p:sp>
        </p:grpSp>
        <p:grpSp>
          <p:nvGrpSpPr>
            <p:cNvPr id="30737" name="组合 66"/>
            <p:cNvGrpSpPr/>
            <p:nvPr/>
          </p:nvGrpSpPr>
          <p:grpSpPr>
            <a:xfrm>
              <a:off x="3084949" y="4938611"/>
              <a:ext cx="5868848" cy="468340"/>
              <a:chOff x="376591" y="2745245"/>
              <a:chExt cx="4804157" cy="516480"/>
            </a:xfrm>
          </p:grpSpPr>
          <p:sp>
            <p:nvSpPr>
              <p:cNvPr id="30741" name="圆角矩形 52"/>
              <p:cNvSpPr/>
              <p:nvPr/>
            </p:nvSpPr>
            <p:spPr bwMode="auto">
              <a:xfrm>
                <a:off x="414294" y="2780259"/>
                <a:ext cx="4515656" cy="481469"/>
              </a:xfrm>
              <a:prstGeom prst="roundRect">
                <a:avLst/>
              </a:prstGeom>
              <a:noFill/>
              <a:ln>
                <a:solidFill>
                  <a:srgbClr val="00CC99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 anchorCtr="0">
                <a:no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5pPr>
              </a:lstStyle>
              <a:p>
                <a:pPr marL="0" marR="0" lvl="0" indent="0" algn="ctr" eaLnBrk="1" hangingPunct="1"/>
                <a:endParaRPr kumimoji="1" lang="zh-CN" altLang="en-US" sz="2400">
                  <a:latin typeface="Times New Roman" panose="02020603050405020304" charset="0"/>
                </a:endParaRPr>
              </a:p>
            </p:txBody>
          </p:sp>
          <p:sp>
            <p:nvSpPr>
              <p:cNvPr id="30742" name="文本框 68"/>
              <p:cNvSpPr/>
              <p:nvPr/>
            </p:nvSpPr>
            <p:spPr>
              <a:xfrm>
                <a:off x="376591" y="2745245"/>
                <a:ext cx="4804157" cy="47520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1" lang="zh-CN" altLang="en-US" sz="3200" b="0" i="0" u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1" lang="zh-CN" altLang="en-US" sz="28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1" lang="zh-CN" altLang="en-US" sz="24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1" lang="zh-CN" altLang="en-US" sz="20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»"/>
                  <a:defRPr kumimoji="1" lang="zh-CN" altLang="en-US" sz="20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lvl="0" indent="0">
                  <a:spcBef>
                    <a:spcPct val="0"/>
                  </a:spcBef>
                  <a:buNone/>
                </a:pPr>
                <a:r>
                  <a:rPr kumimoji="0" lang="en-US" altLang="zh-CN" sz="2200" dirty="0">
                    <a:ea typeface="Times New Roman" panose="02020603050405020304" charset="0"/>
                  </a:rPr>
                  <a:t>Some day it will become as busy as Hong Kong</a:t>
                </a:r>
                <a:r>
                  <a:rPr kumimoji="0" lang="en-US" altLang="zh-CN" sz="2000" dirty="0">
                    <a:ea typeface="Times New Roman" panose="02020603050405020304" charset="0"/>
                  </a:rPr>
                  <a:t>.</a:t>
                </a:r>
              </a:p>
            </p:txBody>
          </p:sp>
        </p:grpSp>
        <p:grpSp>
          <p:nvGrpSpPr>
            <p:cNvPr id="30738" name="组合 72"/>
            <p:cNvGrpSpPr/>
            <p:nvPr/>
          </p:nvGrpSpPr>
          <p:grpSpPr>
            <a:xfrm>
              <a:off x="3106849" y="5889629"/>
              <a:ext cx="5540274" cy="587371"/>
              <a:chOff x="404994" y="2614059"/>
              <a:chExt cx="4496147" cy="647746"/>
            </a:xfrm>
          </p:grpSpPr>
          <p:sp>
            <p:nvSpPr>
              <p:cNvPr id="30739" name="文本框 73"/>
              <p:cNvSpPr/>
              <p:nvPr/>
            </p:nvSpPr>
            <p:spPr>
              <a:xfrm>
                <a:off x="404994" y="2614059"/>
                <a:ext cx="4496147" cy="63958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1" lang="zh-CN" altLang="en-US" sz="3200" b="0" i="0" u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1" lang="zh-CN" altLang="en-US" sz="28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defRPr kumimoji="1" lang="zh-CN" altLang="en-US" sz="24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defRPr kumimoji="1" lang="zh-CN" altLang="en-US" sz="20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»"/>
                  <a:defRPr kumimoji="1" lang="zh-CN" altLang="en-US" sz="2000" b="0" i="0" u="none" baseline="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lang="zh-CN" altLang="en-US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lvl="0" indent="-34290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kumimoji="0" lang="en-US" altLang="zh-CN" sz="2400" dirty="0">
                    <a:ea typeface="黑体" panose="02010609060101010101" pitchFamily="49" charset="-122"/>
                  </a:rPr>
                  <a:t>Its streets are much wider and cleaner too.</a:t>
                </a:r>
                <a:endParaRPr kumimoji="0" lang="zh-CN" altLang="zh-CN" sz="2400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30740" name="圆角矩形 51"/>
              <p:cNvSpPr/>
              <p:nvPr/>
            </p:nvSpPr>
            <p:spPr bwMode="auto">
              <a:xfrm>
                <a:off x="414294" y="2780336"/>
                <a:ext cx="4243601" cy="481469"/>
              </a:xfrm>
              <a:prstGeom prst="roundRect">
                <a:avLst/>
              </a:prstGeom>
              <a:noFill/>
              <a:ln>
                <a:solidFill>
                  <a:srgbClr val="00CC99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 anchorCtr="0">
                <a:no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anose="020B0604020202020204"/>
                    <a:ea typeface="宋体" panose="02010600030101010101" pitchFamily="2" charset="-122"/>
                  </a:defRPr>
                </a:lvl5pPr>
              </a:lstStyle>
              <a:p>
                <a:pPr marL="0" marR="0" lvl="0" indent="0" algn="ctr" eaLnBrk="1" hangingPunct="1"/>
                <a:endParaRPr kumimoji="1" lang="zh-CN" altLang="en-US" sz="2400">
                  <a:latin typeface="Times New Roman" panose="02020603050405020304" charset="0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占位符 1"/>
          <p:cNvSpPr txBox="1"/>
          <p:nvPr/>
        </p:nvSpPr>
        <p:spPr bwMode="auto">
          <a:xfrm>
            <a:off x="3657600" y="1371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eaLnBrk="1" hangingPunct="1">
              <a:buNone/>
            </a:pPr>
            <a:r>
              <a:rPr lang="en-US" altLang="zh-CN" sz="2800" b="1" spc="0" dirty="0">
                <a:solidFill>
                  <a:srgbClr val="FFFFFF"/>
                </a:solidFill>
                <a:ea typeface="黑体" panose="02010609060101010101" pitchFamily="49" charset="-122"/>
              </a:rPr>
              <a:t>Homework</a:t>
            </a:r>
            <a:endParaRPr lang="zh-CN" altLang="en-US" sz="2800" b="1" dirty="0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  <p:sp>
        <p:nvSpPr>
          <p:cNvPr id="31747" name="文本框 5"/>
          <p:cNvSpPr/>
          <p:nvPr/>
        </p:nvSpPr>
        <p:spPr>
          <a:xfrm>
            <a:off x="1676400" y="3657600"/>
            <a:ext cx="5848350" cy="11137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kumimoji="0"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编对话，用形容词的比较级比较你的家乡和北京的不同</a:t>
            </a:r>
            <a:r>
              <a:rPr kumimoji="0"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0"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48" name="文本框 5"/>
          <p:cNvSpPr txBox="1"/>
          <p:nvPr/>
        </p:nvSpPr>
        <p:spPr>
          <a:xfrm>
            <a:off x="1636713" y="2586038"/>
            <a:ext cx="62484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marR="0" lvl="0" indent="0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charset="0"/>
                <a:ea typeface="黑体" panose="02010609060101010101" pitchFamily="49" charset="-122"/>
              </a:rPr>
              <a:t>1. 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</a:rPr>
              <a:t>完成 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pitchFamily="49" charset="-122"/>
              </a:rPr>
              <a:t>Unit1 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</a:rPr>
              <a:t>随堂练习。</a:t>
            </a:r>
            <a:endParaRPr lang="en-US" altLang="zh-CN" sz="2400" dirty="0">
              <a:latin typeface="Times New Roman" panose="02020603050405020304" charset="0"/>
              <a:ea typeface="黑体" panose="02010609060101010101" pitchFamily="49" charset="-122"/>
            </a:endParaRPr>
          </a:p>
        </p:txBody>
      </p:sp>
      <p:pic>
        <p:nvPicPr>
          <p:cNvPr id="3174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379200" y="113411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6"/>
          <p:cNvGrpSpPr/>
          <p:nvPr/>
        </p:nvGrpSpPr>
        <p:grpSpPr>
          <a:xfrm>
            <a:off x="609600" y="990600"/>
            <a:ext cx="2895600" cy="990600"/>
            <a:chOff x="609600" y="990600"/>
            <a:chExt cx="2895600" cy="990600"/>
          </a:xfrm>
        </p:grpSpPr>
        <p:sp>
          <p:nvSpPr>
            <p:cNvPr id="12293" name="双波形 4"/>
            <p:cNvSpPr/>
            <p:nvPr/>
          </p:nvSpPr>
          <p:spPr>
            <a:xfrm>
              <a:off x="609600" y="990600"/>
              <a:ext cx="2895600" cy="990600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rgbClr val="8585E0"/>
            </a:solidFill>
            <a:ln w="25400">
              <a:solidFill>
                <a:srgbClr val="D6D6F5"/>
              </a:solidFill>
              <a:round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2294" name="TextBox 5"/>
            <p:cNvSpPr/>
            <p:nvPr/>
          </p:nvSpPr>
          <p:spPr>
            <a:xfrm>
              <a:off x="990600" y="1143000"/>
              <a:ext cx="2438400" cy="6463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kumimoji="0" lang="en-US" altLang="zh-CN" sz="3600" dirty="0">
                  <a:latin typeface="Comic Sans MS" panose="030F0702030302020204" pitchFamily="66" charset="0"/>
                </a:rPr>
                <a:t>Free talk</a:t>
              </a:r>
              <a:endParaRPr kumimoji="0" lang="zh-CN" altLang="en-US" sz="36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2291" name="Picture 2" descr="C:\Users\Administrator\Desktop\QQ截图20160619100837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3886200"/>
            <a:ext cx="2971800" cy="23590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2292" name="Text Box 2"/>
          <p:cNvSpPr/>
          <p:nvPr/>
        </p:nvSpPr>
        <p:spPr>
          <a:xfrm>
            <a:off x="609600" y="2057400"/>
            <a:ext cx="7235825" cy="3416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35" tIns="45717" rIns="91435" bIns="45717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defTabSz="912495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3600" i="1" dirty="0"/>
              <a:t>1. Did you go to other cities? What are they?</a:t>
            </a:r>
          </a:p>
          <a:p>
            <a:pPr marL="0" lvl="0" indent="0" defTabSz="912495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3600" i="1" dirty="0"/>
              <a:t>2. Do you know anything about  </a:t>
            </a:r>
          </a:p>
          <a:p>
            <a:pPr marL="0" lvl="0" indent="0" defTabSz="912495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3600" i="1" dirty="0"/>
              <a:t>    the big cities in China? </a:t>
            </a:r>
          </a:p>
          <a:p>
            <a:pPr marL="0" lvl="0" indent="0" defTabSz="912495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3600" i="1" dirty="0"/>
              <a:t>3. Which city do you like best?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C:\Users\Administrator\Desktop\QQ截图2016061910374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420000">
            <a:off x="6959600" y="747713"/>
            <a:ext cx="2101850" cy="13414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grpSp>
        <p:nvGrpSpPr>
          <p:cNvPr id="13315" name="组合 14"/>
          <p:cNvGrpSpPr/>
          <p:nvPr/>
        </p:nvGrpSpPr>
        <p:grpSpPr>
          <a:xfrm rot="21300000">
            <a:off x="450850" y="1154113"/>
            <a:ext cx="2914650" cy="2022475"/>
            <a:chOff x="-381000" y="3962400"/>
            <a:chExt cx="4394077" cy="2644523"/>
          </a:xfrm>
        </p:grpSpPr>
        <p:pic>
          <p:nvPicPr>
            <p:cNvPr id="13329" name="Picture 3" descr="C:\Users\Administrator\Desktop\QQ截图20160619101526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240000">
              <a:off x="-739760" y="3621602"/>
              <a:ext cx="4751347" cy="3331850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13330" name="Text Box 8"/>
            <p:cNvSpPr/>
            <p:nvPr/>
          </p:nvSpPr>
          <p:spPr>
            <a:xfrm rot="21060000">
              <a:off x="-372098" y="4057345"/>
              <a:ext cx="4385175" cy="76410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kumimoji="0" lang="en-US" altLang="zh-CN">
                  <a:solidFill>
                    <a:schemeClr val="bg1"/>
                  </a:solidFill>
                  <a:latin typeface="Arial" panose="020B0604020202020204"/>
                  <a:ea typeface="Arial" panose="020B0604020202020204"/>
                </a:rPr>
                <a:t>Shanghai</a:t>
              </a:r>
            </a:p>
          </p:txBody>
        </p:sp>
      </p:grpSp>
      <p:grpSp>
        <p:nvGrpSpPr>
          <p:cNvPr id="13316" name="组合 18"/>
          <p:cNvGrpSpPr/>
          <p:nvPr/>
        </p:nvGrpSpPr>
        <p:grpSpPr>
          <a:xfrm rot="240000">
            <a:off x="3267075" y="1166813"/>
            <a:ext cx="2895600" cy="1981200"/>
            <a:chOff x="609600" y="3810001"/>
            <a:chExt cx="3352800" cy="2192215"/>
          </a:xfrm>
        </p:grpSpPr>
        <p:pic>
          <p:nvPicPr>
            <p:cNvPr id="13327" name="Picture 5" descr="C:\Users\Administrator\Desktop\QQ截图20160619102932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21300000">
              <a:off x="341863" y="3517182"/>
              <a:ext cx="3889248" cy="2779054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13328" name="Text Box 8"/>
            <p:cNvSpPr/>
            <p:nvPr/>
          </p:nvSpPr>
          <p:spPr>
            <a:xfrm rot="21060000">
              <a:off x="792201" y="3831086"/>
              <a:ext cx="2382016" cy="5847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kumimoji="0" lang="en-US" altLang="zh-CN">
                  <a:solidFill>
                    <a:schemeClr val="bg1"/>
                  </a:solidFill>
                  <a:latin typeface="Arial" panose="020B0604020202020204"/>
                  <a:ea typeface="Arial" panose="020B0604020202020204"/>
                </a:rPr>
                <a:t>Xi’an</a:t>
              </a:r>
            </a:p>
          </p:txBody>
        </p:sp>
      </p:grpSp>
      <p:grpSp>
        <p:nvGrpSpPr>
          <p:cNvPr id="13317" name="组合 16"/>
          <p:cNvGrpSpPr/>
          <p:nvPr/>
        </p:nvGrpSpPr>
        <p:grpSpPr>
          <a:xfrm rot="21120000">
            <a:off x="6130925" y="3724275"/>
            <a:ext cx="2665413" cy="1951038"/>
            <a:chOff x="5562600" y="3043135"/>
            <a:chExt cx="3990721" cy="2633765"/>
          </a:xfrm>
        </p:grpSpPr>
        <p:pic>
          <p:nvPicPr>
            <p:cNvPr id="13325" name="Picture 4" descr="C:\Users\Administrator\Desktop\QQ截图20160619101543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420000">
              <a:off x="5130450" y="2657260"/>
              <a:ext cx="4855606" cy="3480941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13326" name="Text Box 8"/>
            <p:cNvSpPr/>
            <p:nvPr/>
          </p:nvSpPr>
          <p:spPr>
            <a:xfrm rot="21060000">
              <a:off x="5745201" y="3043135"/>
              <a:ext cx="2382017" cy="78907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kumimoji="0" lang="en-US" altLang="zh-CN">
                  <a:latin typeface="Arial" panose="020B0604020202020204"/>
                  <a:ea typeface="Arial" panose="020B0604020202020204"/>
                </a:rPr>
                <a:t>Lhasa</a:t>
              </a:r>
            </a:p>
          </p:txBody>
        </p:sp>
      </p:grpSp>
      <p:grpSp>
        <p:nvGrpSpPr>
          <p:cNvPr id="13318" name="组合 21"/>
          <p:cNvGrpSpPr/>
          <p:nvPr/>
        </p:nvGrpSpPr>
        <p:grpSpPr>
          <a:xfrm rot="21120000">
            <a:off x="355600" y="3914775"/>
            <a:ext cx="2873375" cy="2100263"/>
            <a:chOff x="2541614" y="3673995"/>
            <a:chExt cx="3344836" cy="2403042"/>
          </a:xfrm>
        </p:grpSpPr>
        <p:pic>
          <p:nvPicPr>
            <p:cNvPr id="13323" name="Picture 9" descr="C:\Users\Administrator\Desktop\QQ截图20160619110728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 rot="420000">
              <a:off x="2244249" y="3334359"/>
              <a:ext cx="3988079" cy="3145641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13324" name="Text Box 8"/>
            <p:cNvSpPr/>
            <p:nvPr/>
          </p:nvSpPr>
          <p:spPr>
            <a:xfrm rot="20880000">
              <a:off x="2541614" y="3673995"/>
              <a:ext cx="2505192" cy="52322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kumimoji="0" lang="en-US" altLang="zh-CN" sz="2800">
                  <a:latin typeface="Arial" panose="020B0604020202020204"/>
                  <a:ea typeface="Arial" panose="020B0604020202020204"/>
                </a:rPr>
                <a:t>Hong Kong</a:t>
              </a:r>
            </a:p>
          </p:txBody>
        </p:sp>
      </p:grpSp>
      <p:grpSp>
        <p:nvGrpSpPr>
          <p:cNvPr id="13319" name="组合 12"/>
          <p:cNvGrpSpPr/>
          <p:nvPr/>
        </p:nvGrpSpPr>
        <p:grpSpPr>
          <a:xfrm rot="21120000">
            <a:off x="3248025" y="3846513"/>
            <a:ext cx="2800350" cy="2130425"/>
            <a:chOff x="304800" y="4087690"/>
            <a:chExt cx="3048000" cy="1941635"/>
          </a:xfrm>
        </p:grpSpPr>
        <p:pic>
          <p:nvPicPr>
            <p:cNvPr id="13321" name="Picture 6" descr="C:\Users\Administrator\Desktop\QQ截图20160619103046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 rot="420000">
              <a:off x="-18884" y="3776633"/>
              <a:ext cx="3695752" cy="2561222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13322" name="Text Box 8"/>
            <p:cNvSpPr/>
            <p:nvPr/>
          </p:nvSpPr>
          <p:spPr>
            <a:xfrm rot="21060000">
              <a:off x="408504" y="4197930"/>
              <a:ext cx="2869246" cy="53298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50000"/>
                </a:spcBef>
                <a:buNone/>
              </a:pPr>
              <a:r>
                <a:rPr kumimoji="0" lang="en-US" altLang="zh-CN">
                  <a:latin typeface="Arial" panose="020B0604020202020204"/>
                  <a:ea typeface="Arial" panose="020B0604020202020204"/>
                </a:rPr>
                <a:t>Hangzhou</a:t>
              </a:r>
            </a:p>
          </p:txBody>
        </p:sp>
      </p:grpSp>
      <p:sp>
        <p:nvSpPr>
          <p:cNvPr id="13320" name="TextBox 17"/>
          <p:cNvSpPr/>
          <p:nvPr/>
        </p:nvSpPr>
        <p:spPr>
          <a:xfrm>
            <a:off x="6553200" y="2057400"/>
            <a:ext cx="3048000" cy="338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（点击照相机，出现图片）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6"/>
          <p:cNvGrpSpPr/>
          <p:nvPr/>
        </p:nvGrpSpPr>
        <p:grpSpPr>
          <a:xfrm>
            <a:off x="1066800" y="838200"/>
            <a:ext cx="7696200" cy="914400"/>
            <a:chOff x="533400" y="990600"/>
            <a:chExt cx="7696200" cy="914400"/>
          </a:xfrm>
        </p:grpSpPr>
        <p:sp>
          <p:nvSpPr>
            <p:cNvPr id="14344" name="云形 5"/>
            <p:cNvSpPr/>
            <p:nvPr/>
          </p:nvSpPr>
          <p:spPr>
            <a:xfrm>
              <a:off x="533400" y="990600"/>
              <a:ext cx="7696200" cy="914400"/>
            </a:xfrm>
            <a:prstGeom prst="cloud">
              <a:avLst/>
            </a:prstGeom>
            <a:solidFill>
              <a:srgbClr val="FFF7E0"/>
            </a:solidFill>
            <a:ln>
              <a:solidFill>
                <a:srgbClr val="FFCC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45" name="Rectangle 2"/>
            <p:cNvSpPr>
              <a:spLocks noRot="1"/>
            </p:cNvSpPr>
            <p:nvPr/>
          </p:nvSpPr>
          <p:spPr>
            <a:xfrm>
              <a:off x="990600" y="1143000"/>
              <a:ext cx="7162799" cy="60959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91431" tIns="45715" rIns="91431" bIns="45715"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defTabSz="1184275">
                <a:spcBef>
                  <a:spcPct val="0"/>
                </a:spcBef>
                <a:buNone/>
              </a:pPr>
              <a:r>
                <a:rPr kumimoji="0" lang="en-US" altLang="zh-CN" sz="2800">
                  <a:ea typeface="Times New Roman" panose="02020603050405020304" charset="0"/>
                </a:rPr>
                <a:t>Where is Shanghai and Hong Kong in this map?</a:t>
              </a:r>
            </a:p>
          </p:txBody>
        </p:sp>
      </p:grpSp>
      <p:pic>
        <p:nvPicPr>
          <p:cNvPr id="14339" name="Picture 11" descr="C:\Users\Administrator\Desktop\QQ截图2016062711104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1371600"/>
            <a:ext cx="6172200" cy="52578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4340" name="椭圆 7"/>
          <p:cNvSpPr/>
          <p:nvPr/>
        </p:nvSpPr>
        <p:spPr>
          <a:xfrm>
            <a:off x="6705600" y="4419600"/>
            <a:ext cx="6858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endParaRPr lang="zh-CN" altLang="en-US">
              <a:solidFill>
                <a:srgbClr val="FFFFFF"/>
              </a:solidFill>
              <a:latin typeface="Times New Roman" panose="02020603050405020304" charset="0"/>
            </a:endParaRPr>
          </a:p>
        </p:txBody>
      </p:sp>
      <p:pic>
        <p:nvPicPr>
          <p:cNvPr id="14341" name="组合 10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095875" y="3267075"/>
            <a:ext cx="3865563" cy="11334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4342" name="椭圆 8"/>
          <p:cNvSpPr/>
          <p:nvPr/>
        </p:nvSpPr>
        <p:spPr>
          <a:xfrm>
            <a:off x="5943600" y="5562600"/>
            <a:ext cx="6858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marL="0" marR="0" lvl="0" indent="0" algn="ctr"/>
            <a:endParaRPr lang="zh-CN" altLang="en-US">
              <a:solidFill>
                <a:srgbClr val="FFFFFF"/>
              </a:solidFill>
              <a:latin typeface="Times New Roman" panose="02020603050405020304" charset="0"/>
            </a:endParaRPr>
          </a:p>
        </p:txBody>
      </p:sp>
      <p:pic>
        <p:nvPicPr>
          <p:cNvPr id="14343" name="组合 11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1444625" y="4943475"/>
            <a:ext cx="4389438" cy="89693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fill="hold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fill="hold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fill="hold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U_3108~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4500" y="1895475"/>
            <a:ext cx="2816225" cy="324961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5363" name="Picture 5" descr="U_1093~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75375" y="1908175"/>
            <a:ext cx="2511425" cy="291941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5364" name="Picture 6" descr="U_2065~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14675" y="1590675"/>
            <a:ext cx="2994025" cy="36877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grpSp>
        <p:nvGrpSpPr>
          <p:cNvPr id="15365" name="组合 5"/>
          <p:cNvGrpSpPr/>
          <p:nvPr/>
        </p:nvGrpSpPr>
        <p:grpSpPr>
          <a:xfrm>
            <a:off x="609600" y="533400"/>
            <a:ext cx="4784725" cy="990600"/>
            <a:chOff x="528033" y="990600"/>
            <a:chExt cx="2560750" cy="990600"/>
          </a:xfrm>
        </p:grpSpPr>
        <p:sp>
          <p:nvSpPr>
            <p:cNvPr id="15367" name="双波形 6"/>
            <p:cNvSpPr/>
            <p:nvPr/>
          </p:nvSpPr>
          <p:spPr>
            <a:xfrm>
              <a:off x="528033" y="990600"/>
              <a:ext cx="2528464" cy="990600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rgbClr val="8585E0"/>
            </a:solidFill>
            <a:ln w="25400">
              <a:solidFill>
                <a:srgbClr val="D6D6F5"/>
              </a:solidFill>
              <a:round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5368" name="TextBox 7"/>
            <p:cNvSpPr/>
            <p:nvPr/>
          </p:nvSpPr>
          <p:spPr>
            <a:xfrm>
              <a:off x="650383" y="1143000"/>
              <a:ext cx="2438400" cy="6463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kumimoji="0" lang="en-US" altLang="zh-CN" sz="3600">
                  <a:latin typeface="Comic Sans MS" panose="030F0702030302020204" pitchFamily="66" charset="0"/>
                </a:rPr>
                <a:t>Enjoy some pictures </a:t>
              </a:r>
            </a:p>
          </p:txBody>
        </p:sp>
      </p:grpSp>
      <p:sp>
        <p:nvSpPr>
          <p:cNvPr id="15366" name="TextBox 8"/>
          <p:cNvSpPr/>
          <p:nvPr/>
        </p:nvSpPr>
        <p:spPr>
          <a:xfrm>
            <a:off x="2286000" y="5410200"/>
            <a:ext cx="510540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>
                <a:solidFill>
                  <a:srgbClr val="FF0000"/>
                </a:solidFill>
                <a:ea typeface="Times New Roman" panose="02020603050405020304" charset="0"/>
              </a:rPr>
              <a:t>Jin Mao Tower, in Shanghai</a:t>
            </a:r>
            <a:endParaRPr kumimoji="0" lang="zh-CN" altLang="en-US">
              <a:solidFill>
                <a:srgbClr val="FF0000"/>
              </a:solidFill>
              <a:ea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 fill="hold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esktop\QQ截图201606191104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9600" y="1981200"/>
            <a:ext cx="4041775" cy="2743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7411" name="Picture 3" descr="C:\Users\Administrator\Desktop\QQ截图201606191102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46575" y="3279775"/>
            <a:ext cx="4035425" cy="27368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7412" name="TextBox 3"/>
          <p:cNvSpPr/>
          <p:nvPr/>
        </p:nvSpPr>
        <p:spPr>
          <a:xfrm>
            <a:off x="2362200" y="1295400"/>
            <a:ext cx="510540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kumimoji="0" lang="en-US" altLang="zh-CN">
                <a:solidFill>
                  <a:srgbClr val="FF0000"/>
                </a:solidFill>
                <a:ea typeface="Times New Roman" panose="02020603050405020304" charset="0"/>
              </a:rPr>
              <a:t>Victoria Peak , in Hong Kong</a:t>
            </a:r>
            <a:endParaRPr kumimoji="0" lang="zh-CN" altLang="en-US">
              <a:solidFill>
                <a:srgbClr val="FF0000"/>
              </a:solidFill>
              <a:ea typeface="Times New Roman" panose="0202060305040502030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"/>
          <p:cNvGrpSpPr/>
          <p:nvPr/>
        </p:nvGrpSpPr>
        <p:grpSpPr>
          <a:xfrm>
            <a:off x="838200" y="533400"/>
            <a:ext cx="2667000" cy="990600"/>
            <a:chOff x="528033" y="990600"/>
            <a:chExt cx="2560750" cy="990600"/>
          </a:xfrm>
        </p:grpSpPr>
        <p:sp>
          <p:nvSpPr>
            <p:cNvPr id="18447" name="双波形 2"/>
            <p:cNvSpPr/>
            <p:nvPr/>
          </p:nvSpPr>
          <p:spPr>
            <a:xfrm>
              <a:off x="528033" y="990600"/>
              <a:ext cx="2528741" cy="990600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rgbClr val="8585E0"/>
            </a:solidFill>
            <a:ln w="25400">
              <a:solidFill>
                <a:srgbClr val="D6D6F5"/>
              </a:solidFill>
              <a:round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8448" name="TextBox 3"/>
            <p:cNvSpPr/>
            <p:nvPr/>
          </p:nvSpPr>
          <p:spPr>
            <a:xfrm>
              <a:off x="650383" y="1143000"/>
              <a:ext cx="2438400" cy="6463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kumimoji="0" lang="en-US" altLang="zh-CN" sz="3600" dirty="0">
                  <a:latin typeface="Comic Sans MS" panose="030F0702030302020204" pitchFamily="66" charset="0"/>
                </a:rPr>
                <a:t>Listening</a:t>
              </a:r>
            </a:p>
          </p:txBody>
        </p:sp>
      </p:grpSp>
      <p:sp>
        <p:nvSpPr>
          <p:cNvPr id="18435" name="Text Box 39"/>
          <p:cNvSpPr/>
          <p:nvPr/>
        </p:nvSpPr>
        <p:spPr>
          <a:xfrm>
            <a:off x="609600" y="1371600"/>
            <a:ext cx="8534400" cy="1127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41325" lvl="0" indent="-441325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2800" b="1" dirty="0">
                <a:ea typeface="Times New Roman" panose="02020603050405020304" charset="0"/>
              </a:rPr>
              <a:t>1 </a:t>
            </a:r>
            <a:r>
              <a:rPr kumimoji="0" lang="en-US" altLang="zh-CN" sz="2800" dirty="0">
                <a:ea typeface="Times New Roman" panose="02020603050405020304" charset="0"/>
              </a:rPr>
              <a:t> Look at the pictures and talk about them. Use the words in the box to help you.</a:t>
            </a:r>
          </a:p>
        </p:txBody>
      </p:sp>
      <p:pic>
        <p:nvPicPr>
          <p:cNvPr id="18436" name="Picture 5" descr="QQ截图201309102217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3276600"/>
            <a:ext cx="3810000" cy="2924175"/>
          </a:xfrm>
          <a:prstGeom prst="rect">
            <a:avLst/>
          </a:prstGeom>
          <a:noFill/>
          <a:ln w="38100" cap="sq">
            <a:solidFill>
              <a:prstClr val="black"/>
            </a:solidFill>
            <a:miter lim="800000"/>
            <a:headEnd/>
            <a:tailEnd/>
          </a:ln>
          <a:effectLst>
            <a:outerShdw blurRad="50800" dist="38100" dir="2700000" algn="tl">
              <a:srgbClr val="000000">
                <a:alpha val="42999"/>
              </a:srgbClr>
            </a:outerShdw>
          </a:effectLst>
        </p:spPr>
      </p:pic>
      <p:pic>
        <p:nvPicPr>
          <p:cNvPr id="18437" name="Picture 6" descr="QQ截图2013091022174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8200" y="3276600"/>
            <a:ext cx="3883025" cy="2971800"/>
          </a:xfrm>
          <a:prstGeom prst="rect">
            <a:avLst/>
          </a:prstGeom>
          <a:noFill/>
          <a:ln w="38100" cap="sq">
            <a:solidFill>
              <a:prstClr val="black"/>
            </a:solidFill>
            <a:miter lim="800000"/>
            <a:headEnd/>
            <a:tailEnd/>
          </a:ln>
          <a:effectLst>
            <a:outerShdw blurRad="50800" dist="38100" dir="2700000" algn="tl">
              <a:srgbClr val="000000">
                <a:alpha val="42999"/>
              </a:srgbClr>
            </a:outerShdw>
          </a:effectLst>
        </p:spPr>
      </p:pic>
      <p:grpSp>
        <p:nvGrpSpPr>
          <p:cNvPr id="18438" name="组合 15"/>
          <p:cNvGrpSpPr/>
          <p:nvPr/>
        </p:nvGrpSpPr>
        <p:grpSpPr>
          <a:xfrm>
            <a:off x="990600" y="4019550"/>
            <a:ext cx="4419600" cy="781050"/>
            <a:chOff x="1143000" y="4038600"/>
            <a:chExt cx="4419600" cy="781050"/>
          </a:xfrm>
        </p:grpSpPr>
        <p:sp>
          <p:nvSpPr>
            <p:cNvPr id="18445" name="Text Box 7"/>
            <p:cNvSpPr/>
            <p:nvPr/>
          </p:nvSpPr>
          <p:spPr>
            <a:xfrm>
              <a:off x="1143000" y="4038600"/>
              <a:ext cx="4419600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kumimoji="0" lang="zh-CN" altLang="en-US" sz="2400">
                  <a:solidFill>
                    <a:srgbClr val="FF0000"/>
                  </a:solidFill>
                  <a:ea typeface="Times New Roman" panose="02020603050405020304" charset="0"/>
                </a:rPr>
                <a:t>      Jin </a:t>
              </a:r>
              <a:r>
                <a:rPr kumimoji="0" lang="en-US" altLang="zh-CN" sz="2400">
                  <a:solidFill>
                    <a:srgbClr val="FF0000"/>
                  </a:solidFill>
                  <a:ea typeface="Times New Roman" panose="02020603050405020304" charset="0"/>
                </a:rPr>
                <a:t>M</a:t>
              </a:r>
              <a:r>
                <a:rPr kumimoji="0" lang="zh-CN" altLang="en-US" sz="2400">
                  <a:solidFill>
                    <a:srgbClr val="FF0000"/>
                  </a:solidFill>
                  <a:ea typeface="Times New Roman" panose="02020603050405020304" charset="0"/>
                </a:rPr>
                <a:t>ao Tower</a:t>
              </a:r>
            </a:p>
          </p:txBody>
        </p:sp>
        <p:cxnSp>
          <p:nvCxnSpPr>
            <p:cNvPr id="18446" name="箭头 234"/>
            <p:cNvCxnSpPr/>
            <p:nvPr/>
          </p:nvCxnSpPr>
          <p:spPr>
            <a:xfrm>
              <a:off x="2438400" y="4495800"/>
              <a:ext cx="215900" cy="323850"/>
            </a:xfrm>
            <a:prstGeom prst="line">
              <a:avLst/>
            </a:prstGeom>
            <a:noFill/>
            <a:ln>
              <a:solidFill>
                <a:srgbClr val="FF0000"/>
              </a:solidFill>
              <a:miter lim="800000"/>
              <a:tailEnd type="triangle"/>
            </a:ln>
          </p:spPr>
        </p:cxnSp>
      </p:grpSp>
      <p:grpSp>
        <p:nvGrpSpPr>
          <p:cNvPr id="18439" name="组合 16"/>
          <p:cNvGrpSpPr/>
          <p:nvPr/>
        </p:nvGrpSpPr>
        <p:grpSpPr>
          <a:xfrm>
            <a:off x="6248400" y="3581400"/>
            <a:ext cx="2132013" cy="819150"/>
            <a:chOff x="6248400" y="3581400"/>
            <a:chExt cx="2132012" cy="819150"/>
          </a:xfrm>
        </p:grpSpPr>
        <p:sp>
          <p:nvSpPr>
            <p:cNvPr id="18443" name="Text Box 9"/>
            <p:cNvSpPr/>
            <p:nvPr/>
          </p:nvSpPr>
          <p:spPr>
            <a:xfrm>
              <a:off x="6248400" y="3581400"/>
              <a:ext cx="2132012" cy="46672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kumimoji="0" lang="zh-CN" altLang="en-US" sz="2400">
                  <a:solidFill>
                    <a:srgbClr val="FF0000"/>
                  </a:solidFill>
                  <a:ea typeface="Times New Roman" panose="02020603050405020304" charset="0"/>
                </a:rPr>
                <a:t>Vi</a:t>
              </a:r>
              <a:r>
                <a:rPr kumimoji="0" lang="en-US" altLang="zh-CN" sz="2400">
                  <a:solidFill>
                    <a:srgbClr val="FF0000"/>
                  </a:solidFill>
                  <a:ea typeface="Times New Roman" panose="02020603050405020304" charset="0"/>
                </a:rPr>
                <a:t>c</a:t>
              </a:r>
              <a:r>
                <a:rPr kumimoji="0" lang="zh-CN" altLang="en-US" sz="2400">
                  <a:solidFill>
                    <a:srgbClr val="FF0000"/>
                  </a:solidFill>
                  <a:ea typeface="Times New Roman" panose="02020603050405020304" charset="0"/>
                </a:rPr>
                <a:t>toria </a:t>
              </a:r>
              <a:r>
                <a:rPr kumimoji="0" lang="en-US" altLang="zh-CN" sz="2400">
                  <a:solidFill>
                    <a:srgbClr val="FF0000"/>
                  </a:solidFill>
                  <a:ea typeface="Times New Roman" panose="02020603050405020304" charset="0"/>
                </a:rPr>
                <a:t>P</a:t>
              </a:r>
              <a:r>
                <a:rPr kumimoji="0" lang="zh-CN" altLang="en-US" sz="2400">
                  <a:solidFill>
                    <a:srgbClr val="FF0000"/>
                  </a:solidFill>
                  <a:ea typeface="Times New Roman" panose="02020603050405020304" charset="0"/>
                </a:rPr>
                <a:t>eak</a:t>
              </a:r>
            </a:p>
          </p:txBody>
        </p:sp>
        <p:cxnSp>
          <p:nvCxnSpPr>
            <p:cNvPr id="18444" name="箭头 236"/>
            <p:cNvCxnSpPr/>
            <p:nvPr/>
          </p:nvCxnSpPr>
          <p:spPr>
            <a:xfrm flipH="1">
              <a:off x="6477000" y="3962400"/>
              <a:ext cx="288925" cy="438150"/>
            </a:xfrm>
            <a:prstGeom prst="line">
              <a:avLst/>
            </a:prstGeom>
            <a:noFill/>
            <a:ln>
              <a:solidFill>
                <a:srgbClr val="FF0000"/>
              </a:solidFill>
              <a:miter lim="800000"/>
              <a:tailEnd type="triangle"/>
            </a:ln>
          </p:spPr>
        </p:cxnSp>
      </p:grpSp>
      <p:grpSp>
        <p:nvGrpSpPr>
          <p:cNvPr id="18440" name="组合 14"/>
          <p:cNvGrpSpPr/>
          <p:nvPr/>
        </p:nvGrpSpPr>
        <p:grpSpPr>
          <a:xfrm>
            <a:off x="990600" y="2362200"/>
            <a:ext cx="6248400" cy="762000"/>
            <a:chOff x="990600" y="2362200"/>
            <a:chExt cx="6248400" cy="762000"/>
          </a:xfrm>
        </p:grpSpPr>
        <p:sp>
          <p:nvSpPr>
            <p:cNvPr id="18441" name="椭圆 11"/>
            <p:cNvSpPr/>
            <p:nvPr/>
          </p:nvSpPr>
          <p:spPr>
            <a:xfrm>
              <a:off x="990600" y="2362200"/>
              <a:ext cx="5867400" cy="762000"/>
            </a:xfrm>
            <a:prstGeom prst="ellipse">
              <a:avLst/>
            </a:prstGeom>
            <a:solidFill>
              <a:srgbClr val="FFE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anose="020B0604020202020204"/>
                  <a:ea typeface="宋体" panose="02010600030101010101" pitchFamily="2" charset="-122"/>
                </a:defRPr>
              </a:lvl5pPr>
            </a:lstStyle>
            <a:p>
              <a:pPr marL="0" marR="0" lvl="0" indent="0" algn="ctr"/>
              <a:endParaRPr lang="zh-CN" altLang="en-US">
                <a:solidFill>
                  <a:srgbClr val="FFFFFF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8442" name="Text Box 9"/>
            <p:cNvSpPr/>
            <p:nvPr/>
          </p:nvSpPr>
          <p:spPr>
            <a:xfrm>
              <a:off x="1600200" y="2438400"/>
              <a:ext cx="5638800" cy="6309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1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1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lnSpc>
                  <a:spcPct val="125000"/>
                </a:lnSpc>
                <a:spcBef>
                  <a:spcPct val="0"/>
                </a:spcBef>
                <a:buNone/>
              </a:pPr>
              <a:r>
                <a:rPr kumimoji="0" lang="en-US" altLang="zh-CN" sz="2800" dirty="0"/>
                <a:t>high  hill  population  river  wide</a:t>
              </a:r>
              <a:endParaRPr kumimoji="0" lang="en-US" altLang="zh-CN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7"/>
          <p:cNvSpPr/>
          <p:nvPr/>
        </p:nvSpPr>
        <p:spPr>
          <a:xfrm>
            <a:off x="685800" y="1676400"/>
            <a:ext cx="7761288" cy="48752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lnSpc>
                <a:spcPct val="125000"/>
              </a:lnSpc>
              <a:spcBef>
                <a:spcPct val="0"/>
              </a:spcBef>
              <a:buNone/>
            </a:pPr>
            <a:r>
              <a:rPr kumimoji="0" lang="en-US" altLang="zh-CN" sz="3600" dirty="0"/>
              <a:t>Place</a:t>
            </a:r>
            <a:r>
              <a:rPr kumimoji="0" lang="en-US" altLang="zh-CN" sz="3600" dirty="0">
                <a:sym typeface="Wingdings" panose="05000000000000000000" pitchFamily="2" charset="2"/>
              </a:rPr>
              <a:t>: (1)_______________</a:t>
            </a:r>
          </a:p>
          <a:p>
            <a:pPr marL="0" lvl="0" indent="0">
              <a:lnSpc>
                <a:spcPct val="125000"/>
              </a:lnSpc>
              <a:spcBef>
                <a:spcPct val="0"/>
              </a:spcBef>
              <a:buNone/>
            </a:pPr>
            <a:r>
              <a:rPr kumimoji="0" lang="en-US" altLang="zh-CN" sz="3600" dirty="0">
                <a:sym typeface="Wingdings" panose="05000000000000000000" pitchFamily="2" charset="2"/>
              </a:rPr>
              <a:t>Population: (2)_______ million</a:t>
            </a:r>
          </a:p>
          <a:p>
            <a:pPr marL="0" lvl="0" indent="0">
              <a:lnSpc>
                <a:spcPct val="125000"/>
              </a:lnSpc>
              <a:spcBef>
                <a:spcPct val="0"/>
              </a:spcBef>
              <a:buNone/>
            </a:pPr>
            <a:r>
              <a:rPr kumimoji="0" lang="en-US" altLang="zh-CN" sz="3600" dirty="0">
                <a:sym typeface="Wingdings" panose="05000000000000000000" pitchFamily="2" charset="2"/>
              </a:rPr>
              <a:t>Jin Mao Tower: (3) _______ </a:t>
            </a:r>
            <a:r>
              <a:rPr kumimoji="0" lang="en-US" altLang="zh-CN" sz="3600" dirty="0" err="1">
                <a:sym typeface="Wingdings" panose="05000000000000000000" pitchFamily="2" charset="2"/>
              </a:rPr>
              <a:t>metres</a:t>
            </a:r>
            <a:r>
              <a:rPr kumimoji="0" lang="en-US" altLang="zh-CN" sz="3600" dirty="0">
                <a:sym typeface="Wingdings" panose="05000000000000000000" pitchFamily="2" charset="2"/>
              </a:rPr>
              <a:t> high</a:t>
            </a:r>
          </a:p>
          <a:p>
            <a:pPr marL="0" lvl="0" indent="0">
              <a:lnSpc>
                <a:spcPct val="125000"/>
              </a:lnSpc>
              <a:spcBef>
                <a:spcPct val="0"/>
              </a:spcBef>
              <a:buNone/>
            </a:pPr>
            <a:endParaRPr kumimoji="0" lang="en-US" altLang="zh-CN" sz="3600" dirty="0">
              <a:sym typeface="Wingdings" panose="05000000000000000000" pitchFamily="2" charset="2"/>
            </a:endParaRPr>
          </a:p>
          <a:p>
            <a:pPr marL="0" lvl="0" indent="0">
              <a:lnSpc>
                <a:spcPct val="125000"/>
              </a:lnSpc>
              <a:spcBef>
                <a:spcPct val="0"/>
              </a:spcBef>
              <a:buNone/>
            </a:pPr>
            <a:r>
              <a:rPr kumimoji="0" lang="en-US" altLang="zh-CN" sz="3600" dirty="0">
                <a:sym typeface="Wingdings" panose="05000000000000000000" pitchFamily="2" charset="2"/>
              </a:rPr>
              <a:t>Place: (4)___________</a:t>
            </a:r>
          </a:p>
          <a:p>
            <a:pPr marL="0" lvl="0" indent="0">
              <a:lnSpc>
                <a:spcPct val="125000"/>
              </a:lnSpc>
              <a:spcBef>
                <a:spcPct val="0"/>
              </a:spcBef>
              <a:buNone/>
            </a:pPr>
            <a:r>
              <a:rPr kumimoji="0" lang="en-US" altLang="zh-CN" sz="3600" dirty="0">
                <a:sym typeface="Wingdings" panose="05000000000000000000" pitchFamily="2" charset="2"/>
              </a:rPr>
              <a:t>Population: (5)________ million </a:t>
            </a:r>
          </a:p>
          <a:p>
            <a:pPr marL="0" lvl="0" indent="0">
              <a:lnSpc>
                <a:spcPct val="125000"/>
              </a:lnSpc>
              <a:spcBef>
                <a:spcPct val="0"/>
              </a:spcBef>
              <a:buNone/>
            </a:pPr>
            <a:r>
              <a:rPr kumimoji="0" lang="en-US" altLang="zh-CN" sz="3600" dirty="0">
                <a:sym typeface="Wingdings" panose="05000000000000000000" pitchFamily="2" charset="2"/>
              </a:rPr>
              <a:t>Victoria Peak: (6) ______ </a:t>
            </a:r>
            <a:r>
              <a:rPr kumimoji="0" lang="en-US" altLang="zh-CN" sz="3600" dirty="0" err="1">
                <a:sym typeface="Wingdings" panose="05000000000000000000" pitchFamily="2" charset="2"/>
              </a:rPr>
              <a:t>metres</a:t>
            </a:r>
            <a:r>
              <a:rPr kumimoji="0" lang="en-US" altLang="zh-CN" sz="3600" dirty="0">
                <a:sym typeface="Wingdings" panose="05000000000000000000" pitchFamily="2" charset="2"/>
              </a:rPr>
              <a:t> high</a:t>
            </a:r>
            <a:endParaRPr kumimoji="0" lang="en-US" altLang="zh-CN" sz="3600" dirty="0">
              <a:solidFill>
                <a:srgbClr val="FF0000"/>
              </a:solidFill>
            </a:endParaRPr>
          </a:p>
        </p:txBody>
      </p:sp>
      <p:sp>
        <p:nvSpPr>
          <p:cNvPr id="19459" name="Text Box 40"/>
          <p:cNvSpPr/>
          <p:nvPr/>
        </p:nvSpPr>
        <p:spPr>
          <a:xfrm>
            <a:off x="2895600" y="1687513"/>
            <a:ext cx="2017713" cy="698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3600">
                <a:solidFill>
                  <a:srgbClr val="FF0000"/>
                </a:solidFill>
              </a:rPr>
              <a:t>Shanghai </a:t>
            </a:r>
            <a:endParaRPr kumimoji="0" lang="en-US" altLang="zh-CN" sz="3600"/>
          </a:p>
        </p:txBody>
      </p:sp>
      <p:sp>
        <p:nvSpPr>
          <p:cNvPr id="19460" name="Text Box 41"/>
          <p:cNvSpPr/>
          <p:nvPr/>
        </p:nvSpPr>
        <p:spPr>
          <a:xfrm>
            <a:off x="3968750" y="2384425"/>
            <a:ext cx="992188" cy="698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3600">
                <a:solidFill>
                  <a:srgbClr val="FF0000"/>
                </a:solidFill>
              </a:rPr>
              <a:t>23.5</a:t>
            </a:r>
            <a:endParaRPr kumimoji="0" lang="en-US" altLang="zh-CN" sz="3600"/>
          </a:p>
        </p:txBody>
      </p:sp>
      <p:sp>
        <p:nvSpPr>
          <p:cNvPr id="19461" name="Text Box 42"/>
          <p:cNvSpPr/>
          <p:nvPr/>
        </p:nvSpPr>
        <p:spPr>
          <a:xfrm>
            <a:off x="4806950" y="3135313"/>
            <a:ext cx="1223963" cy="698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3600">
                <a:solidFill>
                  <a:srgbClr val="FF0000"/>
                </a:solidFill>
              </a:rPr>
              <a:t>420.5</a:t>
            </a:r>
            <a:endParaRPr kumimoji="0" lang="en-US" altLang="zh-CN" sz="3600"/>
          </a:p>
        </p:txBody>
      </p:sp>
      <p:sp>
        <p:nvSpPr>
          <p:cNvPr id="19462" name="Text Box 43"/>
          <p:cNvSpPr/>
          <p:nvPr/>
        </p:nvSpPr>
        <p:spPr>
          <a:xfrm>
            <a:off x="2590800" y="4441825"/>
            <a:ext cx="2352675" cy="698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3600">
                <a:solidFill>
                  <a:srgbClr val="FF0000"/>
                </a:solidFill>
              </a:rPr>
              <a:t>Hong Kong</a:t>
            </a:r>
            <a:endParaRPr kumimoji="0" lang="en-US" altLang="zh-CN" sz="3600"/>
          </a:p>
        </p:txBody>
      </p:sp>
      <p:sp>
        <p:nvSpPr>
          <p:cNvPr id="19463" name="Text Box 44"/>
          <p:cNvSpPr/>
          <p:nvPr/>
        </p:nvSpPr>
        <p:spPr>
          <a:xfrm>
            <a:off x="3810000" y="5192713"/>
            <a:ext cx="1236663" cy="698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3600">
                <a:solidFill>
                  <a:srgbClr val="FF0000"/>
                </a:solidFill>
              </a:rPr>
              <a:t>seven</a:t>
            </a:r>
            <a:endParaRPr kumimoji="0" lang="en-US" altLang="zh-CN" sz="3600"/>
          </a:p>
        </p:txBody>
      </p:sp>
      <p:sp>
        <p:nvSpPr>
          <p:cNvPr id="19464" name="Text Box 45"/>
          <p:cNvSpPr/>
          <p:nvPr/>
        </p:nvSpPr>
        <p:spPr>
          <a:xfrm>
            <a:off x="4343400" y="5878513"/>
            <a:ext cx="877888" cy="698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kumimoji="0" lang="en-US" altLang="zh-CN" sz="3600">
                <a:solidFill>
                  <a:srgbClr val="FF0000"/>
                </a:solidFill>
              </a:rPr>
              <a:t>552</a:t>
            </a:r>
            <a:endParaRPr kumimoji="0" lang="en-US" altLang="zh-CN" sz="3600"/>
          </a:p>
        </p:txBody>
      </p:sp>
      <p:sp>
        <p:nvSpPr>
          <p:cNvPr id="19465" name="TextBox 8"/>
          <p:cNvSpPr/>
          <p:nvPr/>
        </p:nvSpPr>
        <p:spPr>
          <a:xfrm>
            <a:off x="1143000" y="762000"/>
            <a:ext cx="5688013" cy="769938"/>
          </a:xfrm>
          <a:prstGeom prst="rect">
            <a:avLst/>
          </a:prstGeom>
          <a:solidFill>
            <a:srgbClr val="B2DCC0"/>
          </a:solidFill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1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1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r>
              <a:rPr kumimoji="0" lang="en-US" altLang="zh-CN" sz="4400">
                <a:ea typeface="Times New Roman" panose="02020603050405020304" charset="0"/>
              </a:rPr>
              <a:t>Listen and complete</a:t>
            </a:r>
            <a:endParaRPr kumimoji="0" lang="zh-CN" altLang="en-US" sz="4400">
              <a:ea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  <p:bldP spid="19462" grpId="0"/>
      <p:bldP spid="19463" grpId="0"/>
      <p:bldP spid="194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Arial"/>
      </a:majorFont>
      <a:minorFont>
        <a:latin typeface="Times New Roman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Office PowerPoint</Application>
  <PresentationFormat>全屏显示(4:3)</PresentationFormat>
  <Paragraphs>172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仿宋_GB2312</vt:lpstr>
      <vt:lpstr>黑体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2021-01-18T11:51:00Z</cp:lastPrinted>
  <dcterms:created xsi:type="dcterms:W3CDTF">2021-01-18T11:51:00Z</dcterms:created>
  <dcterms:modified xsi:type="dcterms:W3CDTF">2023-01-16T21:56:17Z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8839C1CC5F0A4D76A2FD24B34EF7B615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