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  <a:srgbClr val="70BEF9"/>
    <a:srgbClr val="E6E6E6"/>
    <a:srgbClr val="016FBF"/>
    <a:srgbClr val="045992"/>
    <a:srgbClr val="0568A9"/>
    <a:srgbClr val="00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3F3E-CDF2-4E95-9189-D7758A5C53D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5963-C460-49D6-B6F9-930B6A8FDD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8774" y="6746713"/>
            <a:ext cx="122413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http://www.2PPT.com/xiazai/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0" y="1"/>
            <a:ext cx="1231981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b="85789"/>
          <a:stretch>
            <a:fillRect/>
          </a:stretch>
        </p:blipFill>
        <p:spPr>
          <a:xfrm>
            <a:off x="8917658" y="0"/>
            <a:ext cx="3402159" cy="1485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0" b="84237"/>
          <a:stretch>
            <a:fillRect/>
          </a:stretch>
        </p:blipFill>
        <p:spPr>
          <a:xfrm>
            <a:off x="-109784" y="-88749"/>
            <a:ext cx="3402158" cy="16763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 r="11938" b="52457"/>
          <a:stretch>
            <a:fillRect/>
          </a:stretch>
        </p:blipFill>
        <p:spPr>
          <a:xfrm>
            <a:off x="468327" y="-177736"/>
            <a:ext cx="9749525" cy="53564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407938" y="2246099"/>
            <a:ext cx="1859117" cy="161451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8064" r="57774" b="67492"/>
          <a:stretch>
            <a:fillRect/>
          </a:stretch>
        </p:blipFill>
        <p:spPr>
          <a:xfrm rot="20662421">
            <a:off x="1373439" y="235254"/>
            <a:ext cx="3576020" cy="371369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68" y="975939"/>
            <a:ext cx="6304935" cy="210773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53622"/>
          <a:stretch>
            <a:fillRect/>
          </a:stretch>
        </p:blipFill>
        <p:spPr>
          <a:xfrm>
            <a:off x="1178746" y="2259744"/>
            <a:ext cx="9977319" cy="328286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 rot="252431">
            <a:off x="4152651" y="3575761"/>
            <a:ext cx="5416882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寒假安全教育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7" y="4931494"/>
            <a:ext cx="3325719" cy="23486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39" y="4124357"/>
            <a:ext cx="3358138" cy="3358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134624" y="2042771"/>
            <a:ext cx="6164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假期是孩子上网的高峰期，家长应指导孩子利用互联网促进学习，不浏览不健康网页，不沉迷于电子游戏，不参与网上赌博，不看反动有害言论和参与讨论，杜绝孩子擅自到网吧上网。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78626" y="1263729"/>
            <a:ext cx="2944898" cy="731979"/>
            <a:chOff x="4960273" y="1710355"/>
            <a:chExt cx="3055439" cy="892123"/>
          </a:xfrm>
        </p:grpSpPr>
        <p:sp>
          <p:nvSpPr>
            <p:cNvPr id="17" name="文本框 16"/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六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68658" y="1739719"/>
              <a:ext cx="1847054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防网溺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3156" y="3492706"/>
            <a:ext cx="4855573" cy="34290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3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45939" y="3917761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93790" y="2144753"/>
            <a:ext cx="6741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假期为增强学生安全知识，教育局为全区学生开发了一个安全知识学习教育平台，请各位家长在假期陪同孩子共同学习安全知识。每个学生帐号由班主任下发到学生手中或班级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QQ</a:t>
            </a: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群中。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41337" y="1383636"/>
            <a:ext cx="3928546" cy="731979"/>
            <a:chOff x="4960273" y="1710355"/>
            <a:chExt cx="4076010" cy="892123"/>
          </a:xfrm>
        </p:grpSpPr>
        <p:sp>
          <p:nvSpPr>
            <p:cNvPr id="16" name="文本框 15"/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七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68658" y="1739719"/>
              <a:ext cx="286762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网络课程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932" y="2780171"/>
            <a:ext cx="4496167" cy="4496167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8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4564" y="1172919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D20000"/>
                </a:solidFill>
                <a:cs typeface="+mn-ea"/>
                <a:sym typeface="+mn-lt"/>
              </a:rPr>
              <a:t>结语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329514" y="1765523"/>
            <a:ext cx="5532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家长朋友</a:t>
            </a:r>
            <a:r>
              <a:rPr lang="zh-CN" altLang="en-US" sz="2400" b="1" dirty="0">
                <a:solidFill>
                  <a:srgbClr val="D20000"/>
                </a:solidFill>
                <a:cs typeface="+mn-ea"/>
                <a:sym typeface="+mn-lt"/>
              </a:rPr>
              <a:t>：</a:t>
            </a:r>
            <a:endParaRPr lang="en-US" altLang="zh-CN" sz="2400" b="1" dirty="0">
              <a:solidFill>
                <a:srgbClr val="D2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节假日正是您与孩子加强沟通、建立良好亲子关系的大好时机，请为孩子营造文明健康的家庭氛围。衷心祝您及家人节日平安、幸福！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47751" y="3594943"/>
            <a:ext cx="925136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050" dirty="0">
              <a:solidFill>
                <a:srgbClr val="D2000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活动如遇到紧急或意外情况，请正确拨打以下电话：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匪警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110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，火警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119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，急救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120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，交通事故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122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。</a:t>
            </a:r>
          </a:p>
          <a:p>
            <a:pPr algn="ctr">
              <a:lnSpc>
                <a:spcPct val="150000"/>
              </a:lnSpc>
            </a:pPr>
            <a:endParaRPr lang="zh-CN" altLang="zh-CN" sz="1600" b="1" dirty="0">
              <a:solidFill>
                <a:srgbClr val="D2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D20000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31" y="2465382"/>
            <a:ext cx="4761751" cy="4761751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99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297070" y="-541346"/>
            <a:ext cx="3397312" cy="29503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" y="3579399"/>
            <a:ext cx="3335021" cy="33350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16644" y="1028965"/>
            <a:ext cx="10815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活动如遇到紧急或意外情况，请正确拨打以下电话：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匪警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110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，火警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119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急救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120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，交通事故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122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0" y="1"/>
            <a:ext cx="1231981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b="85789"/>
          <a:stretch>
            <a:fillRect/>
          </a:stretch>
        </p:blipFill>
        <p:spPr>
          <a:xfrm>
            <a:off x="8917658" y="0"/>
            <a:ext cx="3402159" cy="1485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0" b="84237"/>
          <a:stretch>
            <a:fillRect/>
          </a:stretch>
        </p:blipFill>
        <p:spPr>
          <a:xfrm>
            <a:off x="-109784" y="-88749"/>
            <a:ext cx="3402158" cy="16763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 r="11938" b="52457"/>
          <a:stretch>
            <a:fillRect/>
          </a:stretch>
        </p:blipFill>
        <p:spPr>
          <a:xfrm>
            <a:off x="468327" y="-272986"/>
            <a:ext cx="9749525" cy="53564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407938" y="2246099"/>
            <a:ext cx="1859117" cy="161451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8064" r="57774" b="67492"/>
          <a:stretch>
            <a:fillRect/>
          </a:stretch>
        </p:blipFill>
        <p:spPr>
          <a:xfrm rot="20662421">
            <a:off x="1525839" y="140004"/>
            <a:ext cx="3576020" cy="371369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18" y="842589"/>
            <a:ext cx="6304935" cy="210773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53622"/>
          <a:stretch>
            <a:fillRect/>
          </a:stretch>
        </p:blipFill>
        <p:spPr>
          <a:xfrm>
            <a:off x="1178746" y="2164494"/>
            <a:ext cx="9977319" cy="328286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 rot="252431">
            <a:off x="4293670" y="3540364"/>
            <a:ext cx="5416882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祝您寒假愉快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7" y="4931494"/>
            <a:ext cx="3325719" cy="23486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39" y="4124357"/>
            <a:ext cx="3358138" cy="3358138"/>
          </a:xfrm>
          <a:prstGeom prst="rect">
            <a:avLst/>
          </a:prstGeom>
        </p:spPr>
      </p:pic>
    </p:spTree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297070" y="-541346"/>
            <a:ext cx="3397312" cy="29503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4" y="4492653"/>
            <a:ext cx="2442818" cy="244281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362189" y="216740"/>
            <a:ext cx="2230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D20000"/>
                </a:solidFill>
                <a:cs typeface="+mn-ea"/>
                <a:sym typeface="+mn-lt"/>
              </a:rPr>
              <a:t>前言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287950" y="854197"/>
            <a:ext cx="925136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D20000"/>
                </a:solidFill>
                <a:cs typeface="+mn-ea"/>
                <a:sym typeface="+mn-lt"/>
              </a:rPr>
              <a:t>尊敬的家长：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寒假是学生开展实践活动、锻炼实践能力和提升综合素质的大好时期，请指导孩子制定合理的假期计划，认真完成假期作业，积极参加家务劳动、社会实践、社区服务、文化体育活动等各种有益活动。教育孩子遵守国家法律和社会公德，文明礼让，避免与社会闲杂人员来往或与他人发生冲突，谨慎交友，自觉抵制不良分子的引诱，不参加封建迷信活动，不到禁止未成年人进入的娱乐场所，防止黄、赌、毒的侵害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积极参与尊廉崇洁活动，共建诚实守信的好家庭。教育孩子注意保暖和合理饮食，防止冻伤、暴饮暴食及食物中毒等，做到不抽烟、不酗酒，养成良好生活习惯。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27747" y="3804519"/>
            <a:ext cx="92513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cs typeface="+mn-ea"/>
                <a:sym typeface="+mn-lt"/>
              </a:rPr>
              <a:t>  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学校寒假从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1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15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号至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7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号，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号早上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：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00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到校注册。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号正式上课。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43774" y="1489746"/>
            <a:ext cx="5247351" cy="707886"/>
            <a:chOff x="6087537" y="669436"/>
            <a:chExt cx="5444318" cy="862759"/>
          </a:xfrm>
        </p:grpSpPr>
        <p:sp>
          <p:nvSpPr>
            <p:cNvPr id="16" name="文本框 15"/>
            <p:cNvSpPr txBox="1"/>
            <p:nvPr/>
          </p:nvSpPr>
          <p:spPr>
            <a:xfrm>
              <a:off x="6087537" y="669436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一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78509" y="669436"/>
              <a:ext cx="4253346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防交通事故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907956" y="2195552"/>
            <a:ext cx="6808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节日期间，人车流量骤增，家长应教育孩子遵守交通规则，不乱穿马路，不在马路上骑车、追逐、玩耍，禁止骑摩托车，禁止骑自行车带人（未满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周岁禁止骑自行车），不乘坐三无车辆和机动三轮车，防止发生交通事故。</a:t>
            </a:r>
            <a:endParaRPr lang="zh-CN" altLang="zh-CN" sz="1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1"/>
            <a:ext cx="3458138" cy="3458138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699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56935" y="1971870"/>
            <a:ext cx="6233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少年儿童安全意识相对薄弱，自我保护能力差，特别需要成人保护。家长应结合家庭和周边环境情况，教育孩子树立安全防护意识，提高防侵袭能力。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41369" y="1475268"/>
            <a:ext cx="5264133" cy="731979"/>
            <a:chOff x="4960273" y="1710355"/>
            <a:chExt cx="5461730" cy="892123"/>
          </a:xfrm>
        </p:grpSpPr>
        <p:sp>
          <p:nvSpPr>
            <p:cNvPr id="13" name="文本框 12"/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78" y="3508165"/>
            <a:ext cx="5305895" cy="3749132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9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41369" y="1475268"/>
            <a:ext cx="5264133" cy="731979"/>
            <a:chOff x="4960273" y="1710355"/>
            <a:chExt cx="5461730" cy="892123"/>
          </a:xfrm>
        </p:grpSpPr>
        <p:sp>
          <p:nvSpPr>
            <p:cNvPr id="14" name="文本框 13"/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462190" y="2254310"/>
            <a:ext cx="5875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教育孩子不燃放烟花炮竹，不使用直排式、烟道式热水器，不在室内烧煤、碳取暖，睡觉时勿用衣物、被子蒙头，防止发生烧伤炸伤、煤气中毒、失火、窒息等事故；</a:t>
            </a:r>
            <a:endParaRPr lang="en-US" altLang="zh-CN" sz="2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07" y="2742504"/>
            <a:ext cx="6072643" cy="4288494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83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94894" y="1874554"/>
            <a:ext cx="56025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加强对孩子户外活动的监管，教育孩子不到水域、山顶、楼顶、天台、建筑工地等危险区域玩耍，防止发生溺水、坠落、摔伤等事故。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40630" y="1384612"/>
            <a:ext cx="5264133" cy="731979"/>
            <a:chOff x="4960273" y="1710355"/>
            <a:chExt cx="5461730" cy="892123"/>
          </a:xfrm>
        </p:grpSpPr>
        <p:sp>
          <p:nvSpPr>
            <p:cNvPr id="17" name="文本框 16"/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030" y="2833202"/>
            <a:ext cx="4653913" cy="4653913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47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47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217465" y="1309448"/>
            <a:ext cx="5264133" cy="793534"/>
            <a:chOff x="4960273" y="1710355"/>
            <a:chExt cx="5461730" cy="967145"/>
          </a:xfrm>
        </p:grpSpPr>
        <p:sp>
          <p:nvSpPr>
            <p:cNvPr id="15" name="文本框 14"/>
            <p:cNvSpPr txBox="1"/>
            <p:nvPr/>
          </p:nvSpPr>
          <p:spPr>
            <a:xfrm>
              <a:off x="4960273" y="1710355"/>
              <a:ext cx="902765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三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168657" y="1739719"/>
              <a:ext cx="4253346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防触电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66352" y="1981269"/>
            <a:ext cx="6878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家长应对家里的电线电器进行全面检查，对有安全隐患或质量不过关的电线、电器、插座，进行维修或更换；</a:t>
            </a:r>
            <a:endParaRPr lang="en-US" altLang="zh-CN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经常反复地对孩子进行家用电器使用规范教育，不使用“热得快”等易发生触电意外的电器，不让孩子直接操作危险性高的电器，教会孩子应对意外电气事故的基本技能。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384" y="4140439"/>
            <a:ext cx="4229531" cy="298689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1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51302" y="1933248"/>
            <a:ext cx="6444267" cy="362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教育孩子不能玩火，教会孩子简单的家庭防火、灭火和逃生知识，熟悉逃生线路，做到时时提醒，防患于未然。</a:t>
            </a:r>
            <a:r>
              <a:rPr lang="en-US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endParaRPr lang="zh-CN" altLang="zh-CN" sz="2400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41181" y="1296708"/>
            <a:ext cx="3194465" cy="793534"/>
            <a:chOff x="4960273" y="1710355"/>
            <a:chExt cx="2509307" cy="967145"/>
          </a:xfrm>
        </p:grpSpPr>
        <p:sp>
          <p:nvSpPr>
            <p:cNvPr id="14" name="文本框 13"/>
            <p:cNvSpPr txBox="1"/>
            <p:nvPr/>
          </p:nvSpPr>
          <p:spPr>
            <a:xfrm>
              <a:off x="4960273" y="1710355"/>
              <a:ext cx="902765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四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68658" y="1739719"/>
              <a:ext cx="1300922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防火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1418" y="2911099"/>
            <a:ext cx="5725846" cy="4043586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72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>
            <a:fillRect/>
          </a:stretch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>
            <a:fillRect/>
          </a:stretch>
        </p:blipFill>
        <p:spPr>
          <a:xfrm>
            <a:off x="-45939" y="3917761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>
            <a:fillRect/>
          </a:stretch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>
            <a:fillRect/>
          </a:stretch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>
            <a:fillRect/>
          </a:stretch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430886" y="2029307"/>
            <a:ext cx="56784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是偷盗扒窃、街头诈骗等案件的高发期，家长应对孩子进行“警惕教育”。教育孩子在公共复杂场所分辨是非，防止被诈或被骗；教育孩子在人多拥挤场所保管好随身携带的物品；教育孩子在家如何提防陌生人、如何防盗等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zh-CN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26516" y="1274358"/>
            <a:ext cx="3558068" cy="731979"/>
            <a:chOff x="4960273" y="1710355"/>
            <a:chExt cx="3691625" cy="892123"/>
          </a:xfrm>
        </p:grpSpPr>
        <p:sp>
          <p:nvSpPr>
            <p:cNvPr id="18" name="文本框 17"/>
            <p:cNvSpPr txBox="1"/>
            <p:nvPr/>
          </p:nvSpPr>
          <p:spPr>
            <a:xfrm>
              <a:off x="4960273" y="1710355"/>
              <a:ext cx="902764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五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68658" y="1739719"/>
              <a:ext cx="2483240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防盗防骗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5815" y="2907536"/>
            <a:ext cx="4710441" cy="4710441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4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ws3hl5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宽屏</PresentationFormat>
  <Paragraphs>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2019-12-17T01:27:00Z</dcterms:created>
  <dcterms:modified xsi:type="dcterms:W3CDTF">2023-01-10T06:27:32Z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83697BFAFF374D6DA08888F844CE17E3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