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6" r:id="rId2"/>
    <p:sldId id="288" r:id="rId3"/>
    <p:sldId id="256" r:id="rId4"/>
    <p:sldId id="257" r:id="rId5"/>
    <p:sldId id="258" r:id="rId6"/>
    <p:sldId id="259" r:id="rId7"/>
    <p:sldId id="260" r:id="rId8"/>
    <p:sldId id="299" r:id="rId9"/>
    <p:sldId id="300" r:id="rId10"/>
    <p:sldId id="261" r:id="rId11"/>
    <p:sldId id="322" r:id="rId12"/>
    <p:sldId id="262" r:id="rId13"/>
    <p:sldId id="263" r:id="rId14"/>
    <p:sldId id="264" r:id="rId15"/>
    <p:sldId id="301" r:id="rId16"/>
    <p:sldId id="302" r:id="rId17"/>
    <p:sldId id="303" r:id="rId18"/>
    <p:sldId id="325" r:id="rId19"/>
    <p:sldId id="323" r:id="rId20"/>
    <p:sldId id="324" r:id="rId21"/>
    <p:sldId id="304" r:id="rId22"/>
    <p:sldId id="312" r:id="rId23"/>
    <p:sldId id="313" r:id="rId24"/>
    <p:sldId id="317" r:id="rId25"/>
    <p:sldId id="265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EF2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F5E4A-B5C3-40A7-BB66-FCE9593BAA9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E92F1-BC26-4404-A6CA-B4EACCD08D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92F1-BC26-4404-A6CA-B4EACCD08DF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 noChangeArrowheads="1"/>
          </p:cNvPicPr>
          <p:nvPr/>
        </p:nvPicPr>
        <p:blipFill>
          <a:blip r:embed="rId2" cstate="email"/>
          <a:srcRect t="-405"/>
          <a:stretch>
            <a:fillRect/>
          </a:stretch>
        </p:blipFill>
        <p:spPr bwMode="auto">
          <a:xfrm>
            <a:off x="4763" y="-12700"/>
            <a:ext cx="91344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938" y="1"/>
            <a:ext cx="9131300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" name="等腰三角形 5"/>
          <p:cNvSpPr>
            <a:spLocks noChangeArrowheads="1"/>
          </p:cNvSpPr>
          <p:nvPr/>
        </p:nvSpPr>
        <p:spPr bwMode="auto">
          <a:xfrm flipV="1">
            <a:off x="1568450" y="-12155"/>
            <a:ext cx="6007100" cy="3184526"/>
          </a:xfrm>
          <a:prstGeom prst="triangle">
            <a:avLst>
              <a:gd name="adj" fmla="val 50000"/>
            </a:avLst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等腰三角形 6"/>
          <p:cNvSpPr>
            <a:spLocks noChangeArrowheads="1"/>
          </p:cNvSpPr>
          <p:nvPr/>
        </p:nvSpPr>
        <p:spPr bwMode="auto">
          <a:xfrm>
            <a:off x="4397375" y="6565900"/>
            <a:ext cx="349250" cy="300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cxnSp>
        <p:nvCxnSpPr>
          <p:cNvPr id="8" name="直接连接符 15"/>
          <p:cNvCxnSpPr>
            <a:cxnSpLocks noChangeShapeType="1"/>
          </p:cNvCxnSpPr>
          <p:nvPr/>
        </p:nvCxnSpPr>
        <p:spPr bwMode="auto">
          <a:xfrm>
            <a:off x="1420813" y="5518150"/>
            <a:ext cx="6302375" cy="0"/>
          </a:xfrm>
          <a:prstGeom prst="line">
            <a:avLst/>
          </a:prstGeom>
          <a:noFill/>
          <a:ln w="12700">
            <a:solidFill>
              <a:srgbClr val="EFDDBA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1536700" y="5511800"/>
            <a:ext cx="6235700" cy="48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rgbClr val="6C6F72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7179" name="KSO_BT1"/>
          <p:cNvSpPr>
            <a:spLocks noGrp="1" noChangeArrowheads="1"/>
          </p:cNvSpPr>
          <p:nvPr>
            <p:ph type="ctrTitle"/>
          </p:nvPr>
        </p:nvSpPr>
        <p:spPr>
          <a:xfrm>
            <a:off x="1536700" y="4479925"/>
            <a:ext cx="6235700" cy="758825"/>
          </a:xfrm>
        </p:spPr>
        <p:txBody>
          <a:bodyPr/>
          <a:lstStyle>
            <a:lvl1pPr>
              <a:defRPr sz="3600">
                <a:solidFill>
                  <a:srgbClr val="CA973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9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83C136-5092-41F5-993E-EF70BB5B10AD}" type="datetime1">
              <a:rPr lang="zh-CN" altLang="en-US"/>
              <a:t>2023-01-17</a:t>
            </a:fld>
            <a:endParaRPr lang="en-US"/>
          </a:p>
        </p:txBody>
      </p:sp>
      <p:sp>
        <p:nvSpPr>
          <p:cNvPr id="10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78A98F-1B84-4674-B9D7-600419F5851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8952-E763-4568-8E49-A9A5BCA2F83B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06D6-BCA0-4528-9429-0227F261886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85C3-92E3-4B2D-B975-5281F7D3E3F7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EB0B-7502-4CAA-AF5C-ADF47A61B55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1938" y="0"/>
            <a:ext cx="2089150" cy="6176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9725" y="0"/>
            <a:ext cx="6119813" cy="6176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88E4-1999-46D8-B06E-E597DADD5BF7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7EB5-2425-43D3-869F-EE2DCA1EAE0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>
            <a:spLocks noChangeArrowheads="1"/>
          </p:cNvSpPr>
          <p:nvPr/>
        </p:nvSpPr>
        <p:spPr bwMode="auto">
          <a:xfrm>
            <a:off x="4397375" y="6565900"/>
            <a:ext cx="349250" cy="300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CC4F-438A-452D-821C-6C40FB68C699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5F5F-07E6-4490-8431-9FAB996109A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5D29-955C-4A31-9178-A28BA67117A4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EEC0-17D6-4822-88C4-AECE4BA0ED7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9725" y="984250"/>
            <a:ext cx="4103688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95813" y="984250"/>
            <a:ext cx="4105275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F800-05A3-43D2-BA8E-04D92FBD6CAC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C27F-DCCC-4854-95EE-8B22DA490CA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0FC5-CB2B-4DA2-86BB-2F1D80984FA7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3FE8-ED53-4510-A3F2-259B6F53C30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F229-E034-4447-A839-E529622E4889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5408-A37F-4512-AC71-DEFE0E1C6CB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9E5A-8CF6-4DAB-BA73-4514B793A8CC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2334-B208-417C-B629-6FFBD05BB74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857E-1641-4AEC-BE84-62488781CD1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AB86-F0F6-4A11-8285-3FEF7A3E84E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167188" y="6237288"/>
            <a:ext cx="835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7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7463" y="0"/>
            <a:ext cx="91313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矩形 28"/>
          <p:cNvSpPr>
            <a:spLocks noChangeArrowheads="1"/>
          </p:cNvSpPr>
          <p:nvPr/>
        </p:nvSpPr>
        <p:spPr bwMode="auto">
          <a:xfrm>
            <a:off x="35560" y="0"/>
            <a:ext cx="9144000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9725" y="984250"/>
            <a:ext cx="8361363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6150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68E52B94-B82E-494B-89D3-54B44114E1AE}" type="datetime1">
              <a:rPr lang="zh-CN" altLang="en-US"/>
              <a:t>2023-01-17</a:t>
            </a:fld>
            <a:endParaRPr lang="en-US"/>
          </a:p>
        </p:txBody>
      </p:sp>
      <p:sp>
        <p:nvSpPr>
          <p:cNvPr id="6151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2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726AA623-E8C7-4416-AFEB-227A3B17D025}" type="slidenum">
              <a:rPr lang="zh-CN" altLang="en-US"/>
              <a:t>‹#›</a:t>
            </a:fld>
            <a:endParaRPr lang="en-US"/>
          </a:p>
        </p:txBody>
      </p:sp>
      <p:cxnSp>
        <p:nvCxnSpPr>
          <p:cNvPr id="4105" name="直接连接符 21"/>
          <p:cNvCxnSpPr>
            <a:cxnSpLocks noChangeShapeType="1"/>
          </p:cNvCxnSpPr>
          <p:nvPr/>
        </p:nvCxnSpPr>
        <p:spPr bwMode="auto">
          <a:xfrm>
            <a:off x="0" y="739775"/>
            <a:ext cx="9144000" cy="0"/>
          </a:xfrm>
          <a:prstGeom prst="line">
            <a:avLst/>
          </a:prstGeom>
          <a:noFill/>
          <a:ln w="19050">
            <a:solidFill>
              <a:srgbClr val="78591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直接连接符 22"/>
          <p:cNvCxnSpPr>
            <a:cxnSpLocks noChangeShapeType="1"/>
          </p:cNvCxnSpPr>
          <p:nvPr/>
        </p:nvCxnSpPr>
        <p:spPr bwMode="auto">
          <a:xfrm>
            <a:off x="784225" y="739775"/>
            <a:ext cx="7585075" cy="0"/>
          </a:xfrm>
          <a:prstGeom prst="line">
            <a:avLst/>
          </a:prstGeom>
          <a:noFill/>
          <a:ln w="1905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0"/>
            <a:ext cx="7585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00" tIns="72000" rIns="0" bIns="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rgbClr val="BF9000"/>
        </a:buClr>
        <a:buSzPct val="60000"/>
        <a:buFont typeface="Arial" panose="020B0604020202020204" pitchFamily="34" charset="0"/>
        <a:buChar char="▲"/>
        <a:defRPr sz="2000">
          <a:solidFill>
            <a:srgbClr val="BF9000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C0B493"/>
        </a:buClr>
        <a:buFont typeface="幼圆" panose="02010509060101010101" pitchFamily="49" charset="-122"/>
        <a:buChar char=" "/>
        <a:defRPr sz="16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C:\Users\Administrator\Desktop\&#24352;---&#36164;&#26009;\U12&#35838;&#20214;\U12&#31532;&#20108;&#35838;&#26102;\rhyme.mp3" TargetMode="External"/><Relationship Id="rId1" Type="http://schemas.microsoft.com/office/2007/relationships/media" Target="file:///C:\Users\Administrator\Desktop\&#24352;---&#36164;&#26009;\U12&#35838;&#20214;\U12&#31532;&#20108;&#35838;&#26102;\rhyme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C:\Documents%20and%20Settings\Administrator\&#26700;&#38754;\unit%2012--1\happy%20new%20year.mp3" TargetMode="External"/><Relationship Id="rId1" Type="http://schemas.microsoft.com/office/2007/relationships/media" Target="file:///C:\Documents%20and%20Settings\Administrator\&#26700;&#38754;\unit%2012--1\happy%20new%20year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475785" y="5805165"/>
            <a:ext cx="6235700" cy="482600"/>
          </a:xfrm>
        </p:spPr>
        <p:txBody>
          <a:bodyPr/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0" y="4005040"/>
            <a:ext cx="9144000" cy="758825"/>
          </a:xfrm>
        </p:spPr>
        <p:txBody>
          <a:bodyPr/>
          <a:lstStyle/>
          <a:p>
            <a:r>
              <a:rPr lang="zh-CN" altLang="en-US" sz="5400" dirty="0">
                <a:latin typeface="Kozuka Mincho Pro H" pitchFamily="18" charset="-128"/>
                <a:ea typeface="Kozuka Mincho Pro H" pitchFamily="18" charset="-128"/>
                <a:sym typeface="Comic Sans MS" panose="030F0702030302020204" pitchFamily="66" charset="0"/>
              </a:rPr>
              <a:t>Christmas is </a:t>
            </a:r>
            <a:r>
              <a:rPr lang="zh-CN" altLang="en-US" sz="5400" dirty="0" smtClean="0">
                <a:latin typeface="Kozuka Mincho Pro H" pitchFamily="18" charset="-128"/>
                <a:ea typeface="Kozuka Mincho Pro H" pitchFamily="18" charset="-128"/>
                <a:sym typeface="Comic Sans MS" panose="030F0702030302020204" pitchFamily="66" charset="0"/>
              </a:rPr>
              <a:t>coming</a:t>
            </a:r>
            <a:endParaRPr lang="zh-CN" altLang="en-US" sz="5400" dirty="0">
              <a:latin typeface="Kozuka Mincho Pro H" pitchFamily="18" charset="-128"/>
              <a:ea typeface="Kozuka Mincho Pro H" pitchFamily="18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0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3571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3572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3573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3574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3575" name="Picture 23" descr="度假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2133600"/>
            <a:ext cx="24780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 descr="看电视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2060575"/>
            <a:ext cx="2630488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5" descr="看书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675" y="4654550"/>
            <a:ext cx="23050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26" descr="玩游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" y="4581525"/>
            <a:ext cx="277812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1835150" y="0"/>
            <a:ext cx="6564313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800" b="1">
                <a:latin typeface="Comic Sans MS" panose="030F0702030302020204" pitchFamily="66" charset="0"/>
              </a:rPr>
              <a:t>Children like this holiday very much. 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b="1">
                <a:latin typeface="Comic Sans MS" panose="030F0702030302020204" pitchFamily="66" charset="0"/>
              </a:rPr>
              <a:t>They can do </a:t>
            </a:r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lot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s of</a:t>
            </a:r>
            <a:r>
              <a:rPr lang="en-US" altLang="zh-CN" sz="2800" b="1">
                <a:latin typeface="Comic Sans MS" panose="030F0702030302020204" pitchFamily="66" charset="0"/>
              </a:rPr>
              <a:t> things. 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b="1">
                <a:latin typeface="Comic Sans MS" panose="030F0702030302020204" pitchFamily="66" charset="0"/>
              </a:rPr>
              <a:t>What holiday is it?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5508625" y="3644900"/>
            <a:ext cx="3598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hlink"/>
                </a:solidFill>
                <a:latin typeface="Comic Sans MS" panose="030F0702030302020204" pitchFamily="66" charset="0"/>
              </a:rPr>
              <a:t>summer holiday</a:t>
            </a:r>
          </a:p>
        </p:txBody>
      </p:sp>
      <p:sp>
        <p:nvSpPr>
          <p:cNvPr id="23581" name="Text Box 28"/>
          <p:cNvSpPr txBox="1">
            <a:spLocks noChangeArrowheads="1"/>
          </p:cNvSpPr>
          <p:nvPr/>
        </p:nvSpPr>
        <p:spPr bwMode="auto">
          <a:xfrm>
            <a:off x="6659563" y="692150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=many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0" grpId="0" bldLvl="0" autoUpdateAnimBg="0"/>
      <p:bldP spid="23581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4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4595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4596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4597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4598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1909763" y="-100013"/>
            <a:ext cx="6191250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4000" b="1">
                <a:solidFill>
                  <a:schemeClr val="tx2"/>
                </a:solidFill>
              </a:rPr>
              <a:t>A: When is </a:t>
            </a:r>
            <a:r>
              <a:rPr lang="en-US" altLang="zh-CN" sz="4000" b="1" u="sng">
                <a:solidFill>
                  <a:srgbClr val="FF0000"/>
                </a:solidFill>
              </a:rPr>
              <a:t>Mother’s Day</a:t>
            </a:r>
            <a:r>
              <a:rPr lang="en-US" altLang="zh-CN" sz="4000" b="1">
                <a:solidFill>
                  <a:schemeClr val="tx2"/>
                </a:solidFill>
              </a:rPr>
              <a:t>?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4000" b="1">
                <a:solidFill>
                  <a:schemeClr val="tx2"/>
                </a:solidFill>
              </a:rPr>
              <a:t>B: It's in </a:t>
            </a:r>
            <a:r>
              <a:rPr lang="en-US" altLang="zh-CN" sz="4000" b="1" u="sng">
                <a:solidFill>
                  <a:srgbClr val="FF0000"/>
                </a:solidFill>
              </a:rPr>
              <a:t>May</a:t>
            </a:r>
            <a:r>
              <a:rPr lang="en-US" altLang="zh-CN" sz="4000" b="1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4600" name="AutoShape 24"/>
          <p:cNvSpPr>
            <a:spLocks noChangeArrowheads="1"/>
          </p:cNvSpPr>
          <p:nvPr/>
        </p:nvSpPr>
        <p:spPr bwMode="auto">
          <a:xfrm>
            <a:off x="5364163" y="2997200"/>
            <a:ext cx="1800225" cy="792163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January</a:t>
            </a:r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2771775" y="5876925"/>
            <a:ext cx="2016125" cy="790575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September</a:t>
            </a:r>
          </a:p>
        </p:txBody>
      </p:sp>
      <p:sp>
        <p:nvSpPr>
          <p:cNvPr id="24602" name="AutoShape 26"/>
          <p:cNvSpPr>
            <a:spLocks noChangeArrowheads="1"/>
          </p:cNvSpPr>
          <p:nvPr/>
        </p:nvSpPr>
        <p:spPr bwMode="auto">
          <a:xfrm>
            <a:off x="179388" y="5876925"/>
            <a:ext cx="2016125" cy="793750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October</a:t>
            </a:r>
          </a:p>
        </p:txBody>
      </p:sp>
      <p:sp>
        <p:nvSpPr>
          <p:cNvPr id="24603" name="AutoShape 27"/>
          <p:cNvSpPr>
            <a:spLocks noChangeArrowheads="1"/>
          </p:cNvSpPr>
          <p:nvPr/>
        </p:nvSpPr>
        <p:spPr bwMode="auto">
          <a:xfrm>
            <a:off x="5292725" y="5949950"/>
            <a:ext cx="1943100" cy="792163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July</a:t>
            </a:r>
          </a:p>
        </p:txBody>
      </p:sp>
      <p:sp>
        <p:nvSpPr>
          <p:cNvPr id="24604" name="AutoShape 28"/>
          <p:cNvSpPr>
            <a:spLocks noChangeArrowheads="1"/>
          </p:cNvSpPr>
          <p:nvPr/>
        </p:nvSpPr>
        <p:spPr bwMode="auto">
          <a:xfrm>
            <a:off x="2916238" y="3070225"/>
            <a:ext cx="1943100" cy="790575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May</a:t>
            </a:r>
          </a:p>
        </p:txBody>
      </p:sp>
      <p:sp>
        <p:nvSpPr>
          <p:cNvPr id="24605" name="AutoShape 29"/>
          <p:cNvSpPr>
            <a:spLocks noChangeArrowheads="1"/>
          </p:cNvSpPr>
          <p:nvPr/>
        </p:nvSpPr>
        <p:spPr bwMode="auto">
          <a:xfrm>
            <a:off x="7092950" y="2997200"/>
            <a:ext cx="1800225" cy="792163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February</a:t>
            </a:r>
          </a:p>
        </p:txBody>
      </p:sp>
      <p:pic>
        <p:nvPicPr>
          <p:cNvPr id="24606" name="Picture 30" descr="圣诞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628775"/>
            <a:ext cx="21590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7" name="AutoShape 31"/>
          <p:cNvSpPr>
            <a:spLocks noChangeArrowheads="1"/>
          </p:cNvSpPr>
          <p:nvPr/>
        </p:nvSpPr>
        <p:spPr bwMode="auto">
          <a:xfrm>
            <a:off x="395288" y="3070225"/>
            <a:ext cx="1871662" cy="790575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December</a:t>
            </a:r>
          </a:p>
        </p:txBody>
      </p:sp>
      <p:pic>
        <p:nvPicPr>
          <p:cNvPr id="24608" name="Picture 32" descr="母亲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1628775"/>
            <a:ext cx="18367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33" descr="春节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1557338"/>
            <a:ext cx="2268538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34" descr="万圣节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4365625"/>
            <a:ext cx="2236787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35" descr="给老师开聚会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775" y="4294188"/>
            <a:ext cx="20177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36" descr="度假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8625" y="4283075"/>
            <a:ext cx="16859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9144000" y="260350"/>
            <a:ext cx="243046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EF271D"/>
                </a:solidFill>
              </a:rPr>
              <a:t>(由这个问答句，引出每个节日所在的月份。游戏可设计为：老师说月份，学生说节日，再调换。）</a:t>
            </a:r>
          </a:p>
          <a:p>
            <a:pPr eaLnBrk="1" hangingPunct="1"/>
            <a:endParaRPr lang="zh-CN" altLang="en-US" sz="1600" b="1">
              <a:solidFill>
                <a:srgbClr val="EF27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0" grpId="0" bldLvl="0" animBg="1" autoUpdateAnimBg="0"/>
      <p:bldP spid="24601" grpId="0" bldLvl="0" animBg="1" autoUpdateAnimBg="0"/>
      <p:bldP spid="24602" grpId="0" bldLvl="0" animBg="1" autoUpdateAnimBg="0"/>
      <p:bldP spid="24603" grpId="0" bldLvl="0" animBg="1" autoUpdateAnimBg="0"/>
      <p:bldP spid="24604" grpId="0" bldLvl="0" animBg="1" autoUpdateAnimBg="0"/>
      <p:bldP spid="24605" grpId="0" bldLvl="0" animBg="1" autoUpdateAnimBg="0"/>
      <p:bldP spid="24607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8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5619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5620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5621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5622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1116013" y="117475"/>
            <a:ext cx="31416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Comic Sans MS" panose="030F0702030302020204" pitchFamily="66" charset="0"/>
              </a:rPr>
              <a:t>Let's match!</a:t>
            </a: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>
            <a:off x="107950" y="1341438"/>
            <a:ext cx="1800225" cy="792162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January</a:t>
            </a: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828675" y="4654550"/>
            <a:ext cx="2016125" cy="790575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chemeClr val="hlink"/>
                </a:solidFill>
              </a:rPr>
              <a:t>September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828675" y="5734050"/>
            <a:ext cx="2016125" cy="792163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chemeClr val="hlink"/>
                </a:solidFill>
              </a:rPr>
              <a:t>October</a:t>
            </a:r>
          </a:p>
        </p:txBody>
      </p:sp>
      <p:sp>
        <p:nvSpPr>
          <p:cNvPr id="25627" name="AutoShape 27"/>
          <p:cNvSpPr>
            <a:spLocks noChangeArrowheads="1"/>
          </p:cNvSpPr>
          <p:nvPr/>
        </p:nvSpPr>
        <p:spPr bwMode="auto">
          <a:xfrm>
            <a:off x="828675" y="3573463"/>
            <a:ext cx="1943100" cy="792162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July</a:t>
            </a:r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828675" y="2493963"/>
            <a:ext cx="1943100" cy="792162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chemeClr val="hlink"/>
                </a:solidFill>
              </a:rPr>
              <a:t>May</a:t>
            </a:r>
          </a:p>
        </p:txBody>
      </p:sp>
      <p:sp>
        <p:nvSpPr>
          <p:cNvPr id="25629" name="AutoShape 29"/>
          <p:cNvSpPr>
            <a:spLocks noChangeArrowheads="1"/>
          </p:cNvSpPr>
          <p:nvPr/>
        </p:nvSpPr>
        <p:spPr bwMode="auto">
          <a:xfrm>
            <a:off x="1908175" y="1341438"/>
            <a:ext cx="1800225" cy="792162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February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5508625" y="4870450"/>
            <a:ext cx="27352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hlink"/>
                </a:solidFill>
              </a:rPr>
              <a:t>Mother's Day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284663" y="6092825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hlink"/>
                </a:solidFill>
                <a:latin typeface="Comic Sans MS" panose="030F0702030302020204" pitchFamily="66" charset="0"/>
              </a:rPr>
              <a:t>summer holiday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5724525" y="1557338"/>
            <a:ext cx="3167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hlink"/>
                </a:solidFill>
                <a:latin typeface="Comic Sans MS" panose="030F0702030302020204" pitchFamily="66" charset="0"/>
              </a:rPr>
              <a:t>Teachers' Day</a:t>
            </a:r>
            <a:endParaRPr lang="zh-CN" altLang="en-US" sz="3200"/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6011863" y="3789363"/>
            <a:ext cx="23034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hlink"/>
                </a:solidFill>
                <a:latin typeface="Comic Sans MS" panose="030F0702030302020204" pitchFamily="66" charset="0"/>
              </a:rPr>
              <a:t>Halloween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5867400" y="2781300"/>
            <a:ext cx="3168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hlink"/>
                </a:solidFill>
                <a:latin typeface="Comic Sans MS" panose="030F0702030302020204" pitchFamily="66" charset="0"/>
              </a:rPr>
              <a:t>Spring Festival</a:t>
            </a:r>
            <a:endParaRPr lang="zh-CN" altLang="en-US" sz="3200"/>
          </a:p>
        </p:txBody>
      </p:sp>
      <p:sp>
        <p:nvSpPr>
          <p:cNvPr id="25635" name="箭头 429"/>
          <p:cNvSpPr>
            <a:spLocks noChangeShapeType="1"/>
          </p:cNvSpPr>
          <p:nvPr/>
        </p:nvSpPr>
        <p:spPr bwMode="auto">
          <a:xfrm>
            <a:off x="3636963" y="2062163"/>
            <a:ext cx="2232025" cy="10795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6" name="箭头 429"/>
          <p:cNvSpPr>
            <a:spLocks noChangeShapeType="1"/>
          </p:cNvSpPr>
          <p:nvPr/>
        </p:nvSpPr>
        <p:spPr bwMode="auto">
          <a:xfrm>
            <a:off x="2700338" y="3141663"/>
            <a:ext cx="2879725" cy="20161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7" name="箭头 429"/>
          <p:cNvSpPr>
            <a:spLocks noChangeShapeType="1"/>
          </p:cNvSpPr>
          <p:nvPr/>
        </p:nvSpPr>
        <p:spPr bwMode="auto">
          <a:xfrm>
            <a:off x="2700338" y="4149725"/>
            <a:ext cx="2736850" cy="20161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8" name="箭头 429"/>
          <p:cNvSpPr>
            <a:spLocks noChangeShapeType="1"/>
          </p:cNvSpPr>
          <p:nvPr/>
        </p:nvSpPr>
        <p:spPr bwMode="auto">
          <a:xfrm flipV="1">
            <a:off x="2771775" y="1844675"/>
            <a:ext cx="2952750" cy="30257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9" name="箭头 429"/>
          <p:cNvSpPr>
            <a:spLocks noChangeShapeType="1"/>
          </p:cNvSpPr>
          <p:nvPr/>
        </p:nvSpPr>
        <p:spPr bwMode="auto">
          <a:xfrm flipV="1">
            <a:off x="2916238" y="4149725"/>
            <a:ext cx="3168650" cy="20161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3203575" y="0"/>
            <a:ext cx="47529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3200" b="1">
                <a:solidFill>
                  <a:schemeClr val="tx2"/>
                </a:solidFill>
              </a:rPr>
              <a:t>A: When is____?</a:t>
            </a:r>
          </a:p>
          <a:p>
            <a:pPr algn="r" eaLnBrk="1" hangingPunct="1"/>
            <a:r>
              <a:rPr lang="zh-CN" altLang="en-US" sz="3200" b="1">
                <a:solidFill>
                  <a:schemeClr val="tx2"/>
                </a:solidFill>
              </a:rPr>
              <a:t>B: It's in ______.</a:t>
            </a:r>
          </a:p>
          <a:p>
            <a:pPr algn="r" eaLnBrk="1" hangingPunct="1"/>
            <a:endParaRPr lang="zh-CN" altLang="en-US" sz="3200" b="1">
              <a:solidFill>
                <a:srgbClr val="EF27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5" grpId="0" animBg="1"/>
      <p:bldP spid="25636" grpId="0" animBg="1"/>
      <p:bldP spid="25637" grpId="0" animBg="1"/>
      <p:bldP spid="25638" grpId="0" animBg="1"/>
      <p:bldP spid="256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179388" y="44450"/>
            <a:ext cx="8208962" cy="646113"/>
          </a:xfrm>
          <a:prstGeom prst="wedgeRoundRectCallout">
            <a:avLst>
              <a:gd name="adj1" fmla="val -44991"/>
              <a:gd name="adj2" fmla="val 74338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grpSp>
        <p:nvGrpSpPr>
          <p:cNvPr id="26643" name="Group 19"/>
          <p:cNvGrpSpPr/>
          <p:nvPr/>
        </p:nvGrpSpPr>
        <p:grpSpPr bwMode="auto">
          <a:xfrm>
            <a:off x="-174625" y="765175"/>
            <a:ext cx="1422400" cy="1214438"/>
            <a:chOff x="0" y="0"/>
            <a:chExt cx="5486400" cy="4619625"/>
          </a:xfrm>
        </p:grpSpPr>
        <p:sp>
          <p:nvSpPr>
            <p:cNvPr id="26644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6645" name="Group 21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6646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6647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252413" y="117475"/>
            <a:ext cx="7921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A: What do you like doing for </a:t>
            </a:r>
            <a:r>
              <a:rPr lang="zh-CN" altLang="en-US" sz="2800" b="1">
                <a:solidFill>
                  <a:schemeClr val="hlink"/>
                </a:solidFill>
              </a:rPr>
              <a:t>Spring Festival</a:t>
            </a:r>
            <a:r>
              <a:rPr lang="zh-CN" altLang="en-US" sz="2800" b="1"/>
              <a:t>?</a:t>
            </a:r>
          </a:p>
        </p:txBody>
      </p:sp>
      <p:pic>
        <p:nvPicPr>
          <p:cNvPr id="26649" name="Picture 25" descr="春节聚餐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133600"/>
            <a:ext cx="26638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6" descr="逛花街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5" y="4294188"/>
            <a:ext cx="288925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27" descr="看春晚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4510088"/>
            <a:ext cx="25939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900113" y="981075"/>
            <a:ext cx="5472112" cy="574675"/>
          </a:xfrm>
          <a:prstGeom prst="wedgeRoundRectCallout">
            <a:avLst>
              <a:gd name="adj1" fmla="val -44991"/>
              <a:gd name="adj2" fmla="val 74338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r>
              <a:rPr lang="zh-CN" altLang="en-US" sz="2800" b="1"/>
              <a:t>B: I like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0" y="3860800"/>
            <a:ext cx="610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hav</a:t>
            </a:r>
            <a:r>
              <a:rPr lang="zh-CN" altLang="en-US" sz="3600" b="1">
                <a:solidFill>
                  <a:schemeClr val="hlink"/>
                </a:solidFill>
              </a:rPr>
              <a:t>ing a big family dinner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4572000" y="3573463"/>
            <a:ext cx="353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-1044575" y="6216650"/>
            <a:ext cx="5468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FF0000"/>
                </a:solidFill>
              </a:rPr>
              <a:t>watch</a:t>
            </a:r>
            <a:r>
              <a:rPr lang="zh-CN" altLang="en-US" sz="3600" b="1">
                <a:solidFill>
                  <a:schemeClr val="hlink"/>
                </a:solidFill>
              </a:rPr>
              <a:t>ing TV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3635375" y="6165850"/>
            <a:ext cx="5475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go</a:t>
            </a:r>
            <a:r>
              <a:rPr lang="zh-CN" altLang="en-US" sz="3600" b="1">
                <a:solidFill>
                  <a:schemeClr val="hlink"/>
                </a:solidFill>
              </a:rPr>
              <a:t>ing to the </a:t>
            </a:r>
            <a:r>
              <a:rPr lang="zh-CN" altLang="en-US" sz="3600" b="1">
                <a:solidFill>
                  <a:srgbClr val="FF0000"/>
                </a:solidFill>
              </a:rPr>
              <a:t>flower fair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9144000" y="1052513"/>
            <a:ext cx="25812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EF271D"/>
                </a:solidFill>
              </a:rPr>
              <a:t>（这几部分的对话可分多种形式操练。）</a:t>
            </a:r>
          </a:p>
        </p:txBody>
      </p:sp>
      <p:pic>
        <p:nvPicPr>
          <p:cNvPr id="26661" name="Picture 37" descr="1_110123234338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825" y="1773238"/>
            <a:ext cx="28067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62" name="Text Box 30"/>
          <p:cNvSpPr txBox="1">
            <a:spLocks noChangeArrowheads="1"/>
          </p:cNvSpPr>
          <p:nvPr/>
        </p:nvSpPr>
        <p:spPr bwMode="auto">
          <a:xfrm>
            <a:off x="4356100" y="3357563"/>
            <a:ext cx="4986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get</a:t>
            </a:r>
            <a:r>
              <a:rPr lang="en-US" altLang="zh-CN" sz="3600" b="1">
                <a:solidFill>
                  <a:schemeClr val="hlink"/>
                </a:solidFill>
              </a:rPr>
              <a:t>ting lucky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4" grpId="0"/>
      <p:bldP spid="26657" grpId="0"/>
      <p:bldP spid="26658" grpId="0"/>
      <p:bldP spid="266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66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7667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7668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7669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7670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7671" name="Picture 23" descr="给老师开聚会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701800"/>
            <a:ext cx="2519363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24" descr="给老师送花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1701800"/>
            <a:ext cx="30591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 descr="给老师送卡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4437063"/>
            <a:ext cx="32416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4" name="AutoShape 26"/>
          <p:cNvSpPr>
            <a:spLocks noChangeArrowheads="1"/>
          </p:cNvSpPr>
          <p:nvPr/>
        </p:nvSpPr>
        <p:spPr bwMode="auto">
          <a:xfrm>
            <a:off x="971550" y="119063"/>
            <a:ext cx="8208963" cy="646112"/>
          </a:xfrm>
          <a:prstGeom prst="wedgeRoundRectCallout">
            <a:avLst>
              <a:gd name="adj1" fmla="val -44991"/>
              <a:gd name="adj2" fmla="val 74338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27675" name="AutoShape 27"/>
          <p:cNvSpPr>
            <a:spLocks noChangeArrowheads="1"/>
          </p:cNvSpPr>
          <p:nvPr/>
        </p:nvSpPr>
        <p:spPr bwMode="auto">
          <a:xfrm>
            <a:off x="1979613" y="981075"/>
            <a:ext cx="5472112" cy="574675"/>
          </a:xfrm>
          <a:prstGeom prst="wedgeRoundRectCallout">
            <a:avLst>
              <a:gd name="adj1" fmla="val -44991"/>
              <a:gd name="adj2" fmla="val 74338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r>
              <a:rPr lang="zh-CN" altLang="en-US" sz="2800" b="1"/>
              <a:t>B: I like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1260475" y="190500"/>
            <a:ext cx="7921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A: What do you like doing for </a:t>
            </a:r>
            <a:r>
              <a:rPr lang="zh-CN" altLang="en-US" sz="2800" b="1">
                <a:solidFill>
                  <a:schemeClr val="hlink"/>
                </a:solidFill>
              </a:rPr>
              <a:t>Teachers' Day</a:t>
            </a:r>
            <a:r>
              <a:rPr lang="zh-CN" altLang="en-US" sz="2800" b="1"/>
              <a:t>?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0" y="3789363"/>
            <a:ext cx="6875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hav</a:t>
            </a:r>
            <a:r>
              <a:rPr lang="zh-CN" altLang="en-US" sz="3600" b="1">
                <a:solidFill>
                  <a:schemeClr val="hlink"/>
                </a:solidFill>
              </a:rPr>
              <a:t>ing a party </a:t>
            </a:r>
            <a:r>
              <a:rPr lang="zh-CN" altLang="en-US" sz="3600" b="1">
                <a:solidFill>
                  <a:srgbClr val="FF0000"/>
                </a:solidFill>
              </a:rPr>
              <a:t>for</a:t>
            </a:r>
            <a:r>
              <a:rPr lang="zh-CN" altLang="en-US" sz="3600" b="1">
                <a:solidFill>
                  <a:schemeClr val="hlink"/>
                </a:solidFill>
              </a:rPr>
              <a:t> the teachers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5364163" y="4437063"/>
            <a:ext cx="4752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giv</a:t>
            </a:r>
            <a:r>
              <a:rPr lang="zh-CN" altLang="en-US" sz="3600" b="1">
                <a:solidFill>
                  <a:schemeClr val="hlink"/>
                </a:solidFill>
              </a:rPr>
              <a:t>ing teachers flowers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3708400" y="5445125"/>
            <a:ext cx="3473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giv</a:t>
            </a:r>
            <a:r>
              <a:rPr lang="zh-CN" altLang="en-US" sz="3600" b="1">
                <a:solidFill>
                  <a:schemeClr val="hlink"/>
                </a:solidFill>
              </a:rPr>
              <a:t>ing teachers cards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7" grpId="0"/>
      <p:bldP spid="27678" grpId="0"/>
      <p:bldP spid="276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90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8691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8692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8693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8694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95" name="Picture 23" descr="帮妈妈做家务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294188"/>
            <a:ext cx="2374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24" descr="送妈妈礼物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1844675"/>
            <a:ext cx="24272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25" descr="送妈妈生日卡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6875" y="1844675"/>
            <a:ext cx="22002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26" descr="为妈妈做饭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4868863"/>
            <a:ext cx="23304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9" name="AutoShape 27"/>
          <p:cNvSpPr>
            <a:spLocks noChangeArrowheads="1"/>
          </p:cNvSpPr>
          <p:nvPr/>
        </p:nvSpPr>
        <p:spPr bwMode="auto">
          <a:xfrm>
            <a:off x="971550" y="119063"/>
            <a:ext cx="8208963" cy="646112"/>
          </a:xfrm>
          <a:prstGeom prst="wedgeRoundRectCallout">
            <a:avLst>
              <a:gd name="adj1" fmla="val -44991"/>
              <a:gd name="adj2" fmla="val 74338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901700" y="190500"/>
            <a:ext cx="8280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A: What do you like doing </a:t>
            </a:r>
            <a:r>
              <a:rPr lang="en-US" sz="2800" b="1"/>
              <a:t>for </a:t>
            </a:r>
            <a:r>
              <a:rPr lang="en-US" sz="2800" b="1">
                <a:solidFill>
                  <a:schemeClr val="hlink"/>
                </a:solidFill>
              </a:rPr>
              <a:t>Mother's Day</a:t>
            </a:r>
            <a:r>
              <a:rPr lang="en-US" sz="2800" b="1"/>
              <a:t>?</a:t>
            </a:r>
          </a:p>
        </p:txBody>
      </p:sp>
      <p:sp>
        <p:nvSpPr>
          <p:cNvPr id="28701" name="AutoShape 29"/>
          <p:cNvSpPr>
            <a:spLocks noChangeArrowheads="1"/>
          </p:cNvSpPr>
          <p:nvPr/>
        </p:nvSpPr>
        <p:spPr bwMode="auto">
          <a:xfrm>
            <a:off x="1979613" y="981075"/>
            <a:ext cx="5472112" cy="574675"/>
          </a:xfrm>
          <a:prstGeom prst="wedgeRoundRectCallout">
            <a:avLst>
              <a:gd name="adj1" fmla="val -44991"/>
              <a:gd name="adj2" fmla="val 74338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r>
              <a:rPr lang="zh-CN" altLang="en-US" sz="2800" b="1"/>
              <a:t>B: I like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180975" y="3573463"/>
            <a:ext cx="5202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mak</a:t>
            </a:r>
            <a:r>
              <a:rPr lang="zh-CN" altLang="en-US" sz="3200" b="1">
                <a:solidFill>
                  <a:schemeClr val="hlink"/>
                </a:solidFill>
              </a:rPr>
              <a:t>ing a card </a:t>
            </a:r>
            <a:r>
              <a:rPr lang="zh-CN" altLang="en-US" sz="3200" b="1">
                <a:solidFill>
                  <a:srgbClr val="FF0000"/>
                </a:solidFill>
              </a:rPr>
              <a:t>for </a:t>
            </a:r>
            <a:r>
              <a:rPr lang="zh-CN" altLang="en-US" sz="3200" b="1">
                <a:solidFill>
                  <a:schemeClr val="hlink"/>
                </a:solidFill>
              </a:rPr>
              <a:t>mum</a:t>
            </a:r>
            <a:endParaRPr lang="zh-CN" altLang="en-US" sz="3200"/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5076825" y="3789363"/>
            <a:ext cx="487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giv</a:t>
            </a:r>
            <a:r>
              <a:rPr lang="zh-CN" altLang="en-US" sz="3200" b="1">
                <a:solidFill>
                  <a:schemeClr val="hlink"/>
                </a:solidFill>
              </a:rPr>
              <a:t>ing mum flowers</a:t>
            </a:r>
            <a:endParaRPr lang="zh-CN" altLang="en-US" sz="3200"/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107950" y="6092825"/>
            <a:ext cx="5975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help</a:t>
            </a:r>
            <a:r>
              <a:rPr lang="zh-CN" altLang="en-US" sz="3200" b="1">
                <a:solidFill>
                  <a:schemeClr val="hlink"/>
                </a:solidFill>
              </a:rPr>
              <a:t>ing mum </a:t>
            </a:r>
            <a:r>
              <a:rPr lang="zh-CN" altLang="en-US" sz="3200" b="1">
                <a:solidFill>
                  <a:srgbClr val="FF0000"/>
                </a:solidFill>
              </a:rPr>
              <a:t>do</a:t>
            </a:r>
            <a:r>
              <a:rPr lang="zh-CN" altLang="en-US" sz="3200" b="1">
                <a:solidFill>
                  <a:schemeClr val="hlink"/>
                </a:solidFill>
              </a:rPr>
              <a:t> housework</a:t>
            </a:r>
            <a:endParaRPr lang="zh-CN" altLang="en-US" sz="3200"/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3276600" y="4724400"/>
            <a:ext cx="4535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0000"/>
                </a:solidFill>
              </a:rPr>
              <a:t>cook</a:t>
            </a:r>
            <a:r>
              <a:rPr lang="zh-CN" altLang="en-US" sz="3200" b="1">
                <a:solidFill>
                  <a:schemeClr val="hlink"/>
                </a:solidFill>
              </a:rPr>
              <a:t>ing </a:t>
            </a:r>
            <a:r>
              <a:rPr lang="zh-CN" altLang="en-US" sz="3200" b="1">
                <a:solidFill>
                  <a:srgbClr val="FF0000"/>
                </a:solidFill>
              </a:rPr>
              <a:t>for</a:t>
            </a:r>
            <a:r>
              <a:rPr lang="zh-CN" altLang="en-US" sz="3200" b="1">
                <a:solidFill>
                  <a:schemeClr val="hlink"/>
                </a:solidFill>
              </a:rPr>
              <a:t> 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2" grpId="0"/>
      <p:bldP spid="28703" grpId="0"/>
      <p:bldP spid="28704" grpId="0"/>
      <p:bldP spid="287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9" name="Picture 23" descr="度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413" y="1700213"/>
            <a:ext cx="24288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24" descr="看电视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4652963"/>
            <a:ext cx="18224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25" descr="看书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5463" y="4149725"/>
            <a:ext cx="16383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26" descr="探望朋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2060575"/>
            <a:ext cx="192722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27" descr="玩游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1700213"/>
            <a:ext cx="18415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Picture 28" descr="运动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4438650"/>
            <a:ext cx="15128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5" name="AutoShape 29"/>
          <p:cNvSpPr>
            <a:spLocks noChangeArrowheads="1"/>
          </p:cNvSpPr>
          <p:nvPr/>
        </p:nvSpPr>
        <p:spPr bwMode="auto">
          <a:xfrm>
            <a:off x="971550" y="119063"/>
            <a:ext cx="8208963" cy="646112"/>
          </a:xfrm>
          <a:prstGeom prst="wedgeRoundRectCallout">
            <a:avLst>
              <a:gd name="adj1" fmla="val -44991"/>
              <a:gd name="adj2" fmla="val 74338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901700" y="190500"/>
            <a:ext cx="9070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A: What do you like doing </a:t>
            </a:r>
            <a:r>
              <a:rPr lang="en-US" sz="2800" b="1"/>
              <a:t>for </a:t>
            </a:r>
            <a:r>
              <a:rPr lang="en-US" sz="2800" b="1">
                <a:solidFill>
                  <a:schemeClr val="hlink"/>
                </a:solidFill>
              </a:rPr>
              <a:t>summer holiday</a:t>
            </a:r>
            <a:r>
              <a:rPr lang="en-US" sz="2800" b="1">
                <a:solidFill>
                  <a:srgbClr val="FF0000"/>
                </a:solidFill>
              </a:rPr>
              <a:t>s</a:t>
            </a:r>
            <a:r>
              <a:rPr lang="en-US" sz="2800" b="1"/>
              <a:t>?</a:t>
            </a:r>
          </a:p>
        </p:txBody>
      </p:sp>
      <p:sp>
        <p:nvSpPr>
          <p:cNvPr id="29727" name="AutoShape 31"/>
          <p:cNvSpPr>
            <a:spLocks noChangeArrowheads="1"/>
          </p:cNvSpPr>
          <p:nvPr/>
        </p:nvSpPr>
        <p:spPr bwMode="auto">
          <a:xfrm>
            <a:off x="1979613" y="981075"/>
            <a:ext cx="5472112" cy="574675"/>
          </a:xfrm>
          <a:prstGeom prst="wedgeRoundRectCallout">
            <a:avLst>
              <a:gd name="adj1" fmla="val -44991"/>
              <a:gd name="adj2" fmla="val 74338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r>
              <a:rPr lang="zh-CN" altLang="en-US" sz="2800" b="1"/>
              <a:t>B: I like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0" y="3357563"/>
            <a:ext cx="42116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go</a:t>
            </a:r>
            <a:r>
              <a:rPr lang="zh-CN" altLang="en-US" sz="3200" b="1">
                <a:solidFill>
                  <a:schemeClr val="hlink"/>
                </a:solidFill>
              </a:rPr>
              <a:t>ing </a:t>
            </a:r>
            <a:r>
              <a:rPr lang="zh-CN" altLang="en-US" sz="3200" b="1">
                <a:solidFill>
                  <a:srgbClr val="FF0000"/>
                </a:solidFill>
              </a:rPr>
              <a:t>on holiday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2484438" y="3933825"/>
            <a:ext cx="3155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visit</a:t>
            </a:r>
            <a:r>
              <a:rPr lang="en-US" sz="3200" b="1">
                <a:solidFill>
                  <a:schemeClr val="hlink"/>
                </a:solidFill>
              </a:rPr>
              <a:t>ing friends</a:t>
            </a:r>
            <a:endParaRPr lang="en-US" sz="3200"/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6516688" y="5791200"/>
            <a:ext cx="276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read</a:t>
            </a:r>
            <a:r>
              <a:rPr lang="en-US" sz="3200" b="1">
                <a:solidFill>
                  <a:schemeClr val="hlink"/>
                </a:solidFill>
              </a:rPr>
              <a:t>ing books</a:t>
            </a:r>
            <a:endParaRPr lang="en-US" sz="3200"/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179388" y="6092825"/>
            <a:ext cx="3155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play</a:t>
            </a:r>
            <a:r>
              <a:rPr lang="en-US" sz="3200" b="1">
                <a:solidFill>
                  <a:schemeClr val="hlink"/>
                </a:solidFill>
              </a:rPr>
              <a:t>ing sports</a:t>
            </a:r>
            <a:endParaRPr lang="en-US" sz="3200"/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3419475" y="6021388"/>
            <a:ext cx="3155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watch</a:t>
            </a:r>
            <a:r>
              <a:rPr lang="en-US" sz="3200" b="1">
                <a:solidFill>
                  <a:schemeClr val="hlink"/>
                </a:solidFill>
              </a:rPr>
              <a:t>ing TV</a:t>
            </a:r>
            <a:endParaRPr lang="en-US" sz="3200"/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5580063" y="3068638"/>
            <a:ext cx="4537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play</a:t>
            </a:r>
            <a:r>
              <a:rPr lang="en-US" sz="3200" b="1">
                <a:solidFill>
                  <a:schemeClr val="hlink"/>
                </a:solidFill>
              </a:rPr>
              <a:t>ing computer games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8" grpId="0"/>
      <p:bldP spid="29729" grpId="0"/>
      <p:bldP spid="29730" grpId="0"/>
      <p:bldP spid="29731" grpId="0"/>
      <p:bldP spid="29732" grpId="0"/>
      <p:bldP spid="297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8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30739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0740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30741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30742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43" name="AutoShape 23"/>
          <p:cNvSpPr>
            <a:spLocks noChangeArrowheads="1"/>
          </p:cNvSpPr>
          <p:nvPr/>
        </p:nvSpPr>
        <p:spPr bwMode="auto">
          <a:xfrm>
            <a:off x="1835150" y="117475"/>
            <a:ext cx="7200900" cy="646113"/>
          </a:xfrm>
          <a:prstGeom prst="wedgeRoundRectCallout">
            <a:avLst>
              <a:gd name="adj1" fmla="val -56282"/>
              <a:gd name="adj2" fmla="val 74569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908175" y="188913"/>
            <a:ext cx="74882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A: What do you like doing </a:t>
            </a:r>
            <a:r>
              <a:rPr lang="en-US" sz="2800" b="1"/>
              <a:t>for </a:t>
            </a:r>
            <a:r>
              <a:rPr lang="en-US" sz="2800" b="1">
                <a:solidFill>
                  <a:schemeClr val="hlink"/>
                </a:solidFill>
              </a:rPr>
              <a:t>Halloween</a:t>
            </a:r>
            <a:r>
              <a:rPr lang="en-US" sz="2800" b="1"/>
              <a:t>?</a:t>
            </a:r>
          </a:p>
        </p:txBody>
      </p:sp>
      <p:sp>
        <p:nvSpPr>
          <p:cNvPr id="30745" name="AutoShape 25"/>
          <p:cNvSpPr>
            <a:spLocks noChangeArrowheads="1"/>
          </p:cNvSpPr>
          <p:nvPr/>
        </p:nvSpPr>
        <p:spPr bwMode="auto">
          <a:xfrm>
            <a:off x="1979613" y="981075"/>
            <a:ext cx="5472112" cy="574675"/>
          </a:xfrm>
          <a:prstGeom prst="wedgeRoundRectCallout">
            <a:avLst>
              <a:gd name="adj1" fmla="val -44991"/>
              <a:gd name="adj2" fmla="val 74338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r>
              <a:rPr lang="zh-CN" altLang="en-US" sz="2800" b="1"/>
              <a:t>B: I like</a:t>
            </a:r>
          </a:p>
        </p:txBody>
      </p:sp>
      <p:pic>
        <p:nvPicPr>
          <p:cNvPr id="30746" name="Picture 26" descr="做南瓜灯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652963"/>
            <a:ext cx="25971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27" descr="戴面具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1628775"/>
            <a:ext cx="30956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28" descr="索要糖果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1700213"/>
            <a:ext cx="338455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539750" y="3795713"/>
            <a:ext cx="4389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asking for</a:t>
            </a:r>
            <a:r>
              <a:rPr lang="en-US" sz="3600" b="1">
                <a:solidFill>
                  <a:schemeClr val="hlink"/>
                </a:solidFill>
              </a:rPr>
              <a:t> sweets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4787900" y="3795713"/>
            <a:ext cx="360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wear</a:t>
            </a:r>
            <a:r>
              <a:rPr lang="en-US" sz="3600" b="1">
                <a:solidFill>
                  <a:schemeClr val="hlink"/>
                </a:solidFill>
              </a:rPr>
              <a:t>ing masks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3132138" y="5667375"/>
            <a:ext cx="6696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mak</a:t>
            </a:r>
            <a:r>
              <a:rPr lang="en-US" sz="3600" b="1">
                <a:solidFill>
                  <a:schemeClr val="hlink"/>
                </a:solidFill>
              </a:rPr>
              <a:t>ing pumpkin lanterns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26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43027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43028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43029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43030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2987345" y="761417"/>
            <a:ext cx="2952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/>
              <a:t>Do a survey.</a:t>
            </a:r>
          </a:p>
        </p:txBody>
      </p:sp>
      <p:graphicFrame>
        <p:nvGraphicFramePr>
          <p:cNvPr id="43032" name="Group 24"/>
          <p:cNvGraphicFramePr>
            <a:graphicFrameLocks noGrp="1"/>
          </p:cNvGraphicFramePr>
          <p:nvPr/>
        </p:nvGraphicFramePr>
        <p:xfrm>
          <a:off x="179648" y="1540572"/>
          <a:ext cx="8856662" cy="4192588"/>
        </p:xfrm>
        <a:graphic>
          <a:graphicData uri="http://schemas.openxmlformats.org/drawingml/2006/table">
            <a:tbl>
              <a:tblPr/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3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8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holidays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Mother’s Day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Teachers’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Day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  Halloween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summer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holiday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Spring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Festival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076" name="Line 68"/>
          <p:cNvSpPr>
            <a:spLocks noChangeShapeType="1"/>
          </p:cNvSpPr>
          <p:nvPr/>
        </p:nvSpPr>
        <p:spPr bwMode="auto">
          <a:xfrm>
            <a:off x="144723" y="1540572"/>
            <a:ext cx="15113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77" name="Text Box 69"/>
          <p:cNvSpPr txBox="1">
            <a:spLocks noChangeArrowheads="1"/>
          </p:cNvSpPr>
          <p:nvPr/>
        </p:nvSpPr>
        <p:spPr bwMode="auto">
          <a:xfrm>
            <a:off x="323850" y="5981700"/>
            <a:ext cx="8136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EF271D"/>
                </a:solidFill>
              </a:rPr>
              <a:t>(</a:t>
            </a:r>
            <a:r>
              <a:rPr lang="zh-CN" altLang="en-US" sz="2000" b="1" dirty="0">
                <a:solidFill>
                  <a:srgbClr val="EF271D"/>
                </a:solidFill>
              </a:rPr>
              <a:t>四人小组活动，运用所学句型完成此表格。选一个最喜欢节日，并说出该节日喜欢做什么事情。）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8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40979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40980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40981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40982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611188" y="1125538"/>
            <a:ext cx="8353425" cy="646112"/>
          </a:xfrm>
          <a:prstGeom prst="wedgeRoundRectCallout">
            <a:avLst>
              <a:gd name="adj1" fmla="val -35653"/>
              <a:gd name="adj2" fmla="val 50736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179388" y="1125538"/>
            <a:ext cx="8964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A: What </a:t>
            </a:r>
            <a:r>
              <a:rPr lang="en-US" sz="3200" b="1">
                <a:solidFill>
                  <a:srgbClr val="FF0000"/>
                </a:solidFill>
              </a:rPr>
              <a:t>do they</a:t>
            </a:r>
            <a:r>
              <a:rPr lang="en-US" sz="2800" b="1"/>
              <a:t> like doing for </a:t>
            </a:r>
            <a:r>
              <a:rPr lang="en-US" sz="2800" b="1">
                <a:solidFill>
                  <a:schemeClr val="hlink"/>
                </a:solidFill>
              </a:rPr>
              <a:t>Spring Festival</a:t>
            </a:r>
            <a:r>
              <a:rPr lang="en-US" sz="2800" b="1"/>
              <a:t>?</a:t>
            </a:r>
          </a:p>
        </p:txBody>
      </p:sp>
      <p:sp>
        <p:nvSpPr>
          <p:cNvPr id="40985" name="AutoShape 25"/>
          <p:cNvSpPr>
            <a:spLocks noChangeArrowheads="1"/>
          </p:cNvSpPr>
          <p:nvPr/>
        </p:nvSpPr>
        <p:spPr bwMode="auto">
          <a:xfrm>
            <a:off x="611188" y="2205038"/>
            <a:ext cx="8135937" cy="647700"/>
          </a:xfrm>
          <a:prstGeom prst="wedgeRoundRectCallout">
            <a:avLst>
              <a:gd name="adj1" fmla="val -43093"/>
              <a:gd name="adj2" fmla="val 49264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endParaRPr lang="zh-CN" altLang="en-US" sz="2800" b="1"/>
          </a:p>
          <a:p>
            <a:r>
              <a:rPr lang="zh-CN" altLang="en-US" sz="2800" b="1"/>
              <a:t>B: </a:t>
            </a:r>
            <a:r>
              <a:rPr lang="en-US" sz="2800" b="1">
                <a:solidFill>
                  <a:srgbClr val="FF0000"/>
                </a:solidFill>
              </a:rPr>
              <a:t>They like</a:t>
            </a:r>
            <a:r>
              <a:rPr lang="en-US" sz="2800" b="1"/>
              <a:t> </a:t>
            </a:r>
            <a:r>
              <a:rPr lang="zh-CN" altLang="en-US" sz="2800" b="1">
                <a:solidFill>
                  <a:schemeClr val="hlink"/>
                </a:solidFill>
              </a:rPr>
              <a:t>having a </a:t>
            </a:r>
            <a:r>
              <a:rPr lang="en-US" sz="2800" b="1">
                <a:solidFill>
                  <a:schemeClr val="hlink"/>
                </a:solidFill>
              </a:rPr>
              <a:t>big family dinner.</a:t>
            </a:r>
            <a:endParaRPr lang="en-US" sz="2800"/>
          </a:p>
          <a:p>
            <a:endParaRPr lang="en-US" sz="2800" b="1"/>
          </a:p>
        </p:txBody>
      </p:sp>
      <p:pic>
        <p:nvPicPr>
          <p:cNvPr id="40986" name="Picture 26" descr="春节聚餐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429000"/>
            <a:ext cx="51847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折角形 1"/>
          <p:cNvSpPr/>
          <p:nvPr/>
        </p:nvSpPr>
        <p:spPr bwMode="auto">
          <a:xfrm>
            <a:off x="539720" y="620805"/>
            <a:ext cx="7704137" cy="6192837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</p:spPr>
        <p:txBody>
          <a:bodyPr anchor="ctr"/>
          <a:lstStyle/>
          <a:p>
            <a:r>
              <a:rPr lang="zh-CN" altLang="en-US" sz="2400" b="1" dirty="0">
                <a:sym typeface="Arial" panose="020B0604020202020204" pitchFamily="34" charset="0"/>
              </a:rPr>
              <a:t>本课时目标：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mic Sans MS" panose="030F0702030302020204" pitchFamily="66" charset="0"/>
                <a:sym typeface="Arial" panose="020B0604020202020204" pitchFamily="34" charset="0"/>
              </a:rPr>
              <a:t>1</a:t>
            </a:r>
            <a:r>
              <a:rPr lang="zh-CN" altLang="en-US" sz="2000" b="1" dirty="0">
                <a:latin typeface="Comic Sans MS" panose="030F0702030302020204" pitchFamily="66" charset="0"/>
                <a:sym typeface="Arial" panose="020B0604020202020204" pitchFamily="34" charset="0"/>
              </a:rPr>
              <a:t>. </a:t>
            </a:r>
            <a:r>
              <a:rPr lang="zh-CN" altLang="en-US" sz="2000" b="1" dirty="0">
                <a:latin typeface="Comic Sans MS" panose="030F0702030302020204" pitchFamily="66" charset="0"/>
              </a:rPr>
              <a:t>学生能听说读以下新词：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Comic Sans MS" panose="030F0702030302020204" pitchFamily="66" charset="0"/>
                <a:sym typeface="Calibri" panose="020F0502020204030204" pitchFamily="34" charset="0"/>
              </a:rPr>
              <a:t>    May, July, September, October, Mother's Day, Tea</a:t>
            </a:r>
            <a:r>
              <a:rPr lang="en-US" sz="2000" b="1" dirty="0" err="1">
                <a:latin typeface="Comic Sans MS" panose="030F0702030302020204" pitchFamily="66" charset="0"/>
                <a:sym typeface="Calibri" panose="020F0502020204030204" pitchFamily="34" charset="0"/>
              </a:rPr>
              <a:t>ch</a:t>
            </a:r>
            <a:r>
              <a:rPr lang="zh-CN" altLang="en-US" sz="2000" b="1" dirty="0">
                <a:latin typeface="Comic Sans MS" panose="030F0702030302020204" pitchFamily="66" charset="0"/>
                <a:sym typeface="Calibri" panose="020F0502020204030204" pitchFamily="34" charset="0"/>
              </a:rPr>
              <a:t>ers' Day, Halloween, Spring Festival, Summer holiday, spring, summer, holiday.                         </a:t>
            </a:r>
            <a:endParaRPr lang="zh-CN" altLang="en-US" dirty="0">
              <a:latin typeface="Comic Sans MS" panose="030F0702030302020204" pitchFamily="66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Comic Sans MS" panose="030F0702030302020204" pitchFamily="66" charset="0"/>
              </a:rPr>
              <a:t>2. 学习跟节日有关的动词词组，如：go on holiday, help mum do housework, give teachers cards等等。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Comic Sans MS" panose="030F0702030302020204" pitchFamily="66" charset="0"/>
                <a:sym typeface="Calibri" panose="020F0502020204030204" pitchFamily="34" charset="0"/>
              </a:rPr>
              <a:t>3.</a:t>
            </a:r>
            <a:r>
              <a:rPr lang="zh-CN" altLang="en-US" sz="2000" b="1" dirty="0"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latin typeface="Comic Sans MS" panose="030F0702030302020204" pitchFamily="66" charset="0"/>
              </a:rPr>
              <a:t>学生能使用以下句型询问别人什么节日喜欢做什么事情的问答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Comic Sans MS" panose="030F0702030302020204" pitchFamily="66" charset="0"/>
              </a:rPr>
              <a:t>（</a:t>
            </a:r>
            <a:r>
              <a:rPr lang="en-US" b="1" dirty="0">
                <a:latin typeface="Comic Sans MS" panose="030F0702030302020204" pitchFamily="66" charset="0"/>
              </a:rPr>
              <a:t>1</a:t>
            </a:r>
            <a:r>
              <a:rPr lang="zh-CN" altLang="en-US" b="1" dirty="0">
                <a:latin typeface="Comic Sans MS" panose="030F0702030302020204" pitchFamily="66" charset="0"/>
              </a:rPr>
              <a:t>） </a:t>
            </a:r>
            <a:r>
              <a:rPr lang="en-US" b="1" dirty="0">
                <a:latin typeface="Comic Sans MS" panose="030F0702030302020204" pitchFamily="66" charset="0"/>
              </a:rPr>
              <a:t>What do you  like doing for...?  </a:t>
            </a:r>
            <a:r>
              <a:rPr lang="zh-CN" altLang="en-US" b="1" dirty="0">
                <a:solidFill>
                  <a:srgbClr val="EF271D"/>
                </a:solidFill>
                <a:latin typeface="Comic Sans MS" panose="030F0702030302020204" pitchFamily="66" charset="0"/>
              </a:rPr>
              <a:t>（+节日名称）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Comic Sans MS" panose="030F0702030302020204" pitchFamily="66" charset="0"/>
              </a:rPr>
              <a:t>     I / We like ....    He / She likes .... </a:t>
            </a:r>
            <a:r>
              <a:rPr lang="zh-CN" altLang="en-US" b="1" dirty="0">
                <a:solidFill>
                  <a:srgbClr val="EF271D"/>
                </a:solidFill>
                <a:latin typeface="Comic Sans MS" panose="030F0702030302020204" pitchFamily="66" charset="0"/>
              </a:rPr>
              <a:t>（+节日有关的动词词组）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Comic Sans MS" panose="030F0702030302020204" pitchFamily="66" charset="0"/>
              </a:rPr>
              <a:t>（</a:t>
            </a:r>
            <a:r>
              <a:rPr lang="en-US" b="1" dirty="0">
                <a:latin typeface="Comic Sans MS" panose="030F0702030302020204" pitchFamily="66" charset="0"/>
              </a:rPr>
              <a:t>2</a:t>
            </a:r>
            <a:r>
              <a:rPr lang="zh-CN" altLang="en-US" b="1" dirty="0">
                <a:latin typeface="Comic Sans MS" panose="030F0702030302020204" pitchFamily="66" charset="0"/>
              </a:rPr>
              <a:t>） </a:t>
            </a:r>
            <a:r>
              <a:rPr lang="en-US" b="1" dirty="0">
                <a:latin typeface="Comic Sans MS" panose="030F0702030302020204" pitchFamily="66" charset="0"/>
              </a:rPr>
              <a:t>What does he/she like doing for…?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omic Sans MS" panose="030F0702030302020204" pitchFamily="66" charset="0"/>
              </a:rPr>
              <a:t>      He / She like</a:t>
            </a:r>
            <a:r>
              <a:rPr lang="zh-CN" altLang="en-US" b="1" dirty="0">
                <a:latin typeface="Comic Sans MS" panose="030F0702030302020204" pitchFamily="66" charset="0"/>
              </a:rPr>
              <a:t>s</a:t>
            </a:r>
            <a:r>
              <a:rPr lang="en-US" b="1" dirty="0">
                <a:latin typeface="Comic Sans MS" panose="030F0702030302020204" pitchFamily="66" charset="0"/>
              </a:rPr>
              <a:t> ….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02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42003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42004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42005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42006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611188" y="1125538"/>
            <a:ext cx="8353425" cy="646112"/>
          </a:xfrm>
          <a:prstGeom prst="wedgeRoundRectCallout">
            <a:avLst>
              <a:gd name="adj1" fmla="val -35653"/>
              <a:gd name="adj2" fmla="val 50736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684213" y="1196975"/>
            <a:ext cx="8137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A: What </a:t>
            </a:r>
            <a:r>
              <a:rPr lang="en-US" sz="2800" b="1">
                <a:solidFill>
                  <a:srgbClr val="FF0000"/>
                </a:solidFill>
              </a:rPr>
              <a:t>do they</a:t>
            </a:r>
            <a:r>
              <a:rPr lang="en-US" sz="2800" b="1"/>
              <a:t> like doing for </a:t>
            </a:r>
            <a:r>
              <a:rPr lang="en-US" sz="2800" b="1">
                <a:solidFill>
                  <a:schemeClr val="hlink"/>
                </a:solidFill>
              </a:rPr>
              <a:t>Halloween</a:t>
            </a:r>
            <a:r>
              <a:rPr lang="en-US" sz="2800" b="1"/>
              <a:t>?</a:t>
            </a:r>
          </a:p>
        </p:txBody>
      </p:sp>
      <p:sp>
        <p:nvSpPr>
          <p:cNvPr id="42009" name="AutoShape 25"/>
          <p:cNvSpPr>
            <a:spLocks noChangeArrowheads="1"/>
          </p:cNvSpPr>
          <p:nvPr/>
        </p:nvSpPr>
        <p:spPr bwMode="auto">
          <a:xfrm>
            <a:off x="611188" y="2205038"/>
            <a:ext cx="8135937" cy="647700"/>
          </a:xfrm>
          <a:prstGeom prst="wedgeRoundRectCallout">
            <a:avLst>
              <a:gd name="adj1" fmla="val -43093"/>
              <a:gd name="adj2" fmla="val 49264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endParaRPr lang="zh-CN" altLang="en-US" sz="2800" b="1"/>
          </a:p>
          <a:p>
            <a:r>
              <a:rPr lang="zh-CN" altLang="en-US" sz="2800" b="1"/>
              <a:t>B: </a:t>
            </a:r>
            <a:r>
              <a:rPr lang="en-US" sz="2800" b="1">
                <a:solidFill>
                  <a:srgbClr val="FF0000"/>
                </a:solidFill>
              </a:rPr>
              <a:t>They like</a:t>
            </a:r>
            <a:r>
              <a:rPr lang="en-US" sz="2800" b="1"/>
              <a:t> </a:t>
            </a:r>
            <a:r>
              <a:rPr lang="en-US" sz="2800" b="1">
                <a:solidFill>
                  <a:schemeClr val="hlink"/>
                </a:solidFill>
              </a:rPr>
              <a:t>asking for sweets.</a:t>
            </a:r>
            <a:endParaRPr lang="en-US" sz="2800"/>
          </a:p>
          <a:p>
            <a:endParaRPr lang="en-US" sz="2800" b="1"/>
          </a:p>
        </p:txBody>
      </p:sp>
      <p:pic>
        <p:nvPicPr>
          <p:cNvPr id="42010" name="Picture 26" descr="索要糖果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3284538"/>
            <a:ext cx="4752975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62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31763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1764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31765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31766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1767" name="Picture 23" descr="帮妈妈做家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141663"/>
            <a:ext cx="424815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8" name="AutoShape 24"/>
          <p:cNvSpPr>
            <a:spLocks noChangeArrowheads="1"/>
          </p:cNvSpPr>
          <p:nvPr/>
        </p:nvSpPr>
        <p:spPr bwMode="auto">
          <a:xfrm>
            <a:off x="611188" y="1125538"/>
            <a:ext cx="8353425" cy="646112"/>
          </a:xfrm>
          <a:prstGeom prst="wedgeRoundRectCallout">
            <a:avLst>
              <a:gd name="adj1" fmla="val -35653"/>
              <a:gd name="adj2" fmla="val 50736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539750" y="1058863"/>
            <a:ext cx="9072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A: What </a:t>
            </a:r>
            <a:r>
              <a:rPr lang="en-US" sz="3600" b="1">
                <a:solidFill>
                  <a:srgbClr val="FF0000"/>
                </a:solidFill>
              </a:rPr>
              <a:t>does she</a:t>
            </a:r>
            <a:r>
              <a:rPr lang="en-US" sz="2800" b="1"/>
              <a:t> like doing for </a:t>
            </a:r>
            <a:r>
              <a:rPr lang="en-US" sz="2800" b="1">
                <a:solidFill>
                  <a:schemeClr val="hlink"/>
                </a:solidFill>
              </a:rPr>
              <a:t>Mother’s Day</a:t>
            </a:r>
            <a:r>
              <a:rPr lang="en-US" sz="2800" b="1"/>
              <a:t>?</a:t>
            </a:r>
          </a:p>
        </p:txBody>
      </p:sp>
      <p:sp>
        <p:nvSpPr>
          <p:cNvPr id="31770" name="AutoShape 26"/>
          <p:cNvSpPr>
            <a:spLocks noChangeArrowheads="1"/>
          </p:cNvSpPr>
          <p:nvPr/>
        </p:nvSpPr>
        <p:spPr bwMode="auto">
          <a:xfrm>
            <a:off x="611188" y="2205038"/>
            <a:ext cx="8135937" cy="647700"/>
          </a:xfrm>
          <a:prstGeom prst="wedgeRoundRectCallout">
            <a:avLst>
              <a:gd name="adj1" fmla="val -43093"/>
              <a:gd name="adj2" fmla="val 49264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endParaRPr lang="zh-CN" altLang="en-US" sz="2800" b="1"/>
          </a:p>
          <a:p>
            <a:r>
              <a:rPr lang="zh-CN" altLang="en-US" sz="2800" b="1"/>
              <a:t>B: </a:t>
            </a:r>
            <a:r>
              <a:rPr lang="en-US" sz="4000" b="1"/>
              <a:t>She like</a:t>
            </a:r>
            <a:r>
              <a:rPr lang="en-US" sz="4000" b="1">
                <a:solidFill>
                  <a:srgbClr val="FF0000"/>
                </a:solidFill>
              </a:rPr>
              <a:t>s</a:t>
            </a:r>
            <a:r>
              <a:rPr lang="en-US" sz="2800" b="1"/>
              <a:t> </a:t>
            </a:r>
            <a:r>
              <a:rPr lang="zh-CN" altLang="en-US" sz="2800" b="1">
                <a:solidFill>
                  <a:schemeClr val="hlink"/>
                </a:solidFill>
              </a:rPr>
              <a:t>helping mum do housework</a:t>
            </a:r>
            <a:r>
              <a:rPr lang="en-US" sz="2800" b="1">
                <a:solidFill>
                  <a:schemeClr val="hlink"/>
                </a:solidFill>
              </a:rPr>
              <a:t>.</a:t>
            </a:r>
            <a:endParaRPr lang="en-US" sz="2800"/>
          </a:p>
          <a:p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86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32787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2788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32789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32790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2791" name="AutoShape 23"/>
          <p:cNvSpPr>
            <a:spLocks noChangeArrowheads="1"/>
          </p:cNvSpPr>
          <p:nvPr/>
        </p:nvSpPr>
        <p:spPr bwMode="auto">
          <a:xfrm>
            <a:off x="107950" y="1052513"/>
            <a:ext cx="8856663" cy="719137"/>
          </a:xfrm>
          <a:prstGeom prst="wedgeRoundRectCallout">
            <a:avLst>
              <a:gd name="adj1" fmla="val -30787"/>
              <a:gd name="adj2" fmla="val 50662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179388" y="1196975"/>
            <a:ext cx="9217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A: What </a:t>
            </a:r>
            <a:r>
              <a:rPr lang="en-US" sz="3600" b="1">
                <a:solidFill>
                  <a:srgbClr val="FF0000"/>
                </a:solidFill>
              </a:rPr>
              <a:t>does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</a:rPr>
              <a:t>he</a:t>
            </a:r>
            <a:r>
              <a:rPr lang="en-US" sz="2800" b="1"/>
              <a:t> like doing for </a:t>
            </a:r>
            <a:r>
              <a:rPr lang="en-US" sz="2800" b="1">
                <a:solidFill>
                  <a:schemeClr val="hlink"/>
                </a:solidFill>
              </a:rPr>
              <a:t>summer holidays</a:t>
            </a:r>
            <a:r>
              <a:rPr lang="en-US" sz="2800" b="1"/>
              <a:t>?</a:t>
            </a:r>
          </a:p>
        </p:txBody>
      </p:sp>
      <p:sp>
        <p:nvSpPr>
          <p:cNvPr id="32793" name="AutoShape 25"/>
          <p:cNvSpPr>
            <a:spLocks noChangeArrowheads="1"/>
          </p:cNvSpPr>
          <p:nvPr/>
        </p:nvSpPr>
        <p:spPr bwMode="auto">
          <a:xfrm>
            <a:off x="179388" y="2133600"/>
            <a:ext cx="8137525" cy="647700"/>
          </a:xfrm>
          <a:prstGeom prst="wedgeRoundRectCallout">
            <a:avLst>
              <a:gd name="adj1" fmla="val -43093"/>
              <a:gd name="adj2" fmla="val 49264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endParaRPr lang="zh-CN" altLang="en-US" sz="2800" b="1"/>
          </a:p>
          <a:p>
            <a:r>
              <a:rPr lang="zh-CN" altLang="en-US" sz="2800" b="1"/>
              <a:t>B: </a:t>
            </a:r>
            <a:r>
              <a:rPr lang="en-US" sz="4000" b="1"/>
              <a:t>He like</a:t>
            </a:r>
            <a:r>
              <a:rPr lang="en-US" sz="4000" b="1">
                <a:solidFill>
                  <a:srgbClr val="FF0000"/>
                </a:solidFill>
              </a:rPr>
              <a:t>s</a:t>
            </a:r>
            <a:r>
              <a:rPr lang="en-US" sz="2800" b="1"/>
              <a:t> </a:t>
            </a:r>
            <a:r>
              <a:rPr lang="en-US" sz="2800" b="1">
                <a:solidFill>
                  <a:schemeClr val="hlink"/>
                </a:solidFill>
              </a:rPr>
              <a:t>watching TV.</a:t>
            </a:r>
            <a:endParaRPr lang="en-US" sz="2800"/>
          </a:p>
          <a:p>
            <a:endParaRPr lang="en-US" sz="2800" b="1"/>
          </a:p>
        </p:txBody>
      </p:sp>
      <p:pic>
        <p:nvPicPr>
          <p:cNvPr id="32794" name="Picture 26" descr="看电视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613" y="3284538"/>
            <a:ext cx="424815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0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33811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3812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33813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33814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3815" name="AutoShape 23"/>
          <p:cNvSpPr>
            <a:spLocks noChangeArrowheads="1"/>
          </p:cNvSpPr>
          <p:nvPr/>
        </p:nvSpPr>
        <p:spPr bwMode="auto">
          <a:xfrm>
            <a:off x="107950" y="1052513"/>
            <a:ext cx="8856663" cy="719137"/>
          </a:xfrm>
          <a:prstGeom prst="wedgeRoundRectCallout">
            <a:avLst>
              <a:gd name="adj1" fmla="val -30787"/>
              <a:gd name="adj2" fmla="val 50662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179388" y="1196975"/>
            <a:ext cx="9217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A: What </a:t>
            </a:r>
            <a:r>
              <a:rPr lang="en-US" sz="4000" b="1">
                <a:solidFill>
                  <a:srgbClr val="FF0000"/>
                </a:solidFill>
              </a:rPr>
              <a:t>does he</a:t>
            </a:r>
            <a:r>
              <a:rPr lang="en-US" sz="2800" b="1"/>
              <a:t> like doing for </a:t>
            </a:r>
            <a:r>
              <a:rPr lang="en-US" sz="2800" b="1">
                <a:solidFill>
                  <a:schemeClr val="hlink"/>
                </a:solidFill>
              </a:rPr>
              <a:t>Mother’s Day</a:t>
            </a:r>
            <a:r>
              <a:rPr lang="en-US" sz="2800" b="1"/>
              <a:t>?</a:t>
            </a:r>
          </a:p>
        </p:txBody>
      </p:sp>
      <p:sp>
        <p:nvSpPr>
          <p:cNvPr id="33817" name="AutoShape 25"/>
          <p:cNvSpPr>
            <a:spLocks noChangeArrowheads="1"/>
          </p:cNvSpPr>
          <p:nvPr/>
        </p:nvSpPr>
        <p:spPr bwMode="auto">
          <a:xfrm>
            <a:off x="179388" y="2133600"/>
            <a:ext cx="8137525" cy="647700"/>
          </a:xfrm>
          <a:prstGeom prst="wedgeRoundRectCallout">
            <a:avLst>
              <a:gd name="adj1" fmla="val -43093"/>
              <a:gd name="adj2" fmla="val 49264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endParaRPr lang="zh-CN" altLang="en-US" sz="2800" b="1"/>
          </a:p>
          <a:p>
            <a:pPr marL="742950" lvl="1" indent="-285750"/>
            <a:r>
              <a:rPr lang="zh-CN" altLang="en-US" sz="2800" b="1"/>
              <a:t>B: </a:t>
            </a:r>
            <a:r>
              <a:rPr lang="en-US" sz="4000" b="1">
                <a:solidFill>
                  <a:srgbClr val="FF0000"/>
                </a:solidFill>
              </a:rPr>
              <a:t>He likes</a:t>
            </a:r>
            <a:r>
              <a:rPr lang="en-US" sz="2800" b="1"/>
              <a:t> </a:t>
            </a:r>
            <a:r>
              <a:rPr lang="zh-CN" altLang="en-US" sz="2800" b="1">
                <a:solidFill>
                  <a:schemeClr val="hlink"/>
                </a:solidFill>
              </a:rPr>
              <a:t>making a card for mum</a:t>
            </a:r>
            <a:r>
              <a:rPr lang="en-US" sz="2800" b="1">
                <a:solidFill>
                  <a:schemeClr val="hlink"/>
                </a:solidFill>
              </a:rPr>
              <a:t>.</a:t>
            </a:r>
            <a:endParaRPr lang="en-US" sz="2800"/>
          </a:p>
          <a:p>
            <a:endParaRPr lang="en-US" sz="2800" b="1"/>
          </a:p>
        </p:txBody>
      </p:sp>
      <p:pic>
        <p:nvPicPr>
          <p:cNvPr id="33818" name="Picture 26" descr="送妈妈生日卡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3141663"/>
            <a:ext cx="42481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58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35859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5860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35861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35862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55650" y="117475"/>
            <a:ext cx="8101013" cy="646113"/>
          </a:xfrm>
          <a:prstGeom prst="wedgeRoundRectCallout">
            <a:avLst>
              <a:gd name="adj1" fmla="val -35204"/>
              <a:gd name="adj2" fmla="val 50736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611188" y="44450"/>
            <a:ext cx="8532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A: What </a:t>
            </a:r>
            <a:r>
              <a:rPr lang="en-US" sz="4000" b="1">
                <a:solidFill>
                  <a:srgbClr val="FF0000"/>
                </a:solidFill>
              </a:rPr>
              <a:t>does he/she</a:t>
            </a:r>
            <a:r>
              <a:rPr lang="en-US" sz="2800" b="1"/>
              <a:t> like doing for_______?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755650" y="836613"/>
            <a:ext cx="5976938" cy="647700"/>
          </a:xfrm>
          <a:prstGeom prst="wedgeRoundRectCallout">
            <a:avLst>
              <a:gd name="adj1" fmla="val -43014"/>
              <a:gd name="adj2" fmla="val 38236"/>
              <a:gd name="adj3" fmla="val 16667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lIns="90170" tIns="46990" rIns="90170" bIns="46990" anchor="ctr"/>
          <a:lstStyle/>
          <a:p>
            <a:endParaRPr lang="zh-CN" altLang="en-US" sz="2800" b="1" dirty="0"/>
          </a:p>
          <a:p>
            <a:r>
              <a:rPr lang="zh-CN" altLang="en-US" sz="2800" b="1" dirty="0"/>
              <a:t>B: </a:t>
            </a:r>
            <a:r>
              <a:rPr lang="en-US" sz="4000" b="1" dirty="0" err="1">
                <a:solidFill>
                  <a:srgbClr val="FF0000"/>
                </a:solidFill>
              </a:rPr>
              <a:t>He/She</a:t>
            </a:r>
            <a:r>
              <a:rPr lang="en-US" sz="4000" b="1" dirty="0">
                <a:solidFill>
                  <a:srgbClr val="FF0000"/>
                </a:solidFill>
              </a:rPr>
              <a:t> likes</a:t>
            </a:r>
            <a:r>
              <a:rPr lang="en-US" sz="2800" b="1" dirty="0"/>
              <a:t> ________.</a:t>
            </a:r>
            <a:endParaRPr lang="en-US" sz="2800" dirty="0"/>
          </a:p>
          <a:p>
            <a:endParaRPr lang="en-US" sz="2800" b="1" dirty="0"/>
          </a:p>
        </p:txBody>
      </p:sp>
      <p:pic>
        <p:nvPicPr>
          <p:cNvPr id="35866" name="Picture 26" descr="逛花街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875" y="1700213"/>
            <a:ext cx="21701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Picture 27" descr="看春晚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700213"/>
            <a:ext cx="21605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8" name="Picture 28" descr="给老师送卡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1628775"/>
            <a:ext cx="18748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9" name="Picture 29" descr="给老师送花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488" y="1628775"/>
            <a:ext cx="219551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0" name="Picture 30" descr="送妈妈礼物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3500438"/>
            <a:ext cx="21399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1" name="Picture 31" descr="为妈妈做饭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84438" y="3500438"/>
            <a:ext cx="223202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2" name="Picture 32" descr="探望朋友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87900" y="3500438"/>
            <a:ext cx="19446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Picture 33" descr="看书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19925" y="3500438"/>
            <a:ext cx="18716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4" name="Picture 34" descr="运动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79388" y="5273675"/>
            <a:ext cx="20161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5" name="Picture 35" descr="做南瓜灯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11413" y="5264150"/>
            <a:ext cx="2160587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6" name="Picture 36" descr="戴面具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787900" y="5229225"/>
            <a:ext cx="23764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54" name="Group 18"/>
          <p:cNvGrpSpPr/>
          <p:nvPr/>
        </p:nvGrpSpPr>
        <p:grpSpPr bwMode="auto">
          <a:xfrm>
            <a:off x="214313" y="928688"/>
            <a:ext cx="1428750" cy="1214437"/>
            <a:chOff x="0" y="0"/>
            <a:chExt cx="5486400" cy="4619625"/>
          </a:xfrm>
        </p:grpSpPr>
        <p:sp>
          <p:nvSpPr>
            <p:cNvPr id="39955" name="椭圆 26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9956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39957" name="矩形 28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39958" name="图片 29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9959" name="矩形 30"/>
          <p:cNvSpPr>
            <a:spLocks noChangeArrowheads="1"/>
          </p:cNvSpPr>
          <p:nvPr/>
        </p:nvSpPr>
        <p:spPr bwMode="auto">
          <a:xfrm>
            <a:off x="1490663" y="1219200"/>
            <a:ext cx="4146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Homework:</a:t>
            </a:r>
            <a:endParaRPr lang="zh-CN" altLang="en-US" sz="5400" b="1" dirty="0">
              <a:solidFill>
                <a:schemeClr val="accent1"/>
              </a:solidFill>
              <a:latin typeface="Curlz MT" panose="04040404050702020202" pitchFamily="82" charset="0"/>
              <a:sym typeface="Curlz MT" panose="04040404050702020202" pitchFamily="82" charset="0"/>
            </a:endParaRPr>
          </a:p>
        </p:txBody>
      </p:sp>
      <p:sp>
        <p:nvSpPr>
          <p:cNvPr id="39960" name="Text Box 25"/>
          <p:cNvSpPr txBox="1">
            <a:spLocks noChangeArrowheads="1"/>
          </p:cNvSpPr>
          <p:nvPr/>
        </p:nvSpPr>
        <p:spPr bwMode="auto">
          <a:xfrm>
            <a:off x="848941" y="2348925"/>
            <a:ext cx="75596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5000"/>
              </a:lnSpc>
              <a:spcBef>
                <a:spcPct val="50000"/>
              </a:spcBef>
            </a:pPr>
            <a:r>
              <a:rPr lang="en-US" altLang="zh-CN" b="1" dirty="0" smtClean="0"/>
              <a:t>1.</a:t>
            </a:r>
            <a:r>
              <a:rPr lang="zh-CN" altLang="en-US" b="1" dirty="0" smtClean="0"/>
              <a:t>仿</a:t>
            </a:r>
            <a:r>
              <a:rPr lang="zh-CN" altLang="en-US" b="1" dirty="0"/>
              <a:t>照例子写</a:t>
            </a:r>
            <a:r>
              <a:rPr lang="en-US" b="1" dirty="0"/>
              <a:t>3</a:t>
            </a:r>
            <a:r>
              <a:rPr lang="zh-CN" altLang="en-US" b="1" dirty="0"/>
              <a:t>个句子。</a:t>
            </a:r>
          </a:p>
          <a:p>
            <a:pPr eaLnBrk="1" hangingPunct="1">
              <a:lnSpc>
                <a:spcPct val="155000"/>
              </a:lnSpc>
              <a:spcBef>
                <a:spcPct val="50000"/>
              </a:spcBef>
            </a:pPr>
            <a:r>
              <a:rPr lang="zh-CN" altLang="en-US" b="1" dirty="0" smtClean="0"/>
              <a:t>如</a:t>
            </a:r>
            <a:r>
              <a:rPr lang="zh-CN" altLang="en-US" b="1" dirty="0"/>
              <a:t>：</a:t>
            </a:r>
            <a:r>
              <a:rPr lang="en-US" b="1" dirty="0"/>
              <a:t>Halloween is in October, I like asking for sweets.</a:t>
            </a:r>
          </a:p>
          <a:p>
            <a:pPr eaLnBrk="1" hangingPunct="1">
              <a:lnSpc>
                <a:spcPct val="155000"/>
              </a:lnSpc>
              <a:spcBef>
                <a:spcPct val="50000"/>
              </a:spcBef>
            </a:pPr>
            <a:r>
              <a:rPr lang="en-US" b="1" dirty="0"/>
              <a:t>2</a:t>
            </a:r>
            <a:r>
              <a:rPr lang="en-US" b="1" dirty="0" smtClean="0"/>
              <a:t>.</a:t>
            </a:r>
            <a:r>
              <a:rPr lang="zh-CN" altLang="en-US" b="1" dirty="0" smtClean="0"/>
              <a:t>向</a:t>
            </a:r>
            <a:r>
              <a:rPr lang="zh-CN" altLang="en-US" b="1" dirty="0"/>
              <a:t>朋友口头描述自己喜欢的节日及节日活动</a:t>
            </a:r>
            <a:r>
              <a:rPr lang="zh-CN" altLang="en-US" b="1" dirty="0" smtClean="0"/>
              <a:t>。 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2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16403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6404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16405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6406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407" name="矩形 25"/>
          <p:cNvSpPr>
            <a:spLocks noChangeArrowheads="1"/>
          </p:cNvSpPr>
          <p:nvPr/>
        </p:nvSpPr>
        <p:spPr bwMode="auto">
          <a:xfrm>
            <a:off x="1908175" y="620713"/>
            <a:ext cx="3889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Let’s </a:t>
            </a:r>
            <a:r>
              <a:rPr lang="zh-CN" alt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chant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09613" y="1382713"/>
            <a:ext cx="7173912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70000"/>
              </a:lnSpc>
            </a:pPr>
            <a:r>
              <a:rPr lang="zh-CN" altLang="en-US" sz="2400" dirty="0">
                <a:latin typeface="Comic Sans MS" panose="030F0702030302020204" pitchFamily="66" charset="0"/>
              </a:rPr>
              <a:t>Bright day, sunny day.  I am  happy and gay.</a:t>
            </a:r>
          </a:p>
          <a:p>
            <a:pPr eaLnBrk="1" hangingPunct="1">
              <a:lnSpc>
                <a:spcPct val="270000"/>
              </a:lnSpc>
            </a:pPr>
            <a:r>
              <a:rPr lang="zh-CN" altLang="en-US" sz="2400" dirty="0">
                <a:latin typeface="Comic Sans MS" panose="030F0702030302020204" pitchFamily="66" charset="0"/>
              </a:rPr>
              <a:t>Mr Yates, Mr Yates, today is my birthday.</a:t>
            </a:r>
          </a:p>
          <a:p>
            <a:pPr eaLnBrk="1" hangingPunct="1">
              <a:lnSpc>
                <a:spcPct val="270000"/>
              </a:lnSpc>
            </a:pPr>
            <a:r>
              <a:rPr lang="zh-CN" altLang="en-US" sz="2400" dirty="0">
                <a:latin typeface="Comic Sans MS" panose="030F0702030302020204" pitchFamily="66" charset="0"/>
              </a:rPr>
              <a:t>Please come to the party in my yard.</a:t>
            </a:r>
          </a:p>
          <a:p>
            <a:pPr eaLnBrk="1" hangingPunct="1">
              <a:lnSpc>
                <a:spcPct val="270000"/>
              </a:lnSpc>
            </a:pPr>
            <a:r>
              <a:rPr lang="zh-CN" altLang="en-US" sz="2400" dirty="0">
                <a:latin typeface="Comic Sans MS" panose="030F0702030302020204" pitchFamily="66" charset="0"/>
              </a:rPr>
              <a:t>And don't forget my birthday card.</a:t>
            </a:r>
          </a:p>
        </p:txBody>
      </p:sp>
      <p:pic>
        <p:nvPicPr>
          <p:cNvPr id="16409" name="Picture 25" descr="817194056203429877349385192027732429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5518150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6" descr="817194056203429877349385192027732429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75" y="5518150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27" descr="817194056203429877349385192027732429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638" y="5518150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28" descr="817194056203429877349385192027732429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5518150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rhyme.mp3" descr="rhyme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717925"/>
            <a:ext cx="8016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125" fill="hold"/>
                                        <p:tgtEl>
                                          <p:spTgt spid="16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3"/>
                  </p:tgtEl>
                </p:cond>
              </p:nextCondLst>
            </p:seq>
          </p:childTnLst>
        </p:cTn>
      </p:par>
    </p:tnLst>
    <p:bldLst>
      <p:bldP spid="16407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6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17427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7428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17429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7430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431" name="矩形 24"/>
          <p:cNvSpPr>
            <a:spLocks noChangeArrowheads="1"/>
          </p:cNvSpPr>
          <p:nvPr/>
        </p:nvSpPr>
        <p:spPr bwMode="auto">
          <a:xfrm>
            <a:off x="1619250" y="142875"/>
            <a:ext cx="4537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Let’s</a:t>
            </a:r>
            <a:r>
              <a:rPr lang="zh-CN" alt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 review</a:t>
            </a:r>
            <a:r>
              <a:rPr 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 </a:t>
            </a:r>
            <a:endParaRPr lang="zh-CN" altLang="en-US" sz="4400" b="1" dirty="0">
              <a:solidFill>
                <a:srgbClr val="366092"/>
              </a:solidFill>
              <a:latin typeface="Curlz MT" panose="04040404050702020202" pitchFamily="82" charset="0"/>
              <a:sym typeface="Curlz MT" panose="04040404050702020202" pitchFamily="82" charset="0"/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016625" y="115888"/>
            <a:ext cx="3019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                                                                              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9144000" y="0"/>
            <a:ext cx="29352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 </a:t>
            </a:r>
            <a:r>
              <a:rPr lang="zh-CN" altLang="en-US" b="1">
                <a:solidFill>
                  <a:srgbClr val="EF271D"/>
                </a:solidFill>
              </a:rPr>
              <a:t>（Greeting时询问学生：What's the date today?引出要复习的月份，由已学的月份引出新的月份单词。）</a:t>
            </a:r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>
            <a:off x="2051050" y="1125538"/>
            <a:ext cx="1800225" cy="792162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 dirty="0"/>
              <a:t>January</a:t>
            </a:r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>
            <a:off x="755650" y="4870450"/>
            <a:ext cx="2016125" cy="790575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chemeClr val="hlink"/>
                </a:solidFill>
              </a:rPr>
              <a:t>September</a:t>
            </a:r>
          </a:p>
        </p:txBody>
      </p:sp>
      <p:sp>
        <p:nvSpPr>
          <p:cNvPr id="17436" name="AutoShape 28"/>
          <p:cNvSpPr>
            <a:spLocks noChangeArrowheads="1"/>
          </p:cNvSpPr>
          <p:nvPr/>
        </p:nvSpPr>
        <p:spPr bwMode="auto">
          <a:xfrm>
            <a:off x="971550" y="3860800"/>
            <a:ext cx="1800225" cy="792163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chemeClr val="hlink"/>
                </a:solidFill>
              </a:rPr>
              <a:t>October</a:t>
            </a:r>
          </a:p>
        </p:txBody>
      </p:sp>
      <p:sp>
        <p:nvSpPr>
          <p:cNvPr id="17437" name="AutoShape 29"/>
          <p:cNvSpPr>
            <a:spLocks noChangeArrowheads="1"/>
          </p:cNvSpPr>
          <p:nvPr/>
        </p:nvSpPr>
        <p:spPr bwMode="auto">
          <a:xfrm>
            <a:off x="5219700" y="1989138"/>
            <a:ext cx="1800225" cy="792162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March </a:t>
            </a:r>
          </a:p>
        </p:txBody>
      </p:sp>
      <p:sp>
        <p:nvSpPr>
          <p:cNvPr id="17438" name="AutoShape 30"/>
          <p:cNvSpPr>
            <a:spLocks noChangeArrowheads="1"/>
          </p:cNvSpPr>
          <p:nvPr/>
        </p:nvSpPr>
        <p:spPr bwMode="auto">
          <a:xfrm>
            <a:off x="4211638" y="5876925"/>
            <a:ext cx="1800225" cy="792163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July</a:t>
            </a:r>
          </a:p>
        </p:txBody>
      </p:sp>
      <p:sp>
        <p:nvSpPr>
          <p:cNvPr id="17439" name="AutoShape 31"/>
          <p:cNvSpPr>
            <a:spLocks noChangeArrowheads="1"/>
          </p:cNvSpPr>
          <p:nvPr/>
        </p:nvSpPr>
        <p:spPr bwMode="auto">
          <a:xfrm>
            <a:off x="5580063" y="5013325"/>
            <a:ext cx="1800225" cy="793750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June</a:t>
            </a:r>
          </a:p>
        </p:txBody>
      </p:sp>
      <p:sp>
        <p:nvSpPr>
          <p:cNvPr id="17440" name="AutoShape 32"/>
          <p:cNvSpPr>
            <a:spLocks noChangeArrowheads="1"/>
          </p:cNvSpPr>
          <p:nvPr/>
        </p:nvSpPr>
        <p:spPr bwMode="auto">
          <a:xfrm>
            <a:off x="6083300" y="2925763"/>
            <a:ext cx="1800225" cy="792162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April</a:t>
            </a:r>
          </a:p>
        </p:txBody>
      </p:sp>
      <p:sp>
        <p:nvSpPr>
          <p:cNvPr id="17441" name="AutoShape 33"/>
          <p:cNvSpPr>
            <a:spLocks noChangeArrowheads="1"/>
          </p:cNvSpPr>
          <p:nvPr/>
        </p:nvSpPr>
        <p:spPr bwMode="auto">
          <a:xfrm>
            <a:off x="5508625" y="3860800"/>
            <a:ext cx="1800225" cy="792163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chemeClr val="hlink"/>
                </a:solidFill>
              </a:rPr>
              <a:t>May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4211638" y="1125538"/>
            <a:ext cx="1800225" cy="792162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February</a:t>
            </a:r>
          </a:p>
        </p:txBody>
      </p:sp>
      <p:sp>
        <p:nvSpPr>
          <p:cNvPr id="17443" name="AutoShape 35"/>
          <p:cNvSpPr>
            <a:spLocks noChangeArrowheads="1"/>
          </p:cNvSpPr>
          <p:nvPr/>
        </p:nvSpPr>
        <p:spPr bwMode="auto">
          <a:xfrm>
            <a:off x="1979613" y="5805488"/>
            <a:ext cx="1800225" cy="792162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August</a:t>
            </a:r>
          </a:p>
        </p:txBody>
      </p:sp>
      <p:sp>
        <p:nvSpPr>
          <p:cNvPr id="17444" name="AutoShape 36"/>
          <p:cNvSpPr>
            <a:spLocks noChangeArrowheads="1"/>
          </p:cNvSpPr>
          <p:nvPr/>
        </p:nvSpPr>
        <p:spPr bwMode="auto">
          <a:xfrm>
            <a:off x="107950" y="2925763"/>
            <a:ext cx="1943100" cy="792162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November</a:t>
            </a:r>
          </a:p>
        </p:txBody>
      </p:sp>
      <p:sp>
        <p:nvSpPr>
          <p:cNvPr id="17445" name="AutoShape 37"/>
          <p:cNvSpPr>
            <a:spLocks noChangeArrowheads="1"/>
          </p:cNvSpPr>
          <p:nvPr/>
        </p:nvSpPr>
        <p:spPr bwMode="auto">
          <a:xfrm>
            <a:off x="1044575" y="1989138"/>
            <a:ext cx="1871663" cy="792162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/>
              <a:t>December</a:t>
            </a:r>
          </a:p>
        </p:txBody>
      </p:sp>
      <p:sp>
        <p:nvSpPr>
          <p:cNvPr id="17446" name="AutoShape 38"/>
          <p:cNvSpPr>
            <a:spLocks noChangeArrowheads="1"/>
          </p:cNvSpPr>
          <p:nvPr/>
        </p:nvSpPr>
        <p:spPr bwMode="auto">
          <a:xfrm>
            <a:off x="2916238" y="2925763"/>
            <a:ext cx="2447925" cy="2087562"/>
          </a:xfrm>
          <a:prstGeom prst="star8">
            <a:avLst>
              <a:gd name="adj" fmla="val 3825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</a:rPr>
              <a:t>months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1" grpId="0" bldLvl="0" autoUpdateAnimBg="0"/>
      <p:bldP spid="17434" grpId="0" bldLvl="0" animBg="1" autoUpdateAnimBg="0"/>
      <p:bldP spid="17435" grpId="0" bldLvl="0" animBg="1" autoUpdateAnimBg="0"/>
      <p:bldP spid="17436" grpId="0" bldLvl="0" animBg="1" autoUpdateAnimBg="0"/>
      <p:bldP spid="17437" grpId="0" bldLvl="0" animBg="1" autoUpdateAnimBg="0"/>
      <p:bldP spid="17438" grpId="0" bldLvl="0" animBg="1" autoUpdateAnimBg="0"/>
      <p:bldP spid="17439" grpId="0" bldLvl="0" animBg="1" autoUpdateAnimBg="0"/>
      <p:bldP spid="17440" grpId="0" bldLvl="0" animBg="1" autoUpdateAnimBg="0"/>
      <p:bldP spid="17441" grpId="0" bldLvl="0" animBg="1" autoUpdateAnimBg="0"/>
      <p:bldP spid="17442" grpId="0" bldLvl="0" animBg="1" autoUpdateAnimBg="0"/>
      <p:bldP spid="17443" grpId="0" bldLvl="0" animBg="1" autoUpdateAnimBg="0"/>
      <p:bldP spid="17444" grpId="0" bldLvl="0" animBg="1" autoUpdateAnimBg="0"/>
      <p:bldP spid="17445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50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18451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8452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18453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8454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8455" name="Picture 23" descr="圣诞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8675" y="2709863"/>
            <a:ext cx="56165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1260475" y="1125538"/>
            <a:ext cx="56515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800" b="1">
                <a:solidFill>
                  <a:schemeClr val="hlink"/>
                </a:solidFill>
              </a:rPr>
              <a:t>(1)  What festival is it?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b="1">
                <a:solidFill>
                  <a:schemeClr val="hlink"/>
                </a:solidFill>
              </a:rPr>
              <a:t>(2)  When is Christmas?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9396413" y="0"/>
            <a:ext cx="4622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b="1">
                <a:solidFill>
                  <a:srgbClr val="EF271D"/>
                </a:solidFill>
              </a:rPr>
              <a:t>(本环节让学生看图片，回答老师的问题，为下文猜节日做铺垫。）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4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19475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9476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19477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9478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479" name="矩形 24"/>
          <p:cNvSpPr>
            <a:spLocks noChangeArrowheads="1"/>
          </p:cNvSpPr>
          <p:nvPr/>
        </p:nvSpPr>
        <p:spPr bwMode="auto">
          <a:xfrm>
            <a:off x="581025" y="71438"/>
            <a:ext cx="6583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Let’s</a:t>
            </a:r>
            <a:r>
              <a:rPr lang="zh-CN" alt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 guess!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1027113" y="1287463"/>
            <a:ext cx="53451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1174750" y="1244600"/>
            <a:ext cx="433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9396413" y="0"/>
            <a:ext cx="309721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EF271D"/>
                </a:solidFill>
              </a:rPr>
              <a:t>（承接上一部分，学生猜出是圣诞节，也说出圣诞节所在月份后，老师出谜语学生猜要学的新节日,老师可以给点提示。五个不同的节日用不同的形式呈现。）</a:t>
            </a:r>
          </a:p>
        </p:txBody>
      </p:sp>
      <p:pic>
        <p:nvPicPr>
          <p:cNvPr id="19483" name="Picture 27" descr="母亲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717925"/>
            <a:ext cx="4068762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468313" y="1844675"/>
            <a:ext cx="7704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T：Can you guess which </a:t>
            </a:r>
            <a:r>
              <a:rPr lang="zh-CN" altLang="en-US" sz="2800" b="1" dirty="0">
                <a:solidFill>
                  <a:srgbClr val="EF271D"/>
                </a:solidFill>
              </a:rPr>
              <a:t>holiday</a:t>
            </a:r>
            <a:r>
              <a:rPr lang="zh-CN" altLang="en-US" sz="2800" b="1" dirty="0"/>
              <a:t> is in May?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393700" y="2511425"/>
            <a:ext cx="67706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EF271D"/>
                </a:solidFill>
              </a:rPr>
              <a:t>Tips: </a:t>
            </a:r>
            <a:r>
              <a:rPr lang="zh-CN" altLang="en-US" sz="2400" b="1" dirty="0">
                <a:solidFill>
                  <a:schemeClr val="tx2"/>
                </a:solidFill>
              </a:rPr>
              <a:t>It's a holiday for our mothers.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chemeClr val="tx2"/>
                </a:solidFill>
              </a:rPr>
              <a:t>          You can give flowers to your mothers.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4211638" y="5805488"/>
            <a:ext cx="33131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hlink"/>
                </a:solidFill>
              </a:rPr>
              <a:t>Mother's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9" grpId="0" bldLvl="0" autoUpdateAnimBg="0"/>
      <p:bldP spid="19486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8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0499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0500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0501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0502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684213" y="1341438"/>
            <a:ext cx="7848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Comic Sans MS" panose="030F0702030302020204" pitchFamily="66" charset="0"/>
              </a:rPr>
              <a:t>Listen to the song. What holiday is it?</a:t>
            </a:r>
          </a:p>
        </p:txBody>
      </p:sp>
      <p:pic>
        <p:nvPicPr>
          <p:cNvPr id="20504" name="Picture 24" descr="春节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050" y="2638425"/>
            <a:ext cx="40719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2195513" y="5229225"/>
            <a:ext cx="4014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chemeClr val="hlink"/>
                </a:solidFill>
                <a:latin typeface="Comic Sans MS" panose="030F0702030302020204" pitchFamily="66" charset="0"/>
              </a:rPr>
              <a:t>Spring Festival</a:t>
            </a:r>
          </a:p>
        </p:txBody>
      </p:sp>
      <p:pic>
        <p:nvPicPr>
          <p:cNvPr id="20507" name="happy new year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73688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8097" fill="hold"/>
                                        <p:tgtEl>
                                          <p:spTgt spid="20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07"/>
                </p:tgtEl>
              </p:cMediaNode>
            </p:audio>
          </p:childTnLst>
        </p:cTn>
      </p:par>
    </p:tnLst>
    <p:bldLst>
      <p:bldP spid="20505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2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1523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1524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1525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1526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1547813" y="838200"/>
            <a:ext cx="5832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Comic Sans MS" panose="030F0702030302020204" pitchFamily="66" charset="0"/>
              </a:rPr>
              <a:t> Look at the picture.</a:t>
            </a:r>
          </a:p>
          <a:p>
            <a:pPr eaLnBrk="1" hangingPunct="1"/>
            <a:r>
              <a:rPr lang="zh-CN" altLang="en-US" sz="3600" b="1" dirty="0">
                <a:latin typeface="Comic Sans MS" panose="030F0702030302020204" pitchFamily="66" charset="0"/>
              </a:rPr>
              <a:t>What holiday is it?</a:t>
            </a:r>
          </a:p>
        </p:txBody>
      </p:sp>
      <p:pic>
        <p:nvPicPr>
          <p:cNvPr id="21528" name="Picture 24" descr="万圣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2420938"/>
            <a:ext cx="511968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1908175" y="2997200"/>
            <a:ext cx="4679950" cy="2089150"/>
          </a:xfrm>
          <a:prstGeom prst="irregularSeal1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2195513" y="5589588"/>
            <a:ext cx="4014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chemeClr val="hlink"/>
                </a:solidFill>
                <a:latin typeface="Comic Sans MS" panose="030F0702030302020204" pitchFamily="66" charset="0"/>
              </a:rPr>
              <a:t>Halloween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acher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2565400"/>
            <a:ext cx="5113337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7" name="Group 19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2548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2549" name="Group 21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2550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2551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2268538" y="5589588"/>
            <a:ext cx="4014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chemeClr val="hlink"/>
                </a:solidFill>
                <a:latin typeface="Comic Sans MS" panose="030F0702030302020204" pitchFamily="66" charset="0"/>
              </a:rPr>
              <a:t>Teachers' Day</a:t>
            </a:r>
            <a:endParaRPr lang="zh-CN" altLang="en-US"/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1835150" y="620713"/>
            <a:ext cx="58324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Comic Sans MS" panose="030F0702030302020204" pitchFamily="66" charset="0"/>
              </a:rPr>
              <a:t> Look at the picture.</a:t>
            </a:r>
          </a:p>
          <a:p>
            <a:pPr eaLnBrk="1" hangingPunct="1"/>
            <a:r>
              <a:rPr lang="zh-CN" altLang="en-US" sz="3600" b="1">
                <a:latin typeface="Comic Sans MS" panose="030F0702030302020204" pitchFamily="66" charset="0"/>
              </a:rPr>
              <a:t>What holiday is it?</a:t>
            </a:r>
          </a:p>
        </p:txBody>
      </p:sp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3779838" y="2854325"/>
            <a:ext cx="1943100" cy="2663825"/>
          </a:xfrm>
          <a:prstGeom prst="irregularSeal1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3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4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A000120140530A47PWBG 1">
      <a:dk1>
        <a:srgbClr val="5F5F5F"/>
      </a:dk1>
      <a:lt1>
        <a:srgbClr val="FFFFFF"/>
      </a:lt1>
      <a:dk2>
        <a:srgbClr val="FFFFFF"/>
      </a:dk2>
      <a:lt2>
        <a:srgbClr val="4D4D4D"/>
      </a:lt2>
      <a:accent1>
        <a:srgbClr val="D6A953"/>
      </a:accent1>
      <a:accent2>
        <a:srgbClr val="8F7E53"/>
      </a:accent2>
      <a:accent3>
        <a:srgbClr val="FFFFFF"/>
      </a:accent3>
      <a:accent4>
        <a:srgbClr val="505050"/>
      </a:accent4>
      <a:accent5>
        <a:srgbClr val="E8D1B3"/>
      </a:accent5>
      <a:accent6>
        <a:srgbClr val="81724A"/>
      </a:accent6>
      <a:hlink>
        <a:srgbClr val="B1A5A8"/>
      </a:hlink>
      <a:folHlink>
        <a:srgbClr val="AFB2B4"/>
      </a:folHlink>
    </a:clrScheme>
    <a:fontScheme name="A000120140530A47PWBG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47PWBG 1">
        <a:dk1>
          <a:srgbClr val="5F5F5F"/>
        </a:dk1>
        <a:lt1>
          <a:srgbClr val="FFFFFF"/>
        </a:lt1>
        <a:dk2>
          <a:srgbClr val="FFFFFF"/>
        </a:dk2>
        <a:lt2>
          <a:srgbClr val="4D4D4D"/>
        </a:lt2>
        <a:accent1>
          <a:srgbClr val="D6A953"/>
        </a:accent1>
        <a:accent2>
          <a:srgbClr val="8F7E53"/>
        </a:accent2>
        <a:accent3>
          <a:srgbClr val="FFFFFF"/>
        </a:accent3>
        <a:accent4>
          <a:srgbClr val="505050"/>
        </a:accent4>
        <a:accent5>
          <a:srgbClr val="E8D1B3"/>
        </a:accent5>
        <a:accent6>
          <a:srgbClr val="81724A"/>
        </a:accent6>
        <a:hlink>
          <a:srgbClr val="B1A5A8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主题40</Template>
  <TotalTime>0</TotalTime>
  <Words>863</Words>
  <Application>Microsoft Office PowerPoint</Application>
  <PresentationFormat>全屏显示(4:3)</PresentationFormat>
  <Paragraphs>144</Paragraphs>
  <Slides>25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Kozuka Mincho Pro H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Curlz MT</vt:lpstr>
      <vt:lpstr>WWW.2PPT.COM
</vt:lpstr>
      <vt:lpstr>Christmas is coming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2014-02-16T19:49:00Z</dcterms:created>
  <dcterms:modified xsi:type="dcterms:W3CDTF">2023-01-16T21:56:23Z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F774C78790FB48149E5DDDEBE469F69F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