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81F4F-01CA-42E3-A602-BFA681DBDF2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C1B9B-B896-4EA2-ACCE-0B5B450EB3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FBBFD-0789-4C13-A8A3-45FC8A9420E8}" type="slidenum">
              <a:rPr lang="en-US" altLang="zh-CN" smtClean="0">
                <a:solidFill>
                  <a:prstClr val="black"/>
                </a:solidFill>
              </a:rPr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33EBF-40CA-4762-8995-29F426BDA737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19F2E-22CD-4EF6-9F5D-729CEBD5CBF6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D47CB-62CC-4566-B2E3-F34DB49EC805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288F5C-23F9-4D9D-8BA2-CF90C98DCE5C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DC4057-54EA-420E-AF70-1A553120F293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B4D49A-7F58-4B57-AC6D-21E7F4B56B7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1AF3A-FAA0-4E38-B73B-5F3FA3D4124E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C0303-CEC8-4AA5-B449-31EDC117DA38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FF4EC-B272-440E-AC18-2B50743B039B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8FC49-1EE7-4524-9124-78D89E200C5B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A9CDE-B051-4D66-8B9E-F2A42F83EB31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E9CB3-9FDC-4168-9785-C80901D78173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8ABF9-988F-46E4-B3AC-2B0348D83F49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049446-BE2E-4846-B934-851B6B3D8710}" type="slidenum">
              <a:rPr lang="en-US" altLang="zh-CN">
                <a:solidFill>
                  <a:srgbClr val="000000"/>
                </a:solidFill>
              </a:r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250825" y="260350"/>
            <a:ext cx="8569325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4400" b="1" i="1">
              <a:solidFill>
                <a:srgbClr val="CC0000"/>
              </a:solidFill>
              <a:ea typeface="楷体_GB2312" pitchFamily="49" charset="-122"/>
            </a:endParaRP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395287" y="2865314"/>
            <a:ext cx="842486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6600" dirty="0">
                <a:solidFill>
                  <a:srgbClr val="FF0000"/>
                </a:solidFill>
                <a:latin typeface="汉仪大宋简" pitchFamily="49" charset="-122"/>
                <a:ea typeface="汉仪大宋简" pitchFamily="49" charset="-122"/>
              </a:rPr>
              <a:t>4.1</a:t>
            </a:r>
            <a:r>
              <a:rPr kumimoji="1" lang="zh-CN" altLang="en-US" sz="6600" dirty="0">
                <a:solidFill>
                  <a:srgbClr val="FF0000"/>
                </a:solidFill>
                <a:latin typeface="汉仪大宋简" pitchFamily="49" charset="-122"/>
                <a:ea typeface="汉仪大宋简" pitchFamily="49" charset="-122"/>
              </a:rPr>
              <a:t>普查与抽样调查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144462" y="476226"/>
            <a:ext cx="8675688" cy="23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FF0000"/>
                </a:solidFill>
              </a:rPr>
              <a:t>第四章</a:t>
            </a:r>
            <a:br>
              <a:rPr lang="zh-CN" altLang="en-US" sz="3600" b="1" dirty="0">
                <a:solidFill>
                  <a:srgbClr val="FF0000"/>
                </a:solidFill>
              </a:rPr>
            </a:br>
            <a:r>
              <a:rPr lang="zh-CN" altLang="en-US" sz="3600" b="1" dirty="0">
                <a:solidFill>
                  <a:srgbClr val="FF0000"/>
                </a:solidFill>
              </a:rPr>
              <a:t>数据的收集、整理与描述</a:t>
            </a:r>
          </a:p>
        </p:txBody>
      </p:sp>
      <p:sp>
        <p:nvSpPr>
          <p:cNvPr id="8" name="矩形 7"/>
          <p:cNvSpPr/>
          <p:nvPr/>
        </p:nvSpPr>
        <p:spPr>
          <a:xfrm>
            <a:off x="2701589" y="5282103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  <p:bldP spid="1157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R_01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-27732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81200" y="5791200"/>
            <a:ext cx="2286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24581" name="Group 5"/>
          <p:cNvGrpSpPr/>
          <p:nvPr/>
        </p:nvGrpSpPr>
        <p:grpSpPr bwMode="auto">
          <a:xfrm>
            <a:off x="395288" y="-315913"/>
            <a:ext cx="6096000" cy="1514476"/>
            <a:chOff x="0" y="-240"/>
            <a:chExt cx="3840" cy="954"/>
          </a:xfrm>
        </p:grpSpPr>
        <p:grpSp>
          <p:nvGrpSpPr>
            <p:cNvPr id="24582" name="Group 6"/>
            <p:cNvGrpSpPr/>
            <p:nvPr/>
          </p:nvGrpSpPr>
          <p:grpSpPr bwMode="auto">
            <a:xfrm>
              <a:off x="0" y="0"/>
              <a:ext cx="2224" cy="592"/>
              <a:chOff x="1920" y="-32"/>
              <a:chExt cx="2127" cy="423"/>
            </a:xfrm>
          </p:grpSpPr>
          <p:sp>
            <p:nvSpPr>
              <p:cNvPr id="24583" name="Rectangle 7"/>
              <p:cNvSpPr>
                <a:spLocks noChangeArrowheads="1"/>
              </p:cNvSpPr>
              <p:nvPr/>
            </p:nvSpPr>
            <p:spPr bwMode="auto">
              <a:xfrm>
                <a:off x="1920" y="58"/>
                <a:ext cx="2112" cy="333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zh-CN" sz="32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</a:rPr>
                  <a:t>    </a:t>
                </a:r>
                <a:r>
                  <a:rPr kumimoji="1" lang="zh-CN" altLang="en-US" sz="40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</a:rPr>
                  <a:t>能力提升</a:t>
                </a:r>
                <a:endParaRPr kumimoji="1" lang="zh-CN" altLang="en-US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84" name="Rectangle 8" descr="PE03255_"/>
              <p:cNvSpPr>
                <a:spLocks noChangeArrowheads="1"/>
              </p:cNvSpPr>
              <p:nvPr/>
            </p:nvSpPr>
            <p:spPr bwMode="auto">
              <a:xfrm>
                <a:off x="3600" y="-32"/>
                <a:ext cx="447" cy="3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CC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4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BatangChe" pitchFamily="49" charset="-127"/>
                  </a:rPr>
                  <a:t>☞</a:t>
                </a:r>
              </a:p>
            </p:txBody>
          </p:sp>
        </p:grpSp>
        <p:pic>
          <p:nvPicPr>
            <p:cNvPr id="24585" name="Picture 9" descr="678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04" y="-240"/>
              <a:ext cx="1536" cy="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586" name="Picture 10" descr="gif003[1]">
              <a:hlinkClick r:id="" action="ppaction://hlinkshowjump?jump=lastslide"/>
            </p:cNvPr>
            <p:cNvPicPr>
              <a:picLocks noChangeAspect="1" noChangeArrowheads="1" noCrop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192"/>
              <a:ext cx="336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0" y="1628775"/>
            <a:ext cx="9469438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3716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8288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286000" indent="-4572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000000"/>
                </a:solidFill>
              </a:rPr>
              <a:t>例</a:t>
            </a:r>
            <a:r>
              <a:rPr lang="en-US" altLang="zh-CN" sz="3600" dirty="0">
                <a:solidFill>
                  <a:srgbClr val="000000"/>
                </a:solidFill>
              </a:rPr>
              <a:t>3</a:t>
            </a:r>
            <a:r>
              <a:rPr lang="zh-CN" altLang="en-US" sz="3600" dirty="0">
                <a:solidFill>
                  <a:srgbClr val="000000"/>
                </a:solidFill>
              </a:rPr>
              <a:t>、分析下面的实际问题，指出下面的调查适合普查还是抽样调查？如果你负责调查，应该如何收集数据？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F0000"/>
                </a:solidFill>
              </a:rPr>
              <a:t>（</a:t>
            </a:r>
            <a:r>
              <a:rPr lang="en-US" altLang="zh-CN" sz="3200" dirty="0">
                <a:solidFill>
                  <a:srgbClr val="FF0000"/>
                </a:solidFill>
              </a:rPr>
              <a:t>1</a:t>
            </a:r>
            <a:r>
              <a:rPr lang="zh-CN" altLang="en-US" sz="3200" dirty="0">
                <a:solidFill>
                  <a:srgbClr val="FF0000"/>
                </a:solidFill>
              </a:rPr>
              <a:t>）、某部门要调查全省七年级学生每周课外活动的时间；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F0000"/>
                </a:solidFill>
              </a:rPr>
              <a:t>（</a:t>
            </a:r>
            <a:r>
              <a:rPr lang="en-US" altLang="zh-CN" sz="3200" dirty="0">
                <a:solidFill>
                  <a:srgbClr val="FF0000"/>
                </a:solidFill>
              </a:rPr>
              <a:t>2</a:t>
            </a:r>
            <a:r>
              <a:rPr lang="zh-CN" altLang="en-US" sz="3200" dirty="0">
                <a:solidFill>
                  <a:srgbClr val="FF0000"/>
                </a:solidFill>
              </a:rPr>
              <a:t>）、河务部门要了解</a:t>
            </a:r>
            <a:r>
              <a:rPr lang="en-US" altLang="zh-CN" sz="3200" dirty="0">
                <a:solidFill>
                  <a:srgbClr val="FF0000"/>
                </a:solidFill>
              </a:rPr>
              <a:t>7</a:t>
            </a:r>
            <a:r>
              <a:rPr lang="zh-CN" altLang="en-US" sz="3200" dirty="0">
                <a:solidFill>
                  <a:srgbClr val="FF0000"/>
                </a:solidFill>
              </a:rPr>
              <a:t>月份流经临清水务站的黄河水的泥沙含量；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F0000"/>
                </a:solidFill>
              </a:rPr>
              <a:t>（</a:t>
            </a:r>
            <a:r>
              <a:rPr lang="en-US" altLang="zh-CN" sz="3200" dirty="0">
                <a:solidFill>
                  <a:srgbClr val="FF0000"/>
                </a:solidFill>
              </a:rPr>
              <a:t>3</a:t>
            </a:r>
            <a:r>
              <a:rPr lang="zh-CN" altLang="en-US" sz="3200" dirty="0">
                <a:solidFill>
                  <a:srgbClr val="FF0000"/>
                </a:solidFill>
              </a:rPr>
              <a:t>）、 审查自己作文中的错别字；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>
                <a:solidFill>
                  <a:srgbClr val="FF0000"/>
                </a:solidFill>
              </a:rPr>
              <a:t>（</a:t>
            </a:r>
            <a:r>
              <a:rPr lang="en-US" altLang="zh-CN" sz="3200" dirty="0">
                <a:solidFill>
                  <a:srgbClr val="FF0000"/>
                </a:solidFill>
              </a:rPr>
              <a:t>4</a:t>
            </a:r>
            <a:r>
              <a:rPr lang="zh-CN" altLang="en-US" sz="3200" dirty="0">
                <a:solidFill>
                  <a:srgbClr val="FF0000"/>
                </a:solidFill>
              </a:rPr>
              <a:t>）、了解一批炮弹的射程。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563938" y="908050"/>
            <a:ext cx="4643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区分普查与抽样调查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384300" y="2276475"/>
            <a:ext cx="592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611188" y="115888"/>
            <a:ext cx="78486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·1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、当要求全面了解数据，且总体个数较少时，采用普查的方式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·2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、当总体的数目较多或受客观条件的限制或调查具有破坏性时，采用抽样调查的方式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4778" name="Group 26"/>
          <p:cNvGraphicFramePr>
            <a:graphicFrameLocks noGrp="1"/>
          </p:cNvGraphicFramePr>
          <p:nvPr>
            <p:ph/>
          </p:nvPr>
        </p:nvGraphicFramePr>
        <p:xfrm>
          <a:off x="1116013" y="3213100"/>
          <a:ext cx="6623050" cy="3267840"/>
        </p:xfrm>
        <a:graphic>
          <a:graphicData uri="http://schemas.openxmlformats.org/drawingml/2006/table">
            <a:tbl>
              <a:tblPr/>
              <a:tblGrid>
                <a:gridCol w="150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8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3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华文新魏" panose="02010800040101010101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华文新魏" panose="02010800040101010101" pitchFamily="2" charset="-122"/>
                        </a:rPr>
                        <a:t>优点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新魏" panose="02010800040101010101" pitchFamily="2" charset="-122"/>
                        </a:rPr>
                        <a:t>缺点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华文新魏" panose="02010800040101010101" pitchFamily="2" charset="-122"/>
                        </a:rPr>
                        <a:t>普查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新魏" panose="02010800040101010101" pitchFamily="2" charset="-122"/>
                        </a:rPr>
                        <a:t>信息全面、准确可靠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新魏" panose="02010800040101010101" pitchFamily="2" charset="-122"/>
                        </a:rPr>
                        <a:t>时间长；人力、物力消耗大；受客观条件限制；具有破坏性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anose="020B0604020202020204" pitchFamily="34" charset="0"/>
                          <a:ea typeface="华文新魏" panose="02010800040101010101" pitchFamily="2" charset="-122"/>
                        </a:rPr>
                        <a:t>抽样调查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新魏" panose="02010800040101010101" pitchFamily="2" charset="-122"/>
                        </a:rPr>
                        <a:t>工作量小，便于进行，节约人力、物力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华文新魏" panose="02010800040101010101" pitchFamily="2" charset="-122"/>
                        </a:rPr>
                        <a:t>结果不如普查准确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3184525" y="2205038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zh-CN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WordArt 2"/>
          <p:cNvSpPr>
            <a:spLocks noChangeArrowheads="1" noChangeShapeType="1"/>
          </p:cNvSpPr>
          <p:nvPr/>
        </p:nvSpPr>
        <p:spPr bwMode="auto">
          <a:xfrm>
            <a:off x="1692275" y="1916113"/>
            <a:ext cx="49688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8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</a:rPr>
              <a:t>你有什么收获</a:t>
            </a:r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</a:rPr>
              <a:t>?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5000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100355" name="WordArt 3"/>
          <p:cNvSpPr>
            <a:spLocks noChangeArrowheads="1" noChangeShapeType="1"/>
          </p:cNvSpPr>
          <p:nvPr/>
        </p:nvSpPr>
        <p:spPr bwMode="auto">
          <a:xfrm>
            <a:off x="3059113" y="765175"/>
            <a:ext cx="2881312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5000"/>
                    </a:srgbClr>
                  </a:outerShdw>
                </a:effectLst>
                <a:latin typeface="宋体" panose="02010600030101010101" pitchFamily="2" charset="-122"/>
              </a:rPr>
              <a:t>小结</a:t>
            </a:r>
          </a:p>
        </p:txBody>
      </p:sp>
      <p:pic>
        <p:nvPicPr>
          <p:cNvPr id="100356" name="Picture 4" descr="ros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2160587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241425" y="2889250"/>
            <a:ext cx="5994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、能区分普查与抽样调查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1260475" y="3494088"/>
            <a:ext cx="7704138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</a:rPr>
              <a:t>2</a:t>
            </a:r>
            <a:r>
              <a:rPr lang="zh-CN" altLang="en-US" sz="2800" b="1">
                <a:solidFill>
                  <a:srgbClr val="FF0000"/>
                </a:solidFill>
              </a:rPr>
              <a:t>、能在具体情境中指出总体、个体、样本、样本容量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1277938" y="4502150"/>
            <a:ext cx="68230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</a:rPr>
              <a:t>3</a:t>
            </a:r>
            <a:r>
              <a:rPr lang="zh-CN" altLang="en-US" sz="2800" b="1">
                <a:solidFill>
                  <a:srgbClr val="FF0000"/>
                </a:solidFill>
              </a:rPr>
              <a:t>、能够选择适当的调查方式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1042988" y="5229225"/>
            <a:ext cx="7273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3200" b="1">
                <a:solidFill>
                  <a:srgbClr val="33CC33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3200" b="1">
                <a:solidFill>
                  <a:srgbClr val="33CC33"/>
                </a:solidFill>
                <a:latin typeface="Times New Roman" panose="02020603050405020304" pitchFamily="18" charset="0"/>
              </a:rPr>
              <a:t>种调查方式，</a:t>
            </a:r>
            <a:r>
              <a:rPr kumimoji="1" lang="en-US" altLang="zh-CN" sz="3200" b="1">
                <a:solidFill>
                  <a:srgbClr val="33CC33"/>
                </a:solidFill>
                <a:latin typeface="Times New Roman" panose="02020603050405020304" pitchFamily="18" charset="0"/>
              </a:rPr>
              <a:t>4</a:t>
            </a:r>
            <a:r>
              <a:rPr kumimoji="1" lang="zh-CN" altLang="en-US" sz="3200" b="1">
                <a:solidFill>
                  <a:srgbClr val="33CC33"/>
                </a:solidFill>
                <a:latin typeface="Times New Roman" panose="02020603050405020304" pitchFamily="18" charset="0"/>
              </a:rPr>
              <a:t>个概念、</a:t>
            </a:r>
            <a:r>
              <a:rPr kumimoji="1" lang="en-US" altLang="zh-CN" sz="3200" b="1">
                <a:solidFill>
                  <a:srgbClr val="33CC33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3200" b="1">
                <a:solidFill>
                  <a:srgbClr val="33CC33"/>
                </a:solidFill>
                <a:latin typeface="Times New Roman" panose="02020603050405020304" pitchFamily="18" charset="0"/>
              </a:rPr>
              <a:t>种数学思想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bldLvl="0" autoUpdateAnimBg="0"/>
      <p:bldP spid="100358" grpId="0" bldLvl="0" autoUpdateAnimBg="0"/>
      <p:bldP spid="100359" grpId="0" bldLvl="0" autoUpdateAnimBg="0"/>
      <p:bldP spid="1003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497887" cy="11525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2000" b="1" dirty="0"/>
              <a:t>1. </a:t>
            </a:r>
            <a:r>
              <a:rPr lang="zh-CN" altLang="en-US" sz="2000" b="1" dirty="0"/>
              <a:t>（</a:t>
            </a:r>
            <a:r>
              <a:rPr lang="en-US" altLang="zh-CN" sz="2000" b="1" dirty="0"/>
              <a:t>2013</a:t>
            </a:r>
            <a:r>
              <a:rPr lang="zh-CN" altLang="en-US" sz="2000" b="1" dirty="0"/>
              <a:t>山东淄博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分）要调查下面的问题，适合做普查的是</a:t>
            </a:r>
            <a:r>
              <a:rPr lang="en-US" altLang="zh-CN" sz="2000" b="1" dirty="0"/>
              <a:t>【     】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000" b="1" dirty="0"/>
              <a:t>	(A)</a:t>
            </a:r>
            <a:r>
              <a:rPr lang="zh-CN" altLang="en-US" sz="2000" b="1" dirty="0"/>
              <a:t>某班同学“立定跳远”的成绩                   </a:t>
            </a:r>
            <a:r>
              <a:rPr lang="en-US" altLang="zh-CN" sz="2000" b="1" dirty="0"/>
              <a:t>(B)</a:t>
            </a:r>
            <a:r>
              <a:rPr lang="zh-CN" altLang="en-US" sz="2000" b="1" dirty="0"/>
              <a:t>某水库中鱼的种类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000" b="1" dirty="0"/>
              <a:t>	</a:t>
            </a:r>
            <a:r>
              <a:rPr lang="en-US" altLang="zh-CN" sz="2000" b="1" dirty="0"/>
              <a:t>(C)</a:t>
            </a:r>
            <a:r>
              <a:rPr lang="zh-CN" altLang="en-US" sz="2000" b="1" dirty="0"/>
              <a:t>某鞋厂生产的鞋底承受的弯折次数       </a:t>
            </a:r>
            <a:r>
              <a:rPr lang="en-US" altLang="zh-CN" sz="2000" b="1" dirty="0"/>
              <a:t>(D)</a:t>
            </a:r>
            <a:r>
              <a:rPr lang="zh-CN" altLang="en-US" sz="2000" b="1" dirty="0"/>
              <a:t>某型号节能灯的使用寿命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95288" y="2368550"/>
            <a:ext cx="860425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kumimoji="1"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kumimoji="1"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2012</a:t>
            </a:r>
            <a:r>
              <a:rPr kumimoji="1"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山东</a:t>
            </a:r>
            <a:r>
              <a:rPr kumimoji="1"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kumimoji="1"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分）以下问题，不适合用普查的是</a:t>
            </a:r>
            <a:r>
              <a:rPr kumimoji="1"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【    】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kumimoji="1"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．了解全班同学每周体育锻炼的时间　</a:t>
            </a:r>
            <a:r>
              <a:rPr kumimoji="1"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kumimoji="1"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调查乘坐飞机的旅客是否携带了危禁物品　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kumimoji="1"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．学校招聘教师，对应聘人员面试 </a:t>
            </a:r>
            <a:r>
              <a:rPr kumimoji="1"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kumimoji="1"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调查我市市民对伦敦奥运会吉祥物的知晓率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95288" y="4092575"/>
            <a:ext cx="79248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000000"/>
                </a:solidFill>
              </a:rPr>
              <a:t>3</a:t>
            </a:r>
            <a:r>
              <a:rPr lang="zh-CN" altLang="en-US" sz="2000" b="1" dirty="0">
                <a:solidFill>
                  <a:srgbClr val="000000"/>
                </a:solidFill>
              </a:rPr>
              <a:t>、</a:t>
            </a:r>
            <a:r>
              <a:rPr lang="en-US" altLang="zh-CN" sz="2000" b="1" dirty="0">
                <a:solidFill>
                  <a:srgbClr val="000000"/>
                </a:solidFill>
              </a:rPr>
              <a:t>2013</a:t>
            </a:r>
            <a:r>
              <a:rPr lang="zh-CN" altLang="en-US" sz="2000" b="1" dirty="0">
                <a:solidFill>
                  <a:srgbClr val="000000"/>
                </a:solidFill>
              </a:rPr>
              <a:t>年某区有</a:t>
            </a:r>
            <a:r>
              <a:rPr lang="en-US" altLang="zh-CN" sz="2000" b="1" dirty="0">
                <a:solidFill>
                  <a:srgbClr val="000000"/>
                </a:solidFill>
              </a:rPr>
              <a:t>15000</a:t>
            </a:r>
            <a:r>
              <a:rPr lang="zh-CN" altLang="en-US" sz="2000" b="1" dirty="0">
                <a:solidFill>
                  <a:srgbClr val="000000"/>
                </a:solidFill>
              </a:rPr>
              <a:t>名学生参加中考，为了考察他们的数学考试情况，评卷人从中抽取了</a:t>
            </a:r>
            <a:r>
              <a:rPr lang="en-US" altLang="zh-CN" sz="2000" b="1" dirty="0">
                <a:solidFill>
                  <a:srgbClr val="000000"/>
                </a:solidFill>
              </a:rPr>
              <a:t>800</a:t>
            </a:r>
            <a:r>
              <a:rPr lang="zh-CN" altLang="en-US" sz="2000" b="1" dirty="0">
                <a:solidFill>
                  <a:srgbClr val="000000"/>
                </a:solidFill>
              </a:rPr>
              <a:t>名考生的数学成绩进行统计，下列哪些说法中正确的是       </a:t>
            </a:r>
            <a:r>
              <a:rPr lang="en-US" altLang="zh-CN" sz="2000" b="1" dirty="0">
                <a:solidFill>
                  <a:srgbClr val="000000"/>
                </a:solidFill>
              </a:rPr>
              <a:t>(                 )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</a:rPr>
              <a:t>A</a:t>
            </a:r>
            <a:r>
              <a:rPr lang="zh-CN" altLang="en-US" sz="2000" b="1" dirty="0">
                <a:solidFill>
                  <a:srgbClr val="000000"/>
                </a:solidFill>
              </a:rPr>
              <a:t>）</a:t>
            </a:r>
            <a:r>
              <a:rPr lang="zh-CN" altLang="en-US" sz="2000" b="1" dirty="0">
                <a:solidFill>
                  <a:srgbClr val="008000"/>
                </a:solidFill>
              </a:rPr>
              <a:t>每名考生是个体            </a:t>
            </a:r>
            <a:r>
              <a:rPr lang="zh-CN" altLang="en-US" sz="2000" b="1" dirty="0">
                <a:solidFill>
                  <a:srgbClr val="000000"/>
                </a:solidFill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</a:rPr>
              <a:t>B</a:t>
            </a:r>
            <a:r>
              <a:rPr lang="zh-CN" altLang="en-US" sz="2000" b="1" dirty="0">
                <a:solidFill>
                  <a:srgbClr val="000000"/>
                </a:solidFill>
              </a:rPr>
              <a:t>）每名考生的数学成绩是个体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</a:rPr>
              <a:t>C</a:t>
            </a:r>
            <a:r>
              <a:rPr lang="zh-CN" altLang="en-US" sz="2000" b="1" dirty="0">
                <a:solidFill>
                  <a:srgbClr val="000000"/>
                </a:solidFill>
              </a:rPr>
              <a:t>）</a:t>
            </a:r>
            <a:r>
              <a:rPr lang="zh-CN" altLang="en-US" sz="2000" b="1" dirty="0">
                <a:solidFill>
                  <a:srgbClr val="FF0000"/>
                </a:solidFill>
              </a:rPr>
              <a:t>这</a:t>
            </a:r>
            <a:r>
              <a:rPr lang="en-US" altLang="zh-CN" sz="2000" b="1" dirty="0">
                <a:solidFill>
                  <a:srgbClr val="FF0000"/>
                </a:solidFill>
              </a:rPr>
              <a:t>15000</a:t>
            </a:r>
            <a:r>
              <a:rPr lang="zh-CN" altLang="en-US" sz="2000" b="1" dirty="0">
                <a:solidFill>
                  <a:srgbClr val="FF0000"/>
                </a:solidFill>
              </a:rPr>
              <a:t>名考生是总体  </a:t>
            </a:r>
            <a:r>
              <a:rPr lang="zh-CN" altLang="en-US" sz="2000" b="1" dirty="0">
                <a:solidFill>
                  <a:srgbClr val="000000"/>
                </a:solidFill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</a:rPr>
              <a:t>D</a:t>
            </a:r>
            <a:r>
              <a:rPr lang="zh-CN" altLang="en-US" sz="2000" b="1" dirty="0">
                <a:solidFill>
                  <a:srgbClr val="000000"/>
                </a:solidFill>
              </a:rPr>
              <a:t>）这</a:t>
            </a:r>
            <a:r>
              <a:rPr lang="en-US" altLang="zh-CN" sz="2000" b="1" dirty="0">
                <a:solidFill>
                  <a:srgbClr val="000000"/>
                </a:solidFill>
              </a:rPr>
              <a:t>15000</a:t>
            </a:r>
            <a:r>
              <a:rPr lang="zh-CN" altLang="en-US" sz="2000" b="1" dirty="0">
                <a:solidFill>
                  <a:srgbClr val="000000"/>
                </a:solidFill>
              </a:rPr>
              <a:t>名考生的数学成绩是总体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</a:rPr>
              <a:t>E</a:t>
            </a:r>
            <a:r>
              <a:rPr lang="zh-CN" altLang="en-US" sz="2000" b="1" dirty="0">
                <a:solidFill>
                  <a:srgbClr val="000000"/>
                </a:solidFill>
              </a:rPr>
              <a:t>）</a:t>
            </a:r>
            <a:r>
              <a:rPr lang="en-US" altLang="zh-CN" sz="2000" b="1" dirty="0">
                <a:solidFill>
                  <a:srgbClr val="333399"/>
                </a:solidFill>
              </a:rPr>
              <a:t>800</a:t>
            </a:r>
            <a:r>
              <a:rPr lang="zh-CN" altLang="en-US" sz="2000" b="1" dirty="0">
                <a:solidFill>
                  <a:srgbClr val="333399"/>
                </a:solidFill>
              </a:rPr>
              <a:t>名考生是总体的一个样本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</a:rPr>
              <a:t>F</a:t>
            </a:r>
            <a:r>
              <a:rPr lang="zh-CN" altLang="en-US" sz="2000" b="1" dirty="0">
                <a:solidFill>
                  <a:srgbClr val="000000"/>
                </a:solidFill>
              </a:rPr>
              <a:t>）</a:t>
            </a:r>
            <a:r>
              <a:rPr lang="en-US" altLang="zh-CN" sz="2000" b="1" dirty="0">
                <a:solidFill>
                  <a:srgbClr val="000000"/>
                </a:solidFill>
              </a:rPr>
              <a:t>800</a:t>
            </a:r>
            <a:r>
              <a:rPr lang="zh-CN" altLang="en-US" sz="2000" b="1" dirty="0">
                <a:solidFill>
                  <a:srgbClr val="000000"/>
                </a:solidFill>
              </a:rPr>
              <a:t>名考生的数学成绩是总体的一个样本 （</a:t>
            </a:r>
            <a:r>
              <a:rPr lang="en-US" altLang="zh-CN" sz="2000" b="1" dirty="0">
                <a:solidFill>
                  <a:srgbClr val="000000"/>
                </a:solidFill>
              </a:rPr>
              <a:t>G</a:t>
            </a:r>
            <a:r>
              <a:rPr lang="zh-CN" altLang="en-US" sz="2000" b="1" dirty="0">
                <a:solidFill>
                  <a:srgbClr val="000000"/>
                </a:solidFill>
              </a:rPr>
              <a:t>）</a:t>
            </a:r>
            <a:r>
              <a:rPr lang="zh-CN" altLang="en-US" sz="2000" b="1" dirty="0">
                <a:solidFill>
                  <a:srgbClr val="008000"/>
                </a:solidFill>
              </a:rPr>
              <a:t>这是属于普查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000000"/>
                </a:solidFill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</a:rPr>
              <a:t>H</a:t>
            </a:r>
            <a:r>
              <a:rPr lang="zh-CN" altLang="en-US" sz="2000" b="1" dirty="0">
                <a:solidFill>
                  <a:srgbClr val="000000"/>
                </a:solidFill>
              </a:rPr>
              <a:t>）这是属于抽样调查                                   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）样本容量是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800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名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2954338" y="4687888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3300"/>
                </a:solidFill>
              </a:rPr>
              <a:t>BDFH</a:t>
            </a:r>
          </a:p>
        </p:txBody>
      </p:sp>
      <p:sp>
        <p:nvSpPr>
          <p:cNvPr id="103431" name="WordArt 7" descr="窄竖线"/>
          <p:cNvSpPr>
            <a:spLocks noChangeArrowheads="1" noChangeShapeType="1" noTextEdit="1"/>
          </p:cNvSpPr>
          <p:nvPr/>
        </p:nvSpPr>
        <p:spPr bwMode="auto">
          <a:xfrm>
            <a:off x="2555875" y="0"/>
            <a:ext cx="3168650" cy="11969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kern="10" dirty="0">
                <a:ln w="12700">
                  <a:solidFill>
                    <a:srgbClr val="000000"/>
                  </a:solidFill>
                  <a:miter lim="800000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本节我最棒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7451725" y="1341438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6227763" y="2395538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 autoUpdateAnimBg="0"/>
      <p:bldP spid="103433" grpId="0"/>
      <p:bldP spid="1034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zh-CN" altLang="en-US" sz="5400"/>
              <a:t>作业布置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42988" y="1700213"/>
            <a:ext cx="7415212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zh-CN" altLang="en-US" sz="2800" dirty="0">
                <a:solidFill>
                  <a:srgbClr val="0000FF"/>
                </a:solidFill>
              </a:rPr>
              <a:t>必做</a:t>
            </a:r>
            <a:r>
              <a:rPr lang="zh-CN" altLang="en-US" sz="2800" dirty="0"/>
              <a:t>：习题</a:t>
            </a:r>
            <a:r>
              <a:rPr lang="en-US" altLang="zh-CN" sz="2800" dirty="0"/>
              <a:t>4.1 </a:t>
            </a:r>
            <a:r>
              <a:rPr lang="zh-CN" altLang="en-US" sz="2800" dirty="0"/>
              <a:t>复习与巩固</a:t>
            </a:r>
          </a:p>
          <a:p>
            <a:pPr algn="ctr">
              <a:lnSpc>
                <a:spcPct val="190000"/>
              </a:lnSpc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</a:rPr>
              <a:t>选做</a:t>
            </a:r>
            <a:r>
              <a:rPr lang="zh-CN" altLang="en-US" sz="2800" dirty="0"/>
              <a:t>：习题</a:t>
            </a:r>
            <a:r>
              <a:rPr lang="en-US" altLang="zh-CN" sz="2800" dirty="0"/>
              <a:t>4.1 </a:t>
            </a:r>
            <a:r>
              <a:rPr lang="zh-CN" altLang="en-US" sz="2800" dirty="0"/>
              <a:t>拓展与延伸</a:t>
            </a:r>
          </a:p>
          <a:p>
            <a:pPr algn="ctr">
              <a:lnSpc>
                <a:spcPct val="190000"/>
              </a:lnSpc>
              <a:buFontTx/>
              <a:buNone/>
            </a:pPr>
            <a:r>
              <a:rPr lang="zh-CN" altLang="en-US" sz="2800" dirty="0"/>
              <a:t>课外延伸：见学案</a:t>
            </a:r>
            <a:endParaRPr lang="zh-CN" sz="2800" dirty="0"/>
          </a:p>
        </p:txBody>
      </p:sp>
      <p:sp>
        <p:nvSpPr>
          <p:cNvPr id="98309" name="WordArt 5"/>
          <p:cNvSpPr>
            <a:spLocks noChangeArrowheads="1" noChangeShapeType="1" noTextEdit="1"/>
          </p:cNvSpPr>
          <p:nvPr/>
        </p:nvSpPr>
        <p:spPr bwMode="auto">
          <a:xfrm>
            <a:off x="4500563" y="3789363"/>
            <a:ext cx="3048000" cy="2743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kern="1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谢谢大家！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59748" name="Picture 4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975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539750" y="1762125"/>
          <a:ext cx="42545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图表" r:id="rId4" imgW="5497830" imgH="5316855" progId="Excel.Chart.8">
                  <p:embed/>
                </p:oleObj>
              </mc:Choice>
              <mc:Fallback>
                <p:oleObj name="图表" r:id="rId4" imgW="5497830" imgH="5316855" progId="Excel.Chart.8">
                  <p:embed/>
                  <p:pic>
                    <p:nvPicPr>
                      <p:cNvPr id="0" name="图片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62125"/>
                        <a:ext cx="42545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1187450" y="866775"/>
            <a:ext cx="6553200" cy="762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400" b="1">
                <a:solidFill>
                  <a:srgbClr val="FF0000"/>
                </a:solidFill>
                <a:ea typeface="隶书" panose="02010509060101010101" pitchFamily="49" charset="-122"/>
              </a:rPr>
              <a:t>引入</a:t>
            </a:r>
            <a:r>
              <a:rPr lang="en-US" altLang="zh-CN" sz="4400" b="1">
                <a:solidFill>
                  <a:srgbClr val="FF0000"/>
                </a:solidFill>
                <a:ea typeface="隶书" panose="02010509060101010101" pitchFamily="49" charset="-122"/>
              </a:rPr>
              <a:t>:</a:t>
            </a:r>
            <a:r>
              <a:rPr lang="zh-CN" altLang="en-US" sz="4400" b="1">
                <a:solidFill>
                  <a:srgbClr val="FF0000"/>
                </a:solidFill>
                <a:ea typeface="隶书" panose="02010509060101010101" pitchFamily="49" charset="-122"/>
              </a:rPr>
              <a:t>你看得懂吗？</a:t>
            </a:r>
          </a:p>
        </p:txBody>
      </p:sp>
      <p:pic>
        <p:nvPicPr>
          <p:cNvPr id="159754" name="Picture 10"/>
          <p:cNvPicPr>
            <a:picLocks noChangeAspect="1" noChangeArrowheads="1"/>
          </p:cNvPicPr>
          <p:nvPr/>
        </p:nvPicPr>
        <p:blipFill>
          <a:blip r:embed="rId6">
            <a:lum bright="-24000" contrast="36000"/>
          </a:blip>
          <a:srcRect/>
          <a:stretch>
            <a:fillRect/>
          </a:stretch>
        </p:blipFill>
        <p:spPr bwMode="auto">
          <a:xfrm>
            <a:off x="5003800" y="2060575"/>
            <a:ext cx="33305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bj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1143000" y="228600"/>
            <a:ext cx="486916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生活中的“</a:t>
            </a:r>
            <a:r>
              <a:rPr kumimoji="1"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数学</a:t>
            </a:r>
            <a:r>
              <a:rPr kumimoji="1" lang="zh-CN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”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/>
        </p:nvSpPr>
        <p:spPr bwMode="auto">
          <a:xfrm>
            <a:off x="685800" y="137160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妈妈：“孩子，再帮妈妈买鸡蛋去”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2037" name="Rectangle 5"/>
          <p:cNvSpPr>
            <a:spLocks noGrp="1" noChangeArrowheads="1"/>
          </p:cNvSpPr>
          <p:nvPr/>
        </p:nvSpPr>
        <p:spPr bwMode="auto">
          <a:xfrm>
            <a:off x="685800" y="1905000"/>
            <a:ext cx="800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kumimoji="1"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妈妈：“这次注意点，上次你买的鸡蛋有好几个是坏的</a:t>
            </a:r>
            <a:r>
              <a:rPr kumimoji="1"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.”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/>
        </p:nvSpPr>
        <p:spPr bwMode="auto">
          <a:xfrm>
            <a:off x="685800" y="2362200"/>
            <a:ext cx="800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妈妈：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………</a:t>
            </a:r>
          </a:p>
        </p:txBody>
      </p:sp>
      <p:sp>
        <p:nvSpPr>
          <p:cNvPr id="172039" name="Rectangle 7"/>
          <p:cNvSpPr>
            <a:spLocks noGrp="1" noChangeArrowheads="1"/>
          </p:cNvSpPr>
          <p:nvPr/>
        </p:nvSpPr>
        <p:spPr bwMode="auto">
          <a:xfrm>
            <a:off x="685800" y="2895600"/>
            <a:ext cx="800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孩子高兴地跑回来</a:t>
            </a: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2040" name="Rectangle 8"/>
          <p:cNvSpPr>
            <a:spLocks noGrp="1" noChangeArrowheads="1"/>
          </p:cNvSpPr>
          <p:nvPr/>
        </p:nvSpPr>
        <p:spPr bwMode="auto">
          <a:xfrm>
            <a:off x="685800" y="3352800"/>
            <a:ext cx="5715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孩子：“妈妈，这次的鸡蛋全是好的，我</a:t>
            </a:r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每个</a:t>
            </a: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都打开看过了”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2041" name="Rectangle 9"/>
          <p:cNvSpPr>
            <a:spLocks noGrp="1" noChangeArrowheads="1"/>
          </p:cNvSpPr>
          <p:nvPr/>
        </p:nvSpPr>
        <p:spPr bwMode="auto">
          <a:xfrm>
            <a:off x="685800" y="41910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妈妈：“啊！”</a:t>
            </a:r>
          </a:p>
        </p:txBody>
      </p:sp>
      <p:pic>
        <p:nvPicPr>
          <p:cNvPr id="172042" name="Picture 10" descr="107360_1_small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73500"/>
            <a:ext cx="18288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43" name="Picture 11" descr="1217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359025"/>
            <a:ext cx="1828800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44" name="Text Box 12"/>
          <p:cNvSpPr txBox="1">
            <a:spLocks noChangeArrowheads="1"/>
          </p:cNvSpPr>
          <p:nvPr/>
        </p:nvSpPr>
        <p:spPr bwMode="auto">
          <a:xfrm>
            <a:off x="900113" y="5084763"/>
            <a:ext cx="54721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它体现了什么数学道理？这种方式行不行啊？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2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2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utoUpdateAnimBg="0"/>
      <p:bldP spid="172037" grpId="0" autoUpdateAnimBg="0"/>
      <p:bldP spid="172038" grpId="0" autoUpdateAnimBg="0"/>
      <p:bldP spid="172039" grpId="0" autoUpdateAnimBg="0"/>
      <p:bldP spid="172040" grpId="0" autoUpdateAnimBg="0"/>
      <p:bldP spid="172041" grpId="0" autoUpdateAnimBg="0"/>
      <p:bldP spid="1720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846138"/>
            <a:ext cx="7772400" cy="1143000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ea typeface="华文行楷" panose="02010800040101010101" pitchFamily="2" charset="-122"/>
              </a:rPr>
              <a:t>学习目标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44575" y="1844675"/>
            <a:ext cx="7199313" cy="4464050"/>
          </a:xfrm>
        </p:spPr>
        <p:txBody>
          <a:bodyPr/>
          <a:lstStyle/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FF"/>
                </a:solidFill>
              </a:rPr>
              <a:t>1</a:t>
            </a:r>
            <a:r>
              <a:rPr lang="zh-CN" altLang="en-US" sz="2800" b="1" dirty="0">
                <a:solidFill>
                  <a:srgbClr val="FF00FF"/>
                </a:solidFill>
              </a:rPr>
              <a:t>、了解普查与抽样调查的意义，能在具体情境中区分普查与抽样调查。</a:t>
            </a:r>
          </a:p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FF"/>
                </a:solidFill>
              </a:rPr>
              <a:t>2</a:t>
            </a:r>
            <a:r>
              <a:rPr lang="zh-CN" altLang="en-US" sz="2800" b="1" dirty="0">
                <a:solidFill>
                  <a:srgbClr val="FF00FF"/>
                </a:solidFill>
              </a:rPr>
              <a:t>、能说出普查和抽样调查的特点，体会抽样的必要性。</a:t>
            </a:r>
          </a:p>
          <a:p>
            <a:pPr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FF00FF"/>
                </a:solidFill>
              </a:rPr>
              <a:t>3</a:t>
            </a:r>
            <a:r>
              <a:rPr lang="zh-CN" altLang="en-US" sz="2800" b="1" dirty="0">
                <a:solidFill>
                  <a:srgbClr val="FF00FF"/>
                </a:solidFill>
              </a:rPr>
              <a:t>、了解总体、个体、样本和样本容量的意义，并能在实际情境中分别指出它们</a:t>
            </a:r>
            <a:r>
              <a:rPr lang="zh-CN" altLang="en-US" sz="2800" b="1" dirty="0" smtClean="0">
                <a:solidFill>
                  <a:srgbClr val="FF00FF"/>
                </a:solidFill>
              </a:rPr>
              <a:t>。</a:t>
            </a:r>
            <a:endParaRPr lang="zh-CN" altLang="en-US" sz="2800" b="1" dirty="0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8748713" cy="4392612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zh-CN" altLang="en-US" sz="2000" b="1" dirty="0" smtClean="0">
                <a:latin typeface="宋体" panose="02010600030101010101" pitchFamily="2" charset="-122"/>
              </a:rPr>
              <a:t>自</a:t>
            </a:r>
            <a:r>
              <a:rPr lang="zh-CN" altLang="en-US" sz="2000" b="1" dirty="0">
                <a:latin typeface="宋体" panose="02010600030101010101" pitchFamily="2" charset="-122"/>
              </a:rPr>
              <a:t>主学习</a:t>
            </a:r>
          </a:p>
          <a:p>
            <a:pPr>
              <a:lnSpc>
                <a:spcPct val="130000"/>
              </a:lnSpc>
              <a:buFontTx/>
              <a:buNone/>
            </a:pPr>
            <a:endParaRPr lang="zh-CN" altLang="en-US" sz="1400" dirty="0">
              <a:latin typeface="宋体" panose="02010600030101010101" pitchFamily="2" charset="-122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zh-CN" altLang="en-US" sz="2500" dirty="0">
                <a:latin typeface="宋体" panose="02010600030101010101" pitchFamily="2" charset="-122"/>
              </a:rPr>
              <a:t>     </a:t>
            </a:r>
            <a:r>
              <a:rPr lang="en-US" altLang="zh-CN" sz="2400" dirty="0">
                <a:latin typeface="宋体" panose="02010600030101010101" pitchFamily="2" charset="-122"/>
              </a:rPr>
              <a:t>1</a:t>
            </a:r>
            <a:r>
              <a:rPr lang="zh-CN" altLang="en-US" sz="2400" dirty="0">
                <a:latin typeface="宋体" panose="02010600030101010101" pitchFamily="2" charset="-122"/>
              </a:rPr>
              <a:t>、为了</a:t>
            </a:r>
            <a:r>
              <a:rPr lang="en-US" altLang="zh-CN" sz="2400" dirty="0">
                <a:latin typeface="宋体" panose="02010600030101010101" pitchFamily="2" charset="-122"/>
              </a:rPr>
              <a:t>_____</a:t>
            </a:r>
            <a:r>
              <a:rPr lang="zh-CN" altLang="en-US" sz="2400" dirty="0">
                <a:latin typeface="宋体" panose="02010600030101010101" pitchFamily="2" charset="-122"/>
              </a:rPr>
              <a:t>目的对</a:t>
            </a:r>
            <a:r>
              <a:rPr lang="en-US" altLang="zh-CN" sz="2400" dirty="0">
                <a:latin typeface="宋体" panose="02010600030101010101" pitchFamily="2" charset="-122"/>
              </a:rPr>
              <a:t>____</a:t>
            </a:r>
            <a:r>
              <a:rPr lang="zh-CN" altLang="en-US" sz="2400" dirty="0">
                <a:latin typeface="宋体" panose="02010600030101010101" pitchFamily="2" charset="-122"/>
              </a:rPr>
              <a:t>考察对象进行的</a:t>
            </a:r>
            <a:r>
              <a:rPr lang="en-US" altLang="zh-CN" sz="2400" dirty="0">
                <a:latin typeface="宋体" panose="02010600030101010101" pitchFamily="2" charset="-122"/>
              </a:rPr>
              <a:t>________</a:t>
            </a:r>
            <a:r>
              <a:rPr lang="zh-CN" altLang="en-US" sz="2400" dirty="0">
                <a:latin typeface="宋体" panose="02010600030101010101" pitchFamily="2" charset="-122"/>
              </a:rPr>
              <a:t>叫做</a:t>
            </a:r>
            <a:r>
              <a:rPr lang="zh-CN" altLang="en-US" sz="2400" b="1" dirty="0">
                <a:solidFill>
                  <a:srgbClr val="FF00FF"/>
                </a:solidFill>
                <a:latin typeface="宋体" panose="02010600030101010101" pitchFamily="2" charset="-122"/>
              </a:rPr>
              <a:t>普查</a:t>
            </a:r>
            <a:r>
              <a:rPr lang="zh-CN" altLang="en-US" sz="2400" dirty="0">
                <a:latin typeface="宋体" panose="02010600030101010101" pitchFamily="2" charset="-122"/>
              </a:rPr>
              <a:t>。被考察的对象的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全体</a:t>
            </a:r>
            <a:r>
              <a:rPr lang="zh-CN" altLang="en-US" sz="2400" dirty="0">
                <a:latin typeface="宋体" panose="02010600030101010101" pitchFamily="2" charset="-122"/>
              </a:rPr>
              <a:t>叫做</a:t>
            </a:r>
            <a:r>
              <a:rPr lang="en-US" altLang="zh-CN" sz="2400" dirty="0">
                <a:latin typeface="宋体" panose="02010600030101010101" pitchFamily="2" charset="-122"/>
              </a:rPr>
              <a:t>________,</a:t>
            </a:r>
            <a:r>
              <a:rPr lang="zh-CN" altLang="en-US" sz="2400" dirty="0">
                <a:latin typeface="宋体" panose="02010600030101010101" pitchFamily="2" charset="-122"/>
              </a:rPr>
              <a:t>组成总体的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每一个</a:t>
            </a:r>
            <a:r>
              <a:rPr lang="zh-CN" altLang="en-US" sz="2400" dirty="0">
                <a:latin typeface="宋体" panose="02010600030101010101" pitchFamily="2" charset="-122"/>
              </a:rPr>
              <a:t>被考察的对象叫做</a:t>
            </a:r>
            <a:r>
              <a:rPr lang="en-US" altLang="zh-CN" sz="2400" dirty="0">
                <a:latin typeface="宋体" panose="02010600030101010101" pitchFamily="2" charset="-122"/>
              </a:rPr>
              <a:t>_______</a:t>
            </a:r>
            <a:r>
              <a:rPr lang="zh-CN" altLang="en-US" sz="2400" dirty="0">
                <a:latin typeface="宋体" panose="02010600030101010101" pitchFamily="2" charset="-122"/>
              </a:rPr>
              <a:t>。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zh-CN" altLang="en-US" sz="2400" dirty="0">
                <a:latin typeface="宋体" panose="02010600030101010101" pitchFamily="2" charset="-122"/>
              </a:rPr>
              <a:t>     </a:t>
            </a:r>
            <a:r>
              <a:rPr lang="en-US" altLang="zh-CN" sz="2400" dirty="0">
                <a:latin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</a:rPr>
              <a:t>、人们从</a:t>
            </a:r>
            <a:r>
              <a:rPr lang="en-US" altLang="zh-CN" sz="2400" dirty="0">
                <a:latin typeface="宋体" panose="02010600030101010101" pitchFamily="2" charset="-122"/>
              </a:rPr>
              <a:t>_____</a:t>
            </a:r>
            <a:r>
              <a:rPr lang="zh-CN" altLang="en-US" sz="2400" dirty="0">
                <a:latin typeface="宋体" panose="02010600030101010101" pitchFamily="2" charset="-122"/>
              </a:rPr>
              <a:t>中抽取部分</a:t>
            </a:r>
            <a:r>
              <a:rPr lang="en-US" altLang="zh-CN" sz="2400" dirty="0">
                <a:latin typeface="宋体" panose="02010600030101010101" pitchFamily="2" charset="-122"/>
              </a:rPr>
              <a:t>_____</a:t>
            </a:r>
            <a:r>
              <a:rPr lang="zh-CN" altLang="en-US" sz="2400" dirty="0">
                <a:latin typeface="宋体" panose="02010600030101010101" pitchFamily="2" charset="-122"/>
              </a:rPr>
              <a:t>，根据对这一部分个体的调查</a:t>
            </a:r>
            <a:r>
              <a:rPr lang="en-US" altLang="zh-CN" sz="2400" dirty="0">
                <a:latin typeface="宋体" panose="02010600030101010101" pitchFamily="2" charset="-122"/>
              </a:rPr>
              <a:t>_____</a:t>
            </a:r>
            <a:r>
              <a:rPr lang="zh-CN" altLang="en-US" sz="2400" dirty="0">
                <a:latin typeface="宋体" panose="02010600030101010101" pitchFamily="2" charset="-122"/>
              </a:rPr>
              <a:t>被考察对象的</a:t>
            </a:r>
            <a:r>
              <a:rPr lang="en-US" altLang="zh-CN" sz="2400" dirty="0">
                <a:latin typeface="宋体" panose="02010600030101010101" pitchFamily="2" charset="-122"/>
              </a:rPr>
              <a:t>________,</a:t>
            </a:r>
            <a:r>
              <a:rPr lang="zh-CN" altLang="en-US" sz="2400" dirty="0">
                <a:latin typeface="宋体" panose="02010600030101010101" pitchFamily="2" charset="-122"/>
              </a:rPr>
              <a:t>这种调查叫做</a:t>
            </a:r>
            <a:r>
              <a:rPr lang="en-US" altLang="zh-CN" sz="2400" dirty="0">
                <a:latin typeface="宋体" panose="02010600030101010101" pitchFamily="2" charset="-122"/>
              </a:rPr>
              <a:t>__________</a:t>
            </a:r>
            <a:r>
              <a:rPr lang="zh-CN" altLang="en-US" sz="2400" dirty="0">
                <a:latin typeface="宋体" panose="02010600030101010101" pitchFamily="2" charset="-122"/>
              </a:rPr>
              <a:t>。从总体中抽取的一部分个体组成总体的一个</a:t>
            </a:r>
            <a:r>
              <a:rPr lang="en-US" altLang="zh-CN" sz="2400" dirty="0">
                <a:latin typeface="宋体" panose="02010600030101010101" pitchFamily="2" charset="-122"/>
              </a:rPr>
              <a:t>________,</a:t>
            </a:r>
            <a:r>
              <a:rPr lang="zh-CN" altLang="en-US" sz="2400" dirty="0">
                <a:latin typeface="宋体" panose="02010600030101010101" pitchFamily="2" charset="-122"/>
              </a:rPr>
              <a:t>样本中个体的数量叫</a:t>
            </a:r>
            <a:r>
              <a:rPr lang="en-US" altLang="zh-CN" sz="2400" dirty="0">
                <a:latin typeface="宋体" panose="02010600030101010101" pitchFamily="2" charset="-122"/>
              </a:rPr>
              <a:t>__________</a:t>
            </a:r>
            <a:r>
              <a:rPr lang="zh-CN" altLang="en-US" sz="2400" dirty="0">
                <a:latin typeface="宋体" panose="02010600030101010101" pitchFamily="2" charset="-122"/>
              </a:rPr>
              <a:t>。</a:t>
            </a:r>
          </a:p>
          <a:p>
            <a:pPr>
              <a:lnSpc>
                <a:spcPct val="130000"/>
              </a:lnSpc>
              <a:buFontTx/>
              <a:buNone/>
            </a:pPr>
            <a:endParaRPr lang="en-US" altLang="zh-CN" sz="2000" dirty="0">
              <a:latin typeface="宋体" panose="02010600030101010101" pitchFamily="2" charset="-122"/>
            </a:endParaRPr>
          </a:p>
        </p:txBody>
      </p:sp>
      <p:sp>
        <p:nvSpPr>
          <p:cNvPr id="108547" name="AutoShape 3"/>
          <p:cNvSpPr>
            <a:spLocks noChangeArrowheads="1"/>
          </p:cNvSpPr>
          <p:nvPr/>
        </p:nvSpPr>
        <p:spPr bwMode="auto">
          <a:xfrm>
            <a:off x="0" y="0"/>
            <a:ext cx="4787900" cy="1052513"/>
          </a:xfrm>
          <a:prstGeom prst="cloudCallout">
            <a:avLst>
              <a:gd name="adj1" fmla="val 31366"/>
              <a:gd name="adj2" fmla="val 75519"/>
            </a:avLst>
          </a:prstGeom>
          <a:gradFill rotWithShape="1">
            <a:gsLst>
              <a:gs pos="0">
                <a:srgbClr val="93FF93"/>
              </a:gs>
              <a:gs pos="100000">
                <a:srgbClr val="FFFFC3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0000"/>
                </a:solidFill>
                <a:ea typeface="隶书" panose="02010509060101010101" pitchFamily="49" charset="-122"/>
              </a:rPr>
              <a:t>自主学习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908175" y="2324100"/>
            <a:ext cx="903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FF"/>
                </a:solidFill>
              </a:rPr>
              <a:t>特定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492500" y="2324100"/>
            <a:ext cx="1052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FF"/>
                </a:solidFill>
              </a:rPr>
              <a:t>全部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6264275" y="2324100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FF"/>
                </a:solidFill>
              </a:rPr>
              <a:t>全面调查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4500563" y="282733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FF"/>
                </a:solidFill>
              </a:rPr>
              <a:t>总体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2555875" y="3403600"/>
            <a:ext cx="125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FF"/>
                </a:solidFill>
              </a:rPr>
              <a:t>个体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2124075" y="3835400"/>
            <a:ext cx="935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FF"/>
                </a:solidFill>
              </a:rPr>
              <a:t>总体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4427538" y="3835400"/>
            <a:ext cx="1512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FF"/>
                </a:solidFill>
              </a:rPr>
              <a:t>个体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900113" y="4340225"/>
            <a:ext cx="116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FF"/>
                </a:solidFill>
              </a:rPr>
              <a:t>估计</a:t>
            </a: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3492500" y="4340225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FF"/>
                </a:solidFill>
              </a:rPr>
              <a:t>整体情况</a:t>
            </a: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6804025" y="4340225"/>
            <a:ext cx="175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FF"/>
                </a:solidFill>
              </a:rPr>
              <a:t>抽样调查</a:t>
            </a:r>
          </a:p>
        </p:txBody>
      </p:sp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6372225" y="4843463"/>
            <a:ext cx="969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FF"/>
                </a:solidFill>
              </a:rPr>
              <a:t>样本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2268538" y="5276850"/>
            <a:ext cx="154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FF"/>
                </a:solidFill>
              </a:rPr>
              <a:t>样本容量</a:t>
            </a:r>
          </a:p>
        </p:txBody>
      </p:sp>
      <p:sp>
        <p:nvSpPr>
          <p:cNvPr id="108560" name="Text Box 16"/>
          <p:cNvSpPr txBox="1">
            <a:spLocks noChangeArrowheads="1"/>
          </p:cNvSpPr>
          <p:nvPr/>
        </p:nvSpPr>
        <p:spPr bwMode="auto">
          <a:xfrm>
            <a:off x="179388" y="620713"/>
            <a:ext cx="89646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认真阅读课本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P84-P85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页，完成学案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【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自主学习</a:t>
            </a:r>
            <a:r>
              <a:rPr kumimoji="1"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】</a:t>
            </a:r>
            <a:r>
              <a:rPr kumimoji="1"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08562" name="Text Box 18"/>
          <p:cNvSpPr txBox="1">
            <a:spLocks noChangeArrowheads="1"/>
          </p:cNvSpPr>
          <p:nvPr/>
        </p:nvSpPr>
        <p:spPr bwMode="auto">
          <a:xfrm>
            <a:off x="5219700" y="4344988"/>
            <a:ext cx="1604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zh-CN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8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build="p" autoUpdateAnimBg="0"/>
      <p:bldP spid="108546" grpId="1" build="p" autoUpdateAnimBg="0"/>
      <p:bldP spid="108546" grpId="2" build="p" autoUpdateAnimBg="0"/>
      <p:bldP spid="108546" grpId="3" build="p" autoUpdateAnimBg="0"/>
      <p:bldP spid="108546" grpId="4" build="p" autoUpdateAnimBg="0"/>
      <p:bldP spid="108546" grpId="5" build="p" autoUpdateAnimBg="0"/>
      <p:bldP spid="108546" grpId="6" build="p" autoUpdateAnimBg="0"/>
      <p:bldP spid="108546" grpId="7" build="p" autoUpdateAnimBg="0"/>
      <p:bldP spid="108546" grpId="8" build="p" autoUpdateAnimBg="0"/>
      <p:bldP spid="108546" grpId="9" build="p" autoUpdateAnimBg="0"/>
      <p:bldP spid="108548" grpId="0" bldLvl="0" autoUpdateAnimBg="0"/>
      <p:bldP spid="108549" grpId="0" bldLvl="0" autoUpdateAnimBg="0"/>
      <p:bldP spid="108550" grpId="0" bldLvl="0" autoUpdateAnimBg="0"/>
      <p:bldP spid="108551" grpId="0" bldLvl="0" autoUpdateAnimBg="0"/>
      <p:bldP spid="108552" grpId="0" bldLvl="0" autoUpdateAnimBg="0"/>
      <p:bldP spid="108553" grpId="0" bldLvl="0" autoUpdateAnimBg="0"/>
      <p:bldP spid="108554" grpId="0" bldLvl="0" autoUpdateAnimBg="0"/>
      <p:bldP spid="108555" grpId="0" bldLvl="0" autoUpdateAnimBg="0"/>
      <p:bldP spid="108556" grpId="0" bldLvl="0" autoUpdateAnimBg="0"/>
      <p:bldP spid="108557" grpId="0" bldLvl="0" autoUpdateAnimBg="0"/>
      <p:bldP spid="108558" grpId="0" bldLvl="0" autoUpdateAnimBg="0"/>
      <p:bldP spid="108559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9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zh-CN"/>
          </a:p>
        </p:txBody>
      </p:sp>
      <p:pic>
        <p:nvPicPr>
          <p:cNvPr id="164868" name="Picture 4" descr="1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6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3348038" y="1087438"/>
            <a:ext cx="222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 b="1">
                <a:solidFill>
                  <a:srgbClr val="FF0000"/>
                </a:solidFill>
                <a:ea typeface="黑体" panose="02010609060101010101" pitchFamily="49" charset="-122"/>
              </a:rPr>
              <a:t>全国土地使用情况</a:t>
            </a:r>
          </a:p>
        </p:txBody>
      </p:sp>
      <p:graphicFrame>
        <p:nvGraphicFramePr>
          <p:cNvPr id="164902" name="Group 38"/>
          <p:cNvGraphicFramePr>
            <a:graphicFrameLocks noGrp="1"/>
          </p:cNvGraphicFramePr>
          <p:nvPr>
            <p:ph idx="1"/>
          </p:nvPr>
        </p:nvGraphicFramePr>
        <p:xfrm>
          <a:off x="900113" y="1549400"/>
          <a:ext cx="7342187" cy="3398840"/>
        </p:xfrm>
        <a:graphic>
          <a:graphicData uri="http://schemas.openxmlformats.org/drawingml/2006/table">
            <a:tbl>
              <a:tblPr/>
              <a:tblGrid>
                <a:gridCol w="367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耕地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13003.92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园地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1002.38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林地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22760.87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牧草地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26606.48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居民点工矿用地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2407.58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交通用地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546.77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41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其他为水域和未利用土地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4897" name="Rectangle 33"/>
          <p:cNvSpPr>
            <a:spLocks noChangeArrowheads="1"/>
          </p:cNvSpPr>
          <p:nvPr/>
        </p:nvSpPr>
        <p:spPr bwMode="auto">
          <a:xfrm>
            <a:off x="900113" y="5092700"/>
            <a:ext cx="7302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观察这个图，在这个普查中，</a:t>
            </a:r>
            <a:r>
              <a:rPr kumimoji="1" lang="zh-CN" altLang="en-US" b="1" u="sng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是总体           </a:t>
            </a:r>
            <a:r>
              <a:rPr kumimoji="1" lang="zh-CN" altLang="en-US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kumimoji="1" lang="zh-CN" altLang="en-US" b="1" u="sng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b="1" u="sng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</a:t>
            </a:r>
            <a:r>
              <a:rPr kumimoji="1" lang="zh-CN" altLang="en-US" b="1">
                <a:solidFill>
                  <a:srgbClr val="33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是个体。</a:t>
            </a:r>
          </a:p>
        </p:txBody>
      </p:sp>
      <p:sp>
        <p:nvSpPr>
          <p:cNvPr id="164898" name="Text Box 34"/>
          <p:cNvSpPr txBox="1">
            <a:spLocks noChangeArrowheads="1"/>
          </p:cNvSpPr>
          <p:nvPr/>
        </p:nvSpPr>
        <p:spPr bwMode="auto">
          <a:xfrm>
            <a:off x="3924300" y="4976813"/>
            <a:ext cx="2735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000">
                <a:solidFill>
                  <a:srgbClr val="FF00FF"/>
                </a:solidFill>
                <a:latin typeface="Times New Roman" panose="02020603050405020304" pitchFamily="18" charset="0"/>
              </a:rPr>
              <a:t>全国土地使用面积</a:t>
            </a:r>
          </a:p>
        </p:txBody>
      </p:sp>
      <p:sp>
        <p:nvSpPr>
          <p:cNvPr id="164899" name="Text Box 35"/>
          <p:cNvSpPr txBox="1">
            <a:spLocks noChangeArrowheads="1"/>
          </p:cNvSpPr>
          <p:nvPr/>
        </p:nvSpPr>
        <p:spPr bwMode="auto">
          <a:xfrm>
            <a:off x="684213" y="5353050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000">
                <a:solidFill>
                  <a:srgbClr val="FF00FF"/>
                </a:solidFill>
                <a:latin typeface="Times New Roman" panose="02020603050405020304" pitchFamily="18" charset="0"/>
              </a:rPr>
              <a:t>每个地块使用的面积</a:t>
            </a:r>
          </a:p>
        </p:txBody>
      </p:sp>
      <p:sp>
        <p:nvSpPr>
          <p:cNvPr id="164900" name="Text Box 36"/>
          <p:cNvSpPr txBox="1">
            <a:spLocks noChangeArrowheads="1"/>
          </p:cNvSpPr>
          <p:nvPr/>
        </p:nvSpPr>
        <p:spPr bwMode="auto">
          <a:xfrm>
            <a:off x="611188" y="317500"/>
            <a:ext cx="6861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【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合作探究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】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任务</a:t>
            </a:r>
            <a:r>
              <a:rPr kumimoji="1"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、普查、总体、个体</a:t>
            </a:r>
          </a:p>
        </p:txBody>
      </p:sp>
      <p:sp>
        <p:nvSpPr>
          <p:cNvPr id="164903" name="Text Box 39"/>
          <p:cNvSpPr txBox="1">
            <a:spLocks noChangeArrowheads="1"/>
          </p:cNvSpPr>
          <p:nvPr/>
        </p:nvSpPr>
        <p:spPr bwMode="auto">
          <a:xfrm>
            <a:off x="1042988" y="1196975"/>
            <a:ext cx="1441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例</a:t>
            </a:r>
            <a:r>
              <a:rPr kumimoji="1" lang="en-US" altLang="zh-CN" sz="2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4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4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98" grpId="0"/>
      <p:bldP spid="1648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0" y="115888"/>
            <a:ext cx="93964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0000"/>
                </a:solidFill>
                <a:ea typeface="黑体" panose="02010609060101010101" pitchFamily="49" charset="-122"/>
              </a:rPr>
              <a:t>你建议如何进行下列各项调查？与同学交流．</a:t>
            </a:r>
          </a:p>
        </p:txBody>
      </p:sp>
      <p:pic>
        <p:nvPicPr>
          <p:cNvPr id="169987" name="Picture 3" descr="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981075"/>
            <a:ext cx="2682875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3779838" y="1052513"/>
            <a:ext cx="53641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FFFFFF"/>
                </a:solidFill>
                <a:ea typeface="黑体" panose="02010609060101010101" pitchFamily="49" charset="-122"/>
              </a:rPr>
              <a:t>人口普查</a:t>
            </a:r>
          </a:p>
        </p:txBody>
      </p:sp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250825" y="3284538"/>
            <a:ext cx="88931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rgbClr val="FFFFFF"/>
                </a:solidFill>
                <a:ea typeface="黑体" panose="02010609060101010101" pitchFamily="49" charset="-122"/>
              </a:rPr>
              <a:t>       </a:t>
            </a:r>
            <a:r>
              <a:rPr lang="zh-CN" altLang="en-US" sz="3600" b="1" dirty="0">
                <a:solidFill>
                  <a:srgbClr val="FF0000"/>
                </a:solidFill>
                <a:ea typeface="黑体" panose="02010609060101010101" pitchFamily="49" charset="-122"/>
              </a:rPr>
              <a:t>为了全面了解人口情况，如人口总数、人口分布、家庭人口、人口增长、年龄构成、文化程度等等，世界各国一般要定期进行国家人口普查．人口普查属于全面调查，调查对象包括全国人口．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8313" y="115888"/>
            <a:ext cx="7848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任务二、抽样调查、总体、个体与样本、样本容量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611188" y="1263650"/>
            <a:ext cx="792162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FF"/>
                </a:solidFill>
              </a:rPr>
              <a:t>例</a:t>
            </a:r>
            <a:r>
              <a:rPr lang="zh-CN" altLang="en-US" sz="2800" b="1" dirty="0">
                <a:solidFill>
                  <a:srgbClr val="000000"/>
                </a:solidFill>
              </a:rPr>
              <a:t> </a:t>
            </a:r>
            <a:r>
              <a:rPr lang="en-US" altLang="zh-CN" sz="2800" b="1" dirty="0">
                <a:solidFill>
                  <a:srgbClr val="FF00FF"/>
                </a:solidFill>
              </a:rPr>
              <a:t>2</a:t>
            </a:r>
            <a:r>
              <a:rPr lang="zh-CN" altLang="en-US" sz="2800" b="1" dirty="0">
                <a:solidFill>
                  <a:srgbClr val="FF00FF"/>
                </a:solidFill>
              </a:rPr>
              <a:t>、</a:t>
            </a:r>
            <a:r>
              <a:rPr lang="zh-CN" altLang="en-US" sz="2800" dirty="0">
                <a:solidFill>
                  <a:srgbClr val="000000"/>
                </a:solidFill>
              </a:rPr>
              <a:t>为了解八年级同学的体重，抽查了</a:t>
            </a:r>
            <a:r>
              <a:rPr lang="en-US" altLang="zh-CN" sz="2800" dirty="0">
                <a:solidFill>
                  <a:srgbClr val="000000"/>
                </a:solidFill>
              </a:rPr>
              <a:t>20</a:t>
            </a:r>
            <a:r>
              <a:rPr lang="zh-CN" altLang="en-US" sz="2800" dirty="0">
                <a:solidFill>
                  <a:srgbClr val="000000"/>
                </a:solidFill>
              </a:rPr>
              <a:t>名同学的体重。在这个问题中，总体、个体、样本、样本容量分别是什么？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107950" y="2636838"/>
            <a:ext cx="9504363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[</a:t>
            </a:r>
            <a:r>
              <a:rPr lang="zh-CN" altLang="en-US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考察对象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</a:rPr>
              <a:t>]</a:t>
            </a:r>
            <a:r>
              <a:rPr lang="zh-CN" altLang="en-US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指事物的某一特征的数据，而不是事物本身</a:t>
            </a:r>
            <a:r>
              <a:rPr lang="zh-CN" altLang="en-US" b="1" dirty="0">
                <a:solidFill>
                  <a:srgbClr val="FF00FF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820738" y="3284538"/>
            <a:ext cx="75676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FF"/>
                </a:solidFill>
              </a:rPr>
              <a:t>总体：八年级全体同学的体重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793750" y="3860800"/>
            <a:ext cx="5649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FF"/>
                </a:solidFill>
              </a:rPr>
              <a:t>个体：八年级每个同学的体重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827088" y="4508500"/>
            <a:ext cx="5224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样本：这</a:t>
            </a:r>
            <a:r>
              <a:rPr lang="en-US" altLang="zh-CN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20</a:t>
            </a:r>
            <a:r>
              <a:rPr lang="zh-CN" altLang="en-US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名同学的体重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815975" y="5084763"/>
            <a:ext cx="47593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样本容量：</a:t>
            </a:r>
            <a:r>
              <a:rPr lang="en-US" altLang="zh-CN" sz="2800" b="1" dirty="0">
                <a:solidFill>
                  <a:srgbClr val="FF00FF"/>
                </a:solidFill>
                <a:latin typeface="宋体" panose="02010600030101010101" pitchFamily="2" charset="-122"/>
              </a:rPr>
              <a:t>20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323850" y="5876925"/>
            <a:ext cx="8424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注意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只有抽样调查里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才有样本和样本容量，且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样本容量只是数量，没有单位！</a:t>
            </a:r>
          </a:p>
        </p:txBody>
      </p:sp>
      <p:grpSp>
        <p:nvGrpSpPr>
          <p:cNvPr id="21528" name="Group 24"/>
          <p:cNvGrpSpPr/>
          <p:nvPr/>
        </p:nvGrpSpPr>
        <p:grpSpPr bwMode="auto">
          <a:xfrm>
            <a:off x="3749675" y="3933825"/>
            <a:ext cx="5394325" cy="1973263"/>
            <a:chOff x="431" y="1752"/>
            <a:chExt cx="4354" cy="1592"/>
          </a:xfrm>
        </p:grpSpPr>
        <p:sp>
          <p:nvSpPr>
            <p:cNvPr id="21529" name="Oval 25"/>
            <p:cNvSpPr>
              <a:spLocks noChangeArrowheads="1"/>
            </p:cNvSpPr>
            <p:nvPr/>
          </p:nvSpPr>
          <p:spPr bwMode="auto">
            <a:xfrm>
              <a:off x="431" y="1798"/>
              <a:ext cx="1950" cy="151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53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202" y="2343"/>
              <a:ext cx="408" cy="36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kern="10">
                  <a:ln w="15875">
                    <a:solidFill>
                      <a:srgbClr val="000000"/>
                    </a:solidFill>
                    <a:round/>
                  </a:ln>
                  <a:solidFill>
                    <a:srgbClr val="FFFFFF"/>
                  </a:solidFill>
                  <a:latin typeface="宋体" panose="02010600030101010101" pitchFamily="2" charset="-122"/>
                </a:rPr>
                <a:t>总体</a:t>
              </a:r>
            </a:p>
          </p:txBody>
        </p:sp>
        <p:sp>
          <p:nvSpPr>
            <p:cNvPr id="21531" name="Oval 27"/>
            <p:cNvSpPr>
              <a:spLocks noChangeArrowheads="1"/>
            </p:cNvSpPr>
            <p:nvPr/>
          </p:nvSpPr>
          <p:spPr bwMode="auto">
            <a:xfrm>
              <a:off x="3424" y="2116"/>
              <a:ext cx="1361" cy="10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532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3923" y="2479"/>
              <a:ext cx="318" cy="31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kern="10">
                  <a:ln w="15875">
                    <a:solidFill>
                      <a:srgbClr val="000000"/>
                    </a:solidFill>
                    <a:round/>
                  </a:ln>
                  <a:solidFill>
                    <a:srgbClr val="FFFFFF"/>
                  </a:solidFill>
                  <a:latin typeface="宋体" panose="02010600030101010101" pitchFamily="2" charset="-122"/>
                </a:rPr>
                <a:t>样本</a:t>
              </a:r>
            </a:p>
          </p:txBody>
        </p:sp>
        <p:sp>
          <p:nvSpPr>
            <p:cNvPr id="21533" name="Freeform 29"/>
            <p:cNvSpPr/>
            <p:nvPr/>
          </p:nvSpPr>
          <p:spPr bwMode="auto">
            <a:xfrm rot="202040">
              <a:off x="1940" y="1752"/>
              <a:ext cx="1753" cy="318"/>
            </a:xfrm>
            <a:custGeom>
              <a:avLst/>
              <a:gdLst>
                <a:gd name="T0" fmla="*/ 30 w 1753"/>
                <a:gd name="T1" fmla="*/ 347 h 665"/>
                <a:gd name="T2" fmla="*/ 121 w 1753"/>
                <a:gd name="T3" fmla="*/ 302 h 665"/>
                <a:gd name="T4" fmla="*/ 756 w 1753"/>
                <a:gd name="T5" fmla="*/ 30 h 665"/>
                <a:gd name="T6" fmla="*/ 1209 w 1753"/>
                <a:gd name="T7" fmla="*/ 120 h 665"/>
                <a:gd name="T8" fmla="*/ 1753 w 1753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3" h="665">
                  <a:moveTo>
                    <a:pt x="30" y="347"/>
                  </a:moveTo>
                  <a:cubicBezTo>
                    <a:pt x="15" y="351"/>
                    <a:pt x="0" y="355"/>
                    <a:pt x="121" y="302"/>
                  </a:cubicBezTo>
                  <a:cubicBezTo>
                    <a:pt x="242" y="249"/>
                    <a:pt x="575" y="60"/>
                    <a:pt x="756" y="30"/>
                  </a:cubicBezTo>
                  <a:cubicBezTo>
                    <a:pt x="937" y="0"/>
                    <a:pt x="1043" y="14"/>
                    <a:pt x="1209" y="120"/>
                  </a:cubicBezTo>
                  <a:cubicBezTo>
                    <a:pt x="1375" y="226"/>
                    <a:pt x="1655" y="567"/>
                    <a:pt x="1753" y="6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534" name="Freeform 30"/>
            <p:cNvSpPr/>
            <p:nvPr/>
          </p:nvSpPr>
          <p:spPr bwMode="auto">
            <a:xfrm rot="10117359">
              <a:off x="1916" y="3090"/>
              <a:ext cx="1753" cy="254"/>
            </a:xfrm>
            <a:custGeom>
              <a:avLst/>
              <a:gdLst>
                <a:gd name="T0" fmla="*/ 30 w 1753"/>
                <a:gd name="T1" fmla="*/ 347 h 665"/>
                <a:gd name="T2" fmla="*/ 121 w 1753"/>
                <a:gd name="T3" fmla="*/ 302 h 665"/>
                <a:gd name="T4" fmla="*/ 756 w 1753"/>
                <a:gd name="T5" fmla="*/ 30 h 665"/>
                <a:gd name="T6" fmla="*/ 1209 w 1753"/>
                <a:gd name="T7" fmla="*/ 120 h 665"/>
                <a:gd name="T8" fmla="*/ 1753 w 1753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3" h="665">
                  <a:moveTo>
                    <a:pt x="30" y="347"/>
                  </a:moveTo>
                  <a:cubicBezTo>
                    <a:pt x="15" y="351"/>
                    <a:pt x="0" y="355"/>
                    <a:pt x="121" y="302"/>
                  </a:cubicBezTo>
                  <a:cubicBezTo>
                    <a:pt x="242" y="249"/>
                    <a:pt x="575" y="60"/>
                    <a:pt x="756" y="30"/>
                  </a:cubicBezTo>
                  <a:cubicBezTo>
                    <a:pt x="937" y="0"/>
                    <a:pt x="1043" y="14"/>
                    <a:pt x="1209" y="120"/>
                  </a:cubicBezTo>
                  <a:cubicBezTo>
                    <a:pt x="1375" y="226"/>
                    <a:pt x="1655" y="567"/>
                    <a:pt x="1753" y="6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535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653" y="3113"/>
              <a:ext cx="272" cy="18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kern="10">
                  <a:ln w="15875">
                    <a:solidFill>
                      <a:srgbClr val="000000"/>
                    </a:solidFill>
                    <a:round/>
                  </a:ln>
                  <a:solidFill>
                    <a:srgbClr val="FFFFFF"/>
                  </a:solidFill>
                  <a:latin typeface="宋体" panose="02010600030101010101" pitchFamily="2" charset="-122"/>
                </a:rPr>
                <a:t>抽样</a:t>
              </a:r>
            </a:p>
          </p:txBody>
        </p:sp>
        <p:sp>
          <p:nvSpPr>
            <p:cNvPr id="21536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2653" y="1843"/>
              <a:ext cx="317" cy="181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600" kern="10">
                  <a:ln w="15875">
                    <a:solidFill>
                      <a:srgbClr val="000000"/>
                    </a:solidFill>
                    <a:round/>
                  </a:ln>
                  <a:solidFill>
                    <a:srgbClr val="FFFFFF"/>
                  </a:solidFill>
                  <a:latin typeface="宋体" panose="02010600030101010101" pitchFamily="2" charset="-122"/>
                </a:rPr>
                <a:t>估计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56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49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65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 bldLvl="0" autoUpdateAnimBg="0"/>
      <p:bldP spid="21522" grpId="0" bldLvl="0" autoUpdateAnimBg="0"/>
      <p:bldP spid="21522" grpId="1" bldLvl="0" autoUpdateAnimBg="0"/>
      <p:bldP spid="21522" grpId="2" bldLvl="0" autoUpdateAnimBg="0"/>
      <p:bldP spid="21522" grpId="3" bldLvl="0" autoUpdateAnimBg="0"/>
      <p:bldP spid="21522" grpId="4" bldLvl="0" autoUpdateAnimBg="0"/>
      <p:bldP spid="21522" grpId="5" bldLvl="0" autoUpdateAnimBg="0"/>
      <p:bldP spid="21522" grpId="6" bldLvl="0" autoUpdateAnimBg="0"/>
      <p:bldP spid="21523" grpId="0" bldLvl="0" autoUpdateAnimBg="0"/>
      <p:bldP spid="21524" grpId="0" bldLvl="0" autoUpdateAnimBg="0"/>
      <p:bldP spid="21525" grpId="0" bldLvl="0" autoUpdateAnimBg="0"/>
      <p:bldP spid="215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bj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1143000" y="228600"/>
            <a:ext cx="486916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生活中的“</a:t>
            </a:r>
            <a:r>
              <a:rPr kumimoji="1"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数学</a:t>
            </a:r>
            <a:r>
              <a:rPr kumimoji="1" lang="zh-CN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”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/>
        </p:nvSpPr>
        <p:spPr bwMode="auto">
          <a:xfrm>
            <a:off x="685800" y="1371600"/>
            <a:ext cx="800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妈妈：“孩子，再帮妈妈买鸡蛋去”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4933" name="Rectangle 5"/>
          <p:cNvSpPr>
            <a:spLocks noGrp="1" noChangeArrowheads="1"/>
          </p:cNvSpPr>
          <p:nvPr/>
        </p:nvSpPr>
        <p:spPr bwMode="auto">
          <a:xfrm>
            <a:off x="685800" y="1905000"/>
            <a:ext cx="800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妈妈：“这次注意点，上次你买的鸡蛋有好几个是坏的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.”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/>
        </p:nvSpPr>
        <p:spPr bwMode="auto">
          <a:xfrm>
            <a:off x="685800" y="2362200"/>
            <a:ext cx="800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妈妈：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………</a:t>
            </a:r>
          </a:p>
        </p:txBody>
      </p:sp>
      <p:sp>
        <p:nvSpPr>
          <p:cNvPr id="124935" name="Rectangle 7"/>
          <p:cNvSpPr>
            <a:spLocks noGrp="1" noChangeArrowheads="1"/>
          </p:cNvSpPr>
          <p:nvPr/>
        </p:nvSpPr>
        <p:spPr bwMode="auto">
          <a:xfrm>
            <a:off x="685800" y="2895600"/>
            <a:ext cx="800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孩子高兴地跑回来</a:t>
            </a: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4936" name="Rectangle 8"/>
          <p:cNvSpPr>
            <a:spLocks noGrp="1" noChangeArrowheads="1"/>
          </p:cNvSpPr>
          <p:nvPr/>
        </p:nvSpPr>
        <p:spPr bwMode="auto">
          <a:xfrm>
            <a:off x="685800" y="3352800"/>
            <a:ext cx="5715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孩子：“妈妈，这次的鸡蛋全是好的，我</a:t>
            </a:r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每个</a:t>
            </a: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都打开看过了”</a:t>
            </a:r>
            <a:r>
              <a:rPr kumimoji="1"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4937" name="Rectangle 9"/>
          <p:cNvSpPr>
            <a:spLocks noGrp="1" noChangeArrowheads="1"/>
          </p:cNvSpPr>
          <p:nvPr/>
        </p:nvSpPr>
        <p:spPr bwMode="auto">
          <a:xfrm>
            <a:off x="685800" y="41910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w"/>
            </a:pPr>
            <a:r>
              <a:rPr kumimoji="1"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妈妈：“啊！”</a:t>
            </a:r>
          </a:p>
        </p:txBody>
      </p:sp>
      <p:pic>
        <p:nvPicPr>
          <p:cNvPr id="124938" name="Picture 10" descr="107360_1_small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73500"/>
            <a:ext cx="18288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9" name="Picture 11" descr="1217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359025"/>
            <a:ext cx="1828800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900113" y="5084763"/>
            <a:ext cx="54721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它体现了什么数学道理？这种方式行不行啊？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4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utoUpdateAnimBg="0"/>
      <p:bldP spid="124933" grpId="0" autoUpdateAnimBg="0"/>
      <p:bldP spid="124934" grpId="0" autoUpdateAnimBg="0"/>
      <p:bldP spid="124935" grpId="0" autoUpdateAnimBg="0"/>
      <p:bldP spid="124936" grpId="0" autoUpdateAnimBg="0"/>
      <p:bldP spid="124937" grpId="0" autoUpdateAnimBg="0"/>
      <p:bldP spid="124940" grpId="0"/>
    </p:bldLst>
  </p:timing>
</p:sld>
</file>

<file path=ppt/theme/theme1.xml><?xml version="1.0" encoding="utf-8"?>
<a:theme xmlns:a="http://schemas.openxmlformats.org/drawingml/2006/main" name="WWW.2PPT.COM&#10;">
  <a:themeElements>
    <a:clrScheme name="www.7cxk.com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ww.7cxk.com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ww.7cxk.co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ww.7cxk.co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ww.7cxk.co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1039</Words>
  <Application>Microsoft Office PowerPoint</Application>
  <PresentationFormat>全屏显示(4:3)</PresentationFormat>
  <Paragraphs>124</Paragraphs>
  <Slides>14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BatangChe</vt:lpstr>
      <vt:lpstr>汉仪大宋简</vt:lpstr>
      <vt:lpstr>黑体</vt:lpstr>
      <vt:lpstr>华文行楷</vt:lpstr>
      <vt:lpstr>华文新魏</vt:lpstr>
      <vt:lpstr>楷体_GB2312</vt:lpstr>
      <vt:lpstr>隶书</vt:lpstr>
      <vt:lpstr>宋体</vt:lpstr>
      <vt:lpstr>微软雅黑</vt:lpstr>
      <vt:lpstr>Arial</vt:lpstr>
      <vt:lpstr>Calibri</vt:lpstr>
      <vt:lpstr>Times New Roman</vt:lpstr>
      <vt:lpstr>Wingdings</vt:lpstr>
      <vt:lpstr>WWW.2PPT.COM
</vt:lpstr>
      <vt:lpstr>图表</vt:lpstr>
      <vt:lpstr>PowerPoint 演示文稿</vt:lpstr>
      <vt:lpstr>PowerPoint 演示文稿</vt:lpstr>
      <vt:lpstr>PowerPoint 演示文稿</vt:lpstr>
      <vt:lpstr>学习目标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作业布置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2017-08-16T08:10:00Z</dcterms:created>
  <dcterms:modified xsi:type="dcterms:W3CDTF">2023-01-16T21:56:35Z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B74BD41A96F044B1A3A874C8D125E3A6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